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9906000" type="A4"/>
  <p:notesSz cx="6669088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274" d="100"/>
          <a:sy n="274" d="100"/>
        </p:scale>
        <p:origin x="-72" y="-13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446B5-4C31-4242-882D-1F27943F94E9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65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EB04D-0DD7-4CCC-A0DB-B164303FF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65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07/04/2019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-27384" y="-1555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Figure </a:t>
            </a:r>
            <a:r>
              <a:rPr lang="it-IT" dirty="0" smtClean="0"/>
              <a:t>S9</a:t>
            </a:r>
            <a:endParaRPr lang="it-IT" dirty="0"/>
          </a:p>
        </p:txBody>
      </p:sp>
      <p:sp>
        <p:nvSpPr>
          <p:cNvPr id="9" name="CasellaDiTesto 20"/>
          <p:cNvSpPr txBox="1">
            <a:spLocks noChangeArrowheads="1"/>
          </p:cNvSpPr>
          <p:nvPr/>
        </p:nvSpPr>
        <p:spPr bwMode="auto">
          <a:xfrm>
            <a:off x="0" y="198440"/>
            <a:ext cx="398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/>
              <a:t>A</a:t>
            </a:r>
          </a:p>
        </p:txBody>
      </p:sp>
      <p:sp>
        <p:nvSpPr>
          <p:cNvPr id="14" name="CasellaDiTesto 14"/>
          <p:cNvSpPr txBox="1">
            <a:spLocks noChangeArrowheads="1"/>
          </p:cNvSpPr>
          <p:nvPr/>
        </p:nvSpPr>
        <p:spPr bwMode="auto">
          <a:xfrm>
            <a:off x="2309540" y="1215510"/>
            <a:ext cx="1538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1" dirty="0" smtClean="0"/>
              <a:t>CK1</a:t>
            </a:r>
            <a:r>
              <a:rPr lang="el-GR" sz="1000" b="1" dirty="0" smtClean="0"/>
              <a:t>α</a:t>
            </a:r>
            <a:endParaRPr lang="it-IT" sz="1000" b="1" dirty="0"/>
          </a:p>
        </p:txBody>
      </p:sp>
      <p:sp>
        <p:nvSpPr>
          <p:cNvPr id="15" name="CasellaDiTesto 17"/>
          <p:cNvSpPr txBox="1">
            <a:spLocks noChangeArrowheads="1"/>
          </p:cNvSpPr>
          <p:nvPr/>
        </p:nvSpPr>
        <p:spPr bwMode="auto">
          <a:xfrm>
            <a:off x="2309540" y="1425855"/>
            <a:ext cx="24876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1" dirty="0"/>
              <a:t>p</a:t>
            </a:r>
            <a:r>
              <a:rPr lang="it-IT" sz="1000" b="1" dirty="0" smtClean="0"/>
              <a:t>-FOXO3a </a:t>
            </a:r>
            <a:r>
              <a:rPr lang="it-IT" sz="1000" b="1" dirty="0"/>
              <a:t>S318/321</a:t>
            </a:r>
          </a:p>
        </p:txBody>
      </p:sp>
      <p:sp>
        <p:nvSpPr>
          <p:cNvPr id="16" name="CasellaDiTesto 19"/>
          <p:cNvSpPr txBox="1">
            <a:spLocks noChangeArrowheads="1"/>
          </p:cNvSpPr>
          <p:nvPr/>
        </p:nvSpPr>
        <p:spPr bwMode="auto">
          <a:xfrm>
            <a:off x="2309540" y="1644240"/>
            <a:ext cx="24876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1" dirty="0"/>
              <a:t>FOXO3a </a:t>
            </a:r>
          </a:p>
        </p:txBody>
      </p:sp>
      <p:sp>
        <p:nvSpPr>
          <p:cNvPr id="17" name="CasellaDiTesto 24"/>
          <p:cNvSpPr txBox="1">
            <a:spLocks noChangeArrowheads="1"/>
          </p:cNvSpPr>
          <p:nvPr/>
        </p:nvSpPr>
        <p:spPr bwMode="auto">
          <a:xfrm>
            <a:off x="2309540" y="992744"/>
            <a:ext cx="1538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1" dirty="0" smtClean="0"/>
              <a:t>CK1</a:t>
            </a:r>
            <a:r>
              <a:rPr lang="el-GR" sz="1000" b="1" dirty="0" smtClean="0"/>
              <a:t>δ</a:t>
            </a:r>
            <a:endParaRPr lang="it-IT" sz="1000" b="1" dirty="0"/>
          </a:p>
        </p:txBody>
      </p:sp>
      <p:sp>
        <p:nvSpPr>
          <p:cNvPr id="18" name="CasellaDiTesto 15"/>
          <p:cNvSpPr txBox="1">
            <a:spLocks noChangeArrowheads="1"/>
          </p:cNvSpPr>
          <p:nvPr/>
        </p:nvSpPr>
        <p:spPr bwMode="auto">
          <a:xfrm>
            <a:off x="2309540" y="1866272"/>
            <a:ext cx="10858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1" dirty="0"/>
              <a:t>GAPDH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36050" y="823648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IPTG</a:t>
            </a:r>
            <a:endParaRPr lang="it-IT" sz="10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175267" y="741314"/>
            <a:ext cx="38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1441967" y="741314"/>
            <a:ext cx="38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1744704" y="801855"/>
            <a:ext cx="38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+</a:t>
            </a:r>
            <a:endParaRPr lang="it-IT" sz="1100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2022748" y="801855"/>
            <a:ext cx="38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+</a:t>
            </a:r>
            <a:endParaRPr lang="it-IT" sz="1100" b="1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71259" y="221669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C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/>
          <a:stretch/>
        </p:blipFill>
        <p:spPr bwMode="auto">
          <a:xfrm>
            <a:off x="500955" y="2297995"/>
            <a:ext cx="6312421" cy="225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" name="Connettore 1 49"/>
          <p:cNvCxnSpPr/>
          <p:nvPr/>
        </p:nvCxnSpPr>
        <p:spPr>
          <a:xfrm>
            <a:off x="1077019" y="2730062"/>
            <a:ext cx="57606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/>
          <p:cNvCxnSpPr/>
          <p:nvPr/>
        </p:nvCxnSpPr>
        <p:spPr>
          <a:xfrm>
            <a:off x="1077019" y="2835444"/>
            <a:ext cx="360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53"/>
          <p:cNvCxnSpPr/>
          <p:nvPr/>
        </p:nvCxnSpPr>
        <p:spPr>
          <a:xfrm>
            <a:off x="1077019" y="2946086"/>
            <a:ext cx="1800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/>
          <p:cNvSpPr txBox="1"/>
          <p:nvPr/>
        </p:nvSpPr>
        <p:spPr>
          <a:xfrm>
            <a:off x="1005011" y="281494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***</a:t>
            </a:r>
            <a:endParaRPr lang="it-IT" sz="800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1005011" y="2677371"/>
            <a:ext cx="279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ns</a:t>
            </a:r>
            <a:endParaRPr lang="it-IT" sz="800" b="1" dirty="0"/>
          </a:p>
        </p:txBody>
      </p:sp>
      <p:sp>
        <p:nvSpPr>
          <p:cNvPr id="61" name="CasellaDiTesto 60"/>
          <p:cNvSpPr txBox="1"/>
          <p:nvPr/>
        </p:nvSpPr>
        <p:spPr>
          <a:xfrm>
            <a:off x="1005011" y="259540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**</a:t>
            </a:r>
            <a:endParaRPr lang="it-IT" sz="800" b="1" dirty="0"/>
          </a:p>
        </p:txBody>
      </p:sp>
      <p:grpSp>
        <p:nvGrpSpPr>
          <p:cNvPr id="57" name="Gruppo 56"/>
          <p:cNvGrpSpPr/>
          <p:nvPr/>
        </p:nvGrpSpPr>
        <p:grpSpPr>
          <a:xfrm>
            <a:off x="1869107" y="2592485"/>
            <a:ext cx="648072" cy="416829"/>
            <a:chOff x="1700808" y="3231247"/>
            <a:chExt cx="648072" cy="416829"/>
          </a:xfrm>
        </p:grpSpPr>
        <p:cxnSp>
          <p:nvCxnSpPr>
            <p:cNvPr id="62" name="Connettore 1 61"/>
            <p:cNvCxnSpPr/>
            <p:nvPr/>
          </p:nvCxnSpPr>
          <p:spPr>
            <a:xfrm>
              <a:off x="1772816" y="3365904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>
              <a:off x="1772816" y="3471286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/>
            <p:cNvCxnSpPr/>
            <p:nvPr/>
          </p:nvCxnSpPr>
          <p:spPr>
            <a:xfrm>
              <a:off x="1772816" y="3581928"/>
              <a:ext cx="1800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asellaDiTesto 64"/>
            <p:cNvSpPr txBox="1"/>
            <p:nvPr/>
          </p:nvSpPr>
          <p:spPr>
            <a:xfrm>
              <a:off x="1700808" y="3432632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1700808" y="3231247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***</a:t>
              </a:r>
              <a:endParaRPr lang="it-IT" sz="800" b="1" dirty="0"/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1700808" y="335011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***</a:t>
              </a:r>
              <a:endParaRPr lang="it-IT" sz="800" b="1" dirty="0"/>
            </a:p>
          </p:txBody>
        </p:sp>
      </p:grpSp>
      <p:grpSp>
        <p:nvGrpSpPr>
          <p:cNvPr id="69" name="Gruppo 68"/>
          <p:cNvGrpSpPr/>
          <p:nvPr/>
        </p:nvGrpSpPr>
        <p:grpSpPr>
          <a:xfrm>
            <a:off x="2852619" y="2568465"/>
            <a:ext cx="648072" cy="422734"/>
            <a:chOff x="1700808" y="3206647"/>
            <a:chExt cx="648072" cy="422734"/>
          </a:xfrm>
        </p:grpSpPr>
        <p:cxnSp>
          <p:nvCxnSpPr>
            <p:cNvPr id="70" name="Connettore 1 69"/>
            <p:cNvCxnSpPr/>
            <p:nvPr/>
          </p:nvCxnSpPr>
          <p:spPr>
            <a:xfrm>
              <a:off x="1772816" y="3365904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/>
            <p:nvPr/>
          </p:nvCxnSpPr>
          <p:spPr>
            <a:xfrm>
              <a:off x="1772816" y="3471286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/>
          </p:nvCxnSpPr>
          <p:spPr>
            <a:xfrm>
              <a:off x="1772816" y="3581928"/>
              <a:ext cx="1800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CasellaDiTesto 72"/>
            <p:cNvSpPr txBox="1"/>
            <p:nvPr/>
          </p:nvSpPr>
          <p:spPr>
            <a:xfrm>
              <a:off x="1700808" y="3451328"/>
              <a:ext cx="338554" cy="178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***</a:t>
              </a:r>
              <a:endParaRPr lang="it-IT" sz="800" b="1" dirty="0"/>
            </a:p>
          </p:txBody>
        </p:sp>
        <p:sp>
          <p:nvSpPr>
            <p:cNvPr id="74" name="CasellaDiTesto 73"/>
            <p:cNvSpPr txBox="1"/>
            <p:nvPr/>
          </p:nvSpPr>
          <p:spPr>
            <a:xfrm>
              <a:off x="1700808" y="3206647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75" name="CasellaDiTesto 74"/>
            <p:cNvSpPr txBox="1"/>
            <p:nvPr/>
          </p:nvSpPr>
          <p:spPr>
            <a:xfrm>
              <a:off x="1700808" y="3317313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</p:grpSp>
      <p:grpSp>
        <p:nvGrpSpPr>
          <p:cNvPr id="76" name="Gruppo 75"/>
          <p:cNvGrpSpPr/>
          <p:nvPr/>
        </p:nvGrpSpPr>
        <p:grpSpPr>
          <a:xfrm>
            <a:off x="3753615" y="2566660"/>
            <a:ext cx="648072" cy="435525"/>
            <a:chOff x="1700808" y="3206647"/>
            <a:chExt cx="648072" cy="435525"/>
          </a:xfrm>
        </p:grpSpPr>
        <p:cxnSp>
          <p:nvCxnSpPr>
            <p:cNvPr id="77" name="Connettore 1 76"/>
            <p:cNvCxnSpPr/>
            <p:nvPr/>
          </p:nvCxnSpPr>
          <p:spPr>
            <a:xfrm>
              <a:off x="1772816" y="3365904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/>
          </p:nvCxnSpPr>
          <p:spPr>
            <a:xfrm>
              <a:off x="1772816" y="3471286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/>
          </p:nvCxnSpPr>
          <p:spPr>
            <a:xfrm>
              <a:off x="1772816" y="3581928"/>
              <a:ext cx="1800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asellaDiTesto 79"/>
            <p:cNvSpPr txBox="1"/>
            <p:nvPr/>
          </p:nvSpPr>
          <p:spPr>
            <a:xfrm>
              <a:off x="1700808" y="3426728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81" name="CasellaDiTesto 80"/>
            <p:cNvSpPr txBox="1"/>
            <p:nvPr/>
          </p:nvSpPr>
          <p:spPr>
            <a:xfrm>
              <a:off x="1700808" y="3206647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82" name="CasellaDiTesto 81"/>
            <p:cNvSpPr txBox="1"/>
            <p:nvPr/>
          </p:nvSpPr>
          <p:spPr>
            <a:xfrm>
              <a:off x="1700808" y="3317313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</p:grpSp>
      <p:grpSp>
        <p:nvGrpSpPr>
          <p:cNvPr id="83" name="Gruppo 82"/>
          <p:cNvGrpSpPr/>
          <p:nvPr/>
        </p:nvGrpSpPr>
        <p:grpSpPr>
          <a:xfrm>
            <a:off x="4681519" y="2570269"/>
            <a:ext cx="648072" cy="435525"/>
            <a:chOff x="1700808" y="3206647"/>
            <a:chExt cx="648072" cy="435525"/>
          </a:xfrm>
        </p:grpSpPr>
        <p:cxnSp>
          <p:nvCxnSpPr>
            <p:cNvPr id="84" name="Connettore 1 83"/>
            <p:cNvCxnSpPr/>
            <p:nvPr/>
          </p:nvCxnSpPr>
          <p:spPr>
            <a:xfrm>
              <a:off x="1772816" y="3365904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1772816" y="3471286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/>
          </p:nvCxnSpPr>
          <p:spPr>
            <a:xfrm>
              <a:off x="1772816" y="3581928"/>
              <a:ext cx="1800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CasellaDiTesto 86"/>
            <p:cNvSpPr txBox="1"/>
            <p:nvPr/>
          </p:nvSpPr>
          <p:spPr>
            <a:xfrm>
              <a:off x="1700808" y="3426728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1700808" y="3206647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89" name="CasellaDiTesto 88"/>
            <p:cNvSpPr txBox="1"/>
            <p:nvPr/>
          </p:nvSpPr>
          <p:spPr>
            <a:xfrm>
              <a:off x="1700808" y="3317313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</p:grpSp>
      <p:grpSp>
        <p:nvGrpSpPr>
          <p:cNvPr id="90" name="Gruppo 89"/>
          <p:cNvGrpSpPr/>
          <p:nvPr/>
        </p:nvGrpSpPr>
        <p:grpSpPr>
          <a:xfrm>
            <a:off x="5613523" y="2569646"/>
            <a:ext cx="648072" cy="435525"/>
            <a:chOff x="1700808" y="3206647"/>
            <a:chExt cx="648072" cy="435525"/>
          </a:xfrm>
        </p:grpSpPr>
        <p:cxnSp>
          <p:nvCxnSpPr>
            <p:cNvPr id="91" name="Connettore 1 90"/>
            <p:cNvCxnSpPr/>
            <p:nvPr/>
          </p:nvCxnSpPr>
          <p:spPr>
            <a:xfrm>
              <a:off x="1772816" y="3365904"/>
              <a:ext cx="576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1"/>
            <p:cNvCxnSpPr/>
            <p:nvPr/>
          </p:nvCxnSpPr>
          <p:spPr>
            <a:xfrm>
              <a:off x="1772816" y="3471286"/>
              <a:ext cx="36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/>
          </p:nvCxnSpPr>
          <p:spPr>
            <a:xfrm>
              <a:off x="1772816" y="3581928"/>
              <a:ext cx="1800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CasellaDiTesto 93"/>
            <p:cNvSpPr txBox="1"/>
            <p:nvPr/>
          </p:nvSpPr>
          <p:spPr>
            <a:xfrm>
              <a:off x="1700808" y="3426728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95" name="CasellaDiTesto 94"/>
            <p:cNvSpPr txBox="1"/>
            <p:nvPr/>
          </p:nvSpPr>
          <p:spPr>
            <a:xfrm>
              <a:off x="1700808" y="3206647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  <p:sp>
          <p:nvSpPr>
            <p:cNvPr id="96" name="CasellaDiTesto 95"/>
            <p:cNvSpPr txBox="1"/>
            <p:nvPr/>
          </p:nvSpPr>
          <p:spPr>
            <a:xfrm>
              <a:off x="1700808" y="3317313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b="1" dirty="0" smtClean="0"/>
                <a:t>ns</a:t>
              </a:r>
              <a:endParaRPr lang="it-IT" sz="800" b="1" dirty="0"/>
            </a:p>
          </p:txBody>
        </p:sp>
      </p:grpSp>
      <p:sp>
        <p:nvSpPr>
          <p:cNvPr id="58" name="CasellaDiTesto 57"/>
          <p:cNvSpPr txBox="1"/>
          <p:nvPr/>
        </p:nvSpPr>
        <p:spPr>
          <a:xfrm>
            <a:off x="18667" y="4441314"/>
            <a:ext cx="9412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000" dirty="0" err="1" smtClean="0"/>
              <a:t>siRNA</a:t>
            </a:r>
            <a:r>
              <a:rPr lang="it-IT" sz="1000" dirty="0" smtClean="0"/>
              <a:t> SCR</a:t>
            </a:r>
          </a:p>
          <a:p>
            <a:pPr algn="r"/>
            <a:r>
              <a:rPr lang="it-IT" sz="1000" dirty="0" err="1" smtClean="0"/>
              <a:t>siRNA</a:t>
            </a:r>
            <a:r>
              <a:rPr lang="it-IT" sz="1000" dirty="0" smtClean="0"/>
              <a:t> CSNK1D</a:t>
            </a:r>
          </a:p>
          <a:p>
            <a:pPr algn="r"/>
            <a:r>
              <a:rPr lang="it-IT" sz="1000" dirty="0" smtClean="0"/>
              <a:t>IPTG 1mM</a:t>
            </a:r>
            <a:endParaRPr lang="it-IT" sz="1000" dirty="0"/>
          </a:p>
        </p:txBody>
      </p:sp>
      <p:grpSp>
        <p:nvGrpSpPr>
          <p:cNvPr id="68" name="Gruppo 67"/>
          <p:cNvGrpSpPr/>
          <p:nvPr/>
        </p:nvGrpSpPr>
        <p:grpSpPr>
          <a:xfrm>
            <a:off x="970680" y="4458254"/>
            <a:ext cx="817340" cy="507831"/>
            <a:chOff x="787533" y="5097016"/>
            <a:chExt cx="817340" cy="507831"/>
          </a:xfrm>
        </p:grpSpPr>
        <p:sp>
          <p:nvSpPr>
            <p:cNvPr id="59" name="CasellaDiTesto 58"/>
            <p:cNvSpPr txBox="1"/>
            <p:nvPr/>
          </p:nvSpPr>
          <p:spPr>
            <a:xfrm>
              <a:off x="787533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99" name="CasellaDiTesto 98"/>
            <p:cNvSpPr txBox="1"/>
            <p:nvPr/>
          </p:nvSpPr>
          <p:spPr>
            <a:xfrm>
              <a:off x="980341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00" name="CasellaDiTesto 99"/>
            <p:cNvSpPr txBox="1"/>
            <p:nvPr/>
          </p:nvSpPr>
          <p:spPr>
            <a:xfrm>
              <a:off x="1169691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  <p:sp>
          <p:nvSpPr>
            <p:cNvPr id="101" name="CasellaDiTesto 100"/>
            <p:cNvSpPr txBox="1"/>
            <p:nvPr/>
          </p:nvSpPr>
          <p:spPr>
            <a:xfrm>
              <a:off x="1362499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</p:grpSp>
      <p:grpSp>
        <p:nvGrpSpPr>
          <p:cNvPr id="60" name="Gruppo 59"/>
          <p:cNvGrpSpPr/>
          <p:nvPr/>
        </p:nvGrpSpPr>
        <p:grpSpPr>
          <a:xfrm>
            <a:off x="1906784" y="4458254"/>
            <a:ext cx="817340" cy="507831"/>
            <a:chOff x="1700808" y="5097016"/>
            <a:chExt cx="817340" cy="507831"/>
          </a:xfrm>
        </p:grpSpPr>
        <p:sp>
          <p:nvSpPr>
            <p:cNvPr id="102" name="CasellaDiTesto 101"/>
            <p:cNvSpPr txBox="1"/>
            <p:nvPr/>
          </p:nvSpPr>
          <p:spPr>
            <a:xfrm>
              <a:off x="1700808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03" name="CasellaDiTesto 102"/>
            <p:cNvSpPr txBox="1"/>
            <p:nvPr/>
          </p:nvSpPr>
          <p:spPr>
            <a:xfrm>
              <a:off x="1893616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04" name="CasellaDiTesto 103"/>
            <p:cNvSpPr txBox="1"/>
            <p:nvPr/>
          </p:nvSpPr>
          <p:spPr>
            <a:xfrm>
              <a:off x="2082966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  <p:sp>
          <p:nvSpPr>
            <p:cNvPr id="105" name="CasellaDiTesto 104"/>
            <p:cNvSpPr txBox="1"/>
            <p:nvPr/>
          </p:nvSpPr>
          <p:spPr>
            <a:xfrm>
              <a:off x="2275774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</p:grpSp>
      <p:grpSp>
        <p:nvGrpSpPr>
          <p:cNvPr id="108" name="Gruppo 107"/>
          <p:cNvGrpSpPr/>
          <p:nvPr/>
        </p:nvGrpSpPr>
        <p:grpSpPr>
          <a:xfrm>
            <a:off x="2867042" y="4458254"/>
            <a:ext cx="817340" cy="507831"/>
            <a:chOff x="787533" y="5097016"/>
            <a:chExt cx="817340" cy="507831"/>
          </a:xfrm>
        </p:grpSpPr>
        <p:sp>
          <p:nvSpPr>
            <p:cNvPr id="109" name="CasellaDiTesto 108"/>
            <p:cNvSpPr txBox="1"/>
            <p:nvPr/>
          </p:nvSpPr>
          <p:spPr>
            <a:xfrm>
              <a:off x="787533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10" name="CasellaDiTesto 109"/>
            <p:cNvSpPr txBox="1"/>
            <p:nvPr/>
          </p:nvSpPr>
          <p:spPr>
            <a:xfrm>
              <a:off x="980341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11" name="CasellaDiTesto 110"/>
            <p:cNvSpPr txBox="1"/>
            <p:nvPr/>
          </p:nvSpPr>
          <p:spPr>
            <a:xfrm>
              <a:off x="1169691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  <p:sp>
          <p:nvSpPr>
            <p:cNvPr id="112" name="CasellaDiTesto 111"/>
            <p:cNvSpPr txBox="1"/>
            <p:nvPr/>
          </p:nvSpPr>
          <p:spPr>
            <a:xfrm>
              <a:off x="1362499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</p:grpSp>
      <p:grpSp>
        <p:nvGrpSpPr>
          <p:cNvPr id="113" name="Gruppo 112"/>
          <p:cNvGrpSpPr/>
          <p:nvPr/>
        </p:nvGrpSpPr>
        <p:grpSpPr>
          <a:xfrm>
            <a:off x="3750173" y="4458254"/>
            <a:ext cx="817340" cy="507831"/>
            <a:chOff x="1700808" y="5097016"/>
            <a:chExt cx="817340" cy="507831"/>
          </a:xfrm>
        </p:grpSpPr>
        <p:sp>
          <p:nvSpPr>
            <p:cNvPr id="114" name="CasellaDiTesto 113"/>
            <p:cNvSpPr txBox="1"/>
            <p:nvPr/>
          </p:nvSpPr>
          <p:spPr>
            <a:xfrm>
              <a:off x="1700808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15" name="CasellaDiTesto 114"/>
            <p:cNvSpPr txBox="1"/>
            <p:nvPr/>
          </p:nvSpPr>
          <p:spPr>
            <a:xfrm>
              <a:off x="1893616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16" name="CasellaDiTesto 115"/>
            <p:cNvSpPr txBox="1"/>
            <p:nvPr/>
          </p:nvSpPr>
          <p:spPr>
            <a:xfrm>
              <a:off x="2082966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  <p:sp>
          <p:nvSpPr>
            <p:cNvPr id="117" name="CasellaDiTesto 116"/>
            <p:cNvSpPr txBox="1"/>
            <p:nvPr/>
          </p:nvSpPr>
          <p:spPr>
            <a:xfrm>
              <a:off x="2275774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</p:grpSp>
      <p:grpSp>
        <p:nvGrpSpPr>
          <p:cNvPr id="118" name="Gruppo 117"/>
          <p:cNvGrpSpPr/>
          <p:nvPr/>
        </p:nvGrpSpPr>
        <p:grpSpPr>
          <a:xfrm>
            <a:off x="4702848" y="4458254"/>
            <a:ext cx="817340" cy="507831"/>
            <a:chOff x="787533" y="5097016"/>
            <a:chExt cx="817340" cy="507831"/>
          </a:xfrm>
        </p:grpSpPr>
        <p:sp>
          <p:nvSpPr>
            <p:cNvPr id="119" name="CasellaDiTesto 118"/>
            <p:cNvSpPr txBox="1"/>
            <p:nvPr/>
          </p:nvSpPr>
          <p:spPr>
            <a:xfrm>
              <a:off x="787533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20" name="CasellaDiTesto 119"/>
            <p:cNvSpPr txBox="1"/>
            <p:nvPr/>
          </p:nvSpPr>
          <p:spPr>
            <a:xfrm>
              <a:off x="980341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21" name="CasellaDiTesto 120"/>
            <p:cNvSpPr txBox="1"/>
            <p:nvPr/>
          </p:nvSpPr>
          <p:spPr>
            <a:xfrm>
              <a:off x="1169691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  <p:sp>
          <p:nvSpPr>
            <p:cNvPr id="122" name="CasellaDiTesto 121"/>
            <p:cNvSpPr txBox="1"/>
            <p:nvPr/>
          </p:nvSpPr>
          <p:spPr>
            <a:xfrm>
              <a:off x="1362499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</p:grpSp>
      <p:grpSp>
        <p:nvGrpSpPr>
          <p:cNvPr id="123" name="Gruppo 122"/>
          <p:cNvGrpSpPr/>
          <p:nvPr/>
        </p:nvGrpSpPr>
        <p:grpSpPr>
          <a:xfrm>
            <a:off x="5646267" y="4458254"/>
            <a:ext cx="817340" cy="507831"/>
            <a:chOff x="1700808" y="5097016"/>
            <a:chExt cx="817340" cy="507831"/>
          </a:xfrm>
        </p:grpSpPr>
        <p:sp>
          <p:nvSpPr>
            <p:cNvPr id="124" name="CasellaDiTesto 123"/>
            <p:cNvSpPr txBox="1"/>
            <p:nvPr/>
          </p:nvSpPr>
          <p:spPr>
            <a:xfrm>
              <a:off x="1700808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25" name="CasellaDiTesto 124"/>
            <p:cNvSpPr txBox="1"/>
            <p:nvPr/>
          </p:nvSpPr>
          <p:spPr>
            <a:xfrm>
              <a:off x="1893616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/>
                <a:t>-</a:t>
              </a:r>
            </a:p>
          </p:txBody>
        </p:sp>
        <p:sp>
          <p:nvSpPr>
            <p:cNvPr id="126" name="CasellaDiTesto 125"/>
            <p:cNvSpPr txBox="1"/>
            <p:nvPr/>
          </p:nvSpPr>
          <p:spPr>
            <a:xfrm>
              <a:off x="2082966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+</a:t>
              </a:r>
            </a:p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  <p:sp>
          <p:nvSpPr>
            <p:cNvPr id="127" name="CasellaDiTesto 126"/>
            <p:cNvSpPr txBox="1"/>
            <p:nvPr/>
          </p:nvSpPr>
          <p:spPr>
            <a:xfrm>
              <a:off x="2275774" y="5097016"/>
              <a:ext cx="24237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 smtClean="0"/>
                <a:t>-</a:t>
              </a:r>
            </a:p>
            <a:p>
              <a:r>
                <a:rPr lang="it-IT" sz="900" b="1" dirty="0"/>
                <a:t>+</a:t>
              </a:r>
              <a:endParaRPr lang="it-IT" sz="900" b="1" dirty="0" smtClean="0"/>
            </a:p>
            <a:p>
              <a:r>
                <a:rPr lang="it-IT" sz="900" b="1" dirty="0" smtClean="0"/>
                <a:t>+</a:t>
              </a:r>
              <a:endParaRPr lang="it-IT" sz="900" b="1" dirty="0"/>
            </a:p>
          </p:txBody>
        </p:sp>
      </p:grpSp>
      <p:sp>
        <p:nvSpPr>
          <p:cNvPr id="133" name="CasellaDiTesto 132"/>
          <p:cNvSpPr txBox="1"/>
          <p:nvPr/>
        </p:nvSpPr>
        <p:spPr>
          <a:xfrm>
            <a:off x="437892" y="49509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err="1" smtClean="0"/>
              <a:t>siRNA</a:t>
            </a:r>
            <a:r>
              <a:rPr lang="it-IT" sz="1000" b="1" dirty="0" smtClean="0"/>
              <a:t> SCR</a:t>
            </a:r>
            <a:endParaRPr lang="it-IT" sz="1000" b="1" dirty="0"/>
          </a:p>
        </p:txBody>
      </p:sp>
      <p:sp>
        <p:nvSpPr>
          <p:cNvPr id="134" name="CasellaDiTesto 133"/>
          <p:cNvSpPr txBox="1"/>
          <p:nvPr/>
        </p:nvSpPr>
        <p:spPr>
          <a:xfrm>
            <a:off x="208663" y="647493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err="1" smtClean="0"/>
              <a:t>siRNA</a:t>
            </a:r>
            <a:r>
              <a:rPr lang="it-IT" sz="1000" b="1" dirty="0" smtClean="0"/>
              <a:t> CSNK1D</a:t>
            </a:r>
            <a:endParaRPr lang="it-IT" sz="1000" b="1" dirty="0"/>
          </a:p>
        </p:txBody>
      </p:sp>
      <p:sp>
        <p:nvSpPr>
          <p:cNvPr id="135" name="CasellaDiTesto 134"/>
          <p:cNvSpPr txBox="1"/>
          <p:nvPr/>
        </p:nvSpPr>
        <p:spPr>
          <a:xfrm>
            <a:off x="1175267" y="568328"/>
            <a:ext cx="38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</a:t>
            </a:r>
          </a:p>
        </p:txBody>
      </p:sp>
      <p:sp>
        <p:nvSpPr>
          <p:cNvPr id="136" name="CasellaDiTesto 135"/>
          <p:cNvSpPr txBox="1"/>
          <p:nvPr/>
        </p:nvSpPr>
        <p:spPr>
          <a:xfrm>
            <a:off x="1441967" y="628869"/>
            <a:ext cx="38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+</a:t>
            </a:r>
            <a:endParaRPr lang="it-IT" sz="1100" b="1" dirty="0"/>
          </a:p>
        </p:txBody>
      </p:sp>
      <p:sp>
        <p:nvSpPr>
          <p:cNvPr id="137" name="CasellaDiTesto 136"/>
          <p:cNvSpPr txBox="1"/>
          <p:nvPr/>
        </p:nvSpPr>
        <p:spPr>
          <a:xfrm>
            <a:off x="1739219" y="568328"/>
            <a:ext cx="38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</a:t>
            </a:r>
          </a:p>
        </p:txBody>
      </p:sp>
      <p:sp>
        <p:nvSpPr>
          <p:cNvPr id="138" name="CasellaDiTesto 137"/>
          <p:cNvSpPr txBox="1"/>
          <p:nvPr/>
        </p:nvSpPr>
        <p:spPr>
          <a:xfrm>
            <a:off x="2022748" y="628869"/>
            <a:ext cx="38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+</a:t>
            </a:r>
            <a:endParaRPr lang="it-IT" sz="1100" b="1" dirty="0"/>
          </a:p>
        </p:txBody>
      </p:sp>
      <p:sp>
        <p:nvSpPr>
          <p:cNvPr id="139" name="CasellaDiTesto 138"/>
          <p:cNvSpPr txBox="1"/>
          <p:nvPr/>
        </p:nvSpPr>
        <p:spPr>
          <a:xfrm>
            <a:off x="1168640" y="477037"/>
            <a:ext cx="38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+</a:t>
            </a:r>
            <a:endParaRPr lang="it-IT" sz="1100" b="1" dirty="0"/>
          </a:p>
        </p:txBody>
      </p:sp>
      <p:sp>
        <p:nvSpPr>
          <p:cNvPr id="140" name="CasellaDiTesto 139"/>
          <p:cNvSpPr txBox="1"/>
          <p:nvPr/>
        </p:nvSpPr>
        <p:spPr>
          <a:xfrm>
            <a:off x="1441967" y="416496"/>
            <a:ext cx="38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</a:t>
            </a:r>
          </a:p>
        </p:txBody>
      </p:sp>
      <p:sp>
        <p:nvSpPr>
          <p:cNvPr id="141" name="CasellaDiTesto 140"/>
          <p:cNvSpPr txBox="1"/>
          <p:nvPr/>
        </p:nvSpPr>
        <p:spPr>
          <a:xfrm>
            <a:off x="1733476" y="484853"/>
            <a:ext cx="38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+</a:t>
            </a:r>
            <a:endParaRPr lang="it-IT" sz="1100" b="1" dirty="0"/>
          </a:p>
        </p:txBody>
      </p:sp>
      <p:sp>
        <p:nvSpPr>
          <p:cNvPr id="142" name="CasellaDiTesto 141"/>
          <p:cNvSpPr txBox="1"/>
          <p:nvPr/>
        </p:nvSpPr>
        <p:spPr>
          <a:xfrm>
            <a:off x="2022435" y="424312"/>
            <a:ext cx="38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</a:t>
            </a:r>
          </a:p>
        </p:txBody>
      </p:sp>
      <p:grpSp>
        <p:nvGrpSpPr>
          <p:cNvPr id="19" name="Gruppo 18"/>
          <p:cNvGrpSpPr/>
          <p:nvPr/>
        </p:nvGrpSpPr>
        <p:grpSpPr>
          <a:xfrm>
            <a:off x="3633930" y="290726"/>
            <a:ext cx="2387358" cy="1900040"/>
            <a:chOff x="2954955" y="290726"/>
            <a:chExt cx="2387358" cy="1900040"/>
          </a:xfrm>
        </p:grpSpPr>
        <p:grpSp>
          <p:nvGrpSpPr>
            <p:cNvPr id="46" name="Gruppo 45"/>
            <p:cNvGrpSpPr/>
            <p:nvPr/>
          </p:nvGrpSpPr>
          <p:grpSpPr>
            <a:xfrm>
              <a:off x="3945523" y="644320"/>
              <a:ext cx="936104" cy="317206"/>
              <a:chOff x="5517232" y="463243"/>
              <a:chExt cx="936104" cy="317206"/>
            </a:xfrm>
          </p:grpSpPr>
          <p:cxnSp>
            <p:nvCxnSpPr>
              <p:cNvPr id="12" name="Connettore 1 11"/>
              <p:cNvCxnSpPr/>
              <p:nvPr/>
            </p:nvCxnSpPr>
            <p:spPr>
              <a:xfrm>
                <a:off x="5517232" y="588904"/>
                <a:ext cx="936104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1 23"/>
              <p:cNvCxnSpPr/>
              <p:nvPr/>
            </p:nvCxnSpPr>
            <p:spPr>
              <a:xfrm>
                <a:off x="5517232" y="651809"/>
                <a:ext cx="64807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ttore 1 42"/>
              <p:cNvCxnSpPr/>
              <p:nvPr/>
            </p:nvCxnSpPr>
            <p:spPr>
              <a:xfrm>
                <a:off x="5517232" y="729186"/>
                <a:ext cx="360040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CasellaDiTesto 43"/>
              <p:cNvSpPr txBox="1"/>
              <p:nvPr/>
            </p:nvSpPr>
            <p:spPr>
              <a:xfrm>
                <a:off x="5589240" y="463243"/>
                <a:ext cx="243978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500" b="1" dirty="0" smtClean="0"/>
                  <a:t>ns</a:t>
                </a:r>
                <a:endParaRPr lang="it-IT" sz="500" b="1" dirty="0"/>
              </a:p>
            </p:txBody>
          </p:sp>
          <p:sp>
            <p:nvSpPr>
              <p:cNvPr id="47" name="CasellaDiTesto 46"/>
              <p:cNvSpPr txBox="1"/>
              <p:nvPr/>
            </p:nvSpPr>
            <p:spPr>
              <a:xfrm>
                <a:off x="5589240" y="531200"/>
                <a:ext cx="243978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500" b="1" dirty="0" smtClean="0"/>
                  <a:t>ns</a:t>
                </a:r>
                <a:endParaRPr lang="it-IT" sz="500" b="1" dirty="0"/>
              </a:p>
            </p:txBody>
          </p:sp>
          <p:sp>
            <p:nvSpPr>
              <p:cNvPr id="48" name="CasellaDiTesto 47"/>
              <p:cNvSpPr txBox="1"/>
              <p:nvPr/>
            </p:nvSpPr>
            <p:spPr>
              <a:xfrm>
                <a:off x="5589240" y="611172"/>
                <a:ext cx="243978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500" b="1" dirty="0" smtClean="0"/>
                  <a:t>ns</a:t>
                </a:r>
                <a:endParaRPr lang="it-IT" sz="500" b="1" dirty="0"/>
              </a:p>
            </p:txBody>
          </p:sp>
        </p:grpSp>
        <p:pic>
          <p:nvPicPr>
            <p:cNvPr id="3077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80" b="14389"/>
            <a:stretch/>
          </p:blipFill>
          <p:spPr bwMode="auto">
            <a:xfrm>
              <a:off x="3610484" y="712277"/>
              <a:ext cx="1620000" cy="8856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" name="CasellaDiTesto 142"/>
            <p:cNvSpPr txBox="1"/>
            <p:nvPr/>
          </p:nvSpPr>
          <p:spPr>
            <a:xfrm>
              <a:off x="3482342" y="1903768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smtClean="0"/>
                <a:t>IPTG</a:t>
              </a:r>
              <a:endParaRPr lang="it-IT" sz="1000" b="1" dirty="0"/>
            </a:p>
          </p:txBody>
        </p:sp>
        <p:sp>
          <p:nvSpPr>
            <p:cNvPr id="144" name="CasellaDiTesto 143"/>
            <p:cNvSpPr txBox="1"/>
            <p:nvPr/>
          </p:nvSpPr>
          <p:spPr>
            <a:xfrm>
              <a:off x="3921559" y="1821434"/>
              <a:ext cx="38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-</a:t>
              </a:r>
            </a:p>
          </p:txBody>
        </p:sp>
        <p:sp>
          <p:nvSpPr>
            <p:cNvPr id="145" name="CasellaDiTesto 144"/>
            <p:cNvSpPr txBox="1"/>
            <p:nvPr/>
          </p:nvSpPr>
          <p:spPr>
            <a:xfrm>
              <a:off x="4214015" y="1821434"/>
              <a:ext cx="38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-</a:t>
              </a:r>
            </a:p>
          </p:txBody>
        </p:sp>
        <p:sp>
          <p:nvSpPr>
            <p:cNvPr id="146" name="CasellaDiTesto 145"/>
            <p:cNvSpPr txBox="1"/>
            <p:nvPr/>
          </p:nvSpPr>
          <p:spPr>
            <a:xfrm>
              <a:off x="4523191" y="1881975"/>
              <a:ext cx="38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dirty="0" smtClean="0"/>
                <a:t>+</a:t>
              </a:r>
              <a:endParaRPr lang="it-IT" sz="1100" b="1" dirty="0"/>
            </a:p>
          </p:txBody>
        </p:sp>
        <p:sp>
          <p:nvSpPr>
            <p:cNvPr id="147" name="CasellaDiTesto 146"/>
            <p:cNvSpPr txBox="1"/>
            <p:nvPr/>
          </p:nvSpPr>
          <p:spPr>
            <a:xfrm>
              <a:off x="4821731" y="1881975"/>
              <a:ext cx="38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dirty="0" smtClean="0"/>
                <a:t>+</a:t>
              </a:r>
              <a:endParaRPr lang="it-IT" sz="1100" b="1" dirty="0"/>
            </a:p>
          </p:txBody>
        </p:sp>
        <p:sp>
          <p:nvSpPr>
            <p:cNvPr id="148" name="CasellaDiTesto 147"/>
            <p:cNvSpPr txBox="1"/>
            <p:nvPr/>
          </p:nvSpPr>
          <p:spPr>
            <a:xfrm>
              <a:off x="3184184" y="1575213"/>
              <a:ext cx="7312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err="1" smtClean="0"/>
                <a:t>siRNA</a:t>
              </a:r>
              <a:r>
                <a:rPr lang="it-IT" sz="1000" b="1" dirty="0" smtClean="0"/>
                <a:t> SCR</a:t>
              </a:r>
              <a:endParaRPr lang="it-IT" sz="1000" b="1" dirty="0"/>
            </a:p>
          </p:txBody>
        </p:sp>
        <p:sp>
          <p:nvSpPr>
            <p:cNvPr id="149" name="CasellaDiTesto 148"/>
            <p:cNvSpPr txBox="1"/>
            <p:nvPr/>
          </p:nvSpPr>
          <p:spPr>
            <a:xfrm>
              <a:off x="2954955" y="1727613"/>
              <a:ext cx="9605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 err="1" smtClean="0"/>
                <a:t>siRNA</a:t>
              </a:r>
              <a:r>
                <a:rPr lang="it-IT" sz="1000" b="1" dirty="0" smtClean="0"/>
                <a:t> CSNK1D</a:t>
              </a:r>
              <a:endParaRPr lang="it-IT" sz="1000" b="1" dirty="0"/>
            </a:p>
          </p:txBody>
        </p:sp>
        <p:sp>
          <p:nvSpPr>
            <p:cNvPr id="150" name="CasellaDiTesto 149"/>
            <p:cNvSpPr txBox="1"/>
            <p:nvPr/>
          </p:nvSpPr>
          <p:spPr>
            <a:xfrm>
              <a:off x="3921559" y="1648448"/>
              <a:ext cx="38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-</a:t>
              </a:r>
            </a:p>
          </p:txBody>
        </p:sp>
        <p:sp>
          <p:nvSpPr>
            <p:cNvPr id="151" name="CasellaDiTesto 150"/>
            <p:cNvSpPr txBox="1"/>
            <p:nvPr/>
          </p:nvSpPr>
          <p:spPr>
            <a:xfrm>
              <a:off x="4214015" y="1708989"/>
              <a:ext cx="38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dirty="0" smtClean="0"/>
                <a:t>+</a:t>
              </a:r>
              <a:endParaRPr lang="it-IT" sz="1100" b="1" dirty="0"/>
            </a:p>
          </p:txBody>
        </p:sp>
        <p:sp>
          <p:nvSpPr>
            <p:cNvPr id="152" name="CasellaDiTesto 151"/>
            <p:cNvSpPr txBox="1"/>
            <p:nvPr/>
          </p:nvSpPr>
          <p:spPr>
            <a:xfrm>
              <a:off x="4517706" y="1648448"/>
              <a:ext cx="38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-</a:t>
              </a:r>
            </a:p>
          </p:txBody>
        </p:sp>
        <p:sp>
          <p:nvSpPr>
            <p:cNvPr id="153" name="CasellaDiTesto 152"/>
            <p:cNvSpPr txBox="1"/>
            <p:nvPr/>
          </p:nvSpPr>
          <p:spPr>
            <a:xfrm>
              <a:off x="4821731" y="1708989"/>
              <a:ext cx="38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dirty="0" smtClean="0"/>
                <a:t>+</a:t>
              </a:r>
              <a:endParaRPr lang="it-IT" sz="1100" b="1" dirty="0"/>
            </a:p>
          </p:txBody>
        </p:sp>
        <p:sp>
          <p:nvSpPr>
            <p:cNvPr id="154" name="CasellaDiTesto 153"/>
            <p:cNvSpPr txBox="1"/>
            <p:nvPr/>
          </p:nvSpPr>
          <p:spPr>
            <a:xfrm>
              <a:off x="3914932" y="1557157"/>
              <a:ext cx="38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dirty="0" smtClean="0"/>
                <a:t>+</a:t>
              </a:r>
              <a:endParaRPr lang="it-IT" sz="1100" b="1" dirty="0"/>
            </a:p>
          </p:txBody>
        </p:sp>
        <p:sp>
          <p:nvSpPr>
            <p:cNvPr id="155" name="CasellaDiTesto 154"/>
            <p:cNvSpPr txBox="1"/>
            <p:nvPr/>
          </p:nvSpPr>
          <p:spPr>
            <a:xfrm>
              <a:off x="4214015" y="1496616"/>
              <a:ext cx="38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-</a:t>
              </a:r>
            </a:p>
          </p:txBody>
        </p:sp>
        <p:sp>
          <p:nvSpPr>
            <p:cNvPr id="156" name="CasellaDiTesto 155"/>
            <p:cNvSpPr txBox="1"/>
            <p:nvPr/>
          </p:nvSpPr>
          <p:spPr>
            <a:xfrm>
              <a:off x="4511963" y="1564973"/>
              <a:ext cx="38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dirty="0" smtClean="0"/>
                <a:t>+</a:t>
              </a:r>
              <a:endParaRPr lang="it-IT" sz="1100" b="1" dirty="0"/>
            </a:p>
          </p:txBody>
        </p:sp>
        <p:sp>
          <p:nvSpPr>
            <p:cNvPr id="157" name="CasellaDiTesto 156"/>
            <p:cNvSpPr txBox="1"/>
            <p:nvPr/>
          </p:nvSpPr>
          <p:spPr>
            <a:xfrm>
              <a:off x="4821418" y="1504432"/>
              <a:ext cx="38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-</a:t>
              </a:r>
            </a:p>
          </p:txBody>
        </p:sp>
        <p:sp>
          <p:nvSpPr>
            <p:cNvPr id="158" name="Text Box 16"/>
            <p:cNvSpPr txBox="1">
              <a:spLocks noChangeArrowheads="1"/>
            </p:cNvSpPr>
            <p:nvPr/>
          </p:nvSpPr>
          <p:spPr bwMode="auto">
            <a:xfrm>
              <a:off x="3263854" y="290726"/>
              <a:ext cx="207845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it-IT" altLang="it-IT" sz="1200" b="1" dirty="0">
                  <a:latin typeface="Calibri" pitchFamily="34" charset="0"/>
                  <a:cs typeface="Calibri" pitchFamily="34" charset="0"/>
                </a:rPr>
                <a:t>H929 </a:t>
              </a:r>
              <a:r>
                <a:rPr lang="it-IT" altLang="it-IT" sz="1200" b="1" dirty="0" err="1">
                  <a:latin typeface="Calibri" pitchFamily="34" charset="0"/>
                  <a:cs typeface="Calibri" pitchFamily="34" charset="0"/>
                </a:rPr>
                <a:t>shRNA</a:t>
              </a:r>
              <a:r>
                <a:rPr lang="it-IT" altLang="it-IT" sz="1200" b="1" dirty="0">
                  <a:latin typeface="Calibri" pitchFamily="34" charset="0"/>
                  <a:cs typeface="Calibri" pitchFamily="34" charset="0"/>
                </a:rPr>
                <a:t> 6044</a:t>
              </a:r>
            </a:p>
          </p:txBody>
        </p:sp>
      </p:grpSp>
      <p:sp>
        <p:nvSpPr>
          <p:cNvPr id="159" name="Text Box 16"/>
          <p:cNvSpPr txBox="1">
            <a:spLocks noChangeArrowheads="1"/>
          </p:cNvSpPr>
          <p:nvPr/>
        </p:nvSpPr>
        <p:spPr bwMode="auto">
          <a:xfrm>
            <a:off x="673379" y="284287"/>
            <a:ext cx="207845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sz="1200" b="1" dirty="0">
                <a:latin typeface="Calibri" pitchFamily="34" charset="0"/>
                <a:cs typeface="Calibri" pitchFamily="34" charset="0"/>
              </a:rPr>
              <a:t>H929 </a:t>
            </a:r>
            <a:r>
              <a:rPr lang="it-IT" altLang="it-IT" sz="1200" b="1" dirty="0" err="1">
                <a:latin typeface="Calibri" pitchFamily="34" charset="0"/>
                <a:cs typeface="Calibri" pitchFamily="34" charset="0"/>
              </a:rPr>
              <a:t>shRNA</a:t>
            </a:r>
            <a:r>
              <a:rPr lang="it-IT" altLang="it-IT" sz="1200" b="1" dirty="0">
                <a:latin typeface="Calibri" pitchFamily="34" charset="0"/>
                <a:cs typeface="Calibri" pitchFamily="34" charset="0"/>
              </a:rPr>
              <a:t> 6044</a:t>
            </a:r>
          </a:p>
        </p:txBody>
      </p:sp>
      <p:sp>
        <p:nvSpPr>
          <p:cNvPr id="160" name="CasellaDiTesto 20"/>
          <p:cNvSpPr txBox="1">
            <a:spLocks noChangeArrowheads="1"/>
          </p:cNvSpPr>
          <p:nvPr/>
        </p:nvSpPr>
        <p:spPr bwMode="auto">
          <a:xfrm>
            <a:off x="3692519" y="198440"/>
            <a:ext cx="398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 smtClean="0"/>
              <a:t>B</a:t>
            </a:r>
            <a:endParaRPr lang="it-IT" altLang="it-IT" sz="1800" b="1" dirty="0"/>
          </a:p>
        </p:txBody>
      </p:sp>
      <p:sp>
        <p:nvSpPr>
          <p:cNvPr id="161" name="Text Box 16"/>
          <p:cNvSpPr txBox="1">
            <a:spLocks noChangeArrowheads="1"/>
          </p:cNvSpPr>
          <p:nvPr/>
        </p:nvSpPr>
        <p:spPr bwMode="auto">
          <a:xfrm>
            <a:off x="959188" y="2259008"/>
            <a:ext cx="5591344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it-IT" altLang="it-IT" sz="1200" b="1" dirty="0">
                <a:latin typeface="Calibri" pitchFamily="34" charset="0"/>
                <a:cs typeface="Calibri" pitchFamily="34" charset="0"/>
              </a:rPr>
              <a:t>H929 </a:t>
            </a:r>
            <a:r>
              <a:rPr lang="it-IT" altLang="it-IT" sz="1200" b="1" dirty="0" err="1">
                <a:latin typeface="Calibri" pitchFamily="34" charset="0"/>
                <a:cs typeface="Calibri" pitchFamily="34" charset="0"/>
              </a:rPr>
              <a:t>shRNA</a:t>
            </a:r>
            <a:r>
              <a:rPr lang="it-IT" altLang="it-IT" sz="1200" b="1" dirty="0">
                <a:latin typeface="Calibri" pitchFamily="34" charset="0"/>
                <a:cs typeface="Calibri" pitchFamily="34" charset="0"/>
              </a:rPr>
              <a:t> 6044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710930" y="999284"/>
            <a:ext cx="1598610" cy="209236"/>
            <a:chOff x="710930" y="999284"/>
            <a:chExt cx="1598610" cy="209236"/>
          </a:xfrm>
        </p:grpSpPr>
        <p:pic>
          <p:nvPicPr>
            <p:cNvPr id="129" name="Picture 2"/>
            <p:cNvPicPr>
              <a:picLocks noChangeArrowheads="1"/>
            </p:cNvPicPr>
            <p:nvPr/>
          </p:nvPicPr>
          <p:blipFill rotWithShape="1">
            <a:blip r:embed="rId4"/>
            <a:srcRect r="65231"/>
            <a:stretch/>
          </p:blipFill>
          <p:spPr bwMode="auto">
            <a:xfrm>
              <a:off x="1186340" y="1028520"/>
              <a:ext cx="1123200" cy="1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62" name="Gruppo 161"/>
            <p:cNvGrpSpPr/>
            <p:nvPr/>
          </p:nvGrpSpPr>
          <p:grpSpPr>
            <a:xfrm>
              <a:off x="710930" y="999284"/>
              <a:ext cx="445142" cy="184666"/>
              <a:chOff x="90698" y="1252473"/>
              <a:chExt cx="445142" cy="184666"/>
            </a:xfrm>
          </p:grpSpPr>
          <p:cxnSp>
            <p:nvCxnSpPr>
              <p:cNvPr id="164" name="Connettore 1 163"/>
              <p:cNvCxnSpPr/>
              <p:nvPr/>
            </p:nvCxnSpPr>
            <p:spPr>
              <a:xfrm>
                <a:off x="453241" y="1334353"/>
                <a:ext cx="825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5" name="CasellaDiTesto 164"/>
              <p:cNvSpPr txBox="1"/>
              <p:nvPr/>
            </p:nvSpPr>
            <p:spPr>
              <a:xfrm>
                <a:off x="90698" y="1252473"/>
                <a:ext cx="44263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600" dirty="0" smtClean="0"/>
                  <a:t>50kDa</a:t>
                </a:r>
                <a:endParaRPr lang="it-IT" sz="600" dirty="0"/>
              </a:p>
            </p:txBody>
          </p:sp>
        </p:grpSp>
      </p:grpSp>
      <p:grpSp>
        <p:nvGrpSpPr>
          <p:cNvPr id="7" name="Gruppo 6"/>
          <p:cNvGrpSpPr/>
          <p:nvPr/>
        </p:nvGrpSpPr>
        <p:grpSpPr>
          <a:xfrm>
            <a:off x="710930" y="1244175"/>
            <a:ext cx="1598610" cy="229511"/>
            <a:chOff x="710930" y="1244175"/>
            <a:chExt cx="1598610" cy="229511"/>
          </a:xfrm>
        </p:grpSpPr>
        <p:pic>
          <p:nvPicPr>
            <p:cNvPr id="128" name="Picture 2"/>
            <p:cNvPicPr>
              <a:picLocks noChangeArrowheads="1"/>
            </p:cNvPicPr>
            <p:nvPr/>
          </p:nvPicPr>
          <p:blipFill rotWithShape="1">
            <a:blip r:embed="rId5"/>
            <a:srcRect r="65231"/>
            <a:stretch/>
          </p:blipFill>
          <p:spPr bwMode="auto">
            <a:xfrm>
              <a:off x="1186340" y="1244175"/>
              <a:ext cx="1123200" cy="1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66" name="Gruppo 165"/>
            <p:cNvGrpSpPr/>
            <p:nvPr/>
          </p:nvGrpSpPr>
          <p:grpSpPr>
            <a:xfrm>
              <a:off x="710930" y="1289020"/>
              <a:ext cx="445142" cy="184666"/>
              <a:chOff x="90698" y="1252473"/>
              <a:chExt cx="445142" cy="184666"/>
            </a:xfrm>
          </p:grpSpPr>
          <p:cxnSp>
            <p:nvCxnSpPr>
              <p:cNvPr id="167" name="Connettore 1 166"/>
              <p:cNvCxnSpPr/>
              <p:nvPr/>
            </p:nvCxnSpPr>
            <p:spPr>
              <a:xfrm>
                <a:off x="453241" y="1334353"/>
                <a:ext cx="825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CasellaDiTesto 167"/>
              <p:cNvSpPr txBox="1"/>
              <p:nvPr/>
            </p:nvSpPr>
            <p:spPr>
              <a:xfrm>
                <a:off x="90698" y="1252473"/>
                <a:ext cx="44263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600" dirty="0" smtClean="0"/>
                  <a:t>36kDa</a:t>
                </a:r>
                <a:endParaRPr lang="it-IT" sz="600" dirty="0"/>
              </a:p>
            </p:txBody>
          </p:sp>
        </p:grpSp>
      </p:grpSp>
      <p:grpSp>
        <p:nvGrpSpPr>
          <p:cNvPr id="6" name="Gruppo 5"/>
          <p:cNvGrpSpPr/>
          <p:nvPr/>
        </p:nvGrpSpPr>
        <p:grpSpPr>
          <a:xfrm>
            <a:off x="710930" y="1453032"/>
            <a:ext cx="1598610" cy="186798"/>
            <a:chOff x="710930" y="1453032"/>
            <a:chExt cx="1598610" cy="186798"/>
          </a:xfrm>
        </p:grpSpPr>
        <p:pic>
          <p:nvPicPr>
            <p:cNvPr id="131" name="Picture 2"/>
            <p:cNvPicPr>
              <a:picLocks noChangeArrowheads="1"/>
            </p:cNvPicPr>
            <p:nvPr/>
          </p:nvPicPr>
          <p:blipFill rotWithShape="1">
            <a:blip r:embed="rId6"/>
            <a:srcRect r="66045"/>
            <a:stretch/>
          </p:blipFill>
          <p:spPr bwMode="auto">
            <a:xfrm>
              <a:off x="1186340" y="1459830"/>
              <a:ext cx="1123200" cy="1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69" name="Gruppo 168"/>
            <p:cNvGrpSpPr/>
            <p:nvPr/>
          </p:nvGrpSpPr>
          <p:grpSpPr>
            <a:xfrm>
              <a:off x="710930" y="1453032"/>
              <a:ext cx="445142" cy="184666"/>
              <a:chOff x="90698" y="1252473"/>
              <a:chExt cx="445142" cy="184666"/>
            </a:xfrm>
          </p:grpSpPr>
          <p:cxnSp>
            <p:nvCxnSpPr>
              <p:cNvPr id="170" name="Connettore 1 169"/>
              <p:cNvCxnSpPr/>
              <p:nvPr/>
            </p:nvCxnSpPr>
            <p:spPr>
              <a:xfrm>
                <a:off x="453241" y="1334353"/>
                <a:ext cx="825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CasellaDiTesto 170"/>
              <p:cNvSpPr txBox="1"/>
              <p:nvPr/>
            </p:nvSpPr>
            <p:spPr>
              <a:xfrm>
                <a:off x="90698" y="1252473"/>
                <a:ext cx="44263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600" dirty="0" smtClean="0"/>
                  <a:t>98kDa</a:t>
                </a:r>
                <a:endParaRPr lang="it-IT" sz="600" dirty="0"/>
              </a:p>
            </p:txBody>
          </p:sp>
        </p:grpSp>
      </p:grpSp>
      <p:grpSp>
        <p:nvGrpSpPr>
          <p:cNvPr id="5" name="Gruppo 4"/>
          <p:cNvGrpSpPr/>
          <p:nvPr/>
        </p:nvGrpSpPr>
        <p:grpSpPr>
          <a:xfrm>
            <a:off x="710930" y="1623140"/>
            <a:ext cx="1598610" cy="232345"/>
            <a:chOff x="710930" y="1623140"/>
            <a:chExt cx="1598610" cy="232345"/>
          </a:xfrm>
        </p:grpSpPr>
        <p:pic>
          <p:nvPicPr>
            <p:cNvPr id="132" name="Picture 2"/>
            <p:cNvPicPr>
              <a:picLocks noChangeArrowheads="1"/>
            </p:cNvPicPr>
            <p:nvPr/>
          </p:nvPicPr>
          <p:blipFill rotWithShape="1">
            <a:blip r:embed="rId7"/>
            <a:srcRect r="66284"/>
            <a:stretch/>
          </p:blipFill>
          <p:spPr bwMode="auto">
            <a:xfrm>
              <a:off x="1186340" y="1675485"/>
              <a:ext cx="1123200" cy="1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172" name="Gruppo 171"/>
            <p:cNvGrpSpPr/>
            <p:nvPr/>
          </p:nvGrpSpPr>
          <p:grpSpPr>
            <a:xfrm>
              <a:off x="710930" y="1623140"/>
              <a:ext cx="445142" cy="184666"/>
              <a:chOff x="90698" y="1252473"/>
              <a:chExt cx="445142" cy="184666"/>
            </a:xfrm>
          </p:grpSpPr>
          <p:cxnSp>
            <p:nvCxnSpPr>
              <p:cNvPr id="173" name="Connettore 1 172"/>
              <p:cNvCxnSpPr/>
              <p:nvPr/>
            </p:nvCxnSpPr>
            <p:spPr>
              <a:xfrm>
                <a:off x="453241" y="1334353"/>
                <a:ext cx="825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CasellaDiTesto 173"/>
              <p:cNvSpPr txBox="1"/>
              <p:nvPr/>
            </p:nvSpPr>
            <p:spPr>
              <a:xfrm>
                <a:off x="90698" y="1252473"/>
                <a:ext cx="44263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600" dirty="0" smtClean="0"/>
                  <a:t>98kDa</a:t>
                </a:r>
                <a:endParaRPr lang="it-IT" sz="600" dirty="0"/>
              </a:p>
            </p:txBody>
          </p:sp>
        </p:grpSp>
      </p:grpSp>
      <p:grpSp>
        <p:nvGrpSpPr>
          <p:cNvPr id="4" name="Gruppo 3"/>
          <p:cNvGrpSpPr/>
          <p:nvPr/>
        </p:nvGrpSpPr>
        <p:grpSpPr>
          <a:xfrm>
            <a:off x="710930" y="1906720"/>
            <a:ext cx="1590224" cy="293248"/>
            <a:chOff x="710930" y="1906720"/>
            <a:chExt cx="1590224" cy="293248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745"/>
            <a:stretch/>
          </p:blipFill>
          <p:spPr bwMode="auto">
            <a:xfrm>
              <a:off x="1186339" y="1906720"/>
              <a:ext cx="1114815" cy="2368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75" name="Gruppo 174"/>
            <p:cNvGrpSpPr/>
            <p:nvPr/>
          </p:nvGrpSpPr>
          <p:grpSpPr>
            <a:xfrm>
              <a:off x="710930" y="2015302"/>
              <a:ext cx="445142" cy="184666"/>
              <a:chOff x="90698" y="1252473"/>
              <a:chExt cx="445142" cy="184666"/>
            </a:xfrm>
          </p:grpSpPr>
          <p:cxnSp>
            <p:nvCxnSpPr>
              <p:cNvPr id="176" name="Connettore 1 175"/>
              <p:cNvCxnSpPr/>
              <p:nvPr/>
            </p:nvCxnSpPr>
            <p:spPr>
              <a:xfrm>
                <a:off x="453241" y="1334353"/>
                <a:ext cx="825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CasellaDiTesto 176"/>
              <p:cNvSpPr txBox="1"/>
              <p:nvPr/>
            </p:nvSpPr>
            <p:spPr>
              <a:xfrm>
                <a:off x="90698" y="1252473"/>
                <a:ext cx="44263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600" dirty="0" smtClean="0"/>
                  <a:t>36kDa</a:t>
                </a:r>
                <a:endParaRPr lang="it-IT" sz="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143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5485</TotalTime>
  <Words>160</Words>
  <Application>Microsoft Office PowerPoint</Application>
  <PresentationFormat>A4 (21x29,7 cm)</PresentationFormat>
  <Paragraphs>143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Mari-Vimm</dc:creator>
  <cp:lastModifiedBy>Marilena</cp:lastModifiedBy>
  <cp:revision>227</cp:revision>
  <cp:lastPrinted>2019-01-11T11:47:16Z</cp:lastPrinted>
  <dcterms:modified xsi:type="dcterms:W3CDTF">2019-04-07T07:16:29Z</dcterms:modified>
</cp:coreProperties>
</file>