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15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06/04/2019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o 47"/>
          <p:cNvGrpSpPr/>
          <p:nvPr/>
        </p:nvGrpSpPr>
        <p:grpSpPr>
          <a:xfrm>
            <a:off x="-241101" y="200472"/>
            <a:ext cx="2629077" cy="1002685"/>
            <a:chOff x="85304" y="235411"/>
            <a:chExt cx="2629077" cy="1002685"/>
          </a:xfrm>
        </p:grpSpPr>
        <p:sp>
          <p:nvSpPr>
            <p:cNvPr id="49" name="Text Box 24"/>
            <p:cNvSpPr txBox="1">
              <a:spLocks noChangeArrowheads="1"/>
            </p:cNvSpPr>
            <p:nvPr/>
          </p:nvSpPr>
          <p:spPr bwMode="auto">
            <a:xfrm>
              <a:off x="1247779" y="235411"/>
              <a:ext cx="1466602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it-IT" altLang="it-IT" sz="1200" b="1" dirty="0" smtClean="0">
                  <a:latin typeface="Calibri" pitchFamily="34" charset="0"/>
                  <a:cs typeface="Calibri" pitchFamily="34" charset="0"/>
                </a:rPr>
                <a:t>H929</a:t>
              </a:r>
              <a:endParaRPr lang="it-IT" altLang="it-IT" sz="1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0" name="Line 14"/>
            <p:cNvSpPr>
              <a:spLocks noChangeShapeType="1"/>
            </p:cNvSpPr>
            <p:nvPr/>
          </p:nvSpPr>
          <p:spPr bwMode="auto">
            <a:xfrm>
              <a:off x="1258892" y="552912"/>
              <a:ext cx="14554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CasellaDiTesto 50"/>
            <p:cNvSpPr txBox="1">
              <a:spLocks noChangeArrowheads="1"/>
            </p:cNvSpPr>
            <p:nvPr/>
          </p:nvSpPr>
          <p:spPr bwMode="auto">
            <a:xfrm>
              <a:off x="85304" y="605560"/>
              <a:ext cx="1155701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000" dirty="0" smtClean="0">
                  <a:latin typeface="Calibri" pitchFamily="34" charset="0"/>
                  <a:cs typeface="Calibri" pitchFamily="34" charset="0"/>
                </a:rPr>
                <a:t>D4476 48h</a:t>
              </a:r>
              <a:endParaRPr lang="it-IT" altLang="it-IT" sz="10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2" name="CasellaDiTesto 51"/>
            <p:cNvSpPr txBox="1">
              <a:spLocks noChangeArrowheads="1"/>
            </p:cNvSpPr>
            <p:nvPr/>
          </p:nvSpPr>
          <p:spPr bwMode="auto">
            <a:xfrm>
              <a:off x="85304" y="787329"/>
              <a:ext cx="1155701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000" dirty="0" smtClean="0">
                  <a:latin typeface="Calibri" pitchFamily="34" charset="0"/>
                  <a:cs typeface="Calibri" pitchFamily="34" charset="0"/>
                </a:rPr>
                <a:t>CQ 4h</a:t>
              </a:r>
              <a:endParaRPr lang="it-IT" altLang="it-IT" sz="1000" dirty="0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53" name="Gruppo 52"/>
            <p:cNvGrpSpPr/>
            <p:nvPr/>
          </p:nvGrpSpPr>
          <p:grpSpPr>
            <a:xfrm>
              <a:off x="1300704" y="514056"/>
              <a:ext cx="1322892" cy="724040"/>
              <a:chOff x="634286" y="560460"/>
              <a:chExt cx="1322892" cy="724040"/>
            </a:xfrm>
          </p:grpSpPr>
          <p:grpSp>
            <p:nvGrpSpPr>
              <p:cNvPr id="54" name="Gruppo 53"/>
              <p:cNvGrpSpPr/>
              <p:nvPr/>
            </p:nvGrpSpPr>
            <p:grpSpPr>
              <a:xfrm>
                <a:off x="634286" y="560460"/>
                <a:ext cx="255198" cy="720080"/>
                <a:chOff x="564851" y="544984"/>
                <a:chExt cx="255198" cy="720080"/>
              </a:xfrm>
            </p:grpSpPr>
            <p:sp>
              <p:nvSpPr>
                <p:cNvPr id="67" name="CasellaDiTesto 66"/>
                <p:cNvSpPr txBox="1"/>
                <p:nvPr/>
              </p:nvSpPr>
              <p:spPr>
                <a:xfrm>
                  <a:off x="564851" y="544984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-</a:t>
                  </a:r>
                  <a:endParaRPr lang="it-IT" dirty="0"/>
                </a:p>
              </p:txBody>
            </p:sp>
            <p:sp>
              <p:nvSpPr>
                <p:cNvPr id="68" name="CasellaDiTesto 67"/>
                <p:cNvSpPr txBox="1"/>
                <p:nvPr/>
              </p:nvSpPr>
              <p:spPr>
                <a:xfrm>
                  <a:off x="564851" y="712212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-</a:t>
                  </a:r>
                  <a:endParaRPr lang="it-IT" dirty="0"/>
                </a:p>
              </p:txBody>
            </p:sp>
            <p:sp>
              <p:nvSpPr>
                <p:cNvPr id="69" name="CasellaDiTesto 68"/>
                <p:cNvSpPr txBox="1"/>
                <p:nvPr/>
              </p:nvSpPr>
              <p:spPr>
                <a:xfrm>
                  <a:off x="564851" y="957287"/>
                  <a:ext cx="18473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it-IT" sz="1400" dirty="0"/>
                </a:p>
              </p:txBody>
            </p:sp>
          </p:grpSp>
          <p:grpSp>
            <p:nvGrpSpPr>
              <p:cNvPr id="55" name="Gruppo 54"/>
              <p:cNvGrpSpPr/>
              <p:nvPr/>
            </p:nvGrpSpPr>
            <p:grpSpPr>
              <a:xfrm>
                <a:off x="983772" y="606616"/>
                <a:ext cx="274434" cy="673976"/>
                <a:chOff x="564851" y="591088"/>
                <a:chExt cx="274434" cy="673976"/>
              </a:xfrm>
            </p:grpSpPr>
            <p:sp>
              <p:nvSpPr>
                <p:cNvPr id="64" name="CasellaDiTesto 63"/>
                <p:cNvSpPr txBox="1"/>
                <p:nvPr/>
              </p:nvSpPr>
              <p:spPr>
                <a:xfrm>
                  <a:off x="564851" y="591088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400" dirty="0" smtClean="0"/>
                    <a:t>+</a:t>
                  </a:r>
                  <a:endParaRPr lang="it-IT" sz="1400" dirty="0"/>
                </a:p>
              </p:txBody>
            </p:sp>
            <p:sp>
              <p:nvSpPr>
                <p:cNvPr id="65" name="CasellaDiTesto 64"/>
                <p:cNvSpPr txBox="1"/>
                <p:nvPr/>
              </p:nvSpPr>
              <p:spPr>
                <a:xfrm>
                  <a:off x="564851" y="712212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-</a:t>
                  </a:r>
                  <a:endParaRPr lang="it-IT" dirty="0"/>
                </a:p>
              </p:txBody>
            </p:sp>
            <p:sp>
              <p:nvSpPr>
                <p:cNvPr id="66" name="CasellaDiTesto 65"/>
                <p:cNvSpPr txBox="1"/>
                <p:nvPr/>
              </p:nvSpPr>
              <p:spPr>
                <a:xfrm>
                  <a:off x="564851" y="957287"/>
                  <a:ext cx="18473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it-IT" sz="1400" dirty="0"/>
                </a:p>
              </p:txBody>
            </p:sp>
          </p:grpSp>
          <p:grpSp>
            <p:nvGrpSpPr>
              <p:cNvPr id="56" name="Gruppo 55"/>
              <p:cNvGrpSpPr/>
              <p:nvPr/>
            </p:nvGrpSpPr>
            <p:grpSpPr>
              <a:xfrm>
                <a:off x="1333258" y="560460"/>
                <a:ext cx="274434" cy="720080"/>
                <a:chOff x="564851" y="544984"/>
                <a:chExt cx="274434" cy="720080"/>
              </a:xfrm>
            </p:grpSpPr>
            <p:sp>
              <p:nvSpPr>
                <p:cNvPr id="61" name="CasellaDiTesto 60"/>
                <p:cNvSpPr txBox="1"/>
                <p:nvPr/>
              </p:nvSpPr>
              <p:spPr>
                <a:xfrm>
                  <a:off x="564851" y="544984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/>
                    <a:t>-</a:t>
                  </a:r>
                  <a:endParaRPr lang="it-IT" dirty="0"/>
                </a:p>
              </p:txBody>
            </p:sp>
            <p:sp>
              <p:nvSpPr>
                <p:cNvPr id="62" name="CasellaDiTesto 61"/>
                <p:cNvSpPr txBox="1"/>
                <p:nvPr/>
              </p:nvSpPr>
              <p:spPr>
                <a:xfrm>
                  <a:off x="564851" y="741263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400" dirty="0"/>
                    <a:t>+</a:t>
                  </a:r>
                </a:p>
              </p:txBody>
            </p:sp>
            <p:sp>
              <p:nvSpPr>
                <p:cNvPr id="63" name="CasellaDiTesto 62"/>
                <p:cNvSpPr txBox="1"/>
                <p:nvPr/>
              </p:nvSpPr>
              <p:spPr>
                <a:xfrm>
                  <a:off x="564851" y="957287"/>
                  <a:ext cx="18473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it-IT" sz="1400" dirty="0"/>
                </a:p>
              </p:txBody>
            </p:sp>
          </p:grpSp>
          <p:grpSp>
            <p:nvGrpSpPr>
              <p:cNvPr id="57" name="Gruppo 56"/>
              <p:cNvGrpSpPr/>
              <p:nvPr/>
            </p:nvGrpSpPr>
            <p:grpSpPr>
              <a:xfrm>
                <a:off x="1682744" y="616683"/>
                <a:ext cx="274434" cy="667817"/>
                <a:chOff x="564851" y="597247"/>
                <a:chExt cx="274434" cy="667817"/>
              </a:xfrm>
            </p:grpSpPr>
            <p:sp>
              <p:nvSpPr>
                <p:cNvPr id="58" name="CasellaDiTesto 57"/>
                <p:cNvSpPr txBox="1"/>
                <p:nvPr/>
              </p:nvSpPr>
              <p:spPr>
                <a:xfrm>
                  <a:off x="564851" y="597247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400" dirty="0"/>
                    <a:t>+</a:t>
                  </a:r>
                </a:p>
              </p:txBody>
            </p:sp>
            <p:sp>
              <p:nvSpPr>
                <p:cNvPr id="59" name="CasellaDiTesto 58"/>
                <p:cNvSpPr txBox="1"/>
                <p:nvPr/>
              </p:nvSpPr>
              <p:spPr>
                <a:xfrm>
                  <a:off x="564851" y="741263"/>
                  <a:ext cx="2744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400" dirty="0" smtClean="0"/>
                    <a:t>+</a:t>
                  </a:r>
                  <a:endParaRPr lang="it-IT" sz="1400" dirty="0"/>
                </a:p>
              </p:txBody>
            </p:sp>
            <p:sp>
              <p:nvSpPr>
                <p:cNvPr id="60" name="CasellaDiTesto 59"/>
                <p:cNvSpPr txBox="1"/>
                <p:nvPr/>
              </p:nvSpPr>
              <p:spPr>
                <a:xfrm>
                  <a:off x="564851" y="957287"/>
                  <a:ext cx="18473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it-IT" sz="1400" dirty="0"/>
                </a:p>
              </p:txBody>
            </p:sp>
          </p:grpSp>
        </p:grpSp>
      </p:grpSp>
      <p:sp>
        <p:nvSpPr>
          <p:cNvPr id="70" name="CasellaDiTesto 69"/>
          <p:cNvSpPr txBox="1"/>
          <p:nvPr/>
        </p:nvSpPr>
        <p:spPr>
          <a:xfrm>
            <a:off x="26858" y="3520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Figure S5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3" b="8897"/>
          <a:stretch/>
        </p:blipFill>
        <p:spPr bwMode="auto">
          <a:xfrm>
            <a:off x="955521" y="964594"/>
            <a:ext cx="1432455" cy="4244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4" name="Gruppo 83"/>
          <p:cNvGrpSpPr/>
          <p:nvPr/>
        </p:nvGrpSpPr>
        <p:grpSpPr>
          <a:xfrm>
            <a:off x="443760" y="920552"/>
            <a:ext cx="445142" cy="184666"/>
            <a:chOff x="90698" y="1252473"/>
            <a:chExt cx="445142" cy="184666"/>
          </a:xfrm>
        </p:grpSpPr>
        <p:cxnSp>
          <p:nvCxnSpPr>
            <p:cNvPr id="85" name="Connettore 1 84"/>
            <p:cNvCxnSpPr/>
            <p:nvPr/>
          </p:nvCxnSpPr>
          <p:spPr>
            <a:xfrm>
              <a:off x="453241" y="1334353"/>
              <a:ext cx="82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asellaDiTesto 85"/>
            <p:cNvSpPr txBox="1"/>
            <p:nvPr/>
          </p:nvSpPr>
          <p:spPr>
            <a:xfrm>
              <a:off x="90698" y="1252473"/>
              <a:ext cx="44263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600" dirty="0" smtClean="0"/>
                <a:t>17kDa</a:t>
              </a:r>
              <a:endParaRPr lang="it-IT" sz="600" dirty="0"/>
            </a:p>
          </p:txBody>
        </p:sp>
      </p:grpSp>
      <p:pic>
        <p:nvPicPr>
          <p:cNvPr id="8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4"/>
          <a:stretch/>
        </p:blipFill>
        <p:spPr bwMode="auto">
          <a:xfrm>
            <a:off x="955521" y="1442346"/>
            <a:ext cx="1432800" cy="2320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 Box 17"/>
          <p:cNvSpPr txBox="1">
            <a:spLocks noChangeArrowheads="1"/>
          </p:cNvSpPr>
          <p:nvPr/>
        </p:nvSpPr>
        <p:spPr bwMode="auto">
          <a:xfrm>
            <a:off x="2387976" y="947554"/>
            <a:ext cx="13684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000" dirty="0" smtClean="0">
                <a:latin typeface="Calibri" pitchFamily="34" charset="0"/>
                <a:cs typeface="Calibri" pitchFamily="34" charset="0"/>
              </a:rPr>
              <a:t>LC3B-I</a:t>
            </a:r>
            <a:endParaRPr lang="it-IT" altLang="it-IT" sz="1000" dirty="0">
              <a:latin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000" dirty="0" smtClean="0">
                <a:latin typeface="Calibri" pitchFamily="34" charset="0"/>
                <a:cs typeface="Calibri" pitchFamily="34" charset="0"/>
              </a:rPr>
              <a:t>LC3B-II</a:t>
            </a:r>
            <a:endParaRPr lang="it-IT" altLang="it-IT" sz="1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9" name="Text Box 17"/>
          <p:cNvSpPr txBox="1">
            <a:spLocks noChangeArrowheads="1"/>
          </p:cNvSpPr>
          <p:nvPr/>
        </p:nvSpPr>
        <p:spPr bwMode="auto">
          <a:xfrm>
            <a:off x="2401565" y="1173103"/>
            <a:ext cx="136842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it-IT" altLang="it-IT" sz="1000" dirty="0">
              <a:latin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000" dirty="0" smtClean="0">
                <a:latin typeface="Calibri" pitchFamily="34" charset="0"/>
                <a:cs typeface="Calibri" pitchFamily="34" charset="0"/>
              </a:rPr>
              <a:t>GAPDH</a:t>
            </a:r>
            <a:endParaRPr lang="it-IT" altLang="it-IT" sz="1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90" name="Gruppo 89"/>
          <p:cNvGrpSpPr/>
          <p:nvPr/>
        </p:nvGrpSpPr>
        <p:grpSpPr>
          <a:xfrm>
            <a:off x="443760" y="1436916"/>
            <a:ext cx="445142" cy="184666"/>
            <a:chOff x="90698" y="1252473"/>
            <a:chExt cx="445142" cy="184666"/>
          </a:xfrm>
        </p:grpSpPr>
        <p:cxnSp>
          <p:nvCxnSpPr>
            <p:cNvPr id="91" name="Connettore 1 90"/>
            <p:cNvCxnSpPr/>
            <p:nvPr/>
          </p:nvCxnSpPr>
          <p:spPr>
            <a:xfrm>
              <a:off x="453241" y="1334353"/>
              <a:ext cx="825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CasellaDiTesto 91"/>
            <p:cNvSpPr txBox="1"/>
            <p:nvPr/>
          </p:nvSpPr>
          <p:spPr>
            <a:xfrm>
              <a:off x="90698" y="1252473"/>
              <a:ext cx="44263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600" dirty="0" smtClean="0"/>
                <a:t>36kDa</a:t>
              </a:r>
              <a:endParaRPr lang="it-IT" sz="600" dirty="0"/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04"/>
          <a:stretch/>
        </p:blipFill>
        <p:spPr bwMode="auto">
          <a:xfrm>
            <a:off x="3188820" y="440855"/>
            <a:ext cx="1392308" cy="128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6043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20</Words>
  <Application>Microsoft Office PowerPoint</Application>
  <PresentationFormat>A4 (21x29,7 cm)</PresentationFormat>
  <Paragraphs>18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Mari-Vimm</dc:creator>
  <cp:lastModifiedBy>Marilena Carrino</cp:lastModifiedBy>
  <cp:revision>6</cp:revision>
  <dcterms:created xsi:type="dcterms:W3CDTF">2019-04-06T13:57:23Z</dcterms:created>
  <dcterms:modified xsi:type="dcterms:W3CDTF">2019-04-06T17:48:11Z</dcterms:modified>
</cp:coreProperties>
</file>