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-114" y="-7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0F64A-B18E-4C65-8F3C-9B0CFAB2B523}" type="datetimeFigureOut">
              <a:rPr lang="en-CA" smtClean="0"/>
              <a:t>09/04/2019</a:t>
            </a:fld>
            <a:endParaRPr lang="en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4838AC-4A37-4CEC-AD12-0761519121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16899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D11AF-565D-B64B-84BB-1CA544E07A0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264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066BE-7FD5-4A6D-A98D-4F1A52C4E4C4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1791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066BE-7FD5-4A6D-A98D-4F1A52C4E4C4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38459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D5F0-F30E-4C71-96E3-1218CF7CBF5E}" type="datetimeFigureOut">
              <a:rPr lang="en-CA" smtClean="0"/>
              <a:t>09/04/2019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3706-F36F-4C04-BB4B-451A869B8E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186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D5F0-F30E-4C71-96E3-1218CF7CBF5E}" type="datetimeFigureOut">
              <a:rPr lang="en-CA" smtClean="0"/>
              <a:t>09/04/2019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3706-F36F-4C04-BB4B-451A869B8E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02532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D5F0-F30E-4C71-96E3-1218CF7CBF5E}" type="datetimeFigureOut">
              <a:rPr lang="en-CA" smtClean="0"/>
              <a:t>09/04/2019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3706-F36F-4C04-BB4B-451A869B8E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312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D5F0-F30E-4C71-96E3-1218CF7CBF5E}" type="datetimeFigureOut">
              <a:rPr lang="en-CA" smtClean="0"/>
              <a:t>09/04/2019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3706-F36F-4C04-BB4B-451A869B8E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3840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D5F0-F30E-4C71-96E3-1218CF7CBF5E}" type="datetimeFigureOut">
              <a:rPr lang="en-CA" smtClean="0"/>
              <a:t>09/04/2019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3706-F36F-4C04-BB4B-451A869B8E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13898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D5F0-F30E-4C71-96E3-1218CF7CBF5E}" type="datetimeFigureOut">
              <a:rPr lang="en-CA" smtClean="0"/>
              <a:t>09/04/2019</a:t>
            </a:fld>
            <a:endParaRPr lang="en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3706-F36F-4C04-BB4B-451A869B8E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9981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D5F0-F30E-4C71-96E3-1218CF7CBF5E}" type="datetimeFigureOut">
              <a:rPr lang="en-CA" smtClean="0"/>
              <a:t>09/04/2019</a:t>
            </a:fld>
            <a:endParaRPr lang="en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3706-F36F-4C04-BB4B-451A869B8E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46098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D5F0-F30E-4C71-96E3-1218CF7CBF5E}" type="datetimeFigureOut">
              <a:rPr lang="en-CA" smtClean="0"/>
              <a:t>09/04/2019</a:t>
            </a:fld>
            <a:endParaRPr lang="en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3706-F36F-4C04-BB4B-451A869B8E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6292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D5F0-F30E-4C71-96E3-1218CF7CBF5E}" type="datetimeFigureOut">
              <a:rPr lang="en-CA" smtClean="0"/>
              <a:t>09/04/2019</a:t>
            </a:fld>
            <a:endParaRPr lang="en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3706-F36F-4C04-BB4B-451A869B8E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06363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D5F0-F30E-4C71-96E3-1218CF7CBF5E}" type="datetimeFigureOut">
              <a:rPr lang="en-CA" smtClean="0"/>
              <a:t>09/04/2019</a:t>
            </a:fld>
            <a:endParaRPr lang="en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3706-F36F-4C04-BB4B-451A869B8E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7036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D5F0-F30E-4C71-96E3-1218CF7CBF5E}" type="datetimeFigureOut">
              <a:rPr lang="en-CA" smtClean="0"/>
              <a:t>09/04/2019</a:t>
            </a:fld>
            <a:endParaRPr lang="en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3706-F36F-4C04-BB4B-451A869B8E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8103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9D5F0-F30E-4C71-96E3-1218CF7CBF5E}" type="datetimeFigureOut">
              <a:rPr lang="en-CA" smtClean="0"/>
              <a:t>09/04/2019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E3706-F36F-4C04-BB4B-451A869B8E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4938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465" y="2039822"/>
            <a:ext cx="3505800" cy="261543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378085"/>
            <a:ext cx="5760732" cy="4297689"/>
          </a:xfrm>
          <a:prstGeom prst="rect">
            <a:avLst/>
          </a:prstGeom>
        </p:spPr>
      </p:pic>
      <p:sp>
        <p:nvSpPr>
          <p:cNvPr id="6" name="TextBox 16"/>
          <p:cNvSpPr txBox="1"/>
          <p:nvPr/>
        </p:nvSpPr>
        <p:spPr>
          <a:xfrm>
            <a:off x="1024377" y="1484242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a.</a:t>
            </a:r>
            <a:endParaRPr lang="en-US" sz="2400" dirty="0"/>
          </a:p>
        </p:txBody>
      </p:sp>
      <p:sp>
        <p:nvSpPr>
          <p:cNvPr id="7" name="TextBox 20"/>
          <p:cNvSpPr txBox="1"/>
          <p:nvPr/>
        </p:nvSpPr>
        <p:spPr>
          <a:xfrm>
            <a:off x="5672486" y="1484242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8" name="TextBox 9"/>
          <p:cNvSpPr txBox="1"/>
          <p:nvPr/>
        </p:nvSpPr>
        <p:spPr>
          <a:xfrm>
            <a:off x="316584" y="5874443"/>
            <a:ext cx="1155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Supplementary Figure 1: PCA for </a:t>
            </a:r>
            <a:r>
              <a:rPr lang="en-US" sz="1600" b="1" dirty="0" err="1" smtClean="0"/>
              <a:t>transcriptomics</a:t>
            </a:r>
            <a:r>
              <a:rPr lang="en-US" sz="1600" b="1" dirty="0" smtClean="0"/>
              <a:t>. </a:t>
            </a:r>
            <a:r>
              <a:rPr lang="en-US" sz="1600" dirty="0" smtClean="0"/>
              <a:t>(a) </a:t>
            </a:r>
            <a:r>
              <a:rPr lang="en-GB" dirty="0" smtClean="0"/>
              <a:t>PPP </a:t>
            </a:r>
            <a:r>
              <a:rPr lang="en-GB" dirty="0"/>
              <a:t>and OD samples clustered separately </a:t>
            </a:r>
            <a:r>
              <a:rPr lang="en-GB" dirty="0" smtClean="0"/>
              <a:t>(b) </a:t>
            </a:r>
            <a:r>
              <a:rPr lang="en-GB" dirty="0"/>
              <a:t>but no difference in clustering in other factors, such as </a:t>
            </a:r>
            <a:r>
              <a:rPr lang="en-GB" dirty="0" smtClean="0"/>
              <a:t>gender. </a:t>
            </a:r>
            <a:r>
              <a:rPr lang="en-US" sz="1600" b="1" dirty="0" smtClean="0"/>
              <a:t>  </a:t>
            </a:r>
            <a:endParaRPr lang="en-CA" sz="1600" dirty="0" smtClean="0"/>
          </a:p>
        </p:txBody>
      </p:sp>
    </p:spTree>
    <p:extLst>
      <p:ext uri="{BB962C8B-B14F-4D97-AF65-F5344CB8AC3E}">
        <p14:creationId xmlns:p14="http://schemas.microsoft.com/office/powerpoint/2010/main" val="94250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813" y="1576136"/>
            <a:ext cx="6328374" cy="3297378"/>
          </a:xfrm>
          <a:prstGeom prst="rect">
            <a:avLst/>
          </a:prstGeom>
        </p:spPr>
      </p:pic>
      <p:sp>
        <p:nvSpPr>
          <p:cNvPr id="4" name="TextBox 9"/>
          <p:cNvSpPr txBox="1"/>
          <p:nvPr/>
        </p:nvSpPr>
        <p:spPr>
          <a:xfrm>
            <a:off x="316584" y="5645843"/>
            <a:ext cx="1155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Supplementary Figure </a:t>
            </a:r>
            <a:r>
              <a:rPr lang="en-US" sz="1600" b="1" dirty="0"/>
              <a:t>2</a:t>
            </a:r>
            <a:r>
              <a:rPr lang="en-US" sz="1600" b="1" dirty="0" smtClean="0"/>
              <a:t>: Defining cis-window for </a:t>
            </a:r>
            <a:r>
              <a:rPr lang="en-US" sz="1600" b="1" dirty="0" err="1" smtClean="0"/>
              <a:t>eQTL</a:t>
            </a:r>
            <a:r>
              <a:rPr lang="en-US" sz="1600" b="1" dirty="0" smtClean="0"/>
              <a:t>. </a:t>
            </a:r>
            <a:r>
              <a:rPr lang="en-CA" sz="1600" dirty="0" smtClean="0"/>
              <a:t>At first </a:t>
            </a:r>
            <a:r>
              <a:rPr lang="en-CA" sz="1600" dirty="0"/>
              <a:t>cis-window was defined as 1 Mb between SNPs and expression probes and then reduced to 500 Kb based on the observed p-values distribution</a:t>
            </a:r>
            <a:endParaRPr lang="en-CA" sz="1600" dirty="0" smtClean="0"/>
          </a:p>
        </p:txBody>
      </p:sp>
    </p:spTree>
    <p:extLst>
      <p:ext uri="{BB962C8B-B14F-4D97-AF65-F5344CB8AC3E}">
        <p14:creationId xmlns:p14="http://schemas.microsoft.com/office/powerpoint/2010/main" val="3413978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318" y="0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Supplementary Figure 3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990249" y="4161323"/>
            <a:ext cx="2069986" cy="16459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u="sng" dirty="0" smtClean="0"/>
              <a:t>SNARE Complex - CC</a:t>
            </a:r>
          </a:p>
          <a:p>
            <a:pPr algn="ctr"/>
            <a:r>
              <a:rPr lang="en-US" sz="1400" dirty="0" smtClean="0"/>
              <a:t>GOSR2</a:t>
            </a:r>
          </a:p>
          <a:p>
            <a:pPr algn="ctr"/>
            <a:r>
              <a:rPr lang="en-US" sz="1400" dirty="0" smtClean="0"/>
              <a:t>SNAP29</a:t>
            </a:r>
          </a:p>
          <a:p>
            <a:pPr algn="ctr"/>
            <a:r>
              <a:rPr lang="en-US" sz="1400" dirty="0" smtClean="0"/>
              <a:t>STX8</a:t>
            </a:r>
          </a:p>
          <a:p>
            <a:pPr algn="ctr"/>
            <a:r>
              <a:rPr lang="en-US" sz="1400" dirty="0" smtClean="0"/>
              <a:t>VAMP1</a:t>
            </a:r>
            <a:endParaRPr lang="en-US" sz="1400" dirty="0"/>
          </a:p>
        </p:txBody>
      </p:sp>
      <p:sp>
        <p:nvSpPr>
          <p:cNvPr id="5" name="Rounded Rectangle 4"/>
          <p:cNvSpPr/>
          <p:nvPr/>
        </p:nvSpPr>
        <p:spPr>
          <a:xfrm>
            <a:off x="7049939" y="3709476"/>
            <a:ext cx="2016102" cy="208788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u="sng" dirty="0" smtClean="0"/>
              <a:t>Glutathione metabolic process BP</a:t>
            </a:r>
          </a:p>
          <a:p>
            <a:pPr algn="ctr"/>
            <a:r>
              <a:rPr lang="en-US" sz="1400" dirty="0" smtClean="0"/>
              <a:t>CLIC6</a:t>
            </a:r>
          </a:p>
          <a:p>
            <a:pPr algn="ctr"/>
            <a:r>
              <a:rPr lang="en-US" sz="1400" dirty="0" smtClean="0"/>
              <a:t>CTNS</a:t>
            </a:r>
          </a:p>
          <a:p>
            <a:pPr algn="ctr"/>
            <a:r>
              <a:rPr lang="en-US" sz="1400" dirty="0" smtClean="0"/>
              <a:t>GSTM3</a:t>
            </a:r>
          </a:p>
          <a:p>
            <a:pPr algn="ctr"/>
            <a:r>
              <a:rPr lang="en-US" sz="1400" dirty="0" smtClean="0"/>
              <a:t>GSTT1</a:t>
            </a:r>
          </a:p>
          <a:p>
            <a:pPr algn="ctr"/>
            <a:r>
              <a:rPr lang="en-US" sz="1400" dirty="0" smtClean="0"/>
              <a:t>GSTT2</a:t>
            </a:r>
            <a:endParaRPr lang="en-US" sz="1400" dirty="0"/>
          </a:p>
        </p:txBody>
      </p:sp>
      <p:sp>
        <p:nvSpPr>
          <p:cNvPr id="7" name="Rounded Rectangle 6"/>
          <p:cNvSpPr/>
          <p:nvPr/>
        </p:nvSpPr>
        <p:spPr>
          <a:xfrm>
            <a:off x="384786" y="1266675"/>
            <a:ext cx="2735275" cy="318516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u="sng" dirty="0" smtClean="0">
                <a:solidFill>
                  <a:schemeClr val="tx1"/>
                </a:solidFill>
              </a:rPr>
              <a:t>Cell Junction - CC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ARFGEF2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BCR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DDX58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F11R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RAPGEF2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CADM1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RGS14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SYNM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CAMP1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060235" y="2636250"/>
            <a:ext cx="1989704" cy="191714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u="sng" dirty="0" smtClean="0"/>
              <a:t>G-protein coupled receptor activity - MF</a:t>
            </a:r>
          </a:p>
          <a:p>
            <a:pPr algn="ctr"/>
            <a:r>
              <a:rPr lang="en-US" sz="1400" dirty="0" smtClean="0"/>
              <a:t>CASR</a:t>
            </a:r>
          </a:p>
          <a:p>
            <a:pPr algn="ctr"/>
            <a:r>
              <a:rPr lang="en-US" sz="1400" dirty="0" smtClean="0"/>
              <a:t>OR7D2</a:t>
            </a:r>
          </a:p>
          <a:p>
            <a:pPr algn="ctr"/>
            <a:r>
              <a:rPr lang="en-US" sz="1400" dirty="0" smtClean="0"/>
              <a:t>SCTR</a:t>
            </a:r>
            <a:endParaRPr lang="en-US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9066041" y="1160116"/>
            <a:ext cx="2720341" cy="318516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u="sng" dirty="0" smtClean="0"/>
              <a:t>Positive </a:t>
            </a:r>
            <a:r>
              <a:rPr lang="en-US" sz="1400" b="1" u="sng" dirty="0" smtClean="0"/>
              <a:t>regulation of </a:t>
            </a:r>
            <a:r>
              <a:rPr lang="en-US" sz="1400" b="1" u="sng" dirty="0" err="1" smtClean="0"/>
              <a:t>GTPase</a:t>
            </a:r>
            <a:r>
              <a:rPr lang="en-US" sz="1400" b="1" u="sng" dirty="0" smtClean="0"/>
              <a:t> activity - BP</a:t>
            </a:r>
          </a:p>
          <a:p>
            <a:pPr algn="ctr"/>
            <a:r>
              <a:rPr lang="en-US" sz="1400" dirty="0" smtClean="0"/>
              <a:t>AKAP9</a:t>
            </a:r>
          </a:p>
          <a:p>
            <a:pPr algn="ctr"/>
            <a:r>
              <a:rPr lang="en-US" sz="1400" dirty="0" smtClean="0"/>
              <a:t>ARFGEF2</a:t>
            </a:r>
          </a:p>
          <a:p>
            <a:pPr algn="ctr"/>
            <a:r>
              <a:rPr lang="en-US" sz="1400" dirty="0" smtClean="0"/>
              <a:t>BCR</a:t>
            </a:r>
          </a:p>
          <a:p>
            <a:pPr algn="ctr"/>
            <a:r>
              <a:rPr lang="en-US" sz="1400" dirty="0" smtClean="0"/>
              <a:t>F11R</a:t>
            </a:r>
          </a:p>
          <a:p>
            <a:pPr algn="ctr"/>
            <a:r>
              <a:rPr lang="en-US" sz="1400" dirty="0" smtClean="0"/>
              <a:t>RAPGEF2</a:t>
            </a:r>
          </a:p>
          <a:p>
            <a:pPr algn="ctr"/>
            <a:r>
              <a:rPr lang="en-US" sz="1400" dirty="0" smtClean="0"/>
              <a:t>DOCK9</a:t>
            </a:r>
          </a:p>
          <a:p>
            <a:pPr algn="ctr"/>
            <a:r>
              <a:rPr lang="en-US" sz="1400" dirty="0" smtClean="0"/>
              <a:t>FNBP1</a:t>
            </a:r>
          </a:p>
          <a:p>
            <a:pPr algn="ctr"/>
            <a:r>
              <a:rPr lang="en-US" sz="1400" dirty="0" smtClean="0"/>
              <a:t>RGS14</a:t>
            </a:r>
          </a:p>
          <a:p>
            <a:pPr algn="ctr"/>
            <a:r>
              <a:rPr lang="en-US" sz="1400" dirty="0" smtClean="0"/>
              <a:t>RABEP1</a:t>
            </a:r>
          </a:p>
          <a:p>
            <a:pPr algn="ctr"/>
            <a:r>
              <a:rPr lang="en-US" sz="1400" dirty="0" smtClean="0"/>
              <a:t>SPTBN5</a:t>
            </a:r>
          </a:p>
          <a:p>
            <a:pPr algn="ctr"/>
            <a:r>
              <a:rPr lang="en-US" sz="1400" dirty="0" smtClean="0"/>
              <a:t>SPATA13</a:t>
            </a:r>
          </a:p>
        </p:txBody>
      </p:sp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3874169" y="1190475"/>
            <a:ext cx="4191000" cy="132343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altLang="en-US" sz="1600" dirty="0" smtClean="0">
                <a:latin typeface="Calibri" charset="0"/>
              </a:rPr>
              <a:t>Shared 519 genes between datasets</a:t>
            </a:r>
          </a:p>
          <a:p>
            <a:pPr algn="ctr"/>
            <a:r>
              <a:rPr lang="en-GB" altLang="en-US" sz="1600" b="1" u="sng" dirty="0" smtClean="0">
                <a:latin typeface="Calibri" charset="0"/>
              </a:rPr>
              <a:t>Gene ontology:</a:t>
            </a:r>
          </a:p>
          <a:p>
            <a:pPr algn="ctr"/>
            <a:r>
              <a:rPr lang="en-GB" altLang="en-US" sz="1600" dirty="0" smtClean="0">
                <a:latin typeface="Calibri" charset="0"/>
              </a:rPr>
              <a:t>Biological process (BP)</a:t>
            </a:r>
          </a:p>
          <a:p>
            <a:pPr algn="ctr"/>
            <a:r>
              <a:rPr lang="en-GB" altLang="en-US" sz="1600" dirty="0" smtClean="0">
                <a:latin typeface="Calibri" charset="0"/>
              </a:rPr>
              <a:t>Molecular function (MF)</a:t>
            </a:r>
          </a:p>
          <a:p>
            <a:pPr algn="ctr"/>
            <a:r>
              <a:rPr lang="en-GB" altLang="en-US" sz="1600" dirty="0" smtClean="0">
                <a:latin typeface="Calibri" charset="0"/>
              </a:rPr>
              <a:t>Cellular component (CC)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5671" y="5976908"/>
            <a:ext cx="1155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Supplementary Figure 3: Gene ontology annotations for of </a:t>
            </a:r>
            <a:r>
              <a:rPr lang="en-US" sz="1600" b="1" dirty="0" err="1" smtClean="0"/>
              <a:t>eQTL</a:t>
            </a:r>
            <a:r>
              <a:rPr lang="en-US" sz="1600" b="1" dirty="0" smtClean="0"/>
              <a:t> genes. </a:t>
            </a:r>
            <a:r>
              <a:rPr lang="en-US" sz="1600" dirty="0" smtClean="0"/>
              <a:t>An overview of the most significant gene ontologies using the DAVID software tool. </a:t>
            </a:r>
            <a:r>
              <a:rPr lang="en-CA" sz="1600" dirty="0" smtClean="0"/>
              <a:t>Gene ontologies refer “Biological </a:t>
            </a:r>
            <a:r>
              <a:rPr lang="en-CA" sz="1600" dirty="0" err="1" smtClean="0"/>
              <a:t>Proces</a:t>
            </a:r>
            <a:r>
              <a:rPr lang="en-CA" sz="1600" dirty="0" smtClean="0"/>
              <a:t>”, “Molecular Function” and “Cellular Localisation”. </a:t>
            </a:r>
          </a:p>
        </p:txBody>
      </p:sp>
    </p:spTree>
    <p:extLst>
      <p:ext uri="{BB962C8B-B14F-4D97-AF65-F5344CB8AC3E}">
        <p14:creationId xmlns:p14="http://schemas.microsoft.com/office/powerpoint/2010/main" val="54264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07" b="4668"/>
          <a:stretch/>
        </p:blipFill>
        <p:spPr>
          <a:xfrm>
            <a:off x="499051" y="857250"/>
            <a:ext cx="6096000" cy="2791204"/>
          </a:xfrm>
          <a:prstGeom prst="rect">
            <a:avLst/>
          </a:prstGeom>
        </p:spPr>
      </p:pic>
      <p:pic>
        <p:nvPicPr>
          <p:cNvPr id="5" name="Imag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84" b="6190"/>
          <a:stretch/>
        </p:blipFill>
        <p:spPr>
          <a:xfrm>
            <a:off x="7079814" y="957262"/>
            <a:ext cx="4762500" cy="26911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5884" y="217971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/>
              <a:t>a.</a:t>
            </a:r>
            <a:endParaRPr lang="en-US" sz="2400"/>
          </a:p>
        </p:txBody>
      </p:sp>
      <p:sp>
        <p:nvSpPr>
          <p:cNvPr id="9" name="TextBox 8"/>
          <p:cNvSpPr txBox="1"/>
          <p:nvPr/>
        </p:nvSpPr>
        <p:spPr>
          <a:xfrm>
            <a:off x="6625675" y="193344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b.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83482" y="4310337"/>
            <a:ext cx="115588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Supplementary Figure 4: </a:t>
            </a:r>
            <a:r>
              <a:rPr lang="en-CA" sz="1600" b="1" dirty="0"/>
              <a:t>Pathways analysis by </a:t>
            </a:r>
            <a:r>
              <a:rPr lang="en-CA" sz="1600" b="1" dirty="0" smtClean="0"/>
              <a:t>IPA </a:t>
            </a:r>
            <a:r>
              <a:rPr lang="en-US" sz="1600" b="1" dirty="0" smtClean="0"/>
              <a:t>in OD and PPP islets. </a:t>
            </a:r>
            <a:r>
              <a:rPr lang="en-CA" sz="1600" dirty="0"/>
              <a:t>A </a:t>
            </a:r>
            <a:r>
              <a:rPr lang="en-CA" sz="1600" dirty="0" smtClean="0"/>
              <a:t>bar chart illustrating the pathways identified using IPA for (a) OD and (b) PPP islets. Pathways shown in </a:t>
            </a:r>
            <a:r>
              <a:rPr lang="en-CA" sz="1600" dirty="0"/>
              <a:t>orange represents a significantly up-regulated </a:t>
            </a:r>
            <a:r>
              <a:rPr lang="en-CA" sz="1600" dirty="0" smtClean="0"/>
              <a:t>pathway and blue </a:t>
            </a:r>
            <a:r>
              <a:rPr lang="en-CA" sz="1600" dirty="0"/>
              <a:t>indicates a significantly down-regulated </a:t>
            </a:r>
            <a:r>
              <a:rPr lang="en-CA" sz="1600" dirty="0" smtClean="0"/>
              <a:t>pathway. The orange dotted </a:t>
            </a:r>
            <a:r>
              <a:rPr lang="en-CA" sz="1600" dirty="0"/>
              <a:t>line represents the ratio of proteins identified in the dataset to the total number of proteins in the pathway. </a:t>
            </a:r>
          </a:p>
          <a:p>
            <a:endParaRPr lang="en-CA" sz="1600" dirty="0" smtClean="0"/>
          </a:p>
        </p:txBody>
      </p:sp>
    </p:spTree>
    <p:extLst>
      <p:ext uri="{BB962C8B-B14F-4D97-AF65-F5344CB8AC3E}">
        <p14:creationId xmlns:p14="http://schemas.microsoft.com/office/powerpoint/2010/main" val="195666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1600</TotalTime>
  <Words>278</Words>
  <Application>Microsoft Office PowerPoint</Application>
  <PresentationFormat>Custom</PresentationFormat>
  <Paragraphs>54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Thème Office</vt:lpstr>
      <vt:lpstr>PowerPoint Presentation</vt:lpstr>
      <vt:lpstr>PowerPoint Presentation</vt:lpstr>
      <vt:lpstr>Supplementary Figure 3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Nabunambika Nelson</cp:lastModifiedBy>
  <cp:revision>1</cp:revision>
  <dcterms:modified xsi:type="dcterms:W3CDTF">2019-04-09T13:14:52Z</dcterms:modified>
</cp:coreProperties>
</file>