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06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B00DD-99BB-4D01-8386-116983B26FDB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71DF0-E7FB-4D72-974F-9DC44CFD2DE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9A4AF-DD1D-44A1-806C-CAE80982B18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49638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A1A01-1B88-4FA2-8BFA-923DD66A62F8}" type="datetimeFigureOut">
              <a:rPr lang="en-GB" smtClean="0"/>
              <a:pPr/>
              <a:t>25/04/2019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11608-6F7C-46B5-854A-3E8724FB202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1.tiff"/><Relationship Id="rId3" Type="http://schemas.openxmlformats.org/officeDocument/2006/relationships/image" Target="../media/image3.tiff"/><Relationship Id="rId7" Type="http://schemas.openxmlformats.org/officeDocument/2006/relationships/image" Target="../media/image7.tiff"/><Relationship Id="rId12" Type="http://schemas.openxmlformats.org/officeDocument/2006/relationships/image" Target="../media/image10.tif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tiff"/><Relationship Id="rId11" Type="http://schemas.openxmlformats.org/officeDocument/2006/relationships/image" Target="../media/image9.tiff"/><Relationship Id="rId5" Type="http://schemas.openxmlformats.org/officeDocument/2006/relationships/image" Target="../media/image5.tiff"/><Relationship Id="rId15" Type="http://schemas.openxmlformats.org/officeDocument/2006/relationships/image" Target="../media/image13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4.tiff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2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iff"/><Relationship Id="rId13" Type="http://schemas.openxmlformats.org/officeDocument/2006/relationships/image" Target="../media/image24.tif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8.tiff"/><Relationship Id="rId12" Type="http://schemas.openxmlformats.org/officeDocument/2006/relationships/image" Target="../media/image23.tif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6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tiff"/><Relationship Id="rId11" Type="http://schemas.openxmlformats.org/officeDocument/2006/relationships/image" Target="../media/image22.tiff"/><Relationship Id="rId5" Type="http://schemas.openxmlformats.org/officeDocument/2006/relationships/image" Target="../media/image16.tiff"/><Relationship Id="rId15" Type="http://schemas.openxmlformats.org/officeDocument/2006/relationships/oleObject" Target="../embeddings/oleObject3.bin"/><Relationship Id="rId10" Type="http://schemas.openxmlformats.org/officeDocument/2006/relationships/image" Target="../media/image21.tiff"/><Relationship Id="rId4" Type="http://schemas.openxmlformats.org/officeDocument/2006/relationships/image" Target="../media/image15.tiff"/><Relationship Id="rId9" Type="http://schemas.openxmlformats.org/officeDocument/2006/relationships/image" Target="../media/image20.tiff"/><Relationship Id="rId14" Type="http://schemas.openxmlformats.org/officeDocument/2006/relationships/image" Target="../media/image25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tiff"/><Relationship Id="rId13" Type="http://schemas.openxmlformats.org/officeDocument/2006/relationships/image" Target="../media/image38.tiff"/><Relationship Id="rId18" Type="http://schemas.openxmlformats.org/officeDocument/2006/relationships/image" Target="../media/image43.tiff"/><Relationship Id="rId3" Type="http://schemas.openxmlformats.org/officeDocument/2006/relationships/image" Target="../media/image28.tiff"/><Relationship Id="rId21" Type="http://schemas.openxmlformats.org/officeDocument/2006/relationships/image" Target="../media/image46.tiff"/><Relationship Id="rId7" Type="http://schemas.openxmlformats.org/officeDocument/2006/relationships/image" Target="../media/image32.tiff"/><Relationship Id="rId12" Type="http://schemas.openxmlformats.org/officeDocument/2006/relationships/image" Target="../media/image37.tiff"/><Relationship Id="rId17" Type="http://schemas.openxmlformats.org/officeDocument/2006/relationships/image" Target="../media/image42.tiff"/><Relationship Id="rId2" Type="http://schemas.openxmlformats.org/officeDocument/2006/relationships/image" Target="../media/image27.tiff"/><Relationship Id="rId16" Type="http://schemas.openxmlformats.org/officeDocument/2006/relationships/image" Target="../media/image41.tiff"/><Relationship Id="rId20" Type="http://schemas.openxmlformats.org/officeDocument/2006/relationships/image" Target="../media/image4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tiff"/><Relationship Id="rId11" Type="http://schemas.openxmlformats.org/officeDocument/2006/relationships/image" Target="../media/image36.tiff"/><Relationship Id="rId5" Type="http://schemas.openxmlformats.org/officeDocument/2006/relationships/image" Target="../media/image30.tiff"/><Relationship Id="rId15" Type="http://schemas.openxmlformats.org/officeDocument/2006/relationships/image" Target="../media/image40.tiff"/><Relationship Id="rId10" Type="http://schemas.openxmlformats.org/officeDocument/2006/relationships/image" Target="../media/image35.tiff"/><Relationship Id="rId19" Type="http://schemas.openxmlformats.org/officeDocument/2006/relationships/image" Target="../media/image44.tiff"/><Relationship Id="rId4" Type="http://schemas.openxmlformats.org/officeDocument/2006/relationships/image" Target="../media/image29.tiff"/><Relationship Id="rId9" Type="http://schemas.openxmlformats.org/officeDocument/2006/relationships/image" Target="../media/image34.tiff"/><Relationship Id="rId14" Type="http://schemas.openxmlformats.org/officeDocument/2006/relationships/image" Target="../media/image39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tiff"/><Relationship Id="rId13" Type="http://schemas.openxmlformats.org/officeDocument/2006/relationships/image" Target="../media/image58.tiff"/><Relationship Id="rId18" Type="http://schemas.openxmlformats.org/officeDocument/2006/relationships/image" Target="../media/image63.tiff"/><Relationship Id="rId3" Type="http://schemas.openxmlformats.org/officeDocument/2006/relationships/image" Target="../media/image48.tiff"/><Relationship Id="rId21" Type="http://schemas.openxmlformats.org/officeDocument/2006/relationships/image" Target="../media/image66.tiff"/><Relationship Id="rId7" Type="http://schemas.openxmlformats.org/officeDocument/2006/relationships/image" Target="../media/image52.tiff"/><Relationship Id="rId12" Type="http://schemas.openxmlformats.org/officeDocument/2006/relationships/image" Target="../media/image57.tiff"/><Relationship Id="rId17" Type="http://schemas.openxmlformats.org/officeDocument/2006/relationships/image" Target="../media/image62.tiff"/><Relationship Id="rId2" Type="http://schemas.openxmlformats.org/officeDocument/2006/relationships/image" Target="../media/image47.tiff"/><Relationship Id="rId16" Type="http://schemas.openxmlformats.org/officeDocument/2006/relationships/image" Target="../media/image61.tiff"/><Relationship Id="rId20" Type="http://schemas.openxmlformats.org/officeDocument/2006/relationships/image" Target="../media/image6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tiff"/><Relationship Id="rId11" Type="http://schemas.openxmlformats.org/officeDocument/2006/relationships/image" Target="../media/image56.tiff"/><Relationship Id="rId5" Type="http://schemas.openxmlformats.org/officeDocument/2006/relationships/image" Target="../media/image50.tiff"/><Relationship Id="rId15" Type="http://schemas.openxmlformats.org/officeDocument/2006/relationships/image" Target="../media/image60.tiff"/><Relationship Id="rId10" Type="http://schemas.openxmlformats.org/officeDocument/2006/relationships/image" Target="../media/image55.tiff"/><Relationship Id="rId19" Type="http://schemas.openxmlformats.org/officeDocument/2006/relationships/image" Target="../media/image64.tiff"/><Relationship Id="rId4" Type="http://schemas.openxmlformats.org/officeDocument/2006/relationships/image" Target="../media/image49.tiff"/><Relationship Id="rId9" Type="http://schemas.openxmlformats.org/officeDocument/2006/relationships/image" Target="../media/image54.tiff"/><Relationship Id="rId14" Type="http://schemas.openxmlformats.org/officeDocument/2006/relationships/image" Target="../media/image59.tiff"/><Relationship Id="rId22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tiff"/><Relationship Id="rId3" Type="http://schemas.openxmlformats.org/officeDocument/2006/relationships/image" Target="../media/image69.tiff"/><Relationship Id="rId7" Type="http://schemas.openxmlformats.org/officeDocument/2006/relationships/image" Target="../media/image73.tif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tiff"/><Relationship Id="rId5" Type="http://schemas.openxmlformats.org/officeDocument/2006/relationships/image" Target="../media/image71.tiff"/><Relationship Id="rId10" Type="http://schemas.openxmlformats.org/officeDocument/2006/relationships/image" Target="../media/image76.tiff"/><Relationship Id="rId4" Type="http://schemas.openxmlformats.org/officeDocument/2006/relationships/image" Target="../media/image70.tiff"/><Relationship Id="rId9" Type="http://schemas.openxmlformats.org/officeDocument/2006/relationships/image" Target="../media/image7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Composite fr11.tif (RGB)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2237" y="1303200"/>
            <a:ext cx="1080000" cy="1080000"/>
          </a:xfrm>
          <a:prstGeom prst="rect">
            <a:avLst/>
          </a:prstGeom>
        </p:spPr>
      </p:pic>
      <p:pic>
        <p:nvPicPr>
          <p:cNvPr id="36" name="Picture 35" descr="d8,561,BGSfr11 RGB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56754" y="1303200"/>
            <a:ext cx="1080000" cy="1080000"/>
          </a:xfrm>
          <a:prstGeom prst="rect">
            <a:avLst/>
          </a:prstGeom>
        </p:spPr>
      </p:pic>
      <p:pic>
        <p:nvPicPr>
          <p:cNvPr id="37" name="Picture 36" descr="Composite fr11 cropped automatched.tif (RGB)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2288" y="2407916"/>
            <a:ext cx="1080000" cy="1080000"/>
          </a:xfrm>
          <a:prstGeom prst="rect">
            <a:avLst/>
          </a:prstGeom>
        </p:spPr>
      </p:pic>
      <p:pic>
        <p:nvPicPr>
          <p:cNvPr id="40" name="Picture 39" descr="d8,561,BGSfr11 cropped auto RGB.t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57046" y="2407916"/>
            <a:ext cx="1080000" cy="1080000"/>
          </a:xfrm>
          <a:prstGeom prst="rect">
            <a:avLst/>
          </a:prstGeom>
        </p:spPr>
      </p:pic>
      <p:pic>
        <p:nvPicPr>
          <p:cNvPr id="34" name="Picture 33" descr="d8,425,525_50,BGS,fr84 RGB.t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63394" y="1303200"/>
            <a:ext cx="1080000" cy="1080000"/>
          </a:xfrm>
          <a:prstGeom prst="rect">
            <a:avLst/>
          </a:prstGeom>
        </p:spPr>
      </p:pic>
      <p:pic>
        <p:nvPicPr>
          <p:cNvPr id="35" name="Picture 34" descr="d8,425,525_50,fr11 RGB.t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5170" y="1303200"/>
            <a:ext cx="1080000" cy="1080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75EA4271-F9F1-41FF-8F3B-6A1D41156370}"/>
              </a:ext>
            </a:extLst>
          </p:cNvPr>
          <p:cNvGrpSpPr/>
          <p:nvPr/>
        </p:nvGrpSpPr>
        <p:grpSpPr>
          <a:xfrm>
            <a:off x="122174" y="1125664"/>
            <a:ext cx="5791481" cy="1189580"/>
            <a:chOff x="188640" y="1881996"/>
            <a:chExt cx="5791481" cy="1189580"/>
          </a:xfrm>
        </p:grpSpPr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C0A38360-ACCF-478F-A20B-41AF54C1A7E1}"/>
                </a:ext>
              </a:extLst>
            </p:cNvPr>
            <p:cNvSpPr txBox="1"/>
            <p:nvPr/>
          </p:nvSpPr>
          <p:spPr>
            <a:xfrm>
              <a:off x="188640" y="1881996"/>
              <a:ext cx="9469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B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ABA0F974-60AF-4829-960A-99E9B3C15F79}"/>
                </a:ext>
              </a:extLst>
            </p:cNvPr>
            <p:cNvSpPr txBox="1"/>
            <p:nvPr/>
          </p:nvSpPr>
          <p:spPr>
            <a:xfrm>
              <a:off x="3787537" y="1988034"/>
              <a:ext cx="1627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TOM20-mCh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38DED5C-B3CF-463E-B40D-2B960A790CC8}"/>
                </a:ext>
              </a:extLst>
            </p:cNvPr>
            <p:cNvSpPr txBox="1"/>
            <p:nvPr/>
          </p:nvSpPr>
          <p:spPr>
            <a:xfrm>
              <a:off x="2687321" y="1987613"/>
              <a:ext cx="18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/>
                  </a:solidFill>
                </a:rPr>
                <a:t>RNb-GEM</a:t>
              </a:r>
              <a:endParaRPr lang="en-GB" sz="1200" b="1" dirty="0">
                <a:solidFill>
                  <a:schemeClr val="bg1"/>
                </a:solidFill>
              </a:endParaRPr>
            </a:p>
            <a:p>
              <a:r>
                <a:rPr lang="en-GB" sz="1200" b="1" dirty="0">
                  <a:solidFill>
                    <a:schemeClr val="bg1"/>
                  </a:solidFill>
                </a:rPr>
                <a:t>+ ionomycin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BE480E02-5F97-49DF-BF0A-182E8F370342}"/>
                </a:ext>
              </a:extLst>
            </p:cNvPr>
            <p:cNvSpPr txBox="1"/>
            <p:nvPr/>
          </p:nvSpPr>
          <p:spPr>
            <a:xfrm>
              <a:off x="4883935" y="1982665"/>
              <a:ext cx="108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33862698-05DF-42B2-86E8-1145CF8F99F8}"/>
                </a:ext>
              </a:extLst>
            </p:cNvPr>
            <p:cNvSpPr txBox="1"/>
            <p:nvPr/>
          </p:nvSpPr>
          <p:spPr>
            <a:xfrm>
              <a:off x="455652" y="1992217"/>
              <a:ext cx="18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/>
                  </a:solidFill>
                </a:rPr>
                <a:t>RNb-GEM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D04CBA2F-9786-4CA4-A54E-EEF0C1320B87}"/>
                </a:ext>
              </a:extLst>
            </p:cNvPr>
            <p:cNvCxnSpPr/>
            <p:nvPr/>
          </p:nvCxnSpPr>
          <p:spPr>
            <a:xfrm>
              <a:off x="5620081" y="3071576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AB3845E5-7F11-4D3C-BAB2-AC1EDCF8A6D8}"/>
              </a:ext>
            </a:extLst>
          </p:cNvPr>
          <p:cNvSpPr txBox="1"/>
          <p:nvPr/>
        </p:nvSpPr>
        <p:spPr>
          <a:xfrm>
            <a:off x="123325" y="3425778"/>
            <a:ext cx="946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</a:t>
            </a:r>
          </a:p>
        </p:txBody>
      </p:sp>
      <p:graphicFrame>
        <p:nvGraphicFramePr>
          <p:cNvPr id="15" name="Object 1">
            <a:extLst>
              <a:ext uri="{FF2B5EF4-FFF2-40B4-BE49-F238E27FC236}">
                <a16:creationId xmlns="" xmlns:a16="http://schemas.microsoft.com/office/drawing/2014/main" id="{08B1149E-1591-498A-8B9C-A7B7BB3CAE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310827477"/>
              </p:ext>
            </p:extLst>
          </p:nvPr>
        </p:nvGraphicFramePr>
        <p:xfrm>
          <a:off x="400050" y="3889375"/>
          <a:ext cx="2538413" cy="1712913"/>
        </p:xfrm>
        <a:graphic>
          <a:graphicData uri="http://schemas.openxmlformats.org/presentationml/2006/ole">
            <p:oleObj spid="_x0000_s1026" name="Prism Project" r:id="rId9" imgW="4212000" imgH="2844000" progId="Prism5.Document">
              <p:embed/>
            </p:oleObj>
          </a:graphicData>
        </a:graphic>
      </p:graphicFrame>
      <p:graphicFrame>
        <p:nvGraphicFramePr>
          <p:cNvPr id="16" name="Object 3">
            <a:extLst>
              <a:ext uri="{FF2B5EF4-FFF2-40B4-BE49-F238E27FC236}">
                <a16:creationId xmlns="" xmlns:a16="http://schemas.microsoft.com/office/drawing/2014/main" id="{3A902F25-14FD-42DD-AB64-DDBEDE79E2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60349260"/>
              </p:ext>
            </p:extLst>
          </p:nvPr>
        </p:nvGraphicFramePr>
        <p:xfrm>
          <a:off x="2871788" y="3878263"/>
          <a:ext cx="2519362" cy="1706562"/>
        </p:xfrm>
        <a:graphic>
          <a:graphicData uri="http://schemas.openxmlformats.org/presentationml/2006/ole">
            <p:oleObj spid="_x0000_s1027" name="Prism Project" r:id="rId10" imgW="4212000" imgH="2844000" progId="Prism5.Document">
              <p:embed/>
            </p:oleObj>
          </a:graphicData>
        </a:graphic>
      </p:graphicFrame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CCBA6C39-21B5-4DD5-A5DF-9150E1B8AAB4}"/>
              </a:ext>
            </a:extLst>
          </p:cNvPr>
          <p:cNvSpPr txBox="1"/>
          <p:nvPr/>
        </p:nvSpPr>
        <p:spPr>
          <a:xfrm>
            <a:off x="2698056" y="3419872"/>
            <a:ext cx="946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1D6F3048-C698-45E8-9E2F-1FC75222EE44}"/>
              </a:ext>
            </a:extLst>
          </p:cNvPr>
          <p:cNvSpPr txBox="1"/>
          <p:nvPr/>
        </p:nvSpPr>
        <p:spPr>
          <a:xfrm>
            <a:off x="1965777" y="4161232"/>
            <a:ext cx="1124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480 nm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7E1B31F9-3434-4734-9DCF-4B14D8D86BC8}"/>
              </a:ext>
            </a:extLst>
          </p:cNvPr>
          <p:cNvSpPr txBox="1"/>
          <p:nvPr/>
        </p:nvSpPr>
        <p:spPr>
          <a:xfrm>
            <a:off x="1966034" y="4746366"/>
            <a:ext cx="1124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525 nm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693282B-3547-44E1-9520-8D3BAA0C0C6F}"/>
              </a:ext>
            </a:extLst>
          </p:cNvPr>
          <p:cNvSpPr/>
          <p:nvPr/>
        </p:nvSpPr>
        <p:spPr>
          <a:xfrm>
            <a:off x="3785015" y="4100462"/>
            <a:ext cx="1260000" cy="50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97584F6F-8D52-4A39-B898-83E44A62A3F3}"/>
              </a:ext>
            </a:extLst>
          </p:cNvPr>
          <p:cNvSpPr txBox="1"/>
          <p:nvPr/>
        </p:nvSpPr>
        <p:spPr>
          <a:xfrm>
            <a:off x="4015386" y="3882394"/>
            <a:ext cx="1200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histamine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820EFEAA-2D52-4515-B82D-081164D206D1}"/>
              </a:ext>
            </a:extLst>
          </p:cNvPr>
          <p:cNvSpPr/>
          <p:nvPr/>
        </p:nvSpPr>
        <p:spPr>
          <a:xfrm>
            <a:off x="4219275" y="3843136"/>
            <a:ext cx="828000" cy="50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7955F3CB-6F98-4AD3-95A4-540EAAD9284D}"/>
              </a:ext>
            </a:extLst>
          </p:cNvPr>
          <p:cNvSpPr txBox="1"/>
          <p:nvPr/>
        </p:nvSpPr>
        <p:spPr>
          <a:xfrm>
            <a:off x="4244342" y="3608017"/>
            <a:ext cx="1200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ionomycin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769E1DC4-C8C0-471F-8123-5B8A511990BC}"/>
              </a:ext>
            </a:extLst>
          </p:cNvPr>
          <p:cNvSpPr/>
          <p:nvPr/>
        </p:nvSpPr>
        <p:spPr>
          <a:xfrm>
            <a:off x="1324753" y="4001987"/>
            <a:ext cx="1260000" cy="50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C0C38A75-6CE5-4C30-8BBF-C1E8E2A240DB}"/>
              </a:ext>
            </a:extLst>
          </p:cNvPr>
          <p:cNvSpPr txBox="1"/>
          <p:nvPr/>
        </p:nvSpPr>
        <p:spPr>
          <a:xfrm>
            <a:off x="1525437" y="3774191"/>
            <a:ext cx="1200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histamine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6B8CD7AD-9A42-4A2A-82E1-0B3EA0036877}"/>
              </a:ext>
            </a:extLst>
          </p:cNvPr>
          <p:cNvSpPr txBox="1"/>
          <p:nvPr/>
        </p:nvSpPr>
        <p:spPr>
          <a:xfrm>
            <a:off x="1750665" y="3492558"/>
            <a:ext cx="1200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ionomycin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3D289D7C-EC15-4093-8B41-32428901F62F}"/>
              </a:ext>
            </a:extLst>
          </p:cNvPr>
          <p:cNvSpPr/>
          <p:nvPr/>
        </p:nvSpPr>
        <p:spPr>
          <a:xfrm>
            <a:off x="1755447" y="3729259"/>
            <a:ext cx="828000" cy="50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3F0AC609-E80D-4EDA-A2AA-231A852C90F1}"/>
              </a:ext>
            </a:extLst>
          </p:cNvPr>
          <p:cNvSpPr txBox="1"/>
          <p:nvPr/>
        </p:nvSpPr>
        <p:spPr>
          <a:xfrm>
            <a:off x="110882" y="550600"/>
            <a:ext cx="946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FA0E9CE1-3EB9-4109-8920-639CCAB3E8FD}"/>
              </a:ext>
            </a:extLst>
          </p:cNvPr>
          <p:cNvCxnSpPr/>
          <p:nvPr/>
        </p:nvCxnSpPr>
        <p:spPr>
          <a:xfrm>
            <a:off x="1786203" y="1584822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d8,425,525_50,BGS,fr84 cropped auto matched RGB.t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664526" y="2407916"/>
            <a:ext cx="1080000" cy="1080000"/>
          </a:xfrm>
          <a:prstGeom prst="rect">
            <a:avLst/>
          </a:prstGeom>
        </p:spPr>
      </p:pic>
      <p:pic>
        <p:nvPicPr>
          <p:cNvPr id="39" name="Picture 38" descr="d8,425,525_50,fr11 cropped auto RGB.t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65170" y="2407916"/>
            <a:ext cx="1080000" cy="10800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FA0E9CE1-3EB9-4109-8920-639CCAB3E8FD}"/>
              </a:ext>
            </a:extLst>
          </p:cNvPr>
          <p:cNvCxnSpPr/>
          <p:nvPr/>
        </p:nvCxnSpPr>
        <p:spPr>
          <a:xfrm>
            <a:off x="1786150" y="2687141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8901843F-E1A4-4F30-A7F5-B0737C33B491}"/>
              </a:ext>
            </a:extLst>
          </p:cNvPr>
          <p:cNvSpPr>
            <a:spLocks/>
          </p:cNvSpPr>
          <p:nvPr/>
        </p:nvSpPr>
        <p:spPr>
          <a:xfrm>
            <a:off x="4920645" y="1824519"/>
            <a:ext cx="270000" cy="270000"/>
          </a:xfrm>
          <a:prstGeom prst="rect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C0A38360-ACCF-478F-A20B-41AF54C1A7E1}"/>
              </a:ext>
            </a:extLst>
          </p:cNvPr>
          <p:cNvSpPr txBox="1"/>
          <p:nvPr/>
        </p:nvSpPr>
        <p:spPr>
          <a:xfrm>
            <a:off x="116632" y="2226252"/>
            <a:ext cx="946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</a:t>
            </a:r>
          </a:p>
        </p:txBody>
      </p:sp>
      <p:pic>
        <p:nvPicPr>
          <p:cNvPr id="44" name="Picture 43" descr="d8,425,525_50,BGS,fr37 hist,automatched cropped automatchedagain RGB.t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558513" y="2407916"/>
            <a:ext cx="1080000" cy="1080000"/>
          </a:xfrm>
          <a:prstGeom prst="rect">
            <a:avLst/>
          </a:prstGeom>
        </p:spPr>
      </p:pic>
      <p:pic>
        <p:nvPicPr>
          <p:cNvPr id="45" name="Picture 44" descr="d8,425,525_50,BGS,fr37 histautomatchedRGB3.t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558513" y="1303200"/>
            <a:ext cx="1080000" cy="1080000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D04CBA2F-9786-4CA4-A54E-EEF0C1320B87}"/>
              </a:ext>
            </a:extLst>
          </p:cNvPr>
          <p:cNvCxnSpPr/>
          <p:nvPr/>
        </p:nvCxnSpPr>
        <p:spPr>
          <a:xfrm>
            <a:off x="5540751" y="3412188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538DED5C-B3CF-463E-B40D-2B960A790CC8}"/>
              </a:ext>
            </a:extLst>
          </p:cNvPr>
          <p:cNvSpPr txBox="1"/>
          <p:nvPr/>
        </p:nvSpPr>
        <p:spPr>
          <a:xfrm>
            <a:off x="1486385" y="124189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RNb-GEM</a:t>
            </a:r>
            <a:endParaRPr lang="en-GB" sz="1200" b="1" dirty="0">
              <a:solidFill>
                <a:schemeClr val="bg1"/>
              </a:solidFill>
            </a:endParaRPr>
          </a:p>
          <a:p>
            <a:r>
              <a:rPr lang="en-GB" sz="1200" b="1" dirty="0">
                <a:solidFill>
                  <a:schemeClr val="bg1"/>
                </a:solidFill>
              </a:rPr>
              <a:t>+ histamine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33862698-05DF-42B2-86E8-1145CF8F99F8}"/>
              </a:ext>
            </a:extLst>
          </p:cNvPr>
          <p:cNvSpPr txBox="1"/>
          <p:nvPr/>
        </p:nvSpPr>
        <p:spPr>
          <a:xfrm>
            <a:off x="392789" y="2339752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RNb-GEM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538DED5C-B3CF-463E-B40D-2B960A790CC8}"/>
              </a:ext>
            </a:extLst>
          </p:cNvPr>
          <p:cNvSpPr txBox="1"/>
          <p:nvPr/>
        </p:nvSpPr>
        <p:spPr>
          <a:xfrm>
            <a:off x="1486385" y="233883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RNb-GEM</a:t>
            </a:r>
            <a:endParaRPr lang="en-GB" sz="1200" b="1" dirty="0">
              <a:solidFill>
                <a:schemeClr val="bg1"/>
              </a:solidFill>
            </a:endParaRPr>
          </a:p>
          <a:p>
            <a:r>
              <a:rPr lang="en-GB" sz="1200" b="1" dirty="0">
                <a:solidFill>
                  <a:schemeClr val="bg1"/>
                </a:solidFill>
              </a:rPr>
              <a:t>+ histamine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538DED5C-B3CF-463E-B40D-2B960A790CC8}"/>
              </a:ext>
            </a:extLst>
          </p:cNvPr>
          <p:cNvSpPr txBox="1"/>
          <p:nvPr/>
        </p:nvSpPr>
        <p:spPr>
          <a:xfrm>
            <a:off x="2602888" y="233883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RNb-GEM</a:t>
            </a:r>
            <a:endParaRPr lang="en-GB" sz="1200" b="1" dirty="0">
              <a:solidFill>
                <a:schemeClr val="bg1"/>
              </a:solidFill>
            </a:endParaRPr>
          </a:p>
          <a:p>
            <a:r>
              <a:rPr lang="en-GB" sz="1200" b="1" dirty="0">
                <a:solidFill>
                  <a:schemeClr val="bg1"/>
                </a:solidFill>
              </a:rPr>
              <a:t>+ ionomycin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ABA0F974-60AF-4829-960A-99E9B3C15F79}"/>
              </a:ext>
            </a:extLst>
          </p:cNvPr>
          <p:cNvSpPr txBox="1"/>
          <p:nvPr/>
        </p:nvSpPr>
        <p:spPr>
          <a:xfrm>
            <a:off x="3706758" y="2338910"/>
            <a:ext cx="1627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TOM20-mCh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BE480E02-5F97-49DF-BF0A-182E8F370342}"/>
              </a:ext>
            </a:extLst>
          </p:cNvPr>
          <p:cNvSpPr txBox="1"/>
          <p:nvPr/>
        </p:nvSpPr>
        <p:spPr>
          <a:xfrm>
            <a:off x="4796163" y="233131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C25E172E-A3A7-450D-A0D0-E02F4264BA8C}"/>
              </a:ext>
            </a:extLst>
          </p:cNvPr>
          <p:cNvSpPr txBox="1"/>
          <p:nvPr/>
        </p:nvSpPr>
        <p:spPr>
          <a:xfrm>
            <a:off x="188640" y="6717719"/>
            <a:ext cx="655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Additional file 1: Figure S1. Targeting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RNb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-GEMGECO Ca</a:t>
            </a:r>
            <a:r>
              <a:rPr lang="en-GB" sz="1200" b="1" baseline="30000" dirty="0" smtClean="0">
                <a:latin typeface="Arial" pitchFamily="34" charset="0"/>
                <a:cs typeface="Arial" pitchFamily="34" charset="0"/>
              </a:rPr>
              <a:t>2+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sensor to RFP-tagged proteins.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Schematic of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RNb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-GEMGECO fusion binding to RFP.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HeLa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cells co-expressing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RNb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-GEMGECO and TOM20-mCh were imaged in HBS using TIRFM. Images are shown before and after addition of histamine (100 µM) and then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ionomycin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(5 µM). The TOM20-mCh and merged images are before additions of histamine and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ionomycin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. The yellow boxed region in shown enlarged in (C). Scale bar 10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m.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Enlarged regions from (B). Scale bar 2.5 µm.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E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Representative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timecourses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of histamine and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ionomycin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-evoked changes in fluorescence (D) and fluorescence emission ratio (R/R</a:t>
            </a:r>
            <a:r>
              <a:rPr lang="en-GB" sz="1200" baseline="-25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, where R = F</a:t>
            </a:r>
            <a:r>
              <a:rPr lang="en-GB" sz="1200" baseline="-25000" dirty="0" smtClean="0">
                <a:latin typeface="Arial" pitchFamily="34" charset="0"/>
                <a:cs typeface="Arial" pitchFamily="34" charset="0"/>
              </a:rPr>
              <a:t>480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/F</a:t>
            </a:r>
            <a:r>
              <a:rPr lang="en-GB" sz="1200" baseline="-25000" dirty="0" smtClean="0">
                <a:latin typeface="Arial" pitchFamily="34" charset="0"/>
                <a:cs typeface="Arial" pitchFamily="34" charset="0"/>
              </a:rPr>
              <a:t>525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(E) of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mitochondrially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targeted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RNb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-GEMGECO. Results are representative of cells from 4 independent experiments. Relates to </a:t>
            </a:r>
            <a:r>
              <a:rPr lang="en-GB" sz="1200" b="1" i="1" dirty="0" smtClean="0">
                <a:latin typeface="Arial" pitchFamily="34" charset="0"/>
                <a:cs typeface="Arial" pitchFamily="34" charset="0"/>
              </a:rPr>
              <a:t>Figs. 3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GB" sz="1200" b="1" i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8680" y="683568"/>
            <a:ext cx="200039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0997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omposite pre.tif (RGB)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0374" y="839260"/>
            <a:ext cx="1440000" cy="1440000"/>
          </a:xfrm>
          <a:prstGeom prst="rect">
            <a:avLst/>
          </a:prstGeom>
        </p:spPr>
      </p:pic>
      <p:pic>
        <p:nvPicPr>
          <p:cNvPr id="15" name="Picture 14" descr="488pre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94400" y="839260"/>
            <a:ext cx="1440000" cy="1440000"/>
          </a:xfrm>
          <a:prstGeom prst="rect">
            <a:avLst/>
          </a:prstGeom>
        </p:spPr>
      </p:pic>
      <p:pic>
        <p:nvPicPr>
          <p:cNvPr id="16" name="Picture 15" descr="561pre.t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2800" y="839260"/>
            <a:ext cx="1440000" cy="144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BE1AD5D8-09CF-46C2-A4A8-A0F7BA32F338}"/>
              </a:ext>
            </a:extLst>
          </p:cNvPr>
          <p:cNvSpPr txBox="1"/>
          <p:nvPr/>
        </p:nvSpPr>
        <p:spPr>
          <a:xfrm>
            <a:off x="466570" y="781512"/>
            <a:ext cx="2219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LAMP1-mCh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84168677-A60E-49C3-B376-098823969DA5}"/>
              </a:ext>
            </a:extLst>
          </p:cNvPr>
          <p:cNvSpPr txBox="1"/>
          <p:nvPr/>
        </p:nvSpPr>
        <p:spPr>
          <a:xfrm>
            <a:off x="1954932" y="777084"/>
            <a:ext cx="3184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Cyt-SNAPf</a:t>
            </a:r>
          </a:p>
          <a:p>
            <a:r>
              <a:rPr lang="en-GB" sz="1200" b="1" dirty="0">
                <a:solidFill>
                  <a:schemeClr val="bg1"/>
                </a:solidFill>
              </a:rPr>
              <a:t>+ SNAP-Cell-FL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E45AAE34-BEE8-4633-BEE7-F17624AA2E94}"/>
              </a:ext>
            </a:extLst>
          </p:cNvPr>
          <p:cNvSpPr txBox="1"/>
          <p:nvPr/>
        </p:nvSpPr>
        <p:spPr>
          <a:xfrm>
            <a:off x="3395098" y="777084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6473F002-0BFB-451F-BF57-CA97BB547587}"/>
              </a:ext>
            </a:extLst>
          </p:cNvPr>
          <p:cNvCxnSpPr/>
          <p:nvPr/>
        </p:nvCxnSpPr>
        <p:spPr>
          <a:xfrm>
            <a:off x="4453336" y="2202486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F2FB607C-9A82-47E5-B0D0-0E85CB793D80}"/>
              </a:ext>
            </a:extLst>
          </p:cNvPr>
          <p:cNvSpPr txBox="1"/>
          <p:nvPr/>
        </p:nvSpPr>
        <p:spPr>
          <a:xfrm>
            <a:off x="185193" y="650981"/>
            <a:ext cx="545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</a:t>
            </a:r>
          </a:p>
        </p:txBody>
      </p:sp>
      <p:pic>
        <p:nvPicPr>
          <p:cNvPr id="31" name="Picture 30" descr="Cropped Composite PRE 001-031.t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27367" y="2291686"/>
            <a:ext cx="1440000" cy="1440000"/>
          </a:xfrm>
          <a:prstGeom prst="rect">
            <a:avLst/>
          </a:prstGeom>
        </p:spPr>
      </p:pic>
      <p:pic>
        <p:nvPicPr>
          <p:cNvPr id="32" name="Picture 31" descr="Cropped Composite (RGB) POST 001-0031.t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27367" y="3743205"/>
            <a:ext cx="1440000" cy="1440000"/>
          </a:xfrm>
          <a:prstGeom prst="rect">
            <a:avLst/>
          </a:prstGeom>
        </p:spPr>
      </p:pic>
      <p:pic>
        <p:nvPicPr>
          <p:cNvPr id="33" name="Picture 32" descr="561vid-0001 PRE.t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2800" y="2291686"/>
            <a:ext cx="1440000" cy="1440000"/>
          </a:xfrm>
          <a:prstGeom prst="rect">
            <a:avLst/>
          </a:prstGeom>
        </p:spPr>
      </p:pic>
      <p:pic>
        <p:nvPicPr>
          <p:cNvPr id="34" name="Picture 33" descr="561vid-0031 PRE.t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994400" y="2291686"/>
            <a:ext cx="1440000" cy="1440000"/>
          </a:xfrm>
          <a:prstGeom prst="rect">
            <a:avLst/>
          </a:prstGeom>
        </p:spPr>
      </p:pic>
      <p:pic>
        <p:nvPicPr>
          <p:cNvPr id="35" name="Picture 34" descr="Composite PRE 001-031.t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460374" y="2291686"/>
            <a:ext cx="1440000" cy="1440000"/>
          </a:xfrm>
          <a:prstGeom prst="rect">
            <a:avLst/>
          </a:prstGeom>
        </p:spPr>
      </p:pic>
      <p:pic>
        <p:nvPicPr>
          <p:cNvPr id="36" name="Picture 35" descr="561vid-0001 POST.t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2800" y="3750729"/>
            <a:ext cx="1440000" cy="1440000"/>
          </a:xfrm>
          <a:prstGeom prst="rect">
            <a:avLst/>
          </a:prstGeom>
        </p:spPr>
      </p:pic>
      <p:pic>
        <p:nvPicPr>
          <p:cNvPr id="37" name="Picture 36" descr="561vid-0031 POST.t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994400" y="3750729"/>
            <a:ext cx="1440000" cy="1440000"/>
          </a:xfrm>
          <a:prstGeom prst="rect">
            <a:avLst/>
          </a:prstGeom>
        </p:spPr>
      </p:pic>
      <p:pic>
        <p:nvPicPr>
          <p:cNvPr id="38" name="Picture 37" descr="Composite (RGB) POST 001-0031.t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460374" y="3750729"/>
            <a:ext cx="1440000" cy="144000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FB248873-8A94-4734-8A1C-2245DFDEF559}"/>
              </a:ext>
            </a:extLst>
          </p:cNvPr>
          <p:cNvSpPr/>
          <p:nvPr/>
        </p:nvSpPr>
        <p:spPr>
          <a:xfrm>
            <a:off x="3497022" y="2735609"/>
            <a:ext cx="378000" cy="378000"/>
          </a:xfrm>
          <a:prstGeom prst="rect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1662480C-B520-4A8D-BCCE-E503EFEAAE93}"/>
              </a:ext>
            </a:extLst>
          </p:cNvPr>
          <p:cNvSpPr txBox="1"/>
          <p:nvPr/>
        </p:nvSpPr>
        <p:spPr>
          <a:xfrm>
            <a:off x="497368" y="2246408"/>
            <a:ext cx="1879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LAMP1-mCh, t = 0 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358B2EE8-8A01-495B-86BC-BF0E064E25D1}"/>
              </a:ext>
            </a:extLst>
          </p:cNvPr>
          <p:cNvSpPr txBox="1"/>
          <p:nvPr/>
        </p:nvSpPr>
        <p:spPr>
          <a:xfrm>
            <a:off x="1948819" y="2254337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LAMP1-mCh, t = 60 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99776F8E-0553-4A52-B9E2-A8759A783D50}"/>
              </a:ext>
            </a:extLst>
          </p:cNvPr>
          <p:cNvSpPr txBox="1"/>
          <p:nvPr/>
        </p:nvSpPr>
        <p:spPr>
          <a:xfrm>
            <a:off x="3406555" y="224198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95C74DD2-F270-4CF2-83B1-BF65F2ADFE1A}"/>
              </a:ext>
            </a:extLst>
          </p:cNvPr>
          <p:cNvSpPr txBox="1"/>
          <p:nvPr/>
        </p:nvSpPr>
        <p:spPr>
          <a:xfrm>
            <a:off x="486103" y="3721288"/>
            <a:ext cx="1879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After CALI, t = 0 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83307" y="2203570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8640" y="5148064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</a:t>
            </a:r>
          </a:p>
        </p:txBody>
      </p:sp>
      <p:graphicFrame>
        <p:nvGraphicFramePr>
          <p:cNvPr id="46" name="Object 45">
            <a:extLst>
              <a:ext uri="{FF2B5EF4-FFF2-40B4-BE49-F238E27FC236}">
                <a16:creationId xmlns="" xmlns:a16="http://schemas.microsoft.com/office/drawing/2014/main" id="{8EB4491D-9BB5-4B01-863E-493AF39E34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11963725"/>
              </p:ext>
            </p:extLst>
          </p:nvPr>
        </p:nvGraphicFramePr>
        <p:xfrm>
          <a:off x="427236" y="5229380"/>
          <a:ext cx="2425700" cy="2071687"/>
        </p:xfrm>
        <a:graphic>
          <a:graphicData uri="http://schemas.openxmlformats.org/presentationml/2006/ole">
            <p:oleObj spid="_x0000_s2050" name="Prism Project" r:id="rId15" imgW="3744000" imgH="3204000" progId="Prism5.Document">
              <p:embed/>
            </p:oleObj>
          </a:graphicData>
        </a:graphic>
      </p:graphicFrame>
      <p:cxnSp>
        <p:nvCxnSpPr>
          <p:cNvPr id="47" name="Straight Connector 46">
            <a:extLst>
              <a:ext uri="{FF2B5EF4-FFF2-40B4-BE49-F238E27FC236}">
                <a16:creationId xmlns="" xmlns:a16="http://schemas.microsoft.com/office/drawing/2014/main" id="{6473F002-0BFB-451F-BF57-CA97BB547587}"/>
              </a:ext>
            </a:extLst>
          </p:cNvPr>
          <p:cNvCxnSpPr/>
          <p:nvPr/>
        </p:nvCxnSpPr>
        <p:spPr>
          <a:xfrm>
            <a:off x="4416151" y="5102628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="" xmlns:a16="http://schemas.microsoft.com/office/drawing/2014/main" id="{6473F002-0BFB-451F-BF57-CA97BB547587}"/>
              </a:ext>
            </a:extLst>
          </p:cNvPr>
          <p:cNvCxnSpPr/>
          <p:nvPr/>
        </p:nvCxnSpPr>
        <p:spPr>
          <a:xfrm>
            <a:off x="5950897" y="5094944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88640" y="3566628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87496" y="35496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="" xmlns:a16="http://schemas.microsoft.com/office/drawing/2014/main" id="{1BB5409C-BB5F-4116-8BEE-D953E647A6B3}"/>
              </a:ext>
            </a:extLst>
          </p:cNvPr>
          <p:cNvCxnSpPr/>
          <p:nvPr/>
        </p:nvCxnSpPr>
        <p:spPr>
          <a:xfrm>
            <a:off x="4414830" y="3656422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="" xmlns:a16="http://schemas.microsoft.com/office/drawing/2014/main" id="{B4197E47-84FE-4A38-881D-5F3583A1868D}"/>
              </a:ext>
            </a:extLst>
          </p:cNvPr>
          <p:cNvCxnSpPr/>
          <p:nvPr/>
        </p:nvCxnSpPr>
        <p:spPr>
          <a:xfrm>
            <a:off x="5949576" y="3656422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AE3870D5-8BA1-4073-B02E-5D83621DBA1A}"/>
              </a:ext>
            </a:extLst>
          </p:cNvPr>
          <p:cNvSpPr txBox="1"/>
          <p:nvPr/>
        </p:nvSpPr>
        <p:spPr>
          <a:xfrm>
            <a:off x="1956576" y="3722398"/>
            <a:ext cx="1879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Post-CALI, t = 60 s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E8CBF0C9-E21C-429F-B87A-8F6497D3A5C0}"/>
              </a:ext>
            </a:extLst>
          </p:cNvPr>
          <p:cNvSpPr txBox="1"/>
          <p:nvPr/>
        </p:nvSpPr>
        <p:spPr>
          <a:xfrm>
            <a:off x="3401460" y="3721074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99776F8E-0553-4A52-B9E2-A8759A783D50}"/>
              </a:ext>
            </a:extLst>
          </p:cNvPr>
          <p:cNvSpPr txBox="1"/>
          <p:nvPr/>
        </p:nvSpPr>
        <p:spPr>
          <a:xfrm>
            <a:off x="4876557" y="2234372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E8CBF0C9-E21C-429F-B87A-8F6497D3A5C0}"/>
              </a:ext>
            </a:extLst>
          </p:cNvPr>
          <p:cNvSpPr txBox="1"/>
          <p:nvPr/>
        </p:nvSpPr>
        <p:spPr>
          <a:xfrm>
            <a:off x="4871462" y="3723976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FB248873-8A94-4734-8A1C-2245DFDEF559}"/>
              </a:ext>
            </a:extLst>
          </p:cNvPr>
          <p:cNvSpPr/>
          <p:nvPr/>
        </p:nvSpPr>
        <p:spPr>
          <a:xfrm>
            <a:off x="3501008" y="4203477"/>
            <a:ext cx="378000" cy="378000"/>
          </a:xfrm>
          <a:prstGeom prst="rect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9C209910-90CF-430F-9FFD-734DF5BA4F63}"/>
              </a:ext>
            </a:extLst>
          </p:cNvPr>
          <p:cNvSpPr txBox="1"/>
          <p:nvPr/>
        </p:nvSpPr>
        <p:spPr>
          <a:xfrm>
            <a:off x="2564904" y="77317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SNAP-Cell-fluorescein</a:t>
            </a:r>
            <a:endParaRPr lang="en-GB" sz="1400" b="1" dirty="0"/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C25E172E-A3A7-450D-A0D0-E02F4264BA8C}"/>
              </a:ext>
            </a:extLst>
          </p:cNvPr>
          <p:cNvSpPr txBox="1"/>
          <p:nvPr/>
        </p:nvSpPr>
        <p:spPr>
          <a:xfrm>
            <a:off x="188640" y="5197679"/>
            <a:ext cx="66693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			Additional file 1: Figure S2. Targeting CALI to 				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lysosomes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with SNAP-Cell-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fluorescein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cytosolic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				controls.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Schematic of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cytosolic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SNAPf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, which 				does not bind to RFP, after its labelling with SNAP-				Cell-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fluorescein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.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B-D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HeLa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cells co-expressing 				LAMP1-mCh and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cytosolic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SNAPf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Cyt-SNAPf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were 				treated with SNAP-Cell-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fluorescein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(0.5 µM, 30 min, 				37ºC) and imaged using TIRFM. Scale bar 10 µm.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				Cells were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then exposed to 488-nm light for 3 s to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				induce CALI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. Images show a representative cell at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				different times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before (C) and after (D) CALI, with the image at t = 0 s shown in magenta and the image at t = 60 s in green. White in the temporal merged image indicates immobile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lysosomes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, while green and magenta indicate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lysosomes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that moved during the 60 s between images. Yellow boxes show regions enlarged in subsequent images. Scale bars 10 µm (main images) and 2.5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m (enlargements). For clarity, images were auto-adjusted for brightness and contrast (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ImageJ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to compensate for bleaching of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mCh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during tracking and CALI.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Displacements of individual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lysosomes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during a 60-s recording (determined by TIRFM using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TrackMate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, with images taken every 1 s; mean values shown by bars) for a representative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HeLa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cell co-expressing LAMP1-mCh and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cytosolic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SNAPf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before and after CALI (3-s exposure to 488-nm light). Typical of n = 6 cells. Summary data are shown in </a:t>
            </a:r>
            <a:r>
              <a:rPr lang="en-GB" sz="1200" b="1" i="1" dirty="0" smtClean="0">
                <a:latin typeface="Arial" pitchFamily="34" charset="0"/>
                <a:cs typeface="Arial" pitchFamily="34" charset="0"/>
              </a:rPr>
              <a:t>Fig. 8F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. Relates to </a:t>
            </a:r>
            <a:r>
              <a:rPr lang="en-GB" sz="1200" b="1" i="1" dirty="0" smtClean="0">
                <a:latin typeface="Arial" pitchFamily="34" charset="0"/>
                <a:cs typeface="Arial" pitchFamily="34" charset="0"/>
              </a:rPr>
              <a:t>Fig. 8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0" name="Picture 11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40477" y="179512"/>
            <a:ext cx="231602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786042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847582" y="179512"/>
            <a:ext cx="5749770" cy="5656451"/>
            <a:chOff x="109428" y="1009746"/>
            <a:chExt cx="5749770" cy="5656451"/>
          </a:xfrm>
        </p:grpSpPr>
        <p:pic>
          <p:nvPicPr>
            <p:cNvPr id="28" name="Picture 27" descr="d18,fr331,merge,tif cropped tif.tif (RGB).t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01510" y="2286000"/>
              <a:ext cx="1080000" cy="1080000"/>
            </a:xfrm>
            <a:prstGeom prst="rect">
              <a:avLst/>
            </a:prstGeom>
          </p:spPr>
        </p:pic>
        <p:pic>
          <p:nvPicPr>
            <p:cNvPr id="29" name="Picture 28" descr="d18,fr60,merge,tif cropped tif.tif (RGB)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1510" y="1191558"/>
              <a:ext cx="1080000" cy="1080000"/>
            </a:xfrm>
            <a:prstGeom prst="rect">
              <a:avLst/>
            </a:prstGeom>
          </p:spPr>
        </p:pic>
        <p:pic>
          <p:nvPicPr>
            <p:cNvPr id="30" name="Picture 29" descr="d18,011118,488,BGS fr60 tif.t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94710" y="1191558"/>
              <a:ext cx="1080000" cy="1080000"/>
            </a:xfrm>
            <a:prstGeom prst="rect">
              <a:avLst/>
            </a:prstGeom>
          </p:spPr>
        </p:pic>
        <p:pic>
          <p:nvPicPr>
            <p:cNvPr id="31" name="Picture 30" descr="d18,011118,561,BGS,fr60 tif.t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9600" y="1191558"/>
              <a:ext cx="1080000" cy="1080000"/>
            </a:xfrm>
            <a:prstGeom prst="rect">
              <a:avLst/>
            </a:prstGeom>
          </p:spPr>
        </p:pic>
        <p:pic>
          <p:nvPicPr>
            <p:cNvPr id="32" name="Picture 31" descr="d18,fr60,merge,tif.tif (RGB).t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96310" y="1191558"/>
              <a:ext cx="1080000" cy="1080000"/>
            </a:xfrm>
            <a:prstGeom prst="rect">
              <a:avLst/>
            </a:prstGeom>
          </p:spPr>
        </p:pic>
        <p:pic>
          <p:nvPicPr>
            <p:cNvPr id="33" name="Picture 32" descr="d18,011118,488,BGS fr331 tif.t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94710" y="2286000"/>
              <a:ext cx="1080000" cy="1080000"/>
            </a:xfrm>
            <a:prstGeom prst="rect">
              <a:avLst/>
            </a:prstGeom>
          </p:spPr>
        </p:pic>
        <p:pic>
          <p:nvPicPr>
            <p:cNvPr id="34" name="Picture 33" descr="d18,011118,561,BGS,fr331 tif.ti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9600" y="2286000"/>
              <a:ext cx="1080000" cy="1080000"/>
            </a:xfrm>
            <a:prstGeom prst="rect">
              <a:avLst/>
            </a:prstGeom>
          </p:spPr>
        </p:pic>
        <p:pic>
          <p:nvPicPr>
            <p:cNvPr id="35" name="Picture 34" descr="d18,fr331,merge,tif.tif (RGB).t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96310" y="2286000"/>
              <a:ext cx="1080000" cy="108000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12040" y="1009746"/>
              <a:ext cx="692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A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3266229" y="3313191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C4562348-D801-4B4C-AF0D-17D3F9C0143B}"/>
                </a:ext>
              </a:extLst>
            </p:cNvPr>
            <p:cNvSpPr txBox="1"/>
            <p:nvPr/>
          </p:nvSpPr>
          <p:spPr>
            <a:xfrm>
              <a:off x="338585" y="1149377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mCh-Sec61</a:t>
              </a:r>
              <a:r>
                <a:rPr lang="el-GR" sz="1200" b="1" dirty="0">
                  <a:solidFill>
                    <a:schemeClr val="bg1"/>
                  </a:solidFill>
                </a:rPr>
                <a:t>β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1438199" y="1145185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TOM-GFP-FRB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ACA323B5-1EBE-49AB-8854-3614E4E80411}"/>
                </a:ext>
              </a:extLst>
            </p:cNvPr>
            <p:cNvSpPr txBox="1"/>
            <p:nvPr/>
          </p:nvSpPr>
          <p:spPr>
            <a:xfrm>
              <a:off x="349272" y="2232667"/>
              <a:ext cx="20060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+ rapamycin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3266229" y="2212723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112040" y="2101805"/>
              <a:ext cx="692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B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2539443" y="1145185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3654119" y="1135185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4353970" y="3310702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4353970" y="2210234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1444320" y="2236187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TOM-GFP-FRB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2545564" y="2236187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3660240" y="2236945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3661202" y="3369783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pic>
          <p:nvPicPr>
            <p:cNvPr id="55" name="Picture 54" descr="d6,021118,488,bgs,f331,RGB.t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94710" y="5586197"/>
              <a:ext cx="1080000" cy="1080000"/>
            </a:xfrm>
            <a:prstGeom prst="rect">
              <a:avLst/>
            </a:prstGeom>
          </p:spPr>
        </p:pic>
        <p:pic>
          <p:nvPicPr>
            <p:cNvPr id="56" name="Picture 55" descr="d6,021118,488,bgs,fr31RGB.t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99600" y="5586197"/>
              <a:ext cx="1080000" cy="1080000"/>
            </a:xfrm>
            <a:prstGeom prst="rect">
              <a:avLst/>
            </a:prstGeom>
          </p:spPr>
        </p:pic>
        <p:pic>
          <p:nvPicPr>
            <p:cNvPr id="58" name="Picture 57" descr="d6,021118,561,bgs,f331,RGB.ti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96310" y="5586197"/>
              <a:ext cx="1080000" cy="1080000"/>
            </a:xfrm>
            <a:prstGeom prst="rect">
              <a:avLst/>
            </a:prstGeom>
          </p:spPr>
        </p:pic>
        <p:pic>
          <p:nvPicPr>
            <p:cNvPr id="59" name="Picture 58" descr="Composite fr331 488 561 RGB.t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01510" y="5586197"/>
              <a:ext cx="1080000" cy="1080000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109428" y="5411595"/>
              <a:ext cx="692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E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ACA323B5-1EBE-49AB-8854-3614E4E80411}"/>
                </a:ext>
              </a:extLst>
            </p:cNvPr>
            <p:cNvSpPr txBox="1"/>
            <p:nvPr/>
          </p:nvSpPr>
          <p:spPr>
            <a:xfrm>
              <a:off x="350234" y="5531571"/>
              <a:ext cx="20060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GFP-CaM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1445282" y="5524333"/>
              <a:ext cx="21936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GFP-CaM</a:t>
              </a:r>
            </a:p>
            <a:p>
              <a:r>
                <a:rPr lang="en-GB" sz="1200" b="1" dirty="0">
                  <a:solidFill>
                    <a:schemeClr val="bg1"/>
                  </a:solidFill>
                </a:rPr>
                <a:t>+ rapamycin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2546526" y="5524333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TOM-mCh-FRB</a:t>
              </a: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3285310" y="6619632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4383809" y="6617143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109428" y="3200294"/>
              <a:ext cx="692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C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9428" y="4313869"/>
              <a:ext cx="692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D</a:t>
              </a:r>
            </a:p>
          </p:txBody>
        </p:sp>
        <p:pic>
          <p:nvPicPr>
            <p:cNvPr id="71" name="Picture 70" descr="d3,488,bgs,fr6 rgb.t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99600" y="3387600"/>
              <a:ext cx="1080000" cy="1080000"/>
            </a:xfrm>
            <a:prstGeom prst="rect">
              <a:avLst/>
            </a:prstGeom>
          </p:spPr>
        </p:pic>
        <p:pic>
          <p:nvPicPr>
            <p:cNvPr id="72" name="Picture 71" descr="d3,561,bgs,fr6 rgb.ti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494710" y="3387600"/>
              <a:ext cx="1080000" cy="1080000"/>
            </a:xfrm>
            <a:prstGeom prst="rect">
              <a:avLst/>
            </a:prstGeom>
          </p:spPr>
        </p:pic>
        <p:pic>
          <p:nvPicPr>
            <p:cNvPr id="73" name="Picture 72" descr="d3,merge,bgs,fr6.tif (RGB) rgb.tif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596310" y="3387600"/>
              <a:ext cx="1080000" cy="1080000"/>
            </a:xfrm>
            <a:prstGeom prst="rect">
              <a:avLst/>
            </a:prstGeom>
          </p:spPr>
        </p:pic>
        <p:pic>
          <p:nvPicPr>
            <p:cNvPr id="74" name="Picture 73" descr="Composite fr67.tif (RGB) rgb.ti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596310" y="4489200"/>
              <a:ext cx="1080000" cy="1080000"/>
            </a:xfrm>
            <a:prstGeom prst="rect">
              <a:avLst/>
            </a:prstGeom>
          </p:spPr>
        </p:pic>
        <p:pic>
          <p:nvPicPr>
            <p:cNvPr id="75" name="Picture 74" descr="d3,488,bgs,fr67 rgb.ti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99600" y="4489200"/>
              <a:ext cx="1080000" cy="1080000"/>
            </a:xfrm>
            <a:prstGeom prst="rect">
              <a:avLst/>
            </a:prstGeom>
          </p:spPr>
        </p:pic>
        <p:pic>
          <p:nvPicPr>
            <p:cNvPr id="76" name="Picture 75" descr="d3,561,bgs,fr67 rgb.ti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494710" y="4489200"/>
              <a:ext cx="1080000" cy="1080000"/>
            </a:xfrm>
            <a:prstGeom prst="rect">
              <a:avLst/>
            </a:prstGeom>
          </p:spPr>
        </p:pic>
        <p:cxnSp>
          <p:nvCxnSpPr>
            <p:cNvPr id="77" name="Straight Connector 76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3266992" y="5508302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C4562348-D801-4B4C-AF0D-17D3F9C0143B}"/>
                </a:ext>
              </a:extLst>
            </p:cNvPr>
            <p:cNvSpPr txBox="1"/>
            <p:nvPr/>
          </p:nvSpPr>
          <p:spPr>
            <a:xfrm>
              <a:off x="339348" y="3333020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GFP-IP</a:t>
              </a:r>
              <a:r>
                <a:rPr lang="en-GB" sz="1200" b="1" baseline="-25000" dirty="0">
                  <a:solidFill>
                    <a:schemeClr val="bg1"/>
                  </a:solidFill>
                </a:rPr>
                <a:t>3</a:t>
              </a:r>
              <a:r>
                <a:rPr lang="en-GB" sz="1200" b="1" dirty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1438962" y="3328828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TOM-mCh-FRB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ACA323B5-1EBE-49AB-8854-3614E4E80411}"/>
                </a:ext>
              </a:extLst>
            </p:cNvPr>
            <p:cNvSpPr txBox="1"/>
            <p:nvPr/>
          </p:nvSpPr>
          <p:spPr>
            <a:xfrm>
              <a:off x="350035" y="4427068"/>
              <a:ext cx="20060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+ rapamycin</a:t>
              </a: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3266992" y="4407124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2540206" y="3328828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1445083" y="4430588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TOM-mCh-FRB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="" xmlns:a16="http://schemas.microsoft.com/office/drawing/2014/main" id="{D7589AD1-5CF0-4EEF-932E-00C14799B8A6}"/>
                </a:ext>
              </a:extLst>
            </p:cNvPr>
            <p:cNvSpPr txBox="1"/>
            <p:nvPr/>
          </p:nvSpPr>
          <p:spPr>
            <a:xfrm>
              <a:off x="2546327" y="4430588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pic>
          <p:nvPicPr>
            <p:cNvPr id="86" name="Picture 85" descr="Composite fr67 cropped.tif (RGB) RGB.tif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701510" y="4489200"/>
              <a:ext cx="1080000" cy="1080000"/>
            </a:xfrm>
            <a:prstGeom prst="rect">
              <a:avLst/>
            </a:prstGeom>
          </p:spPr>
        </p:pic>
        <p:pic>
          <p:nvPicPr>
            <p:cNvPr id="87" name="Picture 86" descr="d3,merge,bgs,fr6cropped.tif (RGB) RGB.tif"/>
            <p:cNvPicPr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701510" y="3387600"/>
              <a:ext cx="1080000" cy="1080000"/>
            </a:xfrm>
            <a:prstGeom prst="rect">
              <a:avLst/>
            </a:prstGeom>
          </p:spPr>
        </p:pic>
        <p:cxnSp>
          <p:nvCxnSpPr>
            <p:cNvPr id="88" name="Straight Connector 87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4376444" y="5512496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="" xmlns:a16="http://schemas.microsoft.com/office/drawing/2014/main" id="{6473F002-0BFB-451F-BF57-CA97BB547587}"/>
                </a:ext>
              </a:extLst>
            </p:cNvPr>
            <p:cNvCxnSpPr/>
            <p:nvPr/>
          </p:nvCxnSpPr>
          <p:spPr>
            <a:xfrm>
              <a:off x="4376444" y="4411318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0007E7DF-E4FF-4234-AD6B-D7D6FC0980D9}"/>
                </a:ext>
              </a:extLst>
            </p:cNvPr>
            <p:cNvSpPr txBox="1"/>
            <p:nvPr/>
          </p:nvSpPr>
          <p:spPr>
            <a:xfrm>
              <a:off x="3665510" y="3358897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="" xmlns:a16="http://schemas.microsoft.com/office/drawing/2014/main" id="{AB8A4E5C-51EC-497B-AE76-682082AAB04C}"/>
                </a:ext>
              </a:extLst>
            </p:cNvPr>
            <p:cNvSpPr txBox="1"/>
            <p:nvPr/>
          </p:nvSpPr>
          <p:spPr>
            <a:xfrm>
              <a:off x="3665510" y="4439017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="" xmlns:a16="http://schemas.microsoft.com/office/drawing/2014/main" id="{79CDA452-5D6E-4F69-B8CE-8BC60BE54A26}"/>
                </a:ext>
              </a:extLst>
            </p:cNvPr>
            <p:cNvSpPr txBox="1"/>
            <p:nvPr/>
          </p:nvSpPr>
          <p:spPr>
            <a:xfrm>
              <a:off x="3665510" y="5519137"/>
              <a:ext cx="2193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="" xmlns:a16="http://schemas.microsoft.com/office/drawing/2014/main" id="{8B1AD2BB-ECC0-4738-9283-E9653EF877E7}"/>
                </a:ext>
              </a:extLst>
            </p:cNvPr>
            <p:cNvSpPr/>
            <p:nvPr/>
          </p:nvSpPr>
          <p:spPr>
            <a:xfrm>
              <a:off x="2972793" y="4765711"/>
              <a:ext cx="270000" cy="270000"/>
            </a:xfrm>
            <a:prstGeom prst="rect">
              <a:avLst/>
            </a:prstGeom>
            <a:noFill/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="" xmlns:a16="http://schemas.microsoft.com/office/drawing/2014/main" id="{8B1AD2BB-ECC0-4738-9283-E9653EF877E7}"/>
                </a:ext>
              </a:extLst>
            </p:cNvPr>
            <p:cNvSpPr/>
            <p:nvPr/>
          </p:nvSpPr>
          <p:spPr>
            <a:xfrm>
              <a:off x="2977074" y="3665713"/>
              <a:ext cx="270000" cy="270000"/>
            </a:xfrm>
            <a:prstGeom prst="rect">
              <a:avLst/>
            </a:prstGeom>
            <a:noFill/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="" xmlns:a16="http://schemas.microsoft.com/office/drawing/2014/main" id="{8B1AD2BB-ECC0-4738-9283-E9653EF877E7}"/>
                </a:ext>
              </a:extLst>
            </p:cNvPr>
            <p:cNvSpPr/>
            <p:nvPr/>
          </p:nvSpPr>
          <p:spPr>
            <a:xfrm>
              <a:off x="2761050" y="2523524"/>
              <a:ext cx="270000" cy="270000"/>
            </a:xfrm>
            <a:prstGeom prst="rect">
              <a:avLst/>
            </a:prstGeom>
            <a:noFill/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="" xmlns:a16="http://schemas.microsoft.com/office/drawing/2014/main" id="{8B1AD2BB-ECC0-4738-9283-E9653EF877E7}"/>
                </a:ext>
              </a:extLst>
            </p:cNvPr>
            <p:cNvSpPr/>
            <p:nvPr/>
          </p:nvSpPr>
          <p:spPr>
            <a:xfrm>
              <a:off x="2758615" y="1423526"/>
              <a:ext cx="270000" cy="270000"/>
            </a:xfrm>
            <a:prstGeom prst="rect">
              <a:avLst/>
            </a:prstGeom>
            <a:noFill/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C25E172E-A3A7-450D-A0D0-E02F4264BA8C}"/>
              </a:ext>
            </a:extLst>
          </p:cNvPr>
          <p:cNvSpPr txBox="1"/>
          <p:nvPr/>
        </p:nvSpPr>
        <p:spPr>
          <a:xfrm>
            <a:off x="116632" y="6588224"/>
            <a:ext cx="66247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Additional file 1: Figure S3.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Rapamycin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alone does not recruit RFP-tagged or GFP-tagged proteins to mitochondria.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A, 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HeLa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cells co-expressing mitochondrial TOM70-mCh-FRB and mCh-Sec61β were imaged using TIRFM before (A) and after (B) addition of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rapamycin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(100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nM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, 10 min).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C, D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HeLa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cells co-expressing endogenously tagged GFP-IP</a:t>
            </a:r>
            <a:r>
              <a:rPr lang="en-GB" sz="12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R1 and mitochondrial TOM70-mCh-FRB were imaged using TIRFM before (C) and after (D) addition of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rapamycin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(100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nM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, 10 min).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HeLa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cells co-expressing GFP-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calmodulin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(GFP-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CaM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and mitochondrial TOM70-mCh-FRB were imaged using TIRFM before and after addition of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rapamycin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(100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nM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, 10 min). Results are each representative of cells from 3-5 independent experiments. Scale bars 10 µm (main images) and 2.5 µm (enlargements of boxed regions). Relates to </a:t>
            </a:r>
            <a:r>
              <a:rPr lang="en-GB" sz="1200" b="1" i="1" dirty="0" smtClean="0">
                <a:latin typeface="Arial" pitchFamily="34" charset="0"/>
                <a:cs typeface="Arial" pitchFamily="34" charset="0"/>
              </a:rPr>
              <a:t>Fig. 10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1090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C25E172E-A3A7-450D-A0D0-E02F4264BA8C}"/>
              </a:ext>
            </a:extLst>
          </p:cNvPr>
          <p:cNvSpPr txBox="1"/>
          <p:nvPr/>
        </p:nvSpPr>
        <p:spPr>
          <a:xfrm>
            <a:off x="116632" y="8028384"/>
            <a:ext cx="6741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Additional file 1: Figure S4. Recruitment of proteins to native PM-mitochondria MCS using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GNb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-FKBP.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Schematic of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GNb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-FKBP fusion bound to GFP.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TIRFM images of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COS-7 cells co-expressing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GNb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-FKBP, β</a:t>
            </a:r>
            <a:r>
              <a:rPr lang="en-GB" sz="12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AR-GFP and TOM70-mCh-FRB. A representative cell (n = 3) is shown before (top row) and at the indicated times after addition of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rapamycin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(100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nM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). Scale bar 10 µm.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Enlargements of the boxed regions in (B). Scale bar 3.75 µm. Relates to </a:t>
            </a:r>
            <a:r>
              <a:rPr lang="en-GB" sz="1200" b="1" i="1" dirty="0" smtClean="0">
                <a:latin typeface="Arial" pitchFamily="34" charset="0"/>
                <a:cs typeface="Arial" pitchFamily="34" charset="0"/>
              </a:rPr>
              <a:t>Fig. 12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3544" y="5879"/>
            <a:ext cx="7273888" cy="8033077"/>
            <a:chOff x="43544" y="365919"/>
            <a:chExt cx="7273888" cy="8033077"/>
          </a:xfrm>
        </p:grpSpPr>
        <p:pic>
          <p:nvPicPr>
            <p:cNvPr id="2" name="Picture 1" descr="green fr29.t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3590" y="1095334"/>
              <a:ext cx="1440000" cy="1440000"/>
            </a:xfrm>
            <a:prstGeom prst="rect">
              <a:avLst/>
            </a:prstGeom>
          </p:spPr>
        </p:pic>
        <p:pic>
          <p:nvPicPr>
            <p:cNvPr id="3" name="Picture 2" descr="green fr54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3590" y="2560237"/>
              <a:ext cx="1440000" cy="1440000"/>
            </a:xfrm>
            <a:prstGeom prst="rect">
              <a:avLst/>
            </a:prstGeom>
          </p:spPr>
        </p:pic>
        <p:pic>
          <p:nvPicPr>
            <p:cNvPr id="4" name="Picture 3" descr="green fr66.t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3590" y="4014608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 descr="green fr97.t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3590" y="5478519"/>
              <a:ext cx="1440000" cy="1440000"/>
            </a:xfrm>
            <a:prstGeom prst="rect">
              <a:avLst/>
            </a:prstGeom>
          </p:spPr>
        </p:pic>
        <p:pic>
          <p:nvPicPr>
            <p:cNvPr id="6" name="Picture 5" descr="green fr182.t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3590" y="6942750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 descr="redfr29.t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72032" y="1095334"/>
              <a:ext cx="1440000" cy="1440000"/>
            </a:xfrm>
            <a:prstGeom prst="rect">
              <a:avLst/>
            </a:prstGeom>
          </p:spPr>
        </p:pic>
        <p:pic>
          <p:nvPicPr>
            <p:cNvPr id="13" name="Picture 12" descr="redfr54.ti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72032" y="2560237"/>
              <a:ext cx="1440000" cy="1440000"/>
            </a:xfrm>
            <a:prstGeom prst="rect">
              <a:avLst/>
            </a:prstGeom>
          </p:spPr>
        </p:pic>
        <p:pic>
          <p:nvPicPr>
            <p:cNvPr id="14" name="Picture 13" descr="redfr66.t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72032" y="4014608"/>
              <a:ext cx="1440000" cy="1440000"/>
            </a:xfrm>
            <a:prstGeom prst="rect">
              <a:avLst/>
            </a:prstGeom>
          </p:spPr>
        </p:pic>
        <p:pic>
          <p:nvPicPr>
            <p:cNvPr id="15" name="Picture 14" descr="redfr97.t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72032" y="5478519"/>
              <a:ext cx="1440000" cy="1440000"/>
            </a:xfrm>
            <a:prstGeom prst="rect">
              <a:avLst/>
            </a:prstGeom>
          </p:spPr>
        </p:pic>
        <p:pic>
          <p:nvPicPr>
            <p:cNvPr id="16" name="Picture 15" descr="red fr182.t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72032" y="6942750"/>
              <a:ext cx="1440000" cy="1440000"/>
            </a:xfrm>
            <a:prstGeom prst="rect">
              <a:avLst/>
            </a:prstGeom>
          </p:spPr>
        </p:pic>
        <p:pic>
          <p:nvPicPr>
            <p:cNvPr id="18" name="Picture 17" descr="Compositefr54.ti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40080" y="2560237"/>
              <a:ext cx="1440000" cy="1440000"/>
            </a:xfrm>
            <a:prstGeom prst="rect">
              <a:avLst/>
            </a:prstGeom>
          </p:spPr>
        </p:pic>
        <p:pic>
          <p:nvPicPr>
            <p:cNvPr id="19" name="Picture 18" descr="Compositefr66.t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40080" y="4014608"/>
              <a:ext cx="1440000" cy="1440000"/>
            </a:xfrm>
            <a:prstGeom prst="rect">
              <a:avLst/>
            </a:prstGeom>
          </p:spPr>
        </p:pic>
        <p:pic>
          <p:nvPicPr>
            <p:cNvPr id="20" name="Picture 19" descr="Compositefr97.t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40080" y="5478519"/>
              <a:ext cx="1440000" cy="1440000"/>
            </a:xfrm>
            <a:prstGeom prst="rect">
              <a:avLst/>
            </a:prstGeom>
          </p:spPr>
        </p:pic>
        <p:pic>
          <p:nvPicPr>
            <p:cNvPr id="21" name="Picture 20" descr="Compositefr182.ti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440080" y="6942750"/>
              <a:ext cx="1440000" cy="1440000"/>
            </a:xfrm>
            <a:prstGeom prst="rect">
              <a:avLst/>
            </a:prstGeom>
          </p:spPr>
        </p:pic>
        <p:pic>
          <p:nvPicPr>
            <p:cNvPr id="23" name="Picture 22" descr="Compositefr29.tif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11192" y="1095334"/>
              <a:ext cx="1440000" cy="1440000"/>
            </a:xfrm>
            <a:prstGeom prst="rect">
              <a:avLst/>
            </a:prstGeom>
          </p:spPr>
        </p:pic>
        <p:pic>
          <p:nvPicPr>
            <p:cNvPr id="24" name="Picture 23" descr="Compositefr54.ti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111192" y="2560237"/>
              <a:ext cx="1440000" cy="1440000"/>
            </a:xfrm>
            <a:prstGeom prst="rect">
              <a:avLst/>
            </a:prstGeom>
          </p:spPr>
        </p:pic>
        <p:pic>
          <p:nvPicPr>
            <p:cNvPr id="25" name="Picture 24" descr="Compositefr66.ti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111192" y="4014608"/>
              <a:ext cx="1440000" cy="1440000"/>
            </a:xfrm>
            <a:prstGeom prst="rect">
              <a:avLst/>
            </a:prstGeom>
          </p:spPr>
        </p:pic>
        <p:pic>
          <p:nvPicPr>
            <p:cNvPr id="26" name="Picture 25" descr="Compositefr97.ti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111192" y="5478519"/>
              <a:ext cx="1440000" cy="1440000"/>
            </a:xfrm>
            <a:prstGeom prst="rect">
              <a:avLst/>
            </a:prstGeom>
          </p:spPr>
        </p:pic>
        <p:pic>
          <p:nvPicPr>
            <p:cNvPr id="27" name="Picture 26" descr="Compositefr182.tif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111192" y="6942750"/>
              <a:ext cx="1440000" cy="1440000"/>
            </a:xfrm>
            <a:prstGeom prst="rect">
              <a:avLst/>
            </a:prstGeom>
          </p:spPr>
        </p:pic>
        <p:grpSp>
          <p:nvGrpSpPr>
            <p:cNvPr id="7" name="Group 28"/>
            <p:cNvGrpSpPr/>
            <p:nvPr/>
          </p:nvGrpSpPr>
          <p:grpSpPr>
            <a:xfrm>
              <a:off x="3441144" y="1095334"/>
              <a:ext cx="1440000" cy="1440000"/>
              <a:chOff x="3444736" y="395536"/>
              <a:chExt cx="1440000" cy="1440000"/>
            </a:xfrm>
          </p:grpSpPr>
          <p:pic>
            <p:nvPicPr>
              <p:cNvPr id="17" name="Picture 16" descr="Compositefr29.tif"/>
              <p:cNvPicPr>
                <a:picLocks noChangeAspect="1"/>
              </p:cNvPicPr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3444736" y="395536"/>
                <a:ext cx="1440000" cy="1440000"/>
              </a:xfrm>
              <a:prstGeom prst="rect">
                <a:avLst/>
              </a:prstGeom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4328990" y="764571"/>
                <a:ext cx="540000" cy="540000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0C469ADF-BEB3-440F-9A6A-48E9818E573C}"/>
                </a:ext>
              </a:extLst>
            </p:cNvPr>
            <p:cNvSpPr txBox="1"/>
            <p:nvPr/>
          </p:nvSpPr>
          <p:spPr>
            <a:xfrm>
              <a:off x="475624" y="1060566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β</a:t>
              </a:r>
              <a:r>
                <a:rPr lang="en-GB" sz="1200" b="1" baseline="-25000" dirty="0">
                  <a:solidFill>
                    <a:schemeClr val="bg1"/>
                  </a:solidFill>
                </a:rPr>
                <a:t>2</a:t>
              </a:r>
              <a:r>
                <a:rPr lang="en-GB" sz="1200" b="1" dirty="0">
                  <a:solidFill>
                    <a:schemeClr val="bg1"/>
                  </a:solidFill>
                </a:rPr>
                <a:t>AR-GFP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0C469ADF-BEB3-440F-9A6A-48E9818E573C}"/>
                </a:ext>
              </a:extLst>
            </p:cNvPr>
            <p:cNvSpPr txBox="1"/>
            <p:nvPr/>
          </p:nvSpPr>
          <p:spPr>
            <a:xfrm>
              <a:off x="1930134" y="1058462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TOM-mCh-FRB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0C469ADF-BEB3-440F-9A6A-48E9818E573C}"/>
                </a:ext>
              </a:extLst>
            </p:cNvPr>
            <p:cNvSpPr txBox="1"/>
            <p:nvPr/>
          </p:nvSpPr>
          <p:spPr>
            <a:xfrm>
              <a:off x="3415342" y="1058462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0C469ADF-BEB3-440F-9A6A-48E9818E573C}"/>
                </a:ext>
              </a:extLst>
            </p:cNvPr>
            <p:cNvSpPr txBox="1"/>
            <p:nvPr/>
          </p:nvSpPr>
          <p:spPr>
            <a:xfrm>
              <a:off x="472952" y="2268774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 = 0 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0C469ADF-BEB3-440F-9A6A-48E9818E573C}"/>
                </a:ext>
              </a:extLst>
            </p:cNvPr>
            <p:cNvSpPr txBox="1"/>
            <p:nvPr/>
          </p:nvSpPr>
          <p:spPr>
            <a:xfrm>
              <a:off x="485352" y="3749265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 = 50 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0C469ADF-BEB3-440F-9A6A-48E9818E573C}"/>
                </a:ext>
              </a:extLst>
            </p:cNvPr>
            <p:cNvSpPr txBox="1"/>
            <p:nvPr/>
          </p:nvSpPr>
          <p:spPr>
            <a:xfrm>
              <a:off x="472952" y="5189425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 = 74 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0C469ADF-BEB3-440F-9A6A-48E9818E573C}"/>
                </a:ext>
              </a:extLst>
            </p:cNvPr>
            <p:cNvSpPr txBox="1"/>
            <p:nvPr/>
          </p:nvSpPr>
          <p:spPr>
            <a:xfrm>
              <a:off x="485352" y="6657721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 = 136 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0C469ADF-BEB3-440F-9A6A-48E9818E573C}"/>
                </a:ext>
              </a:extLst>
            </p:cNvPr>
            <p:cNvSpPr txBox="1"/>
            <p:nvPr/>
          </p:nvSpPr>
          <p:spPr>
            <a:xfrm>
              <a:off x="475714" y="8121997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 = 306 s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EAEA8C8E-AE83-4CE4-9E04-3186D6F25AC7}"/>
                </a:ext>
              </a:extLst>
            </p:cNvPr>
            <p:cNvCxnSpPr/>
            <p:nvPr/>
          </p:nvCxnSpPr>
          <p:spPr>
            <a:xfrm>
              <a:off x="4479724" y="2467866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="" xmlns:a16="http://schemas.microsoft.com/office/drawing/2014/main" id="{91A3AF72-48F2-4E8B-BE9C-91B58C39B489}"/>
                </a:ext>
              </a:extLst>
            </p:cNvPr>
            <p:cNvCxnSpPr/>
            <p:nvPr/>
          </p:nvCxnSpPr>
          <p:spPr>
            <a:xfrm>
              <a:off x="6136440" y="2466180"/>
              <a:ext cx="3600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202E9A07-396C-4FD0-8A49-00F2BC764E3B}"/>
                </a:ext>
              </a:extLst>
            </p:cNvPr>
            <p:cNvSpPr txBox="1"/>
            <p:nvPr/>
          </p:nvSpPr>
          <p:spPr>
            <a:xfrm>
              <a:off x="214880" y="935708"/>
              <a:ext cx="692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B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="" xmlns:a16="http://schemas.microsoft.com/office/drawing/2014/main" id="{202E9A07-396C-4FD0-8A49-00F2BC764E3B}"/>
                </a:ext>
              </a:extLst>
            </p:cNvPr>
            <p:cNvSpPr txBox="1"/>
            <p:nvPr/>
          </p:nvSpPr>
          <p:spPr>
            <a:xfrm>
              <a:off x="211399" y="365919"/>
              <a:ext cx="692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A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E080EADA-C088-43BD-AA59-F37D9ACCA73D}"/>
                </a:ext>
              </a:extLst>
            </p:cNvPr>
            <p:cNvSpPr txBox="1"/>
            <p:nvPr/>
          </p:nvSpPr>
          <p:spPr>
            <a:xfrm rot="16200000">
              <a:off x="-774791" y="4752485"/>
              <a:ext cx="2006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+ </a:t>
              </a:r>
              <a:r>
                <a:rPr lang="en-GB" sz="1200" dirty="0"/>
                <a:t>rapamycin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202E9A07-396C-4FD0-8A49-00F2BC764E3B}"/>
                </a:ext>
              </a:extLst>
            </p:cNvPr>
            <p:cNvSpPr txBox="1"/>
            <p:nvPr/>
          </p:nvSpPr>
          <p:spPr>
            <a:xfrm>
              <a:off x="4807864" y="863016"/>
              <a:ext cx="692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C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08A43E27-FA4C-4594-9056-78AD083E720B}"/>
                </a:ext>
              </a:extLst>
            </p:cNvPr>
            <p:cNvSpPr txBox="1"/>
            <p:nvPr/>
          </p:nvSpPr>
          <p:spPr>
            <a:xfrm>
              <a:off x="5061478" y="1061160"/>
              <a:ext cx="2255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merge</a:t>
              </a:r>
            </a:p>
          </p:txBody>
        </p:sp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764704" y="467544"/>
              <a:ext cx="2595205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46" name="Straight Connector 45"/>
            <p:cNvCxnSpPr/>
            <p:nvPr/>
          </p:nvCxnSpPr>
          <p:spPr>
            <a:xfrm>
              <a:off x="397972" y="2555776"/>
              <a:ext cx="0" cy="58326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859" y="478332"/>
            <a:ext cx="3829131" cy="8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52131" y="274219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30172" y="980607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FKBP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011122" y="46944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FRB</a:t>
            </a:r>
          </a:p>
        </p:txBody>
      </p:sp>
      <p:sp>
        <p:nvSpPr>
          <p:cNvPr id="19" name="Oval 18"/>
          <p:cNvSpPr/>
          <p:nvPr/>
        </p:nvSpPr>
        <p:spPr>
          <a:xfrm>
            <a:off x="3240463" y="797208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5">
            <a:extLst>
              <a:ext uri="{FF2B5EF4-FFF2-40B4-BE49-F238E27FC236}">
                <a16:creationId xmlns="" xmlns:a16="http://schemas.microsoft.com/office/drawing/2014/main" id="{6999EA8B-C5CA-46B2-928B-9D57F81E340F}"/>
              </a:ext>
            </a:extLst>
          </p:cNvPr>
          <p:cNvGrpSpPr/>
          <p:nvPr/>
        </p:nvGrpSpPr>
        <p:grpSpPr>
          <a:xfrm>
            <a:off x="3627902" y="1138707"/>
            <a:ext cx="928663" cy="276999"/>
            <a:chOff x="3032968" y="963583"/>
            <a:chExt cx="928663" cy="276999"/>
          </a:xfrm>
        </p:grpSpPr>
        <p:sp>
          <p:nvSpPr>
            <p:cNvPr id="27" name="Oval 26">
              <a:extLst>
                <a:ext uri="{FF2B5EF4-FFF2-40B4-BE49-F238E27FC236}">
                  <a16:creationId xmlns="" xmlns:a16="http://schemas.microsoft.com/office/drawing/2014/main" id="{90B656A5-4334-4E2B-8AD9-2FAC839E62F9}"/>
                </a:ext>
              </a:extLst>
            </p:cNvPr>
            <p:cNvSpPr/>
            <p:nvPr/>
          </p:nvSpPr>
          <p:spPr>
            <a:xfrm>
              <a:off x="3032968" y="1043608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547B1B5E-4630-4E23-92D5-8A2450BFF54B}"/>
                </a:ext>
              </a:extLst>
            </p:cNvPr>
            <p:cNvSpPr txBox="1"/>
            <p:nvPr/>
          </p:nvSpPr>
          <p:spPr>
            <a:xfrm>
              <a:off x="3097535" y="963583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rapamycin</a:t>
              </a:r>
            </a:p>
          </p:txBody>
        </p:sp>
      </p:grpSp>
      <p:pic>
        <p:nvPicPr>
          <p:cNvPr id="30" name="Picture 29" descr="Composite fr19.tif (RGB)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573" y="1512213"/>
            <a:ext cx="1080000" cy="1080000"/>
          </a:xfrm>
          <a:prstGeom prst="rect">
            <a:avLst/>
          </a:prstGeom>
        </p:spPr>
      </p:pic>
      <p:pic>
        <p:nvPicPr>
          <p:cNvPr id="37" name="Picture 36" descr="Composite fr80.tif (RGB)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573" y="2616836"/>
            <a:ext cx="1080000" cy="1080000"/>
          </a:xfrm>
          <a:prstGeom prst="rect">
            <a:avLst/>
          </a:prstGeom>
        </p:spPr>
      </p:pic>
      <p:pic>
        <p:nvPicPr>
          <p:cNvPr id="40" name="Picture 39" descr="Composite fr19 cropped.tif (RGB)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52459" y="1512213"/>
            <a:ext cx="1080000" cy="1080000"/>
          </a:xfrm>
          <a:prstGeom prst="rect">
            <a:avLst/>
          </a:prstGeom>
        </p:spPr>
      </p:pic>
      <p:pic>
        <p:nvPicPr>
          <p:cNvPr id="41" name="Picture 40" descr="Composite fr80 cropped.tif (RGB).t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53256" y="2616716"/>
            <a:ext cx="1080000" cy="1080000"/>
          </a:xfrm>
          <a:prstGeom prst="rect">
            <a:avLst/>
          </a:prstGeom>
        </p:spPr>
      </p:pic>
      <p:pic>
        <p:nvPicPr>
          <p:cNvPr id="42" name="Picture 41" descr="d41,488,fr19 cropped.t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57449" y="1512213"/>
            <a:ext cx="1080000" cy="1080000"/>
          </a:xfrm>
          <a:prstGeom prst="rect">
            <a:avLst/>
          </a:prstGeom>
        </p:spPr>
      </p:pic>
      <p:pic>
        <p:nvPicPr>
          <p:cNvPr id="43" name="Picture 42" descr="d41,561,fr19 cropped.t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57325" y="1512213"/>
            <a:ext cx="1080000" cy="1080000"/>
          </a:xfrm>
          <a:prstGeom prst="rect">
            <a:avLst/>
          </a:prstGeom>
        </p:spPr>
      </p:pic>
      <p:pic>
        <p:nvPicPr>
          <p:cNvPr id="44" name="Picture 43" descr="d41,488,fr80 cropped.t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457449" y="2616716"/>
            <a:ext cx="1080000" cy="1080000"/>
          </a:xfrm>
          <a:prstGeom prst="rect">
            <a:avLst/>
          </a:prstGeom>
        </p:spPr>
      </p:pic>
      <p:pic>
        <p:nvPicPr>
          <p:cNvPr id="45" name="Picture 44" descr="d41,561,fr80 cropped.t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57325" y="2616716"/>
            <a:ext cx="1080000" cy="108000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1050873" y="1290740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75D965D0-225A-465C-B2B3-F9322D9AEBFB}"/>
              </a:ext>
            </a:extLst>
          </p:cNvPr>
          <p:cNvSpPr txBox="1"/>
          <p:nvPr/>
        </p:nvSpPr>
        <p:spPr>
          <a:xfrm rot="16200000">
            <a:off x="636364" y="2988289"/>
            <a:ext cx="121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 </a:t>
            </a:r>
            <a:r>
              <a:rPr lang="en-GB" sz="1200" dirty="0"/>
              <a:t>rapamycin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60C084D2-29B5-4DC5-9664-A32225DB574B}"/>
              </a:ext>
            </a:extLst>
          </p:cNvPr>
          <p:cNvSpPr txBox="1"/>
          <p:nvPr/>
        </p:nvSpPr>
        <p:spPr>
          <a:xfrm>
            <a:off x="1039068" y="2472196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6473F002-0BFB-451F-BF57-CA97BB547587}"/>
              </a:ext>
            </a:extLst>
          </p:cNvPr>
          <p:cNvCxnSpPr/>
          <p:nvPr/>
        </p:nvCxnSpPr>
        <p:spPr>
          <a:xfrm>
            <a:off x="5307255" y="3645492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6473F002-0BFB-451F-BF57-CA97BB547587}"/>
              </a:ext>
            </a:extLst>
          </p:cNvPr>
          <p:cNvCxnSpPr/>
          <p:nvPr/>
        </p:nvCxnSpPr>
        <p:spPr>
          <a:xfrm>
            <a:off x="2031771" y="2540989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="" xmlns:a16="http://schemas.microsoft.com/office/drawing/2014/main" id="{6473F002-0BFB-451F-BF57-CA97BB547587}"/>
              </a:ext>
            </a:extLst>
          </p:cNvPr>
          <p:cNvCxnSpPr/>
          <p:nvPr/>
        </p:nvCxnSpPr>
        <p:spPr>
          <a:xfrm>
            <a:off x="2025401" y="3645492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="" xmlns:a16="http://schemas.microsoft.com/office/drawing/2014/main" id="{6473F002-0BFB-451F-BF57-CA97BB547587}"/>
              </a:ext>
            </a:extLst>
          </p:cNvPr>
          <p:cNvCxnSpPr/>
          <p:nvPr/>
        </p:nvCxnSpPr>
        <p:spPr>
          <a:xfrm>
            <a:off x="5320318" y="2540989"/>
            <a:ext cx="3600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C9159523-947D-4951-979B-11FC53A26A63}"/>
              </a:ext>
            </a:extLst>
          </p:cNvPr>
          <p:cNvSpPr/>
          <p:nvPr/>
        </p:nvSpPr>
        <p:spPr>
          <a:xfrm>
            <a:off x="1689375" y="2088277"/>
            <a:ext cx="270000" cy="270000"/>
          </a:xfrm>
          <a:prstGeom prst="rect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0C469ADF-BEB3-440F-9A6A-48E9818E573C}"/>
              </a:ext>
            </a:extLst>
          </p:cNvPr>
          <p:cNvSpPr txBox="1"/>
          <p:nvPr/>
        </p:nvSpPr>
        <p:spPr>
          <a:xfrm>
            <a:off x="2413987" y="1460689"/>
            <a:ext cx="2255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TOM20-GFP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A402BBF9-2B8F-44AE-A76D-CDB8AF02616E}"/>
              </a:ext>
            </a:extLst>
          </p:cNvPr>
          <p:cNvSpPr txBox="1"/>
          <p:nvPr/>
        </p:nvSpPr>
        <p:spPr>
          <a:xfrm>
            <a:off x="3497428" y="1466681"/>
            <a:ext cx="2193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mCh-Sec61</a:t>
            </a:r>
            <a:r>
              <a:rPr lang="el-GR" sz="1200" b="1" dirty="0">
                <a:solidFill>
                  <a:schemeClr val="bg1"/>
                </a:solidFill>
              </a:rPr>
              <a:t>β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BAD000D0-E20F-423D-8CDF-B80DEA236729}"/>
              </a:ext>
            </a:extLst>
          </p:cNvPr>
          <p:cNvSpPr txBox="1"/>
          <p:nvPr/>
        </p:nvSpPr>
        <p:spPr>
          <a:xfrm>
            <a:off x="4597936" y="1462866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4073EB17-ABD4-410B-A3FF-C82D41CAE311}"/>
              </a:ext>
            </a:extLst>
          </p:cNvPr>
          <p:cNvSpPr txBox="1"/>
          <p:nvPr/>
        </p:nvSpPr>
        <p:spPr>
          <a:xfrm>
            <a:off x="2407294" y="2568804"/>
            <a:ext cx="2255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TOM20-GFP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F6A96C2C-2BB6-479D-9775-FCE38B46D581}"/>
              </a:ext>
            </a:extLst>
          </p:cNvPr>
          <p:cNvSpPr txBox="1"/>
          <p:nvPr/>
        </p:nvSpPr>
        <p:spPr>
          <a:xfrm>
            <a:off x="3496692" y="2562176"/>
            <a:ext cx="2193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mCh-Sec61β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0526593C-F6BF-4F36-B3DF-06E406B9DED8}"/>
              </a:ext>
            </a:extLst>
          </p:cNvPr>
          <p:cNvSpPr txBox="1"/>
          <p:nvPr/>
        </p:nvSpPr>
        <p:spPr>
          <a:xfrm>
            <a:off x="4587175" y="2552229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BAD000D0-E20F-423D-8CDF-B80DEA236729}"/>
              </a:ext>
            </a:extLst>
          </p:cNvPr>
          <p:cNvSpPr txBox="1"/>
          <p:nvPr/>
        </p:nvSpPr>
        <p:spPr>
          <a:xfrm>
            <a:off x="1296326" y="1466331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0526593C-F6BF-4F36-B3DF-06E406B9DED8}"/>
              </a:ext>
            </a:extLst>
          </p:cNvPr>
          <p:cNvSpPr txBox="1"/>
          <p:nvPr/>
        </p:nvSpPr>
        <p:spPr>
          <a:xfrm>
            <a:off x="1298628" y="2555694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merge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C9159523-947D-4951-979B-11FC53A26A63}"/>
              </a:ext>
            </a:extLst>
          </p:cNvPr>
          <p:cNvSpPr/>
          <p:nvPr/>
        </p:nvSpPr>
        <p:spPr>
          <a:xfrm>
            <a:off x="1689763" y="3170648"/>
            <a:ext cx="270000" cy="270000"/>
          </a:xfrm>
          <a:prstGeom prst="rect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C25E172E-A3A7-450D-A0D0-E02F4264BA8C}"/>
              </a:ext>
            </a:extLst>
          </p:cNvPr>
          <p:cNvSpPr txBox="1"/>
          <p:nvPr/>
        </p:nvSpPr>
        <p:spPr>
          <a:xfrm>
            <a:off x="188640" y="4283968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Additional file 1: Figure S5.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Inducible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crosslinking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of RFP-tagged and GFP-tagged proteins with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RNb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-FKBP and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GNb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-FRB.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Schematic of the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nanobody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fusions used, with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rapamycin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shown as a blue sphere. (</a:t>
            </a:r>
            <a:r>
              <a:rPr lang="en-GB" sz="1200" b="1" dirty="0" smtClean="0">
                <a:latin typeface="Arial" pitchFamily="34" charset="0"/>
                <a:cs typeface="Arial" pitchFamily="34" charset="0"/>
              </a:rPr>
              <a:t>B, C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HeLa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cells co-expressing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RNb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-FKBP,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GNb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-FRB, TOM20-GFP and mCh-Sec61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were imaged using TIRFM. A representative cell (n = 3) is shown before (B) and after (C) treatment with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rapamycin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(100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nM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, 10 min). Scale bars 10 µm (main images) and 2.5 µm (enlargements of boxed regions). Relates to </a:t>
            </a:r>
            <a:r>
              <a:rPr lang="en-GB" sz="1200" b="1" i="1" dirty="0" smtClean="0">
                <a:latin typeface="Arial" pitchFamily="34" charset="0"/>
                <a:cs typeface="Arial" pitchFamily="34" charset="0"/>
              </a:rPr>
              <a:t>Fig. 16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83" name="Object 3"/>
          <p:cNvGraphicFramePr>
            <a:graphicFrameLocks noChangeAspect="1"/>
          </p:cNvGraphicFramePr>
          <p:nvPr/>
        </p:nvGraphicFramePr>
        <p:xfrm>
          <a:off x="566738" y="207963"/>
          <a:ext cx="5567362" cy="8485187"/>
        </p:xfrm>
        <a:graphic>
          <a:graphicData uri="http://schemas.openxmlformats.org/presentationml/2006/ole">
            <p:oleObj spid="_x0000_s3074" name="Document" r:id="rId3" imgW="5732871" imgH="8733220" progId="Word.Document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675</Words>
  <Application>Microsoft Office PowerPoint</Application>
  <PresentationFormat>On-screen Show (4:3)</PresentationFormat>
  <Paragraphs>104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Prism Project</vt:lpstr>
      <vt:lpstr>Document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david.prole</dc:creator>
  <cp:lastModifiedBy>david.prole</cp:lastModifiedBy>
  <cp:revision>17</cp:revision>
  <dcterms:created xsi:type="dcterms:W3CDTF">2019-02-01T12:20:39Z</dcterms:created>
  <dcterms:modified xsi:type="dcterms:W3CDTF">2019-04-25T14:14:05Z</dcterms:modified>
</cp:coreProperties>
</file>