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L:\120404%20PHA%20PF%20TRAIL%20data\120410%20ADMSC%20PHA%20PF%20TRAIL%20(4)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L:\120404%20PHA%20PF%20TRAIL%20data\120410%20ADMSC%20PHA%20PF%20TRAIL%20(4)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L:\120404%20PHA%20PF%20TRAIL%20data\120410%20MFHino%20%20PHA%20PF%20TRAIL%20(1)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L:\120404%20PHA%20PF%20TRAIL%20data\120410%20MFHino%20%20PHA%20PF%20TRAIL%20(1)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L:\120404%20PHA%20PF%20TRAIL%20data\120410%20SW872%20%20PHA%20PF%20TRAIL%20(2)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L:\120404%20PHA%20PF%20TRAIL%20data\120410%20SW872%20%20PHA%20PF%20TRAIL%20(2)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L:\120404%20PHA%20PF%20TRAIL%20data\120410%20HT1080%20%20PHA%20PF%20TRAIL%20(3)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L:\120404%20PHA%20PF%20TRAIL%20data\120410%20HT1080%20%20PHA%20PF%20TRAIL%20(3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ja-JP">
                <a:latin typeface="Times New Roman" pitchFamily="18" charset="0"/>
                <a:cs typeface="Times New Roman" pitchFamily="18" charset="0"/>
              </a:defRPr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PHA + TRAIL in ADMSC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5879864197338304E-2"/>
          <c:y val="0.15296330676655501"/>
          <c:w val="0.893540776167569"/>
          <c:h val="0.67148406954247797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Sheet2!$B$4</c:f>
              <c:strCache>
                <c:ptCount val="1"/>
                <c:pt idx="0">
                  <c:v>PHA + TRAIL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Sheet2!$S$7:$S$30</c:f>
                <c:numCache>
                  <c:formatCode>General</c:formatCode>
                  <c:ptCount val="24"/>
                  <c:pt idx="0">
                    <c:v>4.7496556349002197E-2</c:v>
                  </c:pt>
                  <c:pt idx="1">
                    <c:v>8.7858376678705996E-2</c:v>
                  </c:pt>
                  <c:pt idx="2">
                    <c:v>7.53624163735023E-2</c:v>
                  </c:pt>
                  <c:pt idx="3">
                    <c:v>4.9646477491084702E-2</c:v>
                  </c:pt>
                  <c:pt idx="4">
                    <c:v>5.7646798775740603E-2</c:v>
                  </c:pt>
                  <c:pt idx="5">
                    <c:v>3.5881510313379002E-2</c:v>
                  </c:pt>
                  <c:pt idx="6">
                    <c:v>6.0750691535477797E-2</c:v>
                  </c:pt>
                  <c:pt idx="7">
                    <c:v>3.3515600166867603E-2</c:v>
                  </c:pt>
                  <c:pt idx="8">
                    <c:v>0.130192083007999</c:v>
                  </c:pt>
                  <c:pt idx="9">
                    <c:v>8.6463732862691503E-2</c:v>
                  </c:pt>
                  <c:pt idx="10">
                    <c:v>6.5227503695084399E-2</c:v>
                  </c:pt>
                  <c:pt idx="11">
                    <c:v>1.5727316517717999E-2</c:v>
                  </c:pt>
                  <c:pt idx="12">
                    <c:v>8.0882566089642602E-2</c:v>
                  </c:pt>
                  <c:pt idx="13">
                    <c:v>5.82328064339954E-2</c:v>
                  </c:pt>
                  <c:pt idx="14">
                    <c:v>2.8138101478616801E-2</c:v>
                  </c:pt>
                  <c:pt idx="15">
                    <c:v>8.47542174527805E-2</c:v>
                  </c:pt>
                  <c:pt idx="16">
                    <c:v>9.6823227745874194E-2</c:v>
                  </c:pt>
                  <c:pt idx="17">
                    <c:v>5.9566125257876201E-3</c:v>
                  </c:pt>
                  <c:pt idx="18">
                    <c:v>3.4823628322326501E-2</c:v>
                  </c:pt>
                  <c:pt idx="19">
                    <c:v>2.5636189017243301E-2</c:v>
                  </c:pt>
                  <c:pt idx="20">
                    <c:v>7.4730778276176399E-2</c:v>
                  </c:pt>
                  <c:pt idx="21">
                    <c:v>8.0872347589786994E-2</c:v>
                  </c:pt>
                  <c:pt idx="22">
                    <c:v>6.6546680937531896E-2</c:v>
                  </c:pt>
                  <c:pt idx="23">
                    <c:v>2.3257822523614202E-2</c:v>
                  </c:pt>
                </c:numCache>
              </c:numRef>
            </c:plus>
          </c:errBars>
          <c:cat>
            <c:strRef>
              <c:f>Sheet2!$A$7:$A$30</c:f>
              <c:strCache>
                <c:ptCount val="24"/>
                <c:pt idx="0">
                  <c:v>0+0</c:v>
                </c:pt>
                <c:pt idx="1">
                  <c:v>0.5+0</c:v>
                </c:pt>
                <c:pt idx="2">
                  <c:v>1+0</c:v>
                </c:pt>
                <c:pt idx="3">
                  <c:v>5+0</c:v>
                </c:pt>
                <c:pt idx="4">
                  <c:v>10+0</c:v>
                </c:pt>
                <c:pt idx="5">
                  <c:v>20+0</c:v>
                </c:pt>
                <c:pt idx="6">
                  <c:v>0+2</c:v>
                </c:pt>
                <c:pt idx="7">
                  <c:v>0.5+2</c:v>
                </c:pt>
                <c:pt idx="8">
                  <c:v>1+2</c:v>
                </c:pt>
                <c:pt idx="9">
                  <c:v>5+2</c:v>
                </c:pt>
                <c:pt idx="10">
                  <c:v>10+2</c:v>
                </c:pt>
                <c:pt idx="11">
                  <c:v>20+2</c:v>
                </c:pt>
                <c:pt idx="12">
                  <c:v>0+5</c:v>
                </c:pt>
                <c:pt idx="13">
                  <c:v>0.5+5</c:v>
                </c:pt>
                <c:pt idx="14">
                  <c:v>1+5</c:v>
                </c:pt>
                <c:pt idx="15">
                  <c:v>5+5</c:v>
                </c:pt>
                <c:pt idx="16">
                  <c:v>10+5</c:v>
                </c:pt>
                <c:pt idx="17">
                  <c:v>20+5</c:v>
                </c:pt>
                <c:pt idx="18">
                  <c:v>0+10</c:v>
                </c:pt>
                <c:pt idx="19">
                  <c:v>0.5+10</c:v>
                </c:pt>
                <c:pt idx="20">
                  <c:v>1+10</c:v>
                </c:pt>
                <c:pt idx="21">
                  <c:v>5+10</c:v>
                </c:pt>
                <c:pt idx="22">
                  <c:v>10+10</c:v>
                </c:pt>
                <c:pt idx="23">
                  <c:v>20+10</c:v>
                </c:pt>
              </c:strCache>
            </c:strRef>
          </c:cat>
          <c:val>
            <c:numRef>
              <c:f>Sheet2!$R$7:$R$30</c:f>
              <c:numCache>
                <c:formatCode>0.0000_ </c:formatCode>
                <c:ptCount val="24"/>
                <c:pt idx="0">
                  <c:v>1</c:v>
                </c:pt>
                <c:pt idx="1">
                  <c:v>1.01534090909091</c:v>
                </c:pt>
                <c:pt idx="2">
                  <c:v>0.99170454545454501</c:v>
                </c:pt>
                <c:pt idx="3">
                  <c:v>0.946136363636363</c:v>
                </c:pt>
                <c:pt idx="4">
                  <c:v>0.72630681818181897</c:v>
                </c:pt>
                <c:pt idx="5">
                  <c:v>0.404431818181818</c:v>
                </c:pt>
                <c:pt idx="6">
                  <c:v>0.99869318181818201</c:v>
                </c:pt>
                <c:pt idx="7">
                  <c:v>0.92306818181818096</c:v>
                </c:pt>
                <c:pt idx="8">
                  <c:v>0.92732954545454604</c:v>
                </c:pt>
                <c:pt idx="9">
                  <c:v>0.97698863636363797</c:v>
                </c:pt>
                <c:pt idx="10">
                  <c:v>0.75437500000000102</c:v>
                </c:pt>
                <c:pt idx="11">
                  <c:v>0.38704545454545503</c:v>
                </c:pt>
                <c:pt idx="12">
                  <c:v>1.005965909090909</c:v>
                </c:pt>
                <c:pt idx="13">
                  <c:v>0.90914772727272697</c:v>
                </c:pt>
                <c:pt idx="14">
                  <c:v>0.92329545454545603</c:v>
                </c:pt>
                <c:pt idx="15">
                  <c:v>0.93710227272727298</c:v>
                </c:pt>
                <c:pt idx="16">
                  <c:v>0.66982954545454698</c:v>
                </c:pt>
                <c:pt idx="17">
                  <c:v>0.395284090909092</c:v>
                </c:pt>
                <c:pt idx="18">
                  <c:v>1.024488636363637</c:v>
                </c:pt>
                <c:pt idx="19">
                  <c:v>0.98761363636363697</c:v>
                </c:pt>
                <c:pt idx="20">
                  <c:v>0.96426136363636294</c:v>
                </c:pt>
                <c:pt idx="21">
                  <c:v>0.97778409090909202</c:v>
                </c:pt>
                <c:pt idx="22">
                  <c:v>0.74034090909090899</c:v>
                </c:pt>
                <c:pt idx="23">
                  <c:v>0.37170454545454601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463-46B7-BC1A-90437FFBD0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588864"/>
        <c:axId val="153590400"/>
      </c:barChart>
      <c:catAx>
        <c:axId val="153588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153590400"/>
        <c:crosses val="autoZero"/>
        <c:auto val="1"/>
        <c:lblAlgn val="ctr"/>
        <c:lblOffset val="100"/>
        <c:noMultiLvlLbl val="0"/>
      </c:catAx>
      <c:valAx>
        <c:axId val="153590400"/>
        <c:scaling>
          <c:orientation val="minMax"/>
          <c:max val="1.2"/>
        </c:scaling>
        <c:delete val="0"/>
        <c:axPos val="l"/>
        <c:numFmt formatCode="0.0_ " sourceLinked="0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1535888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ja-JP">
                <a:latin typeface="Times New Roman" pitchFamily="18" charset="0"/>
                <a:cs typeface="Times New Roman" pitchFamily="18" charset="0"/>
              </a:defRPr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PF + TRAIL in  ADMSC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5879864197338304E-2"/>
          <c:y val="0.15296330676655501"/>
          <c:w val="0.893540776167569"/>
          <c:h val="0.67302062199851298"/>
        </c:manualLayout>
      </c:layout>
      <c:barChart>
        <c:barDir val="col"/>
        <c:grouping val="clustered"/>
        <c:varyColors val="0"/>
        <c:ser>
          <c:idx val="3"/>
          <c:order val="0"/>
          <c:tx>
            <c:strRef>
              <c:f>Sheet2!$B$33</c:f>
              <c:strCache>
                <c:ptCount val="1"/>
                <c:pt idx="0">
                  <c:v>PF + TRAIL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Sheet2!$S$36:$S$59</c:f>
                <c:numCache>
                  <c:formatCode>General</c:formatCode>
                  <c:ptCount val="24"/>
                  <c:pt idx="0">
                    <c:v>7.5119105486452495E-2</c:v>
                  </c:pt>
                  <c:pt idx="1">
                    <c:v>3.4411579601932397E-2</c:v>
                  </c:pt>
                  <c:pt idx="2">
                    <c:v>7.8016908671293905E-2</c:v>
                  </c:pt>
                  <c:pt idx="3">
                    <c:v>0.12403011334203499</c:v>
                  </c:pt>
                  <c:pt idx="4">
                    <c:v>7.6747421810910293E-2</c:v>
                  </c:pt>
                  <c:pt idx="5">
                    <c:v>7.6875336444769196E-2</c:v>
                  </c:pt>
                  <c:pt idx="6">
                    <c:v>9.1785096986383499E-2</c:v>
                  </c:pt>
                  <c:pt idx="7">
                    <c:v>8.8022004589245806E-2</c:v>
                  </c:pt>
                  <c:pt idx="8">
                    <c:v>0.119401078111258</c:v>
                  </c:pt>
                  <c:pt idx="9">
                    <c:v>5.9579697257933398E-2</c:v>
                  </c:pt>
                  <c:pt idx="10">
                    <c:v>7.7555708381674096E-2</c:v>
                  </c:pt>
                  <c:pt idx="11">
                    <c:v>8.4397312485694195E-2</c:v>
                  </c:pt>
                  <c:pt idx="12">
                    <c:v>4.2575614057727501E-2</c:v>
                  </c:pt>
                  <c:pt idx="13">
                    <c:v>2.4041867952225401E-2</c:v>
                  </c:pt>
                  <c:pt idx="14">
                    <c:v>8.2281495061948901E-2</c:v>
                  </c:pt>
                  <c:pt idx="15">
                    <c:v>6.6685604574427307E-2</c:v>
                  </c:pt>
                  <c:pt idx="16">
                    <c:v>8.4972867037581598E-2</c:v>
                  </c:pt>
                  <c:pt idx="17">
                    <c:v>8.5426027616271494E-2</c:v>
                  </c:pt>
                  <c:pt idx="18">
                    <c:v>6.1970154381805399E-2</c:v>
                  </c:pt>
                  <c:pt idx="19">
                    <c:v>7.2379962107425005E-2</c:v>
                  </c:pt>
                  <c:pt idx="20">
                    <c:v>6.7910646924890197E-2</c:v>
                  </c:pt>
                  <c:pt idx="21">
                    <c:v>7.9711035402431601E-2</c:v>
                  </c:pt>
                  <c:pt idx="22">
                    <c:v>8.3168081775732206E-2</c:v>
                  </c:pt>
                  <c:pt idx="23">
                    <c:v>3.9385398786429202E-2</c:v>
                  </c:pt>
                </c:numCache>
              </c:numRef>
            </c:plus>
          </c:errBars>
          <c:cat>
            <c:strRef>
              <c:f>Sheet2!$A$36:$A$59</c:f>
              <c:strCache>
                <c:ptCount val="24"/>
                <c:pt idx="0">
                  <c:v>0+0</c:v>
                </c:pt>
                <c:pt idx="1">
                  <c:v>0.5+0</c:v>
                </c:pt>
                <c:pt idx="2">
                  <c:v>1+0</c:v>
                </c:pt>
                <c:pt idx="3">
                  <c:v>5+0</c:v>
                </c:pt>
                <c:pt idx="4">
                  <c:v>10+0</c:v>
                </c:pt>
                <c:pt idx="5">
                  <c:v>20+0</c:v>
                </c:pt>
                <c:pt idx="6">
                  <c:v>0+2</c:v>
                </c:pt>
                <c:pt idx="7">
                  <c:v>0.5+2</c:v>
                </c:pt>
                <c:pt idx="8">
                  <c:v>1+2</c:v>
                </c:pt>
                <c:pt idx="9">
                  <c:v>5+2</c:v>
                </c:pt>
                <c:pt idx="10">
                  <c:v>10+2</c:v>
                </c:pt>
                <c:pt idx="11">
                  <c:v>20+2</c:v>
                </c:pt>
                <c:pt idx="12">
                  <c:v>0+5</c:v>
                </c:pt>
                <c:pt idx="13">
                  <c:v>0.5+5</c:v>
                </c:pt>
                <c:pt idx="14">
                  <c:v>1+5</c:v>
                </c:pt>
                <c:pt idx="15">
                  <c:v>5+5</c:v>
                </c:pt>
                <c:pt idx="16">
                  <c:v>10+5</c:v>
                </c:pt>
                <c:pt idx="17">
                  <c:v>20+5</c:v>
                </c:pt>
                <c:pt idx="18">
                  <c:v>0+10</c:v>
                </c:pt>
                <c:pt idx="19">
                  <c:v>0.5+10</c:v>
                </c:pt>
                <c:pt idx="20">
                  <c:v>1+10</c:v>
                </c:pt>
                <c:pt idx="21">
                  <c:v>5+10</c:v>
                </c:pt>
                <c:pt idx="22">
                  <c:v>10+10</c:v>
                </c:pt>
                <c:pt idx="23">
                  <c:v>20+10</c:v>
                </c:pt>
              </c:strCache>
            </c:strRef>
          </c:cat>
          <c:val>
            <c:numRef>
              <c:f>Sheet2!$R$36:$R$59</c:f>
              <c:numCache>
                <c:formatCode>0.0000_ </c:formatCode>
                <c:ptCount val="24"/>
                <c:pt idx="0">
                  <c:v>1</c:v>
                </c:pt>
                <c:pt idx="1">
                  <c:v>1.038128529174511</c:v>
                </c:pt>
                <c:pt idx="2">
                  <c:v>1.0291476203280461</c:v>
                </c:pt>
                <c:pt idx="3">
                  <c:v>1.0104329120731379</c:v>
                </c:pt>
                <c:pt idx="4">
                  <c:v>0.76611992471094403</c:v>
                </c:pt>
                <c:pt idx="5">
                  <c:v>0.59704221564936799</c:v>
                </c:pt>
                <c:pt idx="6">
                  <c:v>1.0066684592632431</c:v>
                </c:pt>
                <c:pt idx="7">
                  <c:v>1.0227480505512241</c:v>
                </c:pt>
                <c:pt idx="8">
                  <c:v>1.024576499058887</c:v>
                </c:pt>
                <c:pt idx="9">
                  <c:v>0.98273729497176598</c:v>
                </c:pt>
                <c:pt idx="10">
                  <c:v>0.754934122075828</c:v>
                </c:pt>
                <c:pt idx="11">
                  <c:v>0.51847270771712695</c:v>
                </c:pt>
                <c:pt idx="12">
                  <c:v>1.0126378058617931</c:v>
                </c:pt>
                <c:pt idx="13">
                  <c:v>1.0157569239042761</c:v>
                </c:pt>
                <c:pt idx="14">
                  <c:v>1.02118849152998</c:v>
                </c:pt>
                <c:pt idx="15">
                  <c:v>0.96084969077709204</c:v>
                </c:pt>
                <c:pt idx="16">
                  <c:v>0.69066953482118898</c:v>
                </c:pt>
                <c:pt idx="17">
                  <c:v>0.50260822801828497</c:v>
                </c:pt>
                <c:pt idx="18">
                  <c:v>0.98698574885721801</c:v>
                </c:pt>
                <c:pt idx="19">
                  <c:v>0.966388814197365</c:v>
                </c:pt>
                <c:pt idx="20">
                  <c:v>0.953105673568165</c:v>
                </c:pt>
                <c:pt idx="21">
                  <c:v>0.932992739983867</c:v>
                </c:pt>
                <c:pt idx="22">
                  <c:v>0.67313794030653495</c:v>
                </c:pt>
                <c:pt idx="23">
                  <c:v>0.51035224522721001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E3C-476E-B239-69D888AE59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6154880"/>
        <c:axId val="156160768"/>
      </c:barChart>
      <c:catAx>
        <c:axId val="156154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156160768"/>
        <c:crosses val="autoZero"/>
        <c:auto val="1"/>
        <c:lblAlgn val="ctr"/>
        <c:lblOffset val="100"/>
        <c:noMultiLvlLbl val="0"/>
      </c:catAx>
      <c:valAx>
        <c:axId val="156160768"/>
        <c:scaling>
          <c:orientation val="minMax"/>
          <c:max val="1.2"/>
          <c:min val="0"/>
        </c:scaling>
        <c:delete val="0"/>
        <c:axPos val="l"/>
        <c:numFmt formatCode="0.0_ " sourceLinked="0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1561548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ja-JP">
                <a:latin typeface="Times New Roman" pitchFamily="18" charset="0"/>
                <a:cs typeface="Times New Roman" pitchFamily="18" charset="0"/>
              </a:defRPr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PHA + TRAIL</a:t>
            </a:r>
            <a:r>
              <a:rPr lang="en-US" altLang="en-US" baseline="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altLang="en-US" baseline="0" dirty="0" err="1">
                <a:latin typeface="Times New Roman" pitchFamily="18" charset="0"/>
                <a:cs typeface="Times New Roman" pitchFamily="18" charset="0"/>
              </a:rPr>
              <a:t>MHF-ino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5879864197338304E-2"/>
          <c:y val="0.15296330676655501"/>
          <c:w val="0.893540776167569"/>
          <c:h val="0.67148406954247797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Sheet2!$B$4</c:f>
              <c:strCache>
                <c:ptCount val="1"/>
                <c:pt idx="0">
                  <c:v>PHA + TRAIL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Sheet2!$S$7:$S$30</c:f>
                <c:numCache>
                  <c:formatCode>General</c:formatCode>
                  <c:ptCount val="24"/>
                  <c:pt idx="0">
                    <c:v>6.9557035316902299E-2</c:v>
                  </c:pt>
                  <c:pt idx="1">
                    <c:v>0.104629411839435</c:v>
                  </c:pt>
                  <c:pt idx="2">
                    <c:v>0.11291881472639</c:v>
                  </c:pt>
                  <c:pt idx="3">
                    <c:v>8.0897143728849194E-2</c:v>
                  </c:pt>
                  <c:pt idx="4">
                    <c:v>3.34007769546747E-2</c:v>
                  </c:pt>
                  <c:pt idx="5">
                    <c:v>1.7441178182119699E-2</c:v>
                  </c:pt>
                  <c:pt idx="6">
                    <c:v>6.6418468184084006E-2</c:v>
                  </c:pt>
                  <c:pt idx="7">
                    <c:v>3.3621773989908302E-2</c:v>
                  </c:pt>
                  <c:pt idx="8">
                    <c:v>7.1127116387672398E-2</c:v>
                  </c:pt>
                  <c:pt idx="9">
                    <c:v>5.9948283511830701E-2</c:v>
                  </c:pt>
                  <c:pt idx="10">
                    <c:v>1.7738519956248599E-2</c:v>
                  </c:pt>
                  <c:pt idx="11">
                    <c:v>1.5562769926434E-2</c:v>
                  </c:pt>
                  <c:pt idx="12">
                    <c:v>4.6338753642522199E-2</c:v>
                  </c:pt>
                  <c:pt idx="13">
                    <c:v>2.4697797307173301E-2</c:v>
                  </c:pt>
                  <c:pt idx="14">
                    <c:v>2.1586794606339998E-2</c:v>
                  </c:pt>
                  <c:pt idx="15">
                    <c:v>1.23221109025448E-2</c:v>
                  </c:pt>
                  <c:pt idx="16">
                    <c:v>2.03225375504144E-2</c:v>
                  </c:pt>
                  <c:pt idx="17">
                    <c:v>4.5293981337006101E-2</c:v>
                  </c:pt>
                  <c:pt idx="18">
                    <c:v>4.39745235422693E-2</c:v>
                  </c:pt>
                  <c:pt idx="19">
                    <c:v>4.6661386903668001E-2</c:v>
                  </c:pt>
                  <c:pt idx="20">
                    <c:v>3.0383986043896E-2</c:v>
                  </c:pt>
                  <c:pt idx="21">
                    <c:v>8.2117924598604196E-3</c:v>
                  </c:pt>
                  <c:pt idx="22">
                    <c:v>2.4776509329192498E-2</c:v>
                  </c:pt>
                  <c:pt idx="23">
                    <c:v>3.2600187514071503E-2</c:v>
                  </c:pt>
                </c:numCache>
              </c:numRef>
            </c:plus>
          </c:errBars>
          <c:cat>
            <c:strRef>
              <c:f>Sheet2!$A$7:$A$30</c:f>
              <c:strCache>
                <c:ptCount val="24"/>
                <c:pt idx="0">
                  <c:v>0+0</c:v>
                </c:pt>
                <c:pt idx="1">
                  <c:v>0.5+0</c:v>
                </c:pt>
                <c:pt idx="2">
                  <c:v>1+0</c:v>
                </c:pt>
                <c:pt idx="3">
                  <c:v>5+0</c:v>
                </c:pt>
                <c:pt idx="4">
                  <c:v>10+0</c:v>
                </c:pt>
                <c:pt idx="5">
                  <c:v>20+0</c:v>
                </c:pt>
                <c:pt idx="6">
                  <c:v>0+2</c:v>
                </c:pt>
                <c:pt idx="7">
                  <c:v>0.5+2</c:v>
                </c:pt>
                <c:pt idx="8">
                  <c:v>1+2</c:v>
                </c:pt>
                <c:pt idx="9">
                  <c:v>5+2</c:v>
                </c:pt>
                <c:pt idx="10">
                  <c:v>10+2</c:v>
                </c:pt>
                <c:pt idx="11">
                  <c:v>20+2</c:v>
                </c:pt>
                <c:pt idx="12">
                  <c:v>0+5</c:v>
                </c:pt>
                <c:pt idx="13">
                  <c:v>0.5+5</c:v>
                </c:pt>
                <c:pt idx="14">
                  <c:v>1+5</c:v>
                </c:pt>
                <c:pt idx="15">
                  <c:v>5+5</c:v>
                </c:pt>
                <c:pt idx="16">
                  <c:v>10+5</c:v>
                </c:pt>
                <c:pt idx="17">
                  <c:v>20+5</c:v>
                </c:pt>
                <c:pt idx="18">
                  <c:v>0+10</c:v>
                </c:pt>
                <c:pt idx="19">
                  <c:v>0.5+10</c:v>
                </c:pt>
                <c:pt idx="20">
                  <c:v>1+10</c:v>
                </c:pt>
                <c:pt idx="21">
                  <c:v>5+10</c:v>
                </c:pt>
                <c:pt idx="22">
                  <c:v>10+10</c:v>
                </c:pt>
                <c:pt idx="23">
                  <c:v>20+10</c:v>
                </c:pt>
              </c:strCache>
            </c:strRef>
          </c:cat>
          <c:val>
            <c:numRef>
              <c:f>Sheet2!$R$7:$R$30</c:f>
              <c:numCache>
                <c:formatCode>0.0000_ </c:formatCode>
                <c:ptCount val="24"/>
                <c:pt idx="0">
                  <c:v>1</c:v>
                </c:pt>
                <c:pt idx="1">
                  <c:v>0.97196230168765596</c:v>
                </c:pt>
                <c:pt idx="2">
                  <c:v>0.98018141048336804</c:v>
                </c:pt>
                <c:pt idx="3">
                  <c:v>1.002351929593853</c:v>
                </c:pt>
                <c:pt idx="4">
                  <c:v>0.96087704213241698</c:v>
                </c:pt>
                <c:pt idx="5">
                  <c:v>0.78304924721393399</c:v>
                </c:pt>
                <c:pt idx="6">
                  <c:v>0.42937467334311302</c:v>
                </c:pt>
                <c:pt idx="7">
                  <c:v>0.41997538482288999</c:v>
                </c:pt>
                <c:pt idx="8">
                  <c:v>0.38461214236339403</c:v>
                </c:pt>
                <c:pt idx="9">
                  <c:v>0.36370610152917598</c:v>
                </c:pt>
                <c:pt idx="10">
                  <c:v>0.35970192032100901</c:v>
                </c:pt>
                <c:pt idx="11">
                  <c:v>0.254244432080657</c:v>
                </c:pt>
                <c:pt idx="12">
                  <c:v>0.190177532749987</c:v>
                </c:pt>
                <c:pt idx="13">
                  <c:v>0.21529850117175001</c:v>
                </c:pt>
                <c:pt idx="14">
                  <c:v>0.20459258509938799</c:v>
                </c:pt>
                <c:pt idx="15">
                  <c:v>0.16105238312005801</c:v>
                </c:pt>
                <c:pt idx="16">
                  <c:v>0.19835449226982299</c:v>
                </c:pt>
                <c:pt idx="17">
                  <c:v>0.22642591000286599</c:v>
                </c:pt>
                <c:pt idx="18">
                  <c:v>0.16147387587881201</c:v>
                </c:pt>
                <c:pt idx="19">
                  <c:v>0.197975148786944</c:v>
                </c:pt>
                <c:pt idx="20">
                  <c:v>0.16589954984573399</c:v>
                </c:pt>
                <c:pt idx="21">
                  <c:v>0.149629929357814</c:v>
                </c:pt>
                <c:pt idx="22">
                  <c:v>0.20509837640989401</c:v>
                </c:pt>
                <c:pt idx="23">
                  <c:v>0.23536155648845999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C51-4E89-8EC0-4CFFE91F4F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6755072"/>
        <c:axId val="156756608"/>
      </c:barChart>
      <c:catAx>
        <c:axId val="156755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156756608"/>
        <c:crosses val="autoZero"/>
        <c:auto val="1"/>
        <c:lblAlgn val="ctr"/>
        <c:lblOffset val="100"/>
        <c:noMultiLvlLbl val="0"/>
      </c:catAx>
      <c:valAx>
        <c:axId val="156756608"/>
        <c:scaling>
          <c:orientation val="minMax"/>
        </c:scaling>
        <c:delete val="0"/>
        <c:axPos val="l"/>
        <c:numFmt formatCode="0.0_ " sourceLinked="0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1567550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ja-JP">
                <a:latin typeface="Times New Roman" pitchFamily="18" charset="0"/>
                <a:cs typeface="Times New Roman" pitchFamily="18" charset="0"/>
              </a:defRPr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PF + TRAIL in </a:t>
            </a:r>
            <a:r>
              <a:rPr lang="en-US" altLang="en-US" dirty="0" err="1">
                <a:latin typeface="Times New Roman" pitchFamily="18" charset="0"/>
                <a:cs typeface="Times New Roman" pitchFamily="18" charset="0"/>
              </a:rPr>
              <a:t>MFH-ino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9402962962963"/>
          <c:y val="4.104902341572049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5879864197338304E-2"/>
          <c:y val="0.15296330676655501"/>
          <c:w val="0.893540776167569"/>
          <c:h val="0.67302062199851298"/>
        </c:manualLayout>
      </c:layout>
      <c:barChart>
        <c:barDir val="col"/>
        <c:grouping val="clustered"/>
        <c:varyColors val="0"/>
        <c:ser>
          <c:idx val="3"/>
          <c:order val="0"/>
          <c:tx>
            <c:strRef>
              <c:f>Sheet2!$B$33</c:f>
              <c:strCache>
                <c:ptCount val="1"/>
                <c:pt idx="0">
                  <c:v>PF + TRAIL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Sheet2!$S$36:$S$59</c:f>
                <c:numCache>
                  <c:formatCode>General</c:formatCode>
                  <c:ptCount val="24"/>
                  <c:pt idx="0">
                    <c:v>3.4960049726842399E-2</c:v>
                  </c:pt>
                  <c:pt idx="1">
                    <c:v>7.2387317606882301E-2</c:v>
                  </c:pt>
                  <c:pt idx="2">
                    <c:v>9.0283144284105499E-2</c:v>
                  </c:pt>
                  <c:pt idx="3">
                    <c:v>8.7286328932481699E-2</c:v>
                  </c:pt>
                  <c:pt idx="4">
                    <c:v>6.7097880998705506E-2</c:v>
                  </c:pt>
                  <c:pt idx="5">
                    <c:v>3.2875236629918599E-2</c:v>
                  </c:pt>
                  <c:pt idx="6">
                    <c:v>9.4731630377188195E-2</c:v>
                  </c:pt>
                  <c:pt idx="7">
                    <c:v>3.0448461992072001E-2</c:v>
                  </c:pt>
                  <c:pt idx="8">
                    <c:v>9.15174550456887E-2</c:v>
                  </c:pt>
                  <c:pt idx="9">
                    <c:v>4.8556908192302101E-2</c:v>
                  </c:pt>
                  <c:pt idx="10">
                    <c:v>3.09530467745881E-2</c:v>
                  </c:pt>
                  <c:pt idx="11">
                    <c:v>7.4591867546343997E-3</c:v>
                  </c:pt>
                  <c:pt idx="12">
                    <c:v>2.44289199938253E-2</c:v>
                  </c:pt>
                  <c:pt idx="13">
                    <c:v>8.0115531031106302E-2</c:v>
                  </c:pt>
                  <c:pt idx="14">
                    <c:v>2.2771980072923501E-2</c:v>
                  </c:pt>
                  <c:pt idx="15">
                    <c:v>1.89048820323569E-2</c:v>
                  </c:pt>
                  <c:pt idx="16">
                    <c:v>1.84760663376092E-2</c:v>
                  </c:pt>
                  <c:pt idx="17">
                    <c:v>4.58978552105141E-2</c:v>
                  </c:pt>
                  <c:pt idx="18">
                    <c:v>5.78257723766505E-2</c:v>
                  </c:pt>
                  <c:pt idx="19">
                    <c:v>4.2210077224216498E-2</c:v>
                  </c:pt>
                  <c:pt idx="20">
                    <c:v>5.2029421711297E-2</c:v>
                  </c:pt>
                  <c:pt idx="21">
                    <c:v>1.22590176202117E-2</c:v>
                  </c:pt>
                  <c:pt idx="22">
                    <c:v>7.7002079235894097E-2</c:v>
                  </c:pt>
                  <c:pt idx="23">
                    <c:v>1.36578427654085E-2</c:v>
                  </c:pt>
                </c:numCache>
              </c:numRef>
            </c:plus>
          </c:errBars>
          <c:cat>
            <c:strRef>
              <c:f>Sheet2!$A$36:$A$59</c:f>
              <c:strCache>
                <c:ptCount val="24"/>
                <c:pt idx="0">
                  <c:v>0+0</c:v>
                </c:pt>
                <c:pt idx="1">
                  <c:v>0.5+0</c:v>
                </c:pt>
                <c:pt idx="2">
                  <c:v>1+0</c:v>
                </c:pt>
                <c:pt idx="3">
                  <c:v>5+0</c:v>
                </c:pt>
                <c:pt idx="4">
                  <c:v>10+0</c:v>
                </c:pt>
                <c:pt idx="5">
                  <c:v>20+0</c:v>
                </c:pt>
                <c:pt idx="6">
                  <c:v>0+2</c:v>
                </c:pt>
                <c:pt idx="7">
                  <c:v>0.5+2</c:v>
                </c:pt>
                <c:pt idx="8">
                  <c:v>1+2</c:v>
                </c:pt>
                <c:pt idx="9">
                  <c:v>5+2</c:v>
                </c:pt>
                <c:pt idx="10">
                  <c:v>10+2</c:v>
                </c:pt>
                <c:pt idx="11">
                  <c:v>20+2</c:v>
                </c:pt>
                <c:pt idx="12">
                  <c:v>0+5</c:v>
                </c:pt>
                <c:pt idx="13">
                  <c:v>0.5+5</c:v>
                </c:pt>
                <c:pt idx="14">
                  <c:v>1+5</c:v>
                </c:pt>
                <c:pt idx="15">
                  <c:v>5+5</c:v>
                </c:pt>
                <c:pt idx="16">
                  <c:v>10+5</c:v>
                </c:pt>
                <c:pt idx="17">
                  <c:v>20+5</c:v>
                </c:pt>
                <c:pt idx="18">
                  <c:v>0+10</c:v>
                </c:pt>
                <c:pt idx="19">
                  <c:v>0.5+10</c:v>
                </c:pt>
                <c:pt idx="20">
                  <c:v>1+10</c:v>
                </c:pt>
                <c:pt idx="21">
                  <c:v>5+10</c:v>
                </c:pt>
                <c:pt idx="22">
                  <c:v>10+10</c:v>
                </c:pt>
                <c:pt idx="23">
                  <c:v>20+10</c:v>
                </c:pt>
              </c:strCache>
            </c:strRef>
          </c:cat>
          <c:val>
            <c:numRef>
              <c:f>Sheet2!$R$36:$R$59</c:f>
              <c:numCache>
                <c:formatCode>0.0000_ </c:formatCode>
                <c:ptCount val="24"/>
                <c:pt idx="0">
                  <c:v>1</c:v>
                </c:pt>
                <c:pt idx="1">
                  <c:v>0.96103798420458897</c:v>
                </c:pt>
                <c:pt idx="2">
                  <c:v>0.99044753666791996</c:v>
                </c:pt>
                <c:pt idx="3">
                  <c:v>0.96224144415193702</c:v>
                </c:pt>
                <c:pt idx="4">
                  <c:v>0.85690109063557995</c:v>
                </c:pt>
                <c:pt idx="5">
                  <c:v>0.75851823993982703</c:v>
                </c:pt>
                <c:pt idx="6">
                  <c:v>0.42211357653253101</c:v>
                </c:pt>
                <c:pt idx="7">
                  <c:v>0.44268522000752197</c:v>
                </c:pt>
                <c:pt idx="8">
                  <c:v>0.43490033847310999</c:v>
                </c:pt>
                <c:pt idx="9">
                  <c:v>0.22027077848815299</c:v>
                </c:pt>
                <c:pt idx="10">
                  <c:v>0.17961639714178301</c:v>
                </c:pt>
                <c:pt idx="11">
                  <c:v>0.13223016171492999</c:v>
                </c:pt>
                <c:pt idx="12">
                  <c:v>0.22673937570515201</c:v>
                </c:pt>
                <c:pt idx="13">
                  <c:v>0.21933057540428699</c:v>
                </c:pt>
                <c:pt idx="14">
                  <c:v>0.18063181647235799</c:v>
                </c:pt>
                <c:pt idx="15">
                  <c:v>0.16615268898082</c:v>
                </c:pt>
                <c:pt idx="16">
                  <c:v>0.14155697630688199</c:v>
                </c:pt>
                <c:pt idx="17">
                  <c:v>0.16961263632944701</c:v>
                </c:pt>
                <c:pt idx="18">
                  <c:v>0.15573523881158399</c:v>
                </c:pt>
                <c:pt idx="19">
                  <c:v>0.126175253854833</c:v>
                </c:pt>
                <c:pt idx="20">
                  <c:v>0.15532154945468199</c:v>
                </c:pt>
                <c:pt idx="21">
                  <c:v>0.166415945844303</c:v>
                </c:pt>
                <c:pt idx="22">
                  <c:v>0.155885671305002</c:v>
                </c:pt>
                <c:pt idx="23">
                  <c:v>0.114667168108311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223-4016-8504-92A2F7DC99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8428160"/>
        <c:axId val="158438144"/>
      </c:barChart>
      <c:catAx>
        <c:axId val="158428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158438144"/>
        <c:crosses val="autoZero"/>
        <c:auto val="1"/>
        <c:lblAlgn val="ctr"/>
        <c:lblOffset val="100"/>
        <c:noMultiLvlLbl val="0"/>
      </c:catAx>
      <c:valAx>
        <c:axId val="158438144"/>
        <c:scaling>
          <c:orientation val="minMax"/>
          <c:min val="0"/>
        </c:scaling>
        <c:delete val="0"/>
        <c:axPos val="l"/>
        <c:numFmt formatCode="0.0_ " sourceLinked="0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1584281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ja-JP">
                <a:latin typeface="Times New Roman" pitchFamily="18" charset="0"/>
                <a:cs typeface="Times New Roman" pitchFamily="18" charset="0"/>
              </a:defRPr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PHA + TRAIL in  SW872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5879864197338304E-2"/>
          <c:y val="0.15296330676655501"/>
          <c:w val="0.893540776167569"/>
          <c:h val="0.67148406954247797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Sheet2!$B$4</c:f>
              <c:strCache>
                <c:ptCount val="1"/>
                <c:pt idx="0">
                  <c:v>PHA + TRAIL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Sheet2!$S$7:$S$30</c:f>
                <c:numCache>
                  <c:formatCode>General</c:formatCode>
                  <c:ptCount val="24"/>
                  <c:pt idx="0">
                    <c:v>8.9441927392237497E-2</c:v>
                  </c:pt>
                  <c:pt idx="1">
                    <c:v>2.7708013127832099E-2</c:v>
                  </c:pt>
                  <c:pt idx="2">
                    <c:v>8.5518021399911007E-2</c:v>
                  </c:pt>
                  <c:pt idx="3">
                    <c:v>7.8247895057125497E-2</c:v>
                  </c:pt>
                  <c:pt idx="4">
                    <c:v>0.128928396018018</c:v>
                  </c:pt>
                  <c:pt idx="5">
                    <c:v>5.2040512509109399E-3</c:v>
                  </c:pt>
                  <c:pt idx="6">
                    <c:v>6.0046838186653601E-2</c:v>
                  </c:pt>
                  <c:pt idx="7">
                    <c:v>8.0668441902604499E-2</c:v>
                  </c:pt>
                  <c:pt idx="8">
                    <c:v>5.4111519332804697E-2</c:v>
                  </c:pt>
                  <c:pt idx="9">
                    <c:v>4.8599881639772302E-2</c:v>
                  </c:pt>
                  <c:pt idx="10">
                    <c:v>3.4915082330209402E-3</c:v>
                  </c:pt>
                  <c:pt idx="11">
                    <c:v>7.1673217260395097E-3</c:v>
                  </c:pt>
                  <c:pt idx="12">
                    <c:v>2.75903620605422E-2</c:v>
                  </c:pt>
                  <c:pt idx="13">
                    <c:v>2.0564032225762301E-2</c:v>
                  </c:pt>
                  <c:pt idx="14">
                    <c:v>2.57303891516786E-2</c:v>
                  </c:pt>
                  <c:pt idx="15">
                    <c:v>1.7525274695741799E-3</c:v>
                  </c:pt>
                  <c:pt idx="16">
                    <c:v>1.28229959330236E-2</c:v>
                  </c:pt>
                  <c:pt idx="17">
                    <c:v>1.84002793330162E-2</c:v>
                  </c:pt>
                  <c:pt idx="18">
                    <c:v>1.6884082790986601E-2</c:v>
                  </c:pt>
                  <c:pt idx="19">
                    <c:v>2.71891958087788E-2</c:v>
                  </c:pt>
                  <c:pt idx="20">
                    <c:v>1.66976524609256E-2</c:v>
                  </c:pt>
                  <c:pt idx="21">
                    <c:v>4.4609831322671902E-3</c:v>
                  </c:pt>
                  <c:pt idx="22">
                    <c:v>2.90107982994238E-3</c:v>
                  </c:pt>
                  <c:pt idx="23">
                    <c:v>1.13782625041182E-2</c:v>
                  </c:pt>
                </c:numCache>
              </c:numRef>
            </c:plus>
          </c:errBars>
          <c:cat>
            <c:strRef>
              <c:f>Sheet2!$A$7:$A$30</c:f>
              <c:strCache>
                <c:ptCount val="24"/>
                <c:pt idx="0">
                  <c:v>0+0</c:v>
                </c:pt>
                <c:pt idx="1">
                  <c:v>0.5+0</c:v>
                </c:pt>
                <c:pt idx="2">
                  <c:v>1+0</c:v>
                </c:pt>
                <c:pt idx="3">
                  <c:v>5+0</c:v>
                </c:pt>
                <c:pt idx="4">
                  <c:v>10+0</c:v>
                </c:pt>
                <c:pt idx="5">
                  <c:v>20+0</c:v>
                </c:pt>
                <c:pt idx="6">
                  <c:v>0+2</c:v>
                </c:pt>
                <c:pt idx="7">
                  <c:v>0.5+2</c:v>
                </c:pt>
                <c:pt idx="8">
                  <c:v>1+2</c:v>
                </c:pt>
                <c:pt idx="9">
                  <c:v>5+2</c:v>
                </c:pt>
                <c:pt idx="10">
                  <c:v>10+2</c:v>
                </c:pt>
                <c:pt idx="11">
                  <c:v>20+2</c:v>
                </c:pt>
                <c:pt idx="12">
                  <c:v>0+5</c:v>
                </c:pt>
                <c:pt idx="13">
                  <c:v>0.5+5</c:v>
                </c:pt>
                <c:pt idx="14">
                  <c:v>1+5</c:v>
                </c:pt>
                <c:pt idx="15">
                  <c:v>5+5</c:v>
                </c:pt>
                <c:pt idx="16">
                  <c:v>10+5</c:v>
                </c:pt>
                <c:pt idx="17">
                  <c:v>20+5</c:v>
                </c:pt>
                <c:pt idx="18">
                  <c:v>0+10</c:v>
                </c:pt>
                <c:pt idx="19">
                  <c:v>0.5+10</c:v>
                </c:pt>
                <c:pt idx="20">
                  <c:v>1+10</c:v>
                </c:pt>
                <c:pt idx="21">
                  <c:v>5+10</c:v>
                </c:pt>
                <c:pt idx="22">
                  <c:v>10+10</c:v>
                </c:pt>
                <c:pt idx="23">
                  <c:v>20+10</c:v>
                </c:pt>
              </c:strCache>
            </c:strRef>
          </c:cat>
          <c:val>
            <c:numRef>
              <c:f>Sheet2!$R$7:$R$30</c:f>
              <c:numCache>
                <c:formatCode>0.0000_ </c:formatCode>
                <c:ptCount val="24"/>
                <c:pt idx="0">
                  <c:v>1</c:v>
                </c:pt>
                <c:pt idx="1">
                  <c:v>0.97445714815648898</c:v>
                </c:pt>
                <c:pt idx="2">
                  <c:v>1.0069951378492601</c:v>
                </c:pt>
                <c:pt idx="3">
                  <c:v>0.96944926537804299</c:v>
                </c:pt>
                <c:pt idx="4">
                  <c:v>0.63217233475974099</c:v>
                </c:pt>
                <c:pt idx="5">
                  <c:v>0.11177647354963501</c:v>
                </c:pt>
                <c:pt idx="6">
                  <c:v>0.35699050092076201</c:v>
                </c:pt>
                <c:pt idx="7">
                  <c:v>0.38542149680052001</c:v>
                </c:pt>
                <c:pt idx="8">
                  <c:v>0.38511678435632901</c:v>
                </c:pt>
                <c:pt idx="9">
                  <c:v>0.21095374995031899</c:v>
                </c:pt>
                <c:pt idx="10">
                  <c:v>9.3626210569547494E-2</c:v>
                </c:pt>
                <c:pt idx="11">
                  <c:v>0.10966998317457401</c:v>
                </c:pt>
                <c:pt idx="12">
                  <c:v>0.20758866469707599</c:v>
                </c:pt>
                <c:pt idx="13">
                  <c:v>0.16900941958903601</c:v>
                </c:pt>
                <c:pt idx="14">
                  <c:v>0.164968667611717</c:v>
                </c:pt>
                <c:pt idx="15">
                  <c:v>7.7396960824578601E-2</c:v>
                </c:pt>
                <c:pt idx="16">
                  <c:v>9.1599210397318498E-2</c:v>
                </c:pt>
                <c:pt idx="17">
                  <c:v>0.11850664405612001</c:v>
                </c:pt>
                <c:pt idx="18">
                  <c:v>0.14226096633589899</c:v>
                </c:pt>
                <c:pt idx="19">
                  <c:v>0.15386653594944399</c:v>
                </c:pt>
                <c:pt idx="20">
                  <c:v>0.139505305971039</c:v>
                </c:pt>
                <c:pt idx="21">
                  <c:v>8.53857262092447E-2</c:v>
                </c:pt>
                <c:pt idx="22">
                  <c:v>9.5613465640359996E-2</c:v>
                </c:pt>
                <c:pt idx="23">
                  <c:v>0.101429498814271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337-42B5-857C-1387284A83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3159168"/>
        <c:axId val="193160704"/>
      </c:barChart>
      <c:catAx>
        <c:axId val="193159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193160704"/>
        <c:crosses val="autoZero"/>
        <c:auto val="1"/>
        <c:lblAlgn val="ctr"/>
        <c:lblOffset val="100"/>
        <c:noMultiLvlLbl val="0"/>
      </c:catAx>
      <c:valAx>
        <c:axId val="193160704"/>
        <c:scaling>
          <c:orientation val="minMax"/>
        </c:scaling>
        <c:delete val="0"/>
        <c:axPos val="l"/>
        <c:numFmt formatCode="0.0_ " sourceLinked="0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193159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ja-JP">
                <a:latin typeface="Times New Roman" pitchFamily="18" charset="0"/>
                <a:cs typeface="Times New Roman" pitchFamily="18" charset="0"/>
              </a:defRPr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PF + TRAIL in SW872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5879864197338304E-2"/>
          <c:y val="0.15296330676655501"/>
          <c:w val="0.893540776167569"/>
          <c:h val="0.67302062199851298"/>
        </c:manualLayout>
      </c:layout>
      <c:barChart>
        <c:barDir val="col"/>
        <c:grouping val="clustered"/>
        <c:varyColors val="0"/>
        <c:ser>
          <c:idx val="3"/>
          <c:order val="0"/>
          <c:tx>
            <c:strRef>
              <c:f>Sheet2!$B$33</c:f>
              <c:strCache>
                <c:ptCount val="1"/>
                <c:pt idx="0">
                  <c:v>PF + TRAIL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Sheet2!$S$36:$S$59</c:f>
                <c:numCache>
                  <c:formatCode>General</c:formatCode>
                  <c:ptCount val="24"/>
                  <c:pt idx="0">
                    <c:v>2.8918227458602199E-2</c:v>
                  </c:pt>
                  <c:pt idx="1">
                    <c:v>8.7335721634601002E-2</c:v>
                  </c:pt>
                  <c:pt idx="2">
                    <c:v>7.70145352009384E-2</c:v>
                  </c:pt>
                  <c:pt idx="3">
                    <c:v>5.7417159606438901E-2</c:v>
                  </c:pt>
                  <c:pt idx="4">
                    <c:v>0.105938654350096</c:v>
                  </c:pt>
                  <c:pt idx="5">
                    <c:v>1.1716503879334801E-2</c:v>
                  </c:pt>
                  <c:pt idx="6">
                    <c:v>3.3871363319452799E-2</c:v>
                  </c:pt>
                  <c:pt idx="7">
                    <c:v>4.3949211180509803E-2</c:v>
                  </c:pt>
                  <c:pt idx="8">
                    <c:v>4.59344357727344E-2</c:v>
                  </c:pt>
                  <c:pt idx="9">
                    <c:v>8.0186419150296995E-3</c:v>
                  </c:pt>
                  <c:pt idx="10">
                    <c:v>8.8531512307068894E-3</c:v>
                  </c:pt>
                  <c:pt idx="11">
                    <c:v>6.1033040039840799E-3</c:v>
                  </c:pt>
                  <c:pt idx="12">
                    <c:v>4.25326628656717E-2</c:v>
                  </c:pt>
                  <c:pt idx="13">
                    <c:v>3.6162082659578897E-2</c:v>
                  </c:pt>
                  <c:pt idx="14">
                    <c:v>3.56133259382274E-2</c:v>
                  </c:pt>
                  <c:pt idx="15">
                    <c:v>9.0968425171350301E-3</c:v>
                  </c:pt>
                  <c:pt idx="16">
                    <c:v>5.7187068042663302E-3</c:v>
                  </c:pt>
                  <c:pt idx="17">
                    <c:v>5.0423896630303802E-3</c:v>
                  </c:pt>
                  <c:pt idx="18">
                    <c:v>1.1536950043959699E-2</c:v>
                  </c:pt>
                  <c:pt idx="19">
                    <c:v>4.8105088115183797E-2</c:v>
                  </c:pt>
                  <c:pt idx="20">
                    <c:v>5.5892121154186798E-2</c:v>
                  </c:pt>
                  <c:pt idx="21">
                    <c:v>9.3521743335941605E-3</c:v>
                  </c:pt>
                  <c:pt idx="22">
                    <c:v>8.8270999778263196E-3</c:v>
                  </c:pt>
                  <c:pt idx="23">
                    <c:v>6.8361698543487901E-3</c:v>
                  </c:pt>
                </c:numCache>
              </c:numRef>
            </c:plus>
          </c:errBars>
          <c:cat>
            <c:strRef>
              <c:f>Sheet2!$A$36:$A$59</c:f>
              <c:strCache>
                <c:ptCount val="24"/>
                <c:pt idx="0">
                  <c:v>0+0</c:v>
                </c:pt>
                <c:pt idx="1">
                  <c:v>0.5+0</c:v>
                </c:pt>
                <c:pt idx="2">
                  <c:v>1+0</c:v>
                </c:pt>
                <c:pt idx="3">
                  <c:v>5+0</c:v>
                </c:pt>
                <c:pt idx="4">
                  <c:v>10+0</c:v>
                </c:pt>
                <c:pt idx="5">
                  <c:v>20+0</c:v>
                </c:pt>
                <c:pt idx="6">
                  <c:v>0+2</c:v>
                </c:pt>
                <c:pt idx="7">
                  <c:v>0.5+2</c:v>
                </c:pt>
                <c:pt idx="8">
                  <c:v>1+2</c:v>
                </c:pt>
                <c:pt idx="9">
                  <c:v>5+2</c:v>
                </c:pt>
                <c:pt idx="10">
                  <c:v>10+2</c:v>
                </c:pt>
                <c:pt idx="11">
                  <c:v>20+2</c:v>
                </c:pt>
                <c:pt idx="12">
                  <c:v>0+5</c:v>
                </c:pt>
                <c:pt idx="13">
                  <c:v>0.5+5</c:v>
                </c:pt>
                <c:pt idx="14">
                  <c:v>1+5</c:v>
                </c:pt>
                <c:pt idx="15">
                  <c:v>5+5</c:v>
                </c:pt>
                <c:pt idx="16">
                  <c:v>10+5</c:v>
                </c:pt>
                <c:pt idx="17">
                  <c:v>20+5</c:v>
                </c:pt>
                <c:pt idx="18">
                  <c:v>0+10</c:v>
                </c:pt>
                <c:pt idx="19">
                  <c:v>0.5+10</c:v>
                </c:pt>
                <c:pt idx="20">
                  <c:v>1+10</c:v>
                </c:pt>
                <c:pt idx="21">
                  <c:v>5+10</c:v>
                </c:pt>
                <c:pt idx="22">
                  <c:v>10+10</c:v>
                </c:pt>
                <c:pt idx="23">
                  <c:v>20+10</c:v>
                </c:pt>
              </c:strCache>
            </c:strRef>
          </c:cat>
          <c:val>
            <c:numRef>
              <c:f>Sheet2!$R$36:$R$59</c:f>
              <c:numCache>
                <c:formatCode>0.0000_ </c:formatCode>
                <c:ptCount val="24"/>
                <c:pt idx="0">
                  <c:v>1</c:v>
                </c:pt>
                <c:pt idx="1">
                  <c:v>0.95203728080129502</c:v>
                </c:pt>
                <c:pt idx="2">
                  <c:v>0.91322832977773605</c:v>
                </c:pt>
                <c:pt idx="3">
                  <c:v>0.77278985671705103</c:v>
                </c:pt>
                <c:pt idx="4">
                  <c:v>0.46387665864766398</c:v>
                </c:pt>
                <c:pt idx="5">
                  <c:v>6.7344499417487505E-2</c:v>
                </c:pt>
                <c:pt idx="6">
                  <c:v>0.31354303784061899</c:v>
                </c:pt>
                <c:pt idx="7">
                  <c:v>0.34728337342835103</c:v>
                </c:pt>
                <c:pt idx="8">
                  <c:v>0.31912607991769298</c:v>
                </c:pt>
                <c:pt idx="9">
                  <c:v>0.137805819073124</c:v>
                </c:pt>
                <c:pt idx="10">
                  <c:v>7.8192849469686604E-2</c:v>
                </c:pt>
                <c:pt idx="11">
                  <c:v>5.41660992843419E-2</c:v>
                </c:pt>
                <c:pt idx="12">
                  <c:v>0.27518799267698502</c:v>
                </c:pt>
                <c:pt idx="13">
                  <c:v>0.29549271481094902</c:v>
                </c:pt>
                <c:pt idx="14">
                  <c:v>0.263462091295599</c:v>
                </c:pt>
                <c:pt idx="15">
                  <c:v>0.12214606690572399</c:v>
                </c:pt>
                <c:pt idx="16">
                  <c:v>8.1884617130407095E-2</c:v>
                </c:pt>
                <c:pt idx="17">
                  <c:v>6.1821978121737502E-2</c:v>
                </c:pt>
                <c:pt idx="18">
                  <c:v>0.179292814670237</c:v>
                </c:pt>
                <c:pt idx="19">
                  <c:v>0.19460457234502901</c:v>
                </c:pt>
                <c:pt idx="20">
                  <c:v>0.21162604209220401</c:v>
                </c:pt>
                <c:pt idx="21">
                  <c:v>0.108665062865962</c:v>
                </c:pt>
                <c:pt idx="22">
                  <c:v>7.4758295129590105E-2</c:v>
                </c:pt>
                <c:pt idx="23">
                  <c:v>5.9582709212775899E-2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BEE-471F-B9AB-1BEB2DC675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3177472"/>
        <c:axId val="193179008"/>
      </c:barChart>
      <c:catAx>
        <c:axId val="193177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193179008"/>
        <c:crosses val="autoZero"/>
        <c:auto val="1"/>
        <c:lblAlgn val="ctr"/>
        <c:lblOffset val="100"/>
        <c:noMultiLvlLbl val="0"/>
      </c:catAx>
      <c:valAx>
        <c:axId val="193179008"/>
        <c:scaling>
          <c:orientation val="minMax"/>
          <c:min val="0"/>
        </c:scaling>
        <c:delete val="0"/>
        <c:axPos val="l"/>
        <c:numFmt formatCode="0.0_ " sourceLinked="0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1931774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ja-JP">
                <a:latin typeface="Times New Roman" pitchFamily="18" charset="0"/>
                <a:cs typeface="Times New Roman" pitchFamily="18" charset="0"/>
              </a:defRPr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PHA + TRAIL in</a:t>
            </a:r>
            <a:r>
              <a:rPr lang="en-US" altLang="en-US" baseline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HT1080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5879864197338304E-2"/>
          <c:y val="0.15296330676655501"/>
          <c:w val="0.893540776167569"/>
          <c:h val="0.67148406954247797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Sheet2!$B$4</c:f>
              <c:strCache>
                <c:ptCount val="1"/>
                <c:pt idx="0">
                  <c:v>PHA + TRAIL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Sheet2!$S$7:$S$30</c:f>
                <c:numCache>
                  <c:formatCode>General</c:formatCode>
                  <c:ptCount val="24"/>
                  <c:pt idx="0">
                    <c:v>6.0228153145078601E-2</c:v>
                  </c:pt>
                  <c:pt idx="1">
                    <c:v>8.4154143003954004E-2</c:v>
                  </c:pt>
                  <c:pt idx="2">
                    <c:v>7.55136405222918E-2</c:v>
                  </c:pt>
                  <c:pt idx="3">
                    <c:v>9.5121159588416396E-2</c:v>
                  </c:pt>
                  <c:pt idx="4">
                    <c:v>0.103176112600944</c:v>
                  </c:pt>
                  <c:pt idx="5">
                    <c:v>8.1738661173806609E-3</c:v>
                  </c:pt>
                  <c:pt idx="6">
                    <c:v>7.1933711607042705E-2</c:v>
                  </c:pt>
                  <c:pt idx="7">
                    <c:v>0.165590098180109</c:v>
                  </c:pt>
                  <c:pt idx="8">
                    <c:v>0.101316667073337</c:v>
                  </c:pt>
                  <c:pt idx="9">
                    <c:v>8.7005169411640201E-2</c:v>
                  </c:pt>
                  <c:pt idx="10">
                    <c:v>6.3119921279868194E-2</c:v>
                  </c:pt>
                  <c:pt idx="11">
                    <c:v>1.03014084605867E-2</c:v>
                  </c:pt>
                  <c:pt idx="12">
                    <c:v>5.6364663263452498E-2</c:v>
                  </c:pt>
                  <c:pt idx="13">
                    <c:v>0.152344545882553</c:v>
                  </c:pt>
                  <c:pt idx="14">
                    <c:v>5.0745215246552899E-2</c:v>
                  </c:pt>
                  <c:pt idx="15">
                    <c:v>7.2628607243793594E-2</c:v>
                  </c:pt>
                  <c:pt idx="16">
                    <c:v>4.1792816008844401E-2</c:v>
                  </c:pt>
                  <c:pt idx="17">
                    <c:v>3.1333132511693401E-3</c:v>
                  </c:pt>
                  <c:pt idx="18">
                    <c:v>2.9415433188749701E-2</c:v>
                  </c:pt>
                  <c:pt idx="19">
                    <c:v>2.21098316276543E-2</c:v>
                  </c:pt>
                  <c:pt idx="20">
                    <c:v>4.6067387345038402E-2</c:v>
                  </c:pt>
                  <c:pt idx="21">
                    <c:v>7.6105174613855395E-2</c:v>
                  </c:pt>
                  <c:pt idx="22">
                    <c:v>6.4041047615435207E-2</c:v>
                  </c:pt>
                  <c:pt idx="23">
                    <c:v>6.9399641863861798E-3</c:v>
                  </c:pt>
                </c:numCache>
              </c:numRef>
            </c:plus>
          </c:errBars>
          <c:cat>
            <c:strRef>
              <c:f>Sheet2!$A$7:$A$30</c:f>
              <c:strCache>
                <c:ptCount val="24"/>
                <c:pt idx="0">
                  <c:v>0+0</c:v>
                </c:pt>
                <c:pt idx="1">
                  <c:v>0.5+0</c:v>
                </c:pt>
                <c:pt idx="2">
                  <c:v>1+0</c:v>
                </c:pt>
                <c:pt idx="3">
                  <c:v>5+0</c:v>
                </c:pt>
                <c:pt idx="4">
                  <c:v>10+0</c:v>
                </c:pt>
                <c:pt idx="5">
                  <c:v>20+0</c:v>
                </c:pt>
                <c:pt idx="6">
                  <c:v>0+2</c:v>
                </c:pt>
                <c:pt idx="7">
                  <c:v>0.5+2</c:v>
                </c:pt>
                <c:pt idx="8">
                  <c:v>1+2</c:v>
                </c:pt>
                <c:pt idx="9">
                  <c:v>5+2</c:v>
                </c:pt>
                <c:pt idx="10">
                  <c:v>10+2</c:v>
                </c:pt>
                <c:pt idx="11">
                  <c:v>20+2</c:v>
                </c:pt>
                <c:pt idx="12">
                  <c:v>0+5</c:v>
                </c:pt>
                <c:pt idx="13">
                  <c:v>0.5+5</c:v>
                </c:pt>
                <c:pt idx="14">
                  <c:v>1+5</c:v>
                </c:pt>
                <c:pt idx="15">
                  <c:v>5+5</c:v>
                </c:pt>
                <c:pt idx="16">
                  <c:v>10+5</c:v>
                </c:pt>
                <c:pt idx="17">
                  <c:v>20+5</c:v>
                </c:pt>
                <c:pt idx="18">
                  <c:v>0+10</c:v>
                </c:pt>
                <c:pt idx="19">
                  <c:v>0.5+10</c:v>
                </c:pt>
                <c:pt idx="20">
                  <c:v>1+10</c:v>
                </c:pt>
                <c:pt idx="21">
                  <c:v>5+10</c:v>
                </c:pt>
                <c:pt idx="22">
                  <c:v>10+10</c:v>
                </c:pt>
                <c:pt idx="23">
                  <c:v>20+10</c:v>
                </c:pt>
              </c:strCache>
            </c:strRef>
          </c:cat>
          <c:val>
            <c:numRef>
              <c:f>Sheet2!$R$7:$R$30</c:f>
              <c:numCache>
                <c:formatCode>0.0000_ </c:formatCode>
                <c:ptCount val="24"/>
                <c:pt idx="0">
                  <c:v>1</c:v>
                </c:pt>
                <c:pt idx="1">
                  <c:v>1.0031601957895719</c:v>
                </c:pt>
                <c:pt idx="2">
                  <c:v>1.0361284037447129</c:v>
                </c:pt>
                <c:pt idx="3">
                  <c:v>0.89021289740056098</c:v>
                </c:pt>
                <c:pt idx="4">
                  <c:v>0.46515468326759501</c:v>
                </c:pt>
                <c:pt idx="5">
                  <c:v>0.118055885567647</c:v>
                </c:pt>
                <c:pt idx="6">
                  <c:v>0.89652140854440998</c:v>
                </c:pt>
                <c:pt idx="7">
                  <c:v>0.84098037352088695</c:v>
                </c:pt>
                <c:pt idx="8">
                  <c:v>0.85274200446704396</c:v>
                </c:pt>
                <c:pt idx="9">
                  <c:v>0.77466378368103395</c:v>
                </c:pt>
                <c:pt idx="10">
                  <c:v>0.13696953856389299</c:v>
                </c:pt>
                <c:pt idx="11">
                  <c:v>9.8868982559521104E-2</c:v>
                </c:pt>
                <c:pt idx="12">
                  <c:v>0.86699852682602296</c:v>
                </c:pt>
                <c:pt idx="13">
                  <c:v>0.81468897020386899</c:v>
                </c:pt>
                <c:pt idx="14">
                  <c:v>0.84482963455781201</c:v>
                </c:pt>
                <c:pt idx="15">
                  <c:v>0.45614931331084002</c:v>
                </c:pt>
                <c:pt idx="16">
                  <c:v>0.133417288409448</c:v>
                </c:pt>
                <c:pt idx="17">
                  <c:v>8.1832438340540797E-2</c:v>
                </c:pt>
                <c:pt idx="18">
                  <c:v>0.84260799315686996</c:v>
                </c:pt>
                <c:pt idx="19">
                  <c:v>0.83209380791712295</c:v>
                </c:pt>
                <c:pt idx="20">
                  <c:v>0.75483533716675499</c:v>
                </c:pt>
                <c:pt idx="21">
                  <c:v>0.37447132062918798</c:v>
                </c:pt>
                <c:pt idx="22">
                  <c:v>0.148065865133299</c:v>
                </c:pt>
                <c:pt idx="23">
                  <c:v>8.6275721142422698E-2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D12-40E1-8C83-775A8A4532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3871872"/>
        <c:axId val="193873408"/>
      </c:barChart>
      <c:catAx>
        <c:axId val="193871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193873408"/>
        <c:crosses val="autoZero"/>
        <c:auto val="1"/>
        <c:lblAlgn val="ctr"/>
        <c:lblOffset val="100"/>
        <c:noMultiLvlLbl val="0"/>
      </c:catAx>
      <c:valAx>
        <c:axId val="193873408"/>
        <c:scaling>
          <c:orientation val="minMax"/>
        </c:scaling>
        <c:delete val="0"/>
        <c:axPos val="l"/>
        <c:numFmt formatCode="0.0_ " sourceLinked="0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1938718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ja-JP">
                <a:latin typeface="Times New Roman" pitchFamily="18" charset="0"/>
                <a:cs typeface="Times New Roman" pitchFamily="18" charset="0"/>
              </a:defRPr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PF + TRAIL in HT1080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5879864197338304E-2"/>
          <c:y val="0.15296330676655501"/>
          <c:w val="0.893540776167569"/>
          <c:h val="0.67302062199851298"/>
        </c:manualLayout>
      </c:layout>
      <c:barChart>
        <c:barDir val="col"/>
        <c:grouping val="clustered"/>
        <c:varyColors val="0"/>
        <c:ser>
          <c:idx val="3"/>
          <c:order val="0"/>
          <c:tx>
            <c:strRef>
              <c:f>Sheet2!$B$33</c:f>
              <c:strCache>
                <c:ptCount val="1"/>
                <c:pt idx="0">
                  <c:v>PF + TRAIL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Sheet2!$S$36:$S$59</c:f>
                <c:numCache>
                  <c:formatCode>General</c:formatCode>
                  <c:ptCount val="24"/>
                  <c:pt idx="0">
                    <c:v>5.11287869335465E-2</c:v>
                  </c:pt>
                  <c:pt idx="1">
                    <c:v>6.2777035663654807E-2</c:v>
                  </c:pt>
                  <c:pt idx="2">
                    <c:v>8.1775446182859798E-2</c:v>
                  </c:pt>
                  <c:pt idx="3">
                    <c:v>7.2510031000693198E-2</c:v>
                  </c:pt>
                  <c:pt idx="4">
                    <c:v>3.8231859738288299E-2</c:v>
                  </c:pt>
                  <c:pt idx="5">
                    <c:v>5.3157013002678298E-2</c:v>
                  </c:pt>
                  <c:pt idx="6">
                    <c:v>8.0156795375303597E-2</c:v>
                  </c:pt>
                  <c:pt idx="7">
                    <c:v>6.5596844593037398E-2</c:v>
                  </c:pt>
                  <c:pt idx="8">
                    <c:v>8.3973663626428399E-2</c:v>
                  </c:pt>
                  <c:pt idx="9">
                    <c:v>0.10802240708179001</c:v>
                  </c:pt>
                  <c:pt idx="10">
                    <c:v>3.6534042202263903E-2</c:v>
                  </c:pt>
                  <c:pt idx="11">
                    <c:v>6.1085450246088101E-2</c:v>
                  </c:pt>
                  <c:pt idx="12">
                    <c:v>6.06236154139159E-2</c:v>
                  </c:pt>
                  <c:pt idx="13">
                    <c:v>7.7780438082339406E-2</c:v>
                  </c:pt>
                  <c:pt idx="14">
                    <c:v>4.66345327204295E-2</c:v>
                  </c:pt>
                  <c:pt idx="15">
                    <c:v>0.118858998894793</c:v>
                  </c:pt>
                  <c:pt idx="16">
                    <c:v>4.1633588330378897E-2</c:v>
                  </c:pt>
                  <c:pt idx="17">
                    <c:v>1.79124753796732E-2</c:v>
                  </c:pt>
                  <c:pt idx="18">
                    <c:v>0.128670488166406</c:v>
                  </c:pt>
                  <c:pt idx="19">
                    <c:v>6.4436936901317104E-2</c:v>
                  </c:pt>
                  <c:pt idx="20">
                    <c:v>6.2842631668334994E-2</c:v>
                  </c:pt>
                  <c:pt idx="21">
                    <c:v>8.7003024606327597E-2</c:v>
                  </c:pt>
                  <c:pt idx="22">
                    <c:v>3.12492449658455E-2</c:v>
                  </c:pt>
                  <c:pt idx="23">
                    <c:v>4.2766325076944098E-2</c:v>
                  </c:pt>
                </c:numCache>
              </c:numRef>
            </c:plus>
          </c:errBars>
          <c:cat>
            <c:strRef>
              <c:f>Sheet2!$A$36:$A$59</c:f>
              <c:strCache>
                <c:ptCount val="24"/>
                <c:pt idx="0">
                  <c:v>0+0</c:v>
                </c:pt>
                <c:pt idx="1">
                  <c:v>0.5+0</c:v>
                </c:pt>
                <c:pt idx="2">
                  <c:v>1+0</c:v>
                </c:pt>
                <c:pt idx="3">
                  <c:v>5+0</c:v>
                </c:pt>
                <c:pt idx="4">
                  <c:v>10+0</c:v>
                </c:pt>
                <c:pt idx="5">
                  <c:v>20+0</c:v>
                </c:pt>
                <c:pt idx="6">
                  <c:v>0+2</c:v>
                </c:pt>
                <c:pt idx="7">
                  <c:v>0.5+2</c:v>
                </c:pt>
                <c:pt idx="8">
                  <c:v>1+2</c:v>
                </c:pt>
                <c:pt idx="9">
                  <c:v>5+2</c:v>
                </c:pt>
                <c:pt idx="10">
                  <c:v>10+2</c:v>
                </c:pt>
                <c:pt idx="11">
                  <c:v>20+2</c:v>
                </c:pt>
                <c:pt idx="12">
                  <c:v>0+5</c:v>
                </c:pt>
                <c:pt idx="13">
                  <c:v>0.5+5</c:v>
                </c:pt>
                <c:pt idx="14">
                  <c:v>1+5</c:v>
                </c:pt>
                <c:pt idx="15">
                  <c:v>5+5</c:v>
                </c:pt>
                <c:pt idx="16">
                  <c:v>10+5</c:v>
                </c:pt>
                <c:pt idx="17">
                  <c:v>20+5</c:v>
                </c:pt>
                <c:pt idx="18">
                  <c:v>0+10</c:v>
                </c:pt>
                <c:pt idx="19">
                  <c:v>0.5+10</c:v>
                </c:pt>
                <c:pt idx="20">
                  <c:v>1+10</c:v>
                </c:pt>
                <c:pt idx="21">
                  <c:v>5+10</c:v>
                </c:pt>
                <c:pt idx="22">
                  <c:v>10+10</c:v>
                </c:pt>
                <c:pt idx="23">
                  <c:v>20+10</c:v>
                </c:pt>
              </c:strCache>
            </c:strRef>
          </c:cat>
          <c:val>
            <c:numRef>
              <c:f>Sheet2!$R$36:$R$59</c:f>
              <c:numCache>
                <c:formatCode>0.0000_ </c:formatCode>
                <c:ptCount val="24"/>
                <c:pt idx="0">
                  <c:v>1</c:v>
                </c:pt>
                <c:pt idx="1">
                  <c:v>0.96366811316574796</c:v>
                </c:pt>
                <c:pt idx="2">
                  <c:v>0.91450017592556299</c:v>
                </c:pt>
                <c:pt idx="3">
                  <c:v>0.71722897689511</c:v>
                </c:pt>
                <c:pt idx="4">
                  <c:v>0.50172667683125405</c:v>
                </c:pt>
                <c:pt idx="5">
                  <c:v>0.26631220923413801</c:v>
                </c:pt>
                <c:pt idx="6">
                  <c:v>0.89613875965961598</c:v>
                </c:pt>
                <c:pt idx="7">
                  <c:v>0.891095560160027</c:v>
                </c:pt>
                <c:pt idx="8">
                  <c:v>0.91215450173970802</c:v>
                </c:pt>
                <c:pt idx="9">
                  <c:v>0.69091833144376302</c:v>
                </c:pt>
                <c:pt idx="10">
                  <c:v>0.355017788029243</c:v>
                </c:pt>
                <c:pt idx="11">
                  <c:v>0.18343172133390701</c:v>
                </c:pt>
                <c:pt idx="12">
                  <c:v>0.92457354340148801</c:v>
                </c:pt>
                <c:pt idx="13">
                  <c:v>1.01634153016146</c:v>
                </c:pt>
                <c:pt idx="14">
                  <c:v>0.90866205350743401</c:v>
                </c:pt>
                <c:pt idx="15">
                  <c:v>0.47215815056622001</c:v>
                </c:pt>
                <c:pt idx="16">
                  <c:v>0.31940263497400301</c:v>
                </c:pt>
                <c:pt idx="17">
                  <c:v>0.124477110129403</c:v>
                </c:pt>
                <c:pt idx="18">
                  <c:v>0.93016406687777697</c:v>
                </c:pt>
                <c:pt idx="19">
                  <c:v>0.92712772195941895</c:v>
                </c:pt>
                <c:pt idx="20">
                  <c:v>1.0133182167663579</c:v>
                </c:pt>
                <c:pt idx="21">
                  <c:v>0.44322816894066802</c:v>
                </c:pt>
                <c:pt idx="22">
                  <c:v>0.31735668582300702</c:v>
                </c:pt>
                <c:pt idx="23">
                  <c:v>0.15480146474321399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1FA-42BE-ACC6-EF991EC1CA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3906560"/>
        <c:axId val="193908096"/>
      </c:barChart>
      <c:catAx>
        <c:axId val="193906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193908096"/>
        <c:crosses val="autoZero"/>
        <c:auto val="1"/>
        <c:lblAlgn val="ctr"/>
        <c:lblOffset val="100"/>
        <c:noMultiLvlLbl val="0"/>
      </c:catAx>
      <c:valAx>
        <c:axId val="193908096"/>
        <c:scaling>
          <c:orientation val="minMax"/>
          <c:min val="0"/>
        </c:scaling>
        <c:delete val="0"/>
        <c:axPos val="l"/>
        <c:numFmt formatCode="0.0_ " sourceLinked="0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1939065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A47AC-1503-4D1E-BF0D-5A54C93634B2}" type="datetimeFigureOut">
              <a:rPr lang="ko-KR" altLang="en-US" smtClean="0"/>
              <a:t>2019-04-08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6109C-E824-4F70-ABCE-35EB5E1770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189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56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0923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1604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01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7132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7011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2663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9673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2540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529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2893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81D5-7E7C-4BF9-B44E-06ED75D2408C}" type="datetimeFigureOut">
              <a:rPr lang="ko-KR" altLang="en-US" smtClean="0"/>
              <a:t>2019-04-08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168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39"/>
          <p:cNvSpPr>
            <a:spLocks noChangeArrowheads="1"/>
          </p:cNvSpPr>
          <p:nvPr/>
        </p:nvSpPr>
        <p:spPr bwMode="auto">
          <a:xfrm>
            <a:off x="324456" y="120232"/>
            <a:ext cx="8352000" cy="749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ko-KR" alt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9237" y="-55150"/>
            <a:ext cx="87729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2000" b="1" dirty="0">
                <a:latin typeface="Times New Roman" pitchFamily="18" charset="0"/>
                <a:cs typeface="Times New Roman" pitchFamily="18" charset="0"/>
              </a:rPr>
              <a:t>Supplementary Fig. 1. 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Combined efficacy of c-Met inhibitor and TRAIL in normal ADMSC and STS 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cells</a:t>
            </a: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ko-KR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6" name="차트 10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1589154"/>
              </p:ext>
            </p:extLst>
          </p:nvPr>
        </p:nvGraphicFramePr>
        <p:xfrm>
          <a:off x="276005" y="423552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8" name="직사각형 15"/>
          <p:cNvSpPr/>
          <p:nvPr/>
        </p:nvSpPr>
        <p:spPr>
          <a:xfrm>
            <a:off x="575057" y="2854511"/>
            <a:ext cx="3891715" cy="489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12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620652" y="298028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1084877" y="297971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76464" y="297981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1243757" y="298163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1413872" y="298028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45623" y="297868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1574447" y="298153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038672" y="298096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730259" y="298106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2197552" y="298288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2367667" y="298153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899418" y="297993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2527257" y="298028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2991482" y="297971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2683069" y="297981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3150362" y="298163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3320477" y="298028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2852228" y="297868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3481052" y="298153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3945277" y="298096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3636864" y="298106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4104157" y="298288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4274272" y="298153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3806023" y="297993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967051" y="3171993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-36512" y="3171431"/>
            <a:ext cx="10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TRAIL (ng/ml)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1912949" y="3171431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2861431" y="3171993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3744469" y="3171431"/>
            <a:ext cx="578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5532" y="436602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88" name="차트 10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6504537"/>
              </p:ext>
            </p:extLst>
          </p:nvPr>
        </p:nvGraphicFramePr>
        <p:xfrm>
          <a:off x="4803317" y="423552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9" name="직사각형 15"/>
          <p:cNvSpPr/>
          <p:nvPr/>
        </p:nvSpPr>
        <p:spPr>
          <a:xfrm>
            <a:off x="5167088" y="2843467"/>
            <a:ext cx="3702002" cy="489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12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0" name="직사각형 61"/>
          <p:cNvSpPr/>
          <p:nvPr/>
        </p:nvSpPr>
        <p:spPr>
          <a:xfrm>
            <a:off x="5167088" y="2848251"/>
            <a:ext cx="3846120" cy="489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12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5167088" y="297402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5631313" y="297345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5322900" y="297355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5790193" y="297537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4605116" y="2942453"/>
            <a:ext cx="758972" cy="246221"/>
            <a:chOff x="9793565" y="3874916"/>
            <a:chExt cx="758972" cy="246221"/>
          </a:xfrm>
        </p:grpSpPr>
        <p:sp>
          <p:nvSpPr>
            <p:cNvPr id="3" name="직사각형 2"/>
            <p:cNvSpPr/>
            <p:nvPr/>
          </p:nvSpPr>
          <p:spPr>
            <a:xfrm>
              <a:off x="9838518" y="3920380"/>
              <a:ext cx="566130" cy="1984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9" name="TextBox 298"/>
            <p:cNvSpPr txBox="1"/>
            <p:nvPr/>
          </p:nvSpPr>
          <p:spPr>
            <a:xfrm>
              <a:off x="9793565" y="3874916"/>
              <a:ext cx="7589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 err="1">
                  <a:latin typeface="Times New Roman" pitchFamily="18" charset="0"/>
                  <a:cs typeface="Times New Roman" pitchFamily="18" charset="0"/>
                </a:rPr>
                <a:t>PF</a:t>
              </a:r>
              <a:r>
                <a:rPr lang="en-US" altLang="ko-KR" sz="1000" b="1" dirty="0"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µ</a:t>
              </a:r>
              <a:r>
                <a:rPr lang="en-US" altLang="ko-KR" sz="1000" b="1" dirty="0">
                  <a:latin typeface="Times New Roman" pitchFamily="18" charset="0"/>
                  <a:cs typeface="Times New Roman" pitchFamily="18" charset="0"/>
                </a:rPr>
                <a:t>M)</a:t>
              </a:r>
              <a:endParaRPr lang="ko-KR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00" name="TextBox 299"/>
          <p:cNvSpPr txBox="1"/>
          <p:nvPr/>
        </p:nvSpPr>
        <p:spPr>
          <a:xfrm>
            <a:off x="5960308" y="297402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5492059" y="297242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6120883" y="297527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6585108" y="297470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6276695" y="297480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6743988" y="297662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6914103" y="297527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6445854" y="297367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7073693" y="297402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7537918" y="297345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7229505" y="297355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7696798" y="297537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7866913" y="297402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7398664" y="297242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8027488" y="297527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8491713" y="297470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6" name="TextBox 315"/>
          <p:cNvSpPr txBox="1"/>
          <p:nvPr/>
        </p:nvSpPr>
        <p:spPr>
          <a:xfrm>
            <a:off x="8183300" y="297480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8650593" y="297662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8" name="TextBox 317"/>
          <p:cNvSpPr txBox="1"/>
          <p:nvPr/>
        </p:nvSpPr>
        <p:spPr>
          <a:xfrm>
            <a:off x="8820708" y="297527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8352459" y="297367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9" name="Straight Connector 218"/>
          <p:cNvCxnSpPr/>
          <p:nvPr/>
        </p:nvCxnSpPr>
        <p:spPr>
          <a:xfrm flipV="1">
            <a:off x="693986" y="3181468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/>
        </p:nvCxnSpPr>
        <p:spPr>
          <a:xfrm flipV="1">
            <a:off x="1620004" y="3181468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>
          <a:xfrm flipV="1">
            <a:off x="2559483" y="3181468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V="1">
            <a:off x="3531831" y="3181468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4" name="TextBox 223"/>
          <p:cNvSpPr txBox="1"/>
          <p:nvPr/>
        </p:nvSpPr>
        <p:spPr>
          <a:xfrm>
            <a:off x="5515574" y="3171431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4512011" y="3170869"/>
            <a:ext cx="10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TRAIL (ng/ml)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6461472" y="3170869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7409954" y="3171431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8292992" y="3170869"/>
            <a:ext cx="578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9" name="Straight Connector 228"/>
          <p:cNvCxnSpPr/>
          <p:nvPr/>
        </p:nvCxnSpPr>
        <p:spPr>
          <a:xfrm flipV="1">
            <a:off x="5242509" y="3180906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/>
        </p:nvCxnSpPr>
        <p:spPr>
          <a:xfrm flipV="1">
            <a:off x="6168527" y="3180906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/>
        </p:nvCxnSpPr>
        <p:spPr>
          <a:xfrm flipV="1">
            <a:off x="7108006" y="3180906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 flipV="1">
            <a:off x="8080354" y="3180906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327" name="차트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9713148"/>
              </p:ext>
            </p:extLst>
          </p:nvPr>
        </p:nvGraphicFramePr>
        <p:xfrm>
          <a:off x="261894" y="3752479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53" name="TextBox 352"/>
          <p:cNvSpPr txBox="1"/>
          <p:nvPr/>
        </p:nvSpPr>
        <p:spPr>
          <a:xfrm>
            <a:off x="212470" y="3819550"/>
            <a:ext cx="391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b 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54" name="차트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2565060"/>
              </p:ext>
            </p:extLst>
          </p:nvPr>
        </p:nvGraphicFramePr>
        <p:xfrm>
          <a:off x="4785346" y="3752479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81" name="직사각형 15"/>
          <p:cNvSpPr/>
          <p:nvPr/>
        </p:nvSpPr>
        <p:spPr>
          <a:xfrm>
            <a:off x="562583" y="6188560"/>
            <a:ext cx="3891715" cy="489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12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2" name="TextBox 381"/>
          <p:cNvSpPr txBox="1"/>
          <p:nvPr/>
        </p:nvSpPr>
        <p:spPr>
          <a:xfrm>
            <a:off x="608178" y="631433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3" name="TextBox 382"/>
          <p:cNvSpPr txBox="1"/>
          <p:nvPr/>
        </p:nvSpPr>
        <p:spPr>
          <a:xfrm>
            <a:off x="1072403" y="6313768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4" name="TextBox 383"/>
          <p:cNvSpPr txBox="1"/>
          <p:nvPr/>
        </p:nvSpPr>
        <p:spPr>
          <a:xfrm>
            <a:off x="763990" y="631386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5" name="TextBox 384"/>
          <p:cNvSpPr txBox="1"/>
          <p:nvPr/>
        </p:nvSpPr>
        <p:spPr>
          <a:xfrm>
            <a:off x="1231283" y="631568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7" name="TextBox 386"/>
          <p:cNvSpPr txBox="1"/>
          <p:nvPr/>
        </p:nvSpPr>
        <p:spPr>
          <a:xfrm>
            <a:off x="1401398" y="631433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8" name="TextBox 387"/>
          <p:cNvSpPr txBox="1"/>
          <p:nvPr/>
        </p:nvSpPr>
        <p:spPr>
          <a:xfrm>
            <a:off x="933149" y="631272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" name="TextBox 388"/>
          <p:cNvSpPr txBox="1"/>
          <p:nvPr/>
        </p:nvSpPr>
        <p:spPr>
          <a:xfrm>
            <a:off x="1561973" y="631558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0" name="TextBox 389"/>
          <p:cNvSpPr txBox="1"/>
          <p:nvPr/>
        </p:nvSpPr>
        <p:spPr>
          <a:xfrm>
            <a:off x="2026198" y="6315018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1" name="TextBox 390"/>
          <p:cNvSpPr txBox="1"/>
          <p:nvPr/>
        </p:nvSpPr>
        <p:spPr>
          <a:xfrm>
            <a:off x="1717785" y="631511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2" name="TextBox 391"/>
          <p:cNvSpPr txBox="1"/>
          <p:nvPr/>
        </p:nvSpPr>
        <p:spPr>
          <a:xfrm>
            <a:off x="2185078" y="631693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3" name="TextBox 392"/>
          <p:cNvSpPr txBox="1"/>
          <p:nvPr/>
        </p:nvSpPr>
        <p:spPr>
          <a:xfrm>
            <a:off x="2355193" y="631558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4" name="TextBox 393"/>
          <p:cNvSpPr txBox="1"/>
          <p:nvPr/>
        </p:nvSpPr>
        <p:spPr>
          <a:xfrm>
            <a:off x="1886944" y="631397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5" name="TextBox 394"/>
          <p:cNvSpPr txBox="1"/>
          <p:nvPr/>
        </p:nvSpPr>
        <p:spPr>
          <a:xfrm>
            <a:off x="2514783" y="631433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6" name="TextBox 395"/>
          <p:cNvSpPr txBox="1"/>
          <p:nvPr/>
        </p:nvSpPr>
        <p:spPr>
          <a:xfrm>
            <a:off x="2979008" y="6313768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7" name="TextBox 396"/>
          <p:cNvSpPr txBox="1"/>
          <p:nvPr/>
        </p:nvSpPr>
        <p:spPr>
          <a:xfrm>
            <a:off x="2670595" y="631386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8" name="TextBox 397"/>
          <p:cNvSpPr txBox="1"/>
          <p:nvPr/>
        </p:nvSpPr>
        <p:spPr>
          <a:xfrm>
            <a:off x="3137888" y="631568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" name="TextBox 398"/>
          <p:cNvSpPr txBox="1"/>
          <p:nvPr/>
        </p:nvSpPr>
        <p:spPr>
          <a:xfrm>
            <a:off x="3308003" y="631433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0" name="TextBox 399"/>
          <p:cNvSpPr txBox="1"/>
          <p:nvPr/>
        </p:nvSpPr>
        <p:spPr>
          <a:xfrm>
            <a:off x="2839754" y="631272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1" name="TextBox 400"/>
          <p:cNvSpPr txBox="1"/>
          <p:nvPr/>
        </p:nvSpPr>
        <p:spPr>
          <a:xfrm>
            <a:off x="3468578" y="631558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2" name="TextBox 401"/>
          <p:cNvSpPr txBox="1"/>
          <p:nvPr/>
        </p:nvSpPr>
        <p:spPr>
          <a:xfrm>
            <a:off x="3932803" y="6315018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3" name="TextBox 402"/>
          <p:cNvSpPr txBox="1"/>
          <p:nvPr/>
        </p:nvSpPr>
        <p:spPr>
          <a:xfrm>
            <a:off x="3624390" y="631511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4" name="TextBox 403"/>
          <p:cNvSpPr txBox="1"/>
          <p:nvPr/>
        </p:nvSpPr>
        <p:spPr>
          <a:xfrm>
            <a:off x="4091683" y="631693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5" name="TextBox 404"/>
          <p:cNvSpPr txBox="1"/>
          <p:nvPr/>
        </p:nvSpPr>
        <p:spPr>
          <a:xfrm>
            <a:off x="4261798" y="631558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6" name="TextBox 405"/>
          <p:cNvSpPr txBox="1"/>
          <p:nvPr/>
        </p:nvSpPr>
        <p:spPr>
          <a:xfrm>
            <a:off x="3793549" y="631397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7" name="TextBox 406"/>
          <p:cNvSpPr txBox="1"/>
          <p:nvPr/>
        </p:nvSpPr>
        <p:spPr>
          <a:xfrm>
            <a:off x="954577" y="6506042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8" name="TextBox 407"/>
          <p:cNvSpPr txBox="1"/>
          <p:nvPr/>
        </p:nvSpPr>
        <p:spPr>
          <a:xfrm>
            <a:off x="-48986" y="6505480"/>
            <a:ext cx="10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TRAIL (ng/ml)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" name="TextBox 408"/>
          <p:cNvSpPr txBox="1"/>
          <p:nvPr/>
        </p:nvSpPr>
        <p:spPr>
          <a:xfrm>
            <a:off x="1900475" y="6505480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" name="TextBox 409"/>
          <p:cNvSpPr txBox="1"/>
          <p:nvPr/>
        </p:nvSpPr>
        <p:spPr>
          <a:xfrm>
            <a:off x="2848957" y="6506042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" name="TextBox 410"/>
          <p:cNvSpPr txBox="1"/>
          <p:nvPr/>
        </p:nvSpPr>
        <p:spPr>
          <a:xfrm>
            <a:off x="3731995" y="6505480"/>
            <a:ext cx="578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2" name="직사각형 15"/>
          <p:cNvSpPr/>
          <p:nvPr/>
        </p:nvSpPr>
        <p:spPr>
          <a:xfrm>
            <a:off x="5154614" y="6177516"/>
            <a:ext cx="3702002" cy="489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12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3" name="직사각형 61"/>
          <p:cNvSpPr/>
          <p:nvPr/>
        </p:nvSpPr>
        <p:spPr>
          <a:xfrm>
            <a:off x="5154614" y="6182300"/>
            <a:ext cx="3846120" cy="489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12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4" name="TextBox 413"/>
          <p:cNvSpPr txBox="1"/>
          <p:nvPr/>
        </p:nvSpPr>
        <p:spPr>
          <a:xfrm>
            <a:off x="5154614" y="630807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5" name="TextBox 414"/>
          <p:cNvSpPr txBox="1"/>
          <p:nvPr/>
        </p:nvSpPr>
        <p:spPr>
          <a:xfrm>
            <a:off x="5618839" y="6307508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6" name="TextBox 415"/>
          <p:cNvSpPr txBox="1"/>
          <p:nvPr/>
        </p:nvSpPr>
        <p:spPr>
          <a:xfrm>
            <a:off x="5310426" y="630760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7" name="TextBox 416"/>
          <p:cNvSpPr txBox="1"/>
          <p:nvPr/>
        </p:nvSpPr>
        <p:spPr>
          <a:xfrm>
            <a:off x="5777719" y="630942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" name="TextBox 418"/>
          <p:cNvSpPr txBox="1"/>
          <p:nvPr/>
        </p:nvSpPr>
        <p:spPr>
          <a:xfrm>
            <a:off x="5947834" y="630807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5479585" y="630646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1" name="TextBox 420"/>
          <p:cNvSpPr txBox="1"/>
          <p:nvPr/>
        </p:nvSpPr>
        <p:spPr>
          <a:xfrm>
            <a:off x="6108409" y="630932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2" name="TextBox 421"/>
          <p:cNvSpPr txBox="1"/>
          <p:nvPr/>
        </p:nvSpPr>
        <p:spPr>
          <a:xfrm>
            <a:off x="6572634" y="6308758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3" name="TextBox 422"/>
          <p:cNvSpPr txBox="1"/>
          <p:nvPr/>
        </p:nvSpPr>
        <p:spPr>
          <a:xfrm>
            <a:off x="6264221" y="630885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4" name="TextBox 423"/>
          <p:cNvSpPr txBox="1"/>
          <p:nvPr/>
        </p:nvSpPr>
        <p:spPr>
          <a:xfrm>
            <a:off x="6731514" y="631067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5" name="TextBox 424"/>
          <p:cNvSpPr txBox="1"/>
          <p:nvPr/>
        </p:nvSpPr>
        <p:spPr>
          <a:xfrm>
            <a:off x="6901629" y="630932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6" name="TextBox 425"/>
          <p:cNvSpPr txBox="1"/>
          <p:nvPr/>
        </p:nvSpPr>
        <p:spPr>
          <a:xfrm>
            <a:off x="6433380" y="630771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7" name="TextBox 426"/>
          <p:cNvSpPr txBox="1"/>
          <p:nvPr/>
        </p:nvSpPr>
        <p:spPr>
          <a:xfrm>
            <a:off x="7061219" y="630807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8" name="TextBox 427"/>
          <p:cNvSpPr txBox="1"/>
          <p:nvPr/>
        </p:nvSpPr>
        <p:spPr>
          <a:xfrm>
            <a:off x="7525444" y="6307508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9" name="TextBox 428"/>
          <p:cNvSpPr txBox="1"/>
          <p:nvPr/>
        </p:nvSpPr>
        <p:spPr>
          <a:xfrm>
            <a:off x="7217031" y="630760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" name="TextBox 429"/>
          <p:cNvSpPr txBox="1"/>
          <p:nvPr/>
        </p:nvSpPr>
        <p:spPr>
          <a:xfrm>
            <a:off x="7684324" y="630942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1" name="TextBox 430"/>
          <p:cNvSpPr txBox="1"/>
          <p:nvPr/>
        </p:nvSpPr>
        <p:spPr>
          <a:xfrm>
            <a:off x="7854439" y="630807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2" name="TextBox 431"/>
          <p:cNvSpPr txBox="1"/>
          <p:nvPr/>
        </p:nvSpPr>
        <p:spPr>
          <a:xfrm>
            <a:off x="7386190" y="630646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3" name="TextBox 432"/>
          <p:cNvSpPr txBox="1"/>
          <p:nvPr/>
        </p:nvSpPr>
        <p:spPr>
          <a:xfrm>
            <a:off x="8015014" y="630932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4" name="TextBox 433"/>
          <p:cNvSpPr txBox="1"/>
          <p:nvPr/>
        </p:nvSpPr>
        <p:spPr>
          <a:xfrm>
            <a:off x="8479239" y="6308758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5" name="TextBox 434"/>
          <p:cNvSpPr txBox="1"/>
          <p:nvPr/>
        </p:nvSpPr>
        <p:spPr>
          <a:xfrm>
            <a:off x="8170826" y="630885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6" name="TextBox 435"/>
          <p:cNvSpPr txBox="1"/>
          <p:nvPr/>
        </p:nvSpPr>
        <p:spPr>
          <a:xfrm>
            <a:off x="8638119" y="631067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7" name="TextBox 436"/>
          <p:cNvSpPr txBox="1"/>
          <p:nvPr/>
        </p:nvSpPr>
        <p:spPr>
          <a:xfrm>
            <a:off x="8808234" y="630932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8" name="TextBox 437"/>
          <p:cNvSpPr txBox="1"/>
          <p:nvPr/>
        </p:nvSpPr>
        <p:spPr>
          <a:xfrm>
            <a:off x="8339985" y="630771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39" name="Straight Connector 438"/>
          <p:cNvCxnSpPr/>
          <p:nvPr/>
        </p:nvCxnSpPr>
        <p:spPr>
          <a:xfrm flipV="1">
            <a:off x="681512" y="6515517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0" name="Straight Connector 439"/>
          <p:cNvCxnSpPr/>
          <p:nvPr/>
        </p:nvCxnSpPr>
        <p:spPr>
          <a:xfrm flipV="1">
            <a:off x="1607530" y="6515517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1" name="Straight Connector 440"/>
          <p:cNvCxnSpPr/>
          <p:nvPr/>
        </p:nvCxnSpPr>
        <p:spPr>
          <a:xfrm flipV="1">
            <a:off x="2547009" y="6515517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2" name="Straight Connector 441"/>
          <p:cNvCxnSpPr/>
          <p:nvPr/>
        </p:nvCxnSpPr>
        <p:spPr>
          <a:xfrm flipV="1">
            <a:off x="3519357" y="6515517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3" name="TextBox 442"/>
          <p:cNvSpPr txBox="1"/>
          <p:nvPr/>
        </p:nvSpPr>
        <p:spPr>
          <a:xfrm>
            <a:off x="5503100" y="6505480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4" name="TextBox 443"/>
          <p:cNvSpPr txBox="1"/>
          <p:nvPr/>
        </p:nvSpPr>
        <p:spPr>
          <a:xfrm>
            <a:off x="4499537" y="6504918"/>
            <a:ext cx="10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TRAIL (ng/ml)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5" name="TextBox 444"/>
          <p:cNvSpPr txBox="1"/>
          <p:nvPr/>
        </p:nvSpPr>
        <p:spPr>
          <a:xfrm>
            <a:off x="6448998" y="6504918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6" name="TextBox 445"/>
          <p:cNvSpPr txBox="1"/>
          <p:nvPr/>
        </p:nvSpPr>
        <p:spPr>
          <a:xfrm>
            <a:off x="7397480" y="6505480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7" name="TextBox 446"/>
          <p:cNvSpPr txBox="1"/>
          <p:nvPr/>
        </p:nvSpPr>
        <p:spPr>
          <a:xfrm>
            <a:off x="8280518" y="6504918"/>
            <a:ext cx="578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8" name="Straight Connector 447"/>
          <p:cNvCxnSpPr/>
          <p:nvPr/>
        </p:nvCxnSpPr>
        <p:spPr>
          <a:xfrm flipV="1">
            <a:off x="5230035" y="6514955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9" name="Straight Connector 448"/>
          <p:cNvCxnSpPr/>
          <p:nvPr/>
        </p:nvCxnSpPr>
        <p:spPr>
          <a:xfrm flipV="1">
            <a:off x="6156053" y="6514955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0" name="Straight Connector 449"/>
          <p:cNvCxnSpPr/>
          <p:nvPr/>
        </p:nvCxnSpPr>
        <p:spPr>
          <a:xfrm flipV="1">
            <a:off x="7095532" y="6514955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1" name="Straight Connector 450"/>
          <p:cNvCxnSpPr/>
          <p:nvPr/>
        </p:nvCxnSpPr>
        <p:spPr>
          <a:xfrm flipV="1">
            <a:off x="8067880" y="6514955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68" name="그룹 167"/>
          <p:cNvGrpSpPr/>
          <p:nvPr/>
        </p:nvGrpSpPr>
        <p:grpSpPr>
          <a:xfrm>
            <a:off x="4548373" y="6279123"/>
            <a:ext cx="758972" cy="246221"/>
            <a:chOff x="9793565" y="3874916"/>
            <a:chExt cx="758972" cy="246221"/>
          </a:xfrm>
        </p:grpSpPr>
        <p:sp>
          <p:nvSpPr>
            <p:cNvPr id="169" name="직사각형 168"/>
            <p:cNvSpPr/>
            <p:nvPr/>
          </p:nvSpPr>
          <p:spPr>
            <a:xfrm>
              <a:off x="9838518" y="3920380"/>
              <a:ext cx="566130" cy="1984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9793565" y="3874916"/>
              <a:ext cx="7589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 err="1">
                  <a:latin typeface="Times New Roman" pitchFamily="18" charset="0"/>
                  <a:cs typeface="Times New Roman" pitchFamily="18" charset="0"/>
                </a:rPr>
                <a:t>PF</a:t>
              </a:r>
              <a:r>
                <a:rPr lang="en-US" altLang="ko-KR" sz="1000" b="1" dirty="0"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µ</a:t>
              </a:r>
              <a:r>
                <a:rPr lang="en-US" altLang="ko-KR" sz="1000" b="1" dirty="0">
                  <a:latin typeface="Times New Roman" pitchFamily="18" charset="0"/>
                  <a:cs typeface="Times New Roman" pitchFamily="18" charset="0"/>
                </a:rPr>
                <a:t>M)</a:t>
              </a:r>
              <a:endParaRPr lang="ko-KR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71" name="그룹 170"/>
          <p:cNvGrpSpPr/>
          <p:nvPr/>
        </p:nvGrpSpPr>
        <p:grpSpPr>
          <a:xfrm>
            <a:off x="-36512" y="2922378"/>
            <a:ext cx="864096" cy="400110"/>
            <a:chOff x="9793565" y="3874916"/>
            <a:chExt cx="758972" cy="400110"/>
          </a:xfrm>
        </p:grpSpPr>
        <p:sp>
          <p:nvSpPr>
            <p:cNvPr id="172" name="직사각형 171"/>
            <p:cNvSpPr/>
            <p:nvPr/>
          </p:nvSpPr>
          <p:spPr>
            <a:xfrm>
              <a:off x="9838518" y="3920380"/>
              <a:ext cx="566130" cy="1984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9793565" y="3874916"/>
              <a:ext cx="7589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 smtClean="0">
                  <a:latin typeface="Times New Roman" pitchFamily="18" charset="0"/>
                  <a:cs typeface="Times New Roman" pitchFamily="18" charset="0"/>
                </a:rPr>
                <a:t>PHA </a:t>
              </a:r>
              <a:r>
                <a:rPr lang="en-US" altLang="ko-KR" sz="1000" b="1" dirty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µ</a:t>
              </a:r>
              <a:r>
                <a:rPr lang="en-US" altLang="ko-KR" sz="1000" b="1" dirty="0">
                  <a:latin typeface="Times New Roman" pitchFamily="18" charset="0"/>
                  <a:cs typeface="Times New Roman" pitchFamily="18" charset="0"/>
                </a:rPr>
                <a:t>M)</a:t>
              </a:r>
              <a:endParaRPr lang="ko-KR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74" name="그룹 173"/>
          <p:cNvGrpSpPr/>
          <p:nvPr/>
        </p:nvGrpSpPr>
        <p:grpSpPr>
          <a:xfrm>
            <a:off x="-36512" y="6269250"/>
            <a:ext cx="864096" cy="400110"/>
            <a:chOff x="9793565" y="3874916"/>
            <a:chExt cx="758972" cy="400110"/>
          </a:xfrm>
        </p:grpSpPr>
        <p:sp>
          <p:nvSpPr>
            <p:cNvPr id="175" name="직사각형 174"/>
            <p:cNvSpPr/>
            <p:nvPr/>
          </p:nvSpPr>
          <p:spPr>
            <a:xfrm>
              <a:off x="9838518" y="3920380"/>
              <a:ext cx="566130" cy="1984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9793565" y="3874916"/>
              <a:ext cx="7589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 smtClean="0">
                  <a:latin typeface="Times New Roman" pitchFamily="18" charset="0"/>
                  <a:cs typeface="Times New Roman" pitchFamily="18" charset="0"/>
                </a:rPr>
                <a:t>PHA </a:t>
              </a:r>
              <a:r>
                <a:rPr lang="en-US" altLang="ko-KR" sz="1000" b="1" dirty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µ</a:t>
              </a:r>
              <a:r>
                <a:rPr lang="en-US" altLang="ko-KR" sz="1000" b="1" dirty="0">
                  <a:latin typeface="Times New Roman" pitchFamily="18" charset="0"/>
                  <a:cs typeface="Times New Roman" pitchFamily="18" charset="0"/>
                </a:rPr>
                <a:t>M)</a:t>
              </a:r>
              <a:endParaRPr lang="ko-KR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776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1" name="차트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3095075"/>
              </p:ext>
            </p:extLst>
          </p:nvPr>
        </p:nvGraphicFramePr>
        <p:xfrm>
          <a:off x="269976" y="446997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4" name="TextBox 253"/>
          <p:cNvSpPr txBox="1"/>
          <p:nvPr/>
        </p:nvSpPr>
        <p:spPr>
          <a:xfrm>
            <a:off x="225532" y="436602"/>
            <a:ext cx="36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c 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2" name="차트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0824174"/>
              </p:ext>
            </p:extLst>
          </p:nvPr>
        </p:nvGraphicFramePr>
        <p:xfrm>
          <a:off x="4806296" y="449893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7" name="TextBox 346"/>
          <p:cNvSpPr txBox="1"/>
          <p:nvPr/>
        </p:nvSpPr>
        <p:spPr>
          <a:xfrm>
            <a:off x="197855" y="360564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6" name="차트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6665452"/>
              </p:ext>
            </p:extLst>
          </p:nvPr>
        </p:nvGraphicFramePr>
        <p:xfrm>
          <a:off x="258698" y="3778122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7" name="차트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5813521"/>
              </p:ext>
            </p:extLst>
          </p:nvPr>
        </p:nvGraphicFramePr>
        <p:xfrm>
          <a:off x="4860512" y="3778122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58" name="직사각형 15"/>
          <p:cNvSpPr/>
          <p:nvPr/>
        </p:nvSpPr>
        <p:spPr>
          <a:xfrm>
            <a:off x="575057" y="2854511"/>
            <a:ext cx="3891715" cy="489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12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620652" y="298028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084877" y="297971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776464" y="297981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1243757" y="298163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1413872" y="298028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945623" y="297868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" name="TextBox 265"/>
          <p:cNvSpPr txBox="1"/>
          <p:nvPr/>
        </p:nvSpPr>
        <p:spPr>
          <a:xfrm>
            <a:off x="1574447" y="298153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7" name="TextBox 266"/>
          <p:cNvSpPr txBox="1"/>
          <p:nvPr/>
        </p:nvSpPr>
        <p:spPr>
          <a:xfrm>
            <a:off x="2038672" y="298096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8" name="TextBox 267"/>
          <p:cNvSpPr txBox="1"/>
          <p:nvPr/>
        </p:nvSpPr>
        <p:spPr>
          <a:xfrm>
            <a:off x="1730259" y="298106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9" name="TextBox 268"/>
          <p:cNvSpPr txBox="1"/>
          <p:nvPr/>
        </p:nvSpPr>
        <p:spPr>
          <a:xfrm>
            <a:off x="2197552" y="298288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0" name="TextBox 269"/>
          <p:cNvSpPr txBox="1"/>
          <p:nvPr/>
        </p:nvSpPr>
        <p:spPr>
          <a:xfrm>
            <a:off x="2367667" y="298153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1899418" y="297993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2527257" y="298028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2991482" y="297971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2683069" y="297981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5" name="TextBox 274"/>
          <p:cNvSpPr txBox="1"/>
          <p:nvPr/>
        </p:nvSpPr>
        <p:spPr>
          <a:xfrm>
            <a:off x="3150362" y="298163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3320477" y="298028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2852228" y="297868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3481052" y="298153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3945277" y="298096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3636864" y="298106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4104157" y="298288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4274272" y="298153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3806023" y="297993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967051" y="3171993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-36512" y="3171431"/>
            <a:ext cx="10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TRAIL (ng/ml)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1912949" y="3171431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2861431" y="3171993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3744469" y="3171431"/>
            <a:ext cx="578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" name="직사각형 15"/>
          <p:cNvSpPr/>
          <p:nvPr/>
        </p:nvSpPr>
        <p:spPr>
          <a:xfrm>
            <a:off x="5167088" y="2843467"/>
            <a:ext cx="3702002" cy="489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12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0" name="직사각형 61"/>
          <p:cNvSpPr/>
          <p:nvPr/>
        </p:nvSpPr>
        <p:spPr>
          <a:xfrm>
            <a:off x="5167088" y="2848251"/>
            <a:ext cx="3846120" cy="489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12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5167088" y="297402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5631313" y="297345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5322900" y="297355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5790193" y="297537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5960308" y="297402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5492059" y="297242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6120883" y="297527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6585108" y="297470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6276695" y="297480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6743988" y="297662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6914103" y="297527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6445854" y="297367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7073693" y="297402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7537918" y="297345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7229505" y="297355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7696798" y="297537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7866913" y="297402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7398664" y="297242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8027488" y="297527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8491713" y="297470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8183300" y="297480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8650593" y="2976623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8820708" y="2975271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8352459" y="297367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6" name="Straight Connector 315"/>
          <p:cNvCxnSpPr/>
          <p:nvPr/>
        </p:nvCxnSpPr>
        <p:spPr>
          <a:xfrm flipV="1">
            <a:off x="693986" y="3181468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7" name="Straight Connector 316"/>
          <p:cNvCxnSpPr/>
          <p:nvPr/>
        </p:nvCxnSpPr>
        <p:spPr>
          <a:xfrm flipV="1">
            <a:off x="1620004" y="3181468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8" name="Straight Connector 317"/>
          <p:cNvCxnSpPr/>
          <p:nvPr/>
        </p:nvCxnSpPr>
        <p:spPr>
          <a:xfrm flipV="1">
            <a:off x="2559483" y="3181468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9" name="Straight Connector 318"/>
          <p:cNvCxnSpPr/>
          <p:nvPr/>
        </p:nvCxnSpPr>
        <p:spPr>
          <a:xfrm flipV="1">
            <a:off x="3531831" y="3181468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0" name="TextBox 319"/>
          <p:cNvSpPr txBox="1"/>
          <p:nvPr/>
        </p:nvSpPr>
        <p:spPr>
          <a:xfrm>
            <a:off x="5515574" y="3171431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4512011" y="3170869"/>
            <a:ext cx="10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TRAIL (ng/ml)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6461472" y="3170869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7409954" y="3171431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8292992" y="3170869"/>
            <a:ext cx="578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5" name="Straight Connector 324"/>
          <p:cNvCxnSpPr/>
          <p:nvPr/>
        </p:nvCxnSpPr>
        <p:spPr>
          <a:xfrm flipV="1">
            <a:off x="5242509" y="3180906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6" name="Straight Connector 325"/>
          <p:cNvCxnSpPr/>
          <p:nvPr/>
        </p:nvCxnSpPr>
        <p:spPr>
          <a:xfrm flipV="1">
            <a:off x="6168527" y="3180906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7" name="Straight Connector 326"/>
          <p:cNvCxnSpPr/>
          <p:nvPr/>
        </p:nvCxnSpPr>
        <p:spPr>
          <a:xfrm flipV="1">
            <a:off x="7108006" y="3180906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8" name="Straight Connector 327"/>
          <p:cNvCxnSpPr/>
          <p:nvPr/>
        </p:nvCxnSpPr>
        <p:spPr>
          <a:xfrm flipV="1">
            <a:off x="8080354" y="3180906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9" name="직사각형 15"/>
          <p:cNvSpPr/>
          <p:nvPr/>
        </p:nvSpPr>
        <p:spPr>
          <a:xfrm>
            <a:off x="562583" y="6188560"/>
            <a:ext cx="3891715" cy="489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12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608178" y="631433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1072403" y="6313768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763990" y="631386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1231283" y="631568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1401398" y="631433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933149" y="631272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1561973" y="631558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2026198" y="6315018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1717785" y="631511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2185078" y="631693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" name="TextBox 357"/>
          <p:cNvSpPr txBox="1"/>
          <p:nvPr/>
        </p:nvSpPr>
        <p:spPr>
          <a:xfrm>
            <a:off x="2355193" y="631558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1886944" y="631397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2514783" y="631433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2979008" y="6313768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2670595" y="631386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3137888" y="631568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3308003" y="631433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2839754" y="631272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6" name="TextBox 365"/>
          <p:cNvSpPr txBox="1"/>
          <p:nvPr/>
        </p:nvSpPr>
        <p:spPr>
          <a:xfrm>
            <a:off x="3468578" y="631558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7" name="TextBox 366"/>
          <p:cNvSpPr txBox="1"/>
          <p:nvPr/>
        </p:nvSpPr>
        <p:spPr>
          <a:xfrm>
            <a:off x="3932803" y="6315018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3624390" y="631511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9" name="TextBox 368"/>
          <p:cNvSpPr txBox="1"/>
          <p:nvPr/>
        </p:nvSpPr>
        <p:spPr>
          <a:xfrm>
            <a:off x="4091683" y="631693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0" name="TextBox 369"/>
          <p:cNvSpPr txBox="1"/>
          <p:nvPr/>
        </p:nvSpPr>
        <p:spPr>
          <a:xfrm>
            <a:off x="4261798" y="631558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1" name="TextBox 370"/>
          <p:cNvSpPr txBox="1"/>
          <p:nvPr/>
        </p:nvSpPr>
        <p:spPr>
          <a:xfrm>
            <a:off x="3793549" y="631397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2" name="TextBox 371"/>
          <p:cNvSpPr txBox="1"/>
          <p:nvPr/>
        </p:nvSpPr>
        <p:spPr>
          <a:xfrm>
            <a:off x="954577" y="6506042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-48986" y="6505480"/>
            <a:ext cx="10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TRAIL (ng/ml)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1900475" y="6505480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2848957" y="6506042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6" name="TextBox 375"/>
          <p:cNvSpPr txBox="1"/>
          <p:nvPr/>
        </p:nvSpPr>
        <p:spPr>
          <a:xfrm>
            <a:off x="3731995" y="6505480"/>
            <a:ext cx="578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7" name="직사각형 15"/>
          <p:cNvSpPr/>
          <p:nvPr/>
        </p:nvSpPr>
        <p:spPr>
          <a:xfrm>
            <a:off x="5154614" y="6177516"/>
            <a:ext cx="3702002" cy="489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12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" name="직사각형 61"/>
          <p:cNvSpPr/>
          <p:nvPr/>
        </p:nvSpPr>
        <p:spPr>
          <a:xfrm>
            <a:off x="5154614" y="6182300"/>
            <a:ext cx="3846120" cy="4895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12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9" name="TextBox 378"/>
          <p:cNvSpPr txBox="1"/>
          <p:nvPr/>
        </p:nvSpPr>
        <p:spPr>
          <a:xfrm>
            <a:off x="5154614" y="630807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0" name="TextBox 379"/>
          <p:cNvSpPr txBox="1"/>
          <p:nvPr/>
        </p:nvSpPr>
        <p:spPr>
          <a:xfrm>
            <a:off x="5618839" y="6307508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1" name="TextBox 380"/>
          <p:cNvSpPr txBox="1"/>
          <p:nvPr/>
        </p:nvSpPr>
        <p:spPr>
          <a:xfrm>
            <a:off x="5310426" y="630760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2" name="TextBox 381"/>
          <p:cNvSpPr txBox="1"/>
          <p:nvPr/>
        </p:nvSpPr>
        <p:spPr>
          <a:xfrm>
            <a:off x="5777719" y="630942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4" name="TextBox 383"/>
          <p:cNvSpPr txBox="1"/>
          <p:nvPr/>
        </p:nvSpPr>
        <p:spPr>
          <a:xfrm>
            <a:off x="5947834" y="630807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5" name="TextBox 384"/>
          <p:cNvSpPr txBox="1"/>
          <p:nvPr/>
        </p:nvSpPr>
        <p:spPr>
          <a:xfrm>
            <a:off x="5479585" y="630646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6108409" y="630932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7" name="TextBox 386"/>
          <p:cNvSpPr txBox="1"/>
          <p:nvPr/>
        </p:nvSpPr>
        <p:spPr>
          <a:xfrm>
            <a:off x="6572634" y="6308758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8" name="TextBox 387"/>
          <p:cNvSpPr txBox="1"/>
          <p:nvPr/>
        </p:nvSpPr>
        <p:spPr>
          <a:xfrm>
            <a:off x="6264221" y="630885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" name="TextBox 388"/>
          <p:cNvSpPr txBox="1"/>
          <p:nvPr/>
        </p:nvSpPr>
        <p:spPr>
          <a:xfrm>
            <a:off x="6731514" y="631067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0" name="TextBox 389"/>
          <p:cNvSpPr txBox="1"/>
          <p:nvPr/>
        </p:nvSpPr>
        <p:spPr>
          <a:xfrm>
            <a:off x="6901629" y="630932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1" name="TextBox 390"/>
          <p:cNvSpPr txBox="1"/>
          <p:nvPr/>
        </p:nvSpPr>
        <p:spPr>
          <a:xfrm>
            <a:off x="6433380" y="630771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2" name="TextBox 391"/>
          <p:cNvSpPr txBox="1"/>
          <p:nvPr/>
        </p:nvSpPr>
        <p:spPr>
          <a:xfrm>
            <a:off x="7061219" y="630807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3" name="TextBox 392"/>
          <p:cNvSpPr txBox="1"/>
          <p:nvPr/>
        </p:nvSpPr>
        <p:spPr>
          <a:xfrm>
            <a:off x="7525444" y="6307508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4" name="TextBox 393"/>
          <p:cNvSpPr txBox="1"/>
          <p:nvPr/>
        </p:nvSpPr>
        <p:spPr>
          <a:xfrm>
            <a:off x="7217031" y="630760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5" name="TextBox 394"/>
          <p:cNvSpPr txBox="1"/>
          <p:nvPr/>
        </p:nvSpPr>
        <p:spPr>
          <a:xfrm>
            <a:off x="7684324" y="630942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6" name="TextBox 395"/>
          <p:cNvSpPr txBox="1"/>
          <p:nvPr/>
        </p:nvSpPr>
        <p:spPr>
          <a:xfrm>
            <a:off x="7854439" y="630807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7" name="TextBox 396"/>
          <p:cNvSpPr txBox="1"/>
          <p:nvPr/>
        </p:nvSpPr>
        <p:spPr>
          <a:xfrm>
            <a:off x="7386190" y="630646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8" name="TextBox 397"/>
          <p:cNvSpPr txBox="1"/>
          <p:nvPr/>
        </p:nvSpPr>
        <p:spPr>
          <a:xfrm>
            <a:off x="8015014" y="630932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" name="TextBox 398"/>
          <p:cNvSpPr txBox="1"/>
          <p:nvPr/>
        </p:nvSpPr>
        <p:spPr>
          <a:xfrm>
            <a:off x="8479239" y="6308758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0" name="TextBox 399"/>
          <p:cNvSpPr txBox="1"/>
          <p:nvPr/>
        </p:nvSpPr>
        <p:spPr>
          <a:xfrm>
            <a:off x="8170826" y="630885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0.5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1" name="TextBox 400"/>
          <p:cNvSpPr txBox="1"/>
          <p:nvPr/>
        </p:nvSpPr>
        <p:spPr>
          <a:xfrm>
            <a:off x="8638119" y="6310672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2" name="TextBox 401"/>
          <p:cNvSpPr txBox="1"/>
          <p:nvPr/>
        </p:nvSpPr>
        <p:spPr>
          <a:xfrm>
            <a:off x="8808234" y="6309320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3" name="TextBox 402"/>
          <p:cNvSpPr txBox="1"/>
          <p:nvPr/>
        </p:nvSpPr>
        <p:spPr>
          <a:xfrm>
            <a:off x="8339985" y="6307719"/>
            <a:ext cx="180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4" name="Straight Connector 403"/>
          <p:cNvCxnSpPr/>
          <p:nvPr/>
        </p:nvCxnSpPr>
        <p:spPr>
          <a:xfrm flipV="1">
            <a:off x="681512" y="6515517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5" name="Straight Connector 404"/>
          <p:cNvCxnSpPr/>
          <p:nvPr/>
        </p:nvCxnSpPr>
        <p:spPr>
          <a:xfrm flipV="1">
            <a:off x="1607530" y="6515517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6" name="Straight Connector 405"/>
          <p:cNvCxnSpPr/>
          <p:nvPr/>
        </p:nvCxnSpPr>
        <p:spPr>
          <a:xfrm flipV="1">
            <a:off x="2547009" y="6515517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7" name="Straight Connector 406"/>
          <p:cNvCxnSpPr/>
          <p:nvPr/>
        </p:nvCxnSpPr>
        <p:spPr>
          <a:xfrm flipV="1">
            <a:off x="3519357" y="6515517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8" name="TextBox 407"/>
          <p:cNvSpPr txBox="1"/>
          <p:nvPr/>
        </p:nvSpPr>
        <p:spPr>
          <a:xfrm>
            <a:off x="5503100" y="6505480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" name="TextBox 408"/>
          <p:cNvSpPr txBox="1"/>
          <p:nvPr/>
        </p:nvSpPr>
        <p:spPr>
          <a:xfrm>
            <a:off x="4499537" y="6504918"/>
            <a:ext cx="10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TRAIL (ng/ml)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" name="TextBox 409"/>
          <p:cNvSpPr txBox="1"/>
          <p:nvPr/>
        </p:nvSpPr>
        <p:spPr>
          <a:xfrm>
            <a:off x="6448998" y="6504918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2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" name="TextBox 410"/>
          <p:cNvSpPr txBox="1"/>
          <p:nvPr/>
        </p:nvSpPr>
        <p:spPr>
          <a:xfrm>
            <a:off x="7397480" y="6505480"/>
            <a:ext cx="425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2" name="TextBox 411"/>
          <p:cNvSpPr txBox="1"/>
          <p:nvPr/>
        </p:nvSpPr>
        <p:spPr>
          <a:xfrm>
            <a:off x="8280518" y="6504918"/>
            <a:ext cx="578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itchFamily="18" charset="0"/>
                <a:cs typeface="Times New Roman" pitchFamily="18" charset="0"/>
              </a:rPr>
              <a:t>10</a:t>
            </a:r>
            <a:endParaRPr lang="ko-KR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3" name="Straight Connector 412"/>
          <p:cNvCxnSpPr/>
          <p:nvPr/>
        </p:nvCxnSpPr>
        <p:spPr>
          <a:xfrm flipV="1">
            <a:off x="5230035" y="6514955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4" name="Straight Connector 413"/>
          <p:cNvCxnSpPr/>
          <p:nvPr/>
        </p:nvCxnSpPr>
        <p:spPr>
          <a:xfrm flipV="1">
            <a:off x="6156053" y="6514955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5" name="Straight Connector 414"/>
          <p:cNvCxnSpPr/>
          <p:nvPr/>
        </p:nvCxnSpPr>
        <p:spPr>
          <a:xfrm flipV="1">
            <a:off x="7095532" y="6514955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6" name="Straight Connector 415"/>
          <p:cNvCxnSpPr/>
          <p:nvPr/>
        </p:nvCxnSpPr>
        <p:spPr>
          <a:xfrm flipV="1">
            <a:off x="8067880" y="6514955"/>
            <a:ext cx="863998" cy="0"/>
          </a:xfrm>
          <a:prstGeom prst="line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-19490" y="0"/>
            <a:ext cx="25410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latin typeface="Times New Roman" pitchFamily="18" charset="0"/>
                <a:cs typeface="Times New Roman" pitchFamily="18" charset="0"/>
              </a:rPr>
              <a:t>Supplementary Fig. 1</a:t>
            </a:r>
            <a:endParaRPr lang="ko-KR" altLang="en-US" sz="2000" dirty="0"/>
          </a:p>
        </p:txBody>
      </p:sp>
      <p:grpSp>
        <p:nvGrpSpPr>
          <p:cNvPr id="151" name="그룹 150"/>
          <p:cNvGrpSpPr/>
          <p:nvPr/>
        </p:nvGrpSpPr>
        <p:grpSpPr>
          <a:xfrm>
            <a:off x="4605116" y="2942453"/>
            <a:ext cx="758972" cy="246221"/>
            <a:chOff x="9793565" y="3874916"/>
            <a:chExt cx="758972" cy="246221"/>
          </a:xfrm>
        </p:grpSpPr>
        <p:sp>
          <p:nvSpPr>
            <p:cNvPr id="152" name="직사각형 151"/>
            <p:cNvSpPr/>
            <p:nvPr/>
          </p:nvSpPr>
          <p:spPr>
            <a:xfrm>
              <a:off x="9838518" y="3920380"/>
              <a:ext cx="566130" cy="1984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9793565" y="3874916"/>
              <a:ext cx="7589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 err="1">
                  <a:latin typeface="Times New Roman" pitchFamily="18" charset="0"/>
                  <a:cs typeface="Times New Roman" pitchFamily="18" charset="0"/>
                </a:rPr>
                <a:t>PF</a:t>
              </a:r>
              <a:r>
                <a:rPr lang="en-US" altLang="ko-KR" sz="1000" b="1" dirty="0"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µ</a:t>
              </a:r>
              <a:r>
                <a:rPr lang="en-US" altLang="ko-KR" sz="1000" b="1" dirty="0">
                  <a:latin typeface="Times New Roman" pitchFamily="18" charset="0"/>
                  <a:cs typeface="Times New Roman" pitchFamily="18" charset="0"/>
                </a:rPr>
                <a:t>M)</a:t>
              </a:r>
              <a:endParaRPr lang="ko-KR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4" name="그룹 153"/>
          <p:cNvGrpSpPr/>
          <p:nvPr/>
        </p:nvGrpSpPr>
        <p:grpSpPr>
          <a:xfrm>
            <a:off x="4596302" y="6309320"/>
            <a:ext cx="758972" cy="246221"/>
            <a:chOff x="9793565" y="3874916"/>
            <a:chExt cx="758972" cy="246221"/>
          </a:xfrm>
        </p:grpSpPr>
        <p:sp>
          <p:nvSpPr>
            <p:cNvPr id="155" name="직사각형 154"/>
            <p:cNvSpPr/>
            <p:nvPr/>
          </p:nvSpPr>
          <p:spPr>
            <a:xfrm>
              <a:off x="9838518" y="3920380"/>
              <a:ext cx="566130" cy="1984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9793565" y="3874916"/>
              <a:ext cx="7589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 err="1">
                  <a:latin typeface="Times New Roman" pitchFamily="18" charset="0"/>
                  <a:cs typeface="Times New Roman" pitchFamily="18" charset="0"/>
                </a:rPr>
                <a:t>PF</a:t>
              </a:r>
              <a:r>
                <a:rPr lang="en-US" altLang="ko-KR" sz="1000" b="1" dirty="0"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µ</a:t>
              </a:r>
              <a:r>
                <a:rPr lang="en-US" altLang="ko-KR" sz="1000" b="1" dirty="0">
                  <a:latin typeface="Times New Roman" pitchFamily="18" charset="0"/>
                  <a:cs typeface="Times New Roman" pitchFamily="18" charset="0"/>
                </a:rPr>
                <a:t>M)</a:t>
              </a:r>
              <a:endParaRPr lang="ko-KR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7" name="그룹 156"/>
          <p:cNvGrpSpPr/>
          <p:nvPr/>
        </p:nvGrpSpPr>
        <p:grpSpPr>
          <a:xfrm>
            <a:off x="-36512" y="6269250"/>
            <a:ext cx="864096" cy="400110"/>
            <a:chOff x="9793565" y="3874916"/>
            <a:chExt cx="758972" cy="400110"/>
          </a:xfrm>
        </p:grpSpPr>
        <p:sp>
          <p:nvSpPr>
            <p:cNvPr id="158" name="직사각형 157"/>
            <p:cNvSpPr/>
            <p:nvPr/>
          </p:nvSpPr>
          <p:spPr>
            <a:xfrm>
              <a:off x="9838518" y="3920380"/>
              <a:ext cx="566130" cy="1984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9793565" y="3874916"/>
              <a:ext cx="7589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 smtClean="0">
                  <a:latin typeface="Times New Roman" pitchFamily="18" charset="0"/>
                  <a:cs typeface="Times New Roman" pitchFamily="18" charset="0"/>
                </a:rPr>
                <a:t>PHA </a:t>
              </a:r>
              <a:r>
                <a:rPr lang="en-US" altLang="ko-KR" sz="1000" b="1" dirty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µ</a:t>
              </a:r>
              <a:r>
                <a:rPr lang="en-US" altLang="ko-KR" sz="1000" b="1" dirty="0">
                  <a:latin typeface="Times New Roman" pitchFamily="18" charset="0"/>
                  <a:cs typeface="Times New Roman" pitchFamily="18" charset="0"/>
                </a:rPr>
                <a:t>M)</a:t>
              </a:r>
              <a:endParaRPr lang="ko-KR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3" name="그룹 162"/>
          <p:cNvGrpSpPr/>
          <p:nvPr/>
        </p:nvGrpSpPr>
        <p:grpSpPr>
          <a:xfrm>
            <a:off x="-36512" y="2924944"/>
            <a:ext cx="864096" cy="400110"/>
            <a:chOff x="9793565" y="3874916"/>
            <a:chExt cx="758972" cy="400110"/>
          </a:xfrm>
        </p:grpSpPr>
        <p:sp>
          <p:nvSpPr>
            <p:cNvPr id="164" name="직사각형 163"/>
            <p:cNvSpPr/>
            <p:nvPr/>
          </p:nvSpPr>
          <p:spPr>
            <a:xfrm>
              <a:off x="9838518" y="3920380"/>
              <a:ext cx="566130" cy="1984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9793565" y="3874916"/>
              <a:ext cx="7589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 smtClean="0">
                  <a:latin typeface="Times New Roman" pitchFamily="18" charset="0"/>
                  <a:cs typeface="Times New Roman" pitchFamily="18" charset="0"/>
                </a:rPr>
                <a:t>PHA </a:t>
              </a:r>
              <a:r>
                <a:rPr lang="en-US" altLang="ko-KR" sz="1000" b="1" dirty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µ</a:t>
              </a:r>
              <a:r>
                <a:rPr lang="en-US" altLang="ko-KR" sz="1000" b="1" dirty="0">
                  <a:latin typeface="Times New Roman" pitchFamily="18" charset="0"/>
                  <a:cs typeface="Times New Roman" pitchFamily="18" charset="0"/>
                </a:rPr>
                <a:t>M)</a:t>
              </a:r>
              <a:endParaRPr lang="ko-KR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915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5451</TotalTime>
  <Words>367</Words>
  <Application>Microsoft Office PowerPoint</Application>
  <PresentationFormat>화면 슬라이드 쇼(4:3)</PresentationFormat>
  <Paragraphs>266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TRC 홍두표</dc:creator>
  <cp:lastModifiedBy>홍성민</cp:lastModifiedBy>
  <cp:revision>65</cp:revision>
  <dcterms:created xsi:type="dcterms:W3CDTF">2018-11-08T23:08:45Z</dcterms:created>
  <dcterms:modified xsi:type="dcterms:W3CDTF">2019-04-07T15:28:53Z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D:\홍두표 박사님\메추라기\Mouse sarcoma model\PDX\trail cmet figure\revision\BCAND18 REVISION 181109.pptx</vt:lpwstr>
  </property>
</Properties>
</file>