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9" r:id="rId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174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15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4A47AC-1503-4D1E-BF0D-5A54C93634B2}" type="datetimeFigureOut">
              <a:rPr lang="ko-KR" altLang="en-US" smtClean="0"/>
              <a:t>2019-04-07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76109C-E824-4F70-ABCE-35EB5E1770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18947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81D5-7E7C-4BF9-B44E-06ED75D2408C}" type="datetimeFigureOut">
              <a:rPr lang="ko-KR" altLang="en-US" smtClean="0"/>
              <a:t>2019-04-07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FC242-FEB4-4DEC-8E03-5D1621B7B9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5560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81D5-7E7C-4BF9-B44E-06ED75D2408C}" type="datetimeFigureOut">
              <a:rPr lang="ko-KR" altLang="en-US" smtClean="0"/>
              <a:t>2019-04-07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FC242-FEB4-4DEC-8E03-5D1621B7B9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809232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81D5-7E7C-4BF9-B44E-06ED75D2408C}" type="datetimeFigureOut">
              <a:rPr lang="ko-KR" altLang="en-US" smtClean="0"/>
              <a:t>2019-04-07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FC242-FEB4-4DEC-8E03-5D1621B7B9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71604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81D5-7E7C-4BF9-B44E-06ED75D2408C}" type="datetimeFigureOut">
              <a:rPr lang="ko-KR" altLang="en-US" smtClean="0"/>
              <a:t>2019-04-07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FC242-FEB4-4DEC-8E03-5D1621B7B9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5018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81D5-7E7C-4BF9-B44E-06ED75D2408C}" type="datetimeFigureOut">
              <a:rPr lang="ko-KR" altLang="en-US" smtClean="0"/>
              <a:t>2019-04-07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FC242-FEB4-4DEC-8E03-5D1621B7B9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771328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81D5-7E7C-4BF9-B44E-06ED75D2408C}" type="datetimeFigureOut">
              <a:rPr lang="ko-KR" altLang="en-US" smtClean="0"/>
              <a:t>2019-04-07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FC242-FEB4-4DEC-8E03-5D1621B7B9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77011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81D5-7E7C-4BF9-B44E-06ED75D2408C}" type="datetimeFigureOut">
              <a:rPr lang="ko-KR" altLang="en-US" smtClean="0"/>
              <a:t>2019-04-07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FC242-FEB4-4DEC-8E03-5D1621B7B9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826639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81D5-7E7C-4BF9-B44E-06ED75D2408C}" type="datetimeFigureOut">
              <a:rPr lang="ko-KR" altLang="en-US" smtClean="0"/>
              <a:t>2019-04-07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FC242-FEB4-4DEC-8E03-5D1621B7B9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09673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81D5-7E7C-4BF9-B44E-06ED75D2408C}" type="datetimeFigureOut">
              <a:rPr lang="ko-KR" altLang="en-US" smtClean="0"/>
              <a:t>2019-04-07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FC242-FEB4-4DEC-8E03-5D1621B7B9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725406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81D5-7E7C-4BF9-B44E-06ED75D2408C}" type="datetimeFigureOut">
              <a:rPr lang="ko-KR" altLang="en-US" smtClean="0"/>
              <a:t>2019-04-07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FC242-FEB4-4DEC-8E03-5D1621B7B9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252995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81D5-7E7C-4BF9-B44E-06ED75D2408C}" type="datetimeFigureOut">
              <a:rPr lang="ko-KR" altLang="en-US" smtClean="0"/>
              <a:t>2019-04-07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FC242-FEB4-4DEC-8E03-5D1621B7B9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828934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A481D5-7E7C-4BF9-B44E-06ED75D2408C}" type="datetimeFigureOut">
              <a:rPr lang="ko-KR" altLang="en-US" smtClean="0"/>
              <a:t>2019-04-07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FFC242-FEB4-4DEC-8E03-5D1621B7B9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91680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13" Type="http://schemas.openxmlformats.org/officeDocument/2006/relationships/image" Target="../media/image12.wmf"/><Relationship Id="rId3" Type="http://schemas.openxmlformats.org/officeDocument/2006/relationships/image" Target="../media/image2.wmf"/><Relationship Id="rId7" Type="http://schemas.openxmlformats.org/officeDocument/2006/relationships/image" Target="../media/image6.wmf"/><Relationship Id="rId12" Type="http://schemas.openxmlformats.org/officeDocument/2006/relationships/image" Target="../media/image11.wmf"/><Relationship Id="rId2" Type="http://schemas.openxmlformats.org/officeDocument/2006/relationships/image" Target="../media/image1.wmf"/><Relationship Id="rId16" Type="http://schemas.openxmlformats.org/officeDocument/2006/relationships/image" Target="../media/image15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wmf"/><Relationship Id="rId11" Type="http://schemas.openxmlformats.org/officeDocument/2006/relationships/image" Target="../media/image10.wmf"/><Relationship Id="rId5" Type="http://schemas.openxmlformats.org/officeDocument/2006/relationships/image" Target="../media/image4.wmf"/><Relationship Id="rId15" Type="http://schemas.openxmlformats.org/officeDocument/2006/relationships/image" Target="../media/image14.wmf"/><Relationship Id="rId10" Type="http://schemas.openxmlformats.org/officeDocument/2006/relationships/image" Target="../media/image9.wmf"/><Relationship Id="rId4" Type="http://schemas.openxmlformats.org/officeDocument/2006/relationships/image" Target="../media/image3.wmf"/><Relationship Id="rId9" Type="http://schemas.openxmlformats.org/officeDocument/2006/relationships/image" Target="../media/image8.wmf"/><Relationship Id="rId14" Type="http://schemas.openxmlformats.org/officeDocument/2006/relationships/image" Target="../media/image1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/>
        </p:nvSpPr>
        <p:spPr>
          <a:xfrm>
            <a:off x="1048952" y="1539595"/>
            <a:ext cx="7618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DcR1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725204" y="1547500"/>
            <a:ext cx="7618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DcR2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421392" y="1539595"/>
            <a:ext cx="646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DR4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087484" y="1547500"/>
            <a:ext cx="646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DR5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740213" y="1544040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c-Met</a:t>
            </a:r>
          </a:p>
        </p:txBody>
      </p:sp>
      <p:sp>
        <p:nvSpPr>
          <p:cNvPr id="79" name="TextBox 35"/>
          <p:cNvSpPr txBox="1">
            <a:spLocks noChangeArrowheads="1"/>
          </p:cNvSpPr>
          <p:nvPr/>
        </p:nvSpPr>
        <p:spPr bwMode="auto">
          <a:xfrm>
            <a:off x="-14999" y="31191"/>
            <a:ext cx="926246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ko-KR" sz="2000" b="1" dirty="0">
                <a:latin typeface="Times New Roman" pitchFamily="18" charset="0"/>
                <a:cs typeface="Times New Roman" pitchFamily="18" charset="0"/>
              </a:rPr>
              <a:t>Supplementary Fig. 2. </a:t>
            </a:r>
            <a:r>
              <a:rPr lang="en-US" altLang="ko-KR" sz="2000" dirty="0">
                <a:latin typeface="Times New Roman" pitchFamily="18" charset="0"/>
                <a:cs typeface="Times New Roman" pitchFamily="18" charset="0"/>
              </a:rPr>
              <a:t>Expression levels of death receptors and c-Met receptor expression in STS cell lines.</a:t>
            </a:r>
            <a:endParaRPr lang="ko-KR" alt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11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28" t="11180" r="8619" b="18940"/>
          <a:stretch/>
        </p:blipFill>
        <p:spPr bwMode="auto">
          <a:xfrm>
            <a:off x="647744" y="5212416"/>
            <a:ext cx="1620000" cy="1178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29" t="11583" r="8442" b="18838"/>
          <a:stretch/>
        </p:blipFill>
        <p:spPr bwMode="auto">
          <a:xfrm>
            <a:off x="2303928" y="5212416"/>
            <a:ext cx="1620000" cy="1165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64" t="11820" r="8484" b="18602"/>
          <a:stretch/>
        </p:blipFill>
        <p:spPr bwMode="auto">
          <a:xfrm>
            <a:off x="3960112" y="5214574"/>
            <a:ext cx="1620000" cy="1173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4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51" t="11717" r="8458" b="19005"/>
          <a:stretch/>
        </p:blipFill>
        <p:spPr bwMode="auto">
          <a:xfrm>
            <a:off x="5616296" y="5212416"/>
            <a:ext cx="1620000" cy="116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5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77" t="11115" r="8455" b="19908"/>
          <a:stretch/>
        </p:blipFill>
        <p:spPr bwMode="auto">
          <a:xfrm>
            <a:off x="7344488" y="5215778"/>
            <a:ext cx="1620000" cy="115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 rot="16200000">
            <a:off x="26136" y="5609929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HT1080</a:t>
            </a:r>
          </a:p>
        </p:txBody>
      </p:sp>
      <p:pic>
        <p:nvPicPr>
          <p:cNvPr id="12" name="Picture 11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65" t="11879" r="8510" b="18720"/>
          <a:stretch/>
        </p:blipFill>
        <p:spPr bwMode="auto">
          <a:xfrm>
            <a:off x="647384" y="1957602"/>
            <a:ext cx="1620000" cy="1165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41" t="11360" r="8858" b="18323"/>
          <a:stretch/>
        </p:blipFill>
        <p:spPr bwMode="auto">
          <a:xfrm>
            <a:off x="2303568" y="1957602"/>
            <a:ext cx="1620000" cy="1192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3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02" t="12009" r="8854" b="18591"/>
          <a:stretch/>
        </p:blipFill>
        <p:spPr bwMode="auto">
          <a:xfrm>
            <a:off x="3959752" y="1957602"/>
            <a:ext cx="1620000" cy="116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4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42" t="11761" r="8195" b="18839"/>
          <a:stretch/>
        </p:blipFill>
        <p:spPr bwMode="auto">
          <a:xfrm>
            <a:off x="5615936" y="1957602"/>
            <a:ext cx="1620000" cy="1171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5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26" t="11647" r="8591" b="18952"/>
          <a:stretch/>
        </p:blipFill>
        <p:spPr bwMode="auto">
          <a:xfrm>
            <a:off x="7308304" y="1969628"/>
            <a:ext cx="1620000" cy="11742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/>
          <p:cNvSpPr txBox="1"/>
          <p:nvPr/>
        </p:nvSpPr>
        <p:spPr>
          <a:xfrm rot="16200000">
            <a:off x="-78425" y="2324603"/>
            <a:ext cx="10550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MFHino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" name="Picture 11"/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67" t="11225" r="8701" b="18617"/>
          <a:stretch/>
        </p:blipFill>
        <p:spPr bwMode="auto">
          <a:xfrm>
            <a:off x="2303928" y="3548106"/>
            <a:ext cx="1620000" cy="1186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12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56" t="11495" r="8454" b="18588"/>
          <a:stretch/>
        </p:blipFill>
        <p:spPr bwMode="auto">
          <a:xfrm>
            <a:off x="658572" y="3573016"/>
            <a:ext cx="1620000" cy="11674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13"/>
          <p:cNvPicPr>
            <a:picLocks noChangeAspect="1" noChangeArrowheads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65" t="11633" r="8610" b="18208"/>
          <a:stretch/>
        </p:blipFill>
        <p:spPr bwMode="auto">
          <a:xfrm>
            <a:off x="3959752" y="3548106"/>
            <a:ext cx="1620000" cy="1183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14"/>
          <p:cNvPicPr>
            <a:picLocks noChangeAspect="1" noChangeArrowheads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29" t="11604" r="8363" b="18721"/>
          <a:stretch/>
        </p:blipFill>
        <p:spPr bwMode="auto">
          <a:xfrm>
            <a:off x="5615936" y="3548106"/>
            <a:ext cx="1620000" cy="1169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15"/>
          <p:cNvPicPr>
            <a:picLocks noChangeAspect="1" noChangeArrowheads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48" t="11661" r="8454" b="18422"/>
          <a:stretch/>
        </p:blipFill>
        <p:spPr bwMode="auto">
          <a:xfrm>
            <a:off x="7302002" y="3547265"/>
            <a:ext cx="1620000" cy="1170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Box 23"/>
          <p:cNvSpPr txBox="1"/>
          <p:nvPr/>
        </p:nvSpPr>
        <p:spPr>
          <a:xfrm rot="16200000">
            <a:off x="27016" y="3960095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SW872</a:t>
            </a:r>
          </a:p>
        </p:txBody>
      </p:sp>
      <p:sp>
        <p:nvSpPr>
          <p:cNvPr id="35" name="TextBox 35"/>
          <p:cNvSpPr txBox="1">
            <a:spLocks noChangeArrowheads="1"/>
          </p:cNvSpPr>
          <p:nvPr/>
        </p:nvSpPr>
        <p:spPr bwMode="auto">
          <a:xfrm>
            <a:off x="1598206" y="2429368"/>
            <a:ext cx="457769" cy="18466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ko-KR" sz="1200" b="1" dirty="0">
                <a:latin typeface="Times New Roman" pitchFamily="18" charset="0"/>
                <a:cs typeface="Times New Roman" pitchFamily="18" charset="0"/>
              </a:rPr>
              <a:t>1.0%</a:t>
            </a:r>
            <a:endParaRPr lang="ko-KR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1223448" y="2214885"/>
            <a:ext cx="916914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ko-KR" sz="1200" b="1" dirty="0">
                <a:latin typeface="Times New Roman" pitchFamily="18" charset="0"/>
                <a:cs typeface="Times New Roman" pitchFamily="18" charset="0"/>
              </a:rPr>
              <a:t>MFI: 6.0</a:t>
            </a:r>
            <a:endParaRPr lang="ko-KR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TextBox 35"/>
          <p:cNvSpPr txBox="1">
            <a:spLocks noChangeArrowheads="1"/>
          </p:cNvSpPr>
          <p:nvPr/>
        </p:nvSpPr>
        <p:spPr bwMode="auto">
          <a:xfrm>
            <a:off x="3369034" y="2438378"/>
            <a:ext cx="457769" cy="18466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ko-KR" sz="1200" b="1" dirty="0">
                <a:latin typeface="Times New Roman" pitchFamily="18" charset="0"/>
                <a:cs typeface="Times New Roman" pitchFamily="18" charset="0"/>
              </a:rPr>
              <a:t>73.5%</a:t>
            </a:r>
            <a:endParaRPr lang="ko-KR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TextBox 35"/>
          <p:cNvSpPr txBox="1">
            <a:spLocks noChangeArrowheads="1"/>
          </p:cNvSpPr>
          <p:nvPr/>
        </p:nvSpPr>
        <p:spPr bwMode="auto">
          <a:xfrm>
            <a:off x="3023648" y="2213648"/>
            <a:ext cx="916914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ko-KR" sz="1200" b="1" dirty="0">
                <a:latin typeface="Times New Roman" pitchFamily="18" charset="0"/>
                <a:cs typeface="Times New Roman" pitchFamily="18" charset="0"/>
              </a:rPr>
              <a:t>MFI: 28.9</a:t>
            </a:r>
            <a:endParaRPr lang="ko-KR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TextBox 35"/>
          <p:cNvSpPr txBox="1">
            <a:spLocks noChangeArrowheads="1"/>
          </p:cNvSpPr>
          <p:nvPr/>
        </p:nvSpPr>
        <p:spPr bwMode="auto">
          <a:xfrm>
            <a:off x="4646803" y="2222977"/>
            <a:ext cx="78450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ko-KR" sz="1200" b="1" dirty="0">
                <a:latin typeface="Times New Roman" pitchFamily="18" charset="0"/>
                <a:cs typeface="Times New Roman" pitchFamily="18" charset="0"/>
              </a:rPr>
              <a:t>MFI: 5.9</a:t>
            </a:r>
            <a:endParaRPr lang="ko-KR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TextBox 35"/>
          <p:cNvSpPr txBox="1">
            <a:spLocks noChangeArrowheads="1"/>
          </p:cNvSpPr>
          <p:nvPr/>
        </p:nvSpPr>
        <p:spPr bwMode="auto">
          <a:xfrm>
            <a:off x="4906844" y="2430158"/>
            <a:ext cx="457769" cy="18466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ko-KR" sz="1200" b="1" dirty="0">
                <a:latin typeface="Times New Roman" pitchFamily="18" charset="0"/>
                <a:cs typeface="Times New Roman" pitchFamily="18" charset="0"/>
              </a:rPr>
              <a:t>1.1%</a:t>
            </a:r>
            <a:endParaRPr lang="ko-KR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TextBox 35"/>
          <p:cNvSpPr txBox="1">
            <a:spLocks noChangeArrowheads="1"/>
          </p:cNvSpPr>
          <p:nvPr/>
        </p:nvSpPr>
        <p:spPr bwMode="auto">
          <a:xfrm>
            <a:off x="6311356" y="2216546"/>
            <a:ext cx="86296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ko-KR" sz="1200" b="1" dirty="0">
                <a:latin typeface="Times New Roman" pitchFamily="18" charset="0"/>
                <a:cs typeface="Times New Roman" pitchFamily="18" charset="0"/>
              </a:rPr>
              <a:t>MFI: 33.5</a:t>
            </a:r>
            <a:endParaRPr lang="ko-KR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TextBox 35"/>
          <p:cNvSpPr txBox="1">
            <a:spLocks noChangeArrowheads="1"/>
          </p:cNvSpPr>
          <p:nvPr/>
        </p:nvSpPr>
        <p:spPr bwMode="auto">
          <a:xfrm>
            <a:off x="6488277" y="2434163"/>
            <a:ext cx="503546" cy="18466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ko-KR" sz="1200" b="1" dirty="0">
                <a:latin typeface="Times New Roman" pitchFamily="18" charset="0"/>
                <a:cs typeface="Times New Roman" pitchFamily="18" charset="0"/>
              </a:rPr>
              <a:t>82.8%</a:t>
            </a:r>
            <a:endParaRPr lang="ko-KR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TextBox 35"/>
          <p:cNvSpPr txBox="1">
            <a:spLocks noChangeArrowheads="1"/>
          </p:cNvSpPr>
          <p:nvPr/>
        </p:nvSpPr>
        <p:spPr bwMode="auto">
          <a:xfrm>
            <a:off x="8245543" y="2222639"/>
            <a:ext cx="86296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ko-KR" sz="1200" b="1" dirty="0">
                <a:latin typeface="Times New Roman" pitchFamily="18" charset="0"/>
                <a:cs typeface="Times New Roman" pitchFamily="18" charset="0"/>
              </a:rPr>
              <a:t>MFI: 296.8</a:t>
            </a:r>
            <a:endParaRPr lang="ko-KR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TextBox 35"/>
          <p:cNvSpPr txBox="1">
            <a:spLocks noChangeArrowheads="1"/>
          </p:cNvSpPr>
          <p:nvPr/>
        </p:nvSpPr>
        <p:spPr bwMode="auto">
          <a:xfrm>
            <a:off x="8422464" y="2440256"/>
            <a:ext cx="503546" cy="18466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ko-KR" sz="1200" b="1" dirty="0">
                <a:latin typeface="Times New Roman" pitchFamily="18" charset="0"/>
                <a:cs typeface="Times New Roman" pitchFamily="18" charset="0"/>
              </a:rPr>
              <a:t>99.9%</a:t>
            </a:r>
            <a:endParaRPr lang="ko-KR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TextBox 35"/>
          <p:cNvSpPr txBox="1">
            <a:spLocks noChangeArrowheads="1"/>
          </p:cNvSpPr>
          <p:nvPr/>
        </p:nvSpPr>
        <p:spPr bwMode="auto">
          <a:xfrm>
            <a:off x="1598206" y="5670889"/>
            <a:ext cx="457769" cy="18466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ko-KR" sz="1200" b="1" dirty="0">
                <a:latin typeface="Times New Roman" pitchFamily="18" charset="0"/>
                <a:cs typeface="Times New Roman" pitchFamily="18" charset="0"/>
              </a:rPr>
              <a:t>0.1%</a:t>
            </a:r>
            <a:endParaRPr lang="ko-KR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TextBox 45"/>
          <p:cNvSpPr txBox="1">
            <a:spLocks noChangeArrowheads="1"/>
          </p:cNvSpPr>
          <p:nvPr/>
        </p:nvSpPr>
        <p:spPr bwMode="auto">
          <a:xfrm>
            <a:off x="1223448" y="5444077"/>
            <a:ext cx="916914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ko-KR" sz="1200" b="1" dirty="0">
                <a:latin typeface="Times New Roman" pitchFamily="18" charset="0"/>
                <a:cs typeface="Times New Roman" pitchFamily="18" charset="0"/>
              </a:rPr>
              <a:t>MFI: 4.7</a:t>
            </a:r>
            <a:endParaRPr lang="ko-KR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TextBox 35"/>
          <p:cNvSpPr txBox="1">
            <a:spLocks noChangeArrowheads="1"/>
          </p:cNvSpPr>
          <p:nvPr/>
        </p:nvSpPr>
        <p:spPr bwMode="auto">
          <a:xfrm>
            <a:off x="3369034" y="5667570"/>
            <a:ext cx="457769" cy="18466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ko-KR" sz="1200" b="1" dirty="0">
                <a:latin typeface="Times New Roman" pitchFamily="18" charset="0"/>
                <a:cs typeface="Times New Roman" pitchFamily="18" charset="0"/>
              </a:rPr>
              <a:t>30.2%</a:t>
            </a:r>
            <a:endParaRPr lang="ko-KR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TextBox 35"/>
          <p:cNvSpPr txBox="1">
            <a:spLocks noChangeArrowheads="1"/>
          </p:cNvSpPr>
          <p:nvPr/>
        </p:nvSpPr>
        <p:spPr bwMode="auto">
          <a:xfrm>
            <a:off x="3023648" y="5442840"/>
            <a:ext cx="916914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ko-KR" sz="1200" b="1" dirty="0">
                <a:latin typeface="Times New Roman" pitchFamily="18" charset="0"/>
                <a:cs typeface="Times New Roman" pitchFamily="18" charset="0"/>
              </a:rPr>
              <a:t>MFI: 18.1</a:t>
            </a:r>
            <a:endParaRPr lang="ko-KR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TextBox 35"/>
          <p:cNvSpPr txBox="1">
            <a:spLocks noChangeArrowheads="1"/>
          </p:cNvSpPr>
          <p:nvPr/>
        </p:nvSpPr>
        <p:spPr bwMode="auto">
          <a:xfrm>
            <a:off x="4646803" y="5452169"/>
            <a:ext cx="78450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ko-KR" sz="1200" b="1" dirty="0">
                <a:latin typeface="Times New Roman" pitchFamily="18" charset="0"/>
                <a:cs typeface="Times New Roman" pitchFamily="18" charset="0"/>
              </a:rPr>
              <a:t>MFI: 4.9</a:t>
            </a:r>
            <a:endParaRPr lang="ko-KR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" name="TextBox 35"/>
          <p:cNvSpPr txBox="1">
            <a:spLocks noChangeArrowheads="1"/>
          </p:cNvSpPr>
          <p:nvPr/>
        </p:nvSpPr>
        <p:spPr bwMode="auto">
          <a:xfrm>
            <a:off x="4906844" y="5659350"/>
            <a:ext cx="457769" cy="18466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ko-KR" sz="1200" b="1" dirty="0">
                <a:latin typeface="Times New Roman" pitchFamily="18" charset="0"/>
                <a:cs typeface="Times New Roman" pitchFamily="18" charset="0"/>
              </a:rPr>
              <a:t>0.1%</a:t>
            </a:r>
            <a:endParaRPr lang="ko-KR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" name="TextBox 35"/>
          <p:cNvSpPr txBox="1">
            <a:spLocks noChangeArrowheads="1"/>
          </p:cNvSpPr>
          <p:nvPr/>
        </p:nvSpPr>
        <p:spPr bwMode="auto">
          <a:xfrm>
            <a:off x="6311356" y="5461405"/>
            <a:ext cx="86296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ko-KR" sz="1200" b="1" dirty="0">
                <a:latin typeface="Times New Roman" pitchFamily="18" charset="0"/>
                <a:cs typeface="Times New Roman" pitchFamily="18" charset="0"/>
              </a:rPr>
              <a:t>MFI: 6.6</a:t>
            </a:r>
            <a:endParaRPr lang="ko-KR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" name="TextBox 35"/>
          <p:cNvSpPr txBox="1">
            <a:spLocks noChangeArrowheads="1"/>
          </p:cNvSpPr>
          <p:nvPr/>
        </p:nvSpPr>
        <p:spPr bwMode="auto">
          <a:xfrm>
            <a:off x="6488277" y="5679022"/>
            <a:ext cx="503546" cy="18466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ko-KR" sz="1200" b="1" dirty="0">
                <a:latin typeface="Times New Roman" pitchFamily="18" charset="0"/>
                <a:cs typeface="Times New Roman" pitchFamily="18" charset="0"/>
              </a:rPr>
              <a:t>0.4%</a:t>
            </a:r>
            <a:endParaRPr lang="ko-KR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" name="TextBox 35"/>
          <p:cNvSpPr txBox="1">
            <a:spLocks noChangeArrowheads="1"/>
          </p:cNvSpPr>
          <p:nvPr/>
        </p:nvSpPr>
        <p:spPr bwMode="auto">
          <a:xfrm>
            <a:off x="8172400" y="5467498"/>
            <a:ext cx="86296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ko-KR" sz="1200" b="1" dirty="0">
                <a:latin typeface="Times New Roman" pitchFamily="18" charset="0"/>
                <a:cs typeface="Times New Roman" pitchFamily="18" charset="0"/>
              </a:rPr>
              <a:t>MFI: 160.7</a:t>
            </a:r>
            <a:endParaRPr lang="ko-KR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" name="TextBox 35"/>
          <p:cNvSpPr txBox="1">
            <a:spLocks noChangeArrowheads="1"/>
          </p:cNvSpPr>
          <p:nvPr/>
        </p:nvSpPr>
        <p:spPr bwMode="auto">
          <a:xfrm>
            <a:off x="8349321" y="5685115"/>
            <a:ext cx="503546" cy="18466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ko-KR" sz="1200" b="1" dirty="0">
                <a:latin typeface="Times New Roman" pitchFamily="18" charset="0"/>
                <a:cs typeface="Times New Roman" pitchFamily="18" charset="0"/>
              </a:rPr>
              <a:t>99.7%</a:t>
            </a:r>
            <a:endParaRPr lang="ko-KR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" name="TextBox 35"/>
          <p:cNvSpPr txBox="1">
            <a:spLocks noChangeArrowheads="1"/>
          </p:cNvSpPr>
          <p:nvPr/>
        </p:nvSpPr>
        <p:spPr bwMode="auto">
          <a:xfrm>
            <a:off x="3298936" y="4031466"/>
            <a:ext cx="457769" cy="18466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ko-KR" sz="1200" b="1" dirty="0">
                <a:latin typeface="Times New Roman" pitchFamily="18" charset="0"/>
                <a:cs typeface="Times New Roman" pitchFamily="18" charset="0"/>
              </a:rPr>
              <a:t>41.8%</a:t>
            </a:r>
            <a:endParaRPr lang="ko-KR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" name="TextBox 55"/>
          <p:cNvSpPr txBox="1">
            <a:spLocks noChangeArrowheads="1"/>
          </p:cNvSpPr>
          <p:nvPr/>
        </p:nvSpPr>
        <p:spPr bwMode="auto">
          <a:xfrm>
            <a:off x="2924178" y="3816983"/>
            <a:ext cx="916914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ko-KR" sz="1200" b="1" dirty="0">
                <a:latin typeface="Times New Roman" pitchFamily="18" charset="0"/>
                <a:cs typeface="Times New Roman" pitchFamily="18" charset="0"/>
              </a:rPr>
              <a:t>MFI: 15.8</a:t>
            </a:r>
            <a:endParaRPr lang="ko-KR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7" name="TextBox 35"/>
          <p:cNvSpPr txBox="1">
            <a:spLocks noChangeArrowheads="1"/>
          </p:cNvSpPr>
          <p:nvPr/>
        </p:nvSpPr>
        <p:spPr bwMode="auto">
          <a:xfrm>
            <a:off x="1768224" y="4065386"/>
            <a:ext cx="457769" cy="18466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ko-KR" sz="1200" b="1" dirty="0">
                <a:latin typeface="Times New Roman" pitchFamily="18" charset="0"/>
                <a:cs typeface="Times New Roman" pitchFamily="18" charset="0"/>
              </a:rPr>
              <a:t>0.4%</a:t>
            </a:r>
            <a:endParaRPr lang="ko-KR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" name="TextBox 35"/>
          <p:cNvSpPr txBox="1">
            <a:spLocks noChangeArrowheads="1"/>
          </p:cNvSpPr>
          <p:nvPr/>
        </p:nvSpPr>
        <p:spPr bwMode="auto">
          <a:xfrm>
            <a:off x="1422838" y="3840656"/>
            <a:ext cx="916914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ko-KR" sz="1200" b="1" dirty="0">
                <a:latin typeface="Times New Roman" pitchFamily="18" charset="0"/>
                <a:cs typeface="Times New Roman" pitchFamily="18" charset="0"/>
              </a:rPr>
              <a:t>MFI: 5.5</a:t>
            </a:r>
            <a:endParaRPr lang="ko-KR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" name="TextBox 35"/>
          <p:cNvSpPr txBox="1">
            <a:spLocks noChangeArrowheads="1"/>
          </p:cNvSpPr>
          <p:nvPr/>
        </p:nvSpPr>
        <p:spPr bwMode="auto">
          <a:xfrm>
            <a:off x="4690989" y="3825075"/>
            <a:ext cx="78450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ko-KR" sz="1200" b="1" dirty="0">
                <a:latin typeface="Times New Roman" pitchFamily="18" charset="0"/>
                <a:cs typeface="Times New Roman" pitchFamily="18" charset="0"/>
              </a:rPr>
              <a:t>MFI: 5.7</a:t>
            </a:r>
            <a:endParaRPr lang="ko-KR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" name="TextBox 35"/>
          <p:cNvSpPr txBox="1">
            <a:spLocks noChangeArrowheads="1"/>
          </p:cNvSpPr>
          <p:nvPr/>
        </p:nvSpPr>
        <p:spPr bwMode="auto">
          <a:xfrm>
            <a:off x="4951030" y="4032256"/>
            <a:ext cx="457769" cy="18466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ko-KR" sz="1200" b="1" dirty="0">
                <a:latin typeface="Times New Roman" pitchFamily="18" charset="0"/>
                <a:cs typeface="Times New Roman" pitchFamily="18" charset="0"/>
              </a:rPr>
              <a:t>0.5%</a:t>
            </a:r>
            <a:endParaRPr lang="ko-KR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TextBox 35"/>
          <p:cNvSpPr txBox="1">
            <a:spLocks noChangeArrowheads="1"/>
          </p:cNvSpPr>
          <p:nvPr/>
        </p:nvSpPr>
        <p:spPr bwMode="auto">
          <a:xfrm>
            <a:off x="6355542" y="3809653"/>
            <a:ext cx="86296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ko-KR" sz="1200" b="1" dirty="0">
                <a:latin typeface="Times New Roman" pitchFamily="18" charset="0"/>
                <a:cs typeface="Times New Roman" pitchFamily="18" charset="0"/>
              </a:rPr>
              <a:t>MFI: 10.6</a:t>
            </a:r>
            <a:endParaRPr lang="ko-KR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2" name="TextBox 35"/>
          <p:cNvSpPr txBox="1">
            <a:spLocks noChangeArrowheads="1"/>
          </p:cNvSpPr>
          <p:nvPr/>
        </p:nvSpPr>
        <p:spPr bwMode="auto">
          <a:xfrm>
            <a:off x="6532463" y="4027270"/>
            <a:ext cx="503546" cy="18466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ko-KR" sz="1200" b="1" dirty="0">
                <a:latin typeface="Times New Roman" pitchFamily="18" charset="0"/>
                <a:cs typeface="Times New Roman" pitchFamily="18" charset="0"/>
              </a:rPr>
              <a:t>16.6%</a:t>
            </a:r>
            <a:endParaRPr lang="ko-KR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" name="TextBox 35"/>
          <p:cNvSpPr txBox="1">
            <a:spLocks noChangeArrowheads="1"/>
          </p:cNvSpPr>
          <p:nvPr/>
        </p:nvSpPr>
        <p:spPr bwMode="auto">
          <a:xfrm>
            <a:off x="8172400" y="3805383"/>
            <a:ext cx="86296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ko-KR" sz="1200" b="1" dirty="0">
                <a:latin typeface="Times New Roman" pitchFamily="18" charset="0"/>
                <a:cs typeface="Times New Roman" pitchFamily="18" charset="0"/>
              </a:rPr>
              <a:t>MFI: 106.7</a:t>
            </a:r>
            <a:endParaRPr lang="ko-KR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4" name="TextBox 35"/>
          <p:cNvSpPr txBox="1">
            <a:spLocks noChangeArrowheads="1"/>
          </p:cNvSpPr>
          <p:nvPr/>
        </p:nvSpPr>
        <p:spPr bwMode="auto">
          <a:xfrm>
            <a:off x="8349321" y="4023000"/>
            <a:ext cx="503546" cy="18466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ko-KR" sz="1200" b="1" dirty="0">
                <a:latin typeface="Times New Roman" pitchFamily="18" charset="0"/>
                <a:cs typeface="Times New Roman" pitchFamily="18" charset="0"/>
              </a:rPr>
              <a:t>99.8%</a:t>
            </a:r>
            <a:endParaRPr lang="ko-KR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0" y="1804754"/>
            <a:ext cx="3770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kumimoji="1" lang="en-US" altLang="ja-JP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kumimoji="1" lang="ja-JP" alt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0" y="3436868"/>
            <a:ext cx="3914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kumimoji="1" lang="en-US" altLang="ja-JP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kumimoji="1" lang="ja-JP" alt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-14998" y="5091466"/>
            <a:ext cx="3626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kumimoji="1" lang="en-US" altLang="ja-JP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kumimoji="1" lang="ja-JP" alt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0743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254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5450</TotalTime>
  <Words>105</Words>
  <Application>Microsoft Office PowerPoint</Application>
  <PresentationFormat>화면 슬라이드 쇼(4:3)</PresentationFormat>
  <Paragraphs>42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TRC 홍두표</dc:creator>
  <cp:lastModifiedBy>홍성민</cp:lastModifiedBy>
  <cp:revision>64</cp:revision>
  <dcterms:created xsi:type="dcterms:W3CDTF">2018-11-08T23:08:45Z</dcterms:created>
  <dcterms:modified xsi:type="dcterms:W3CDTF">2019-04-07T14:20:38Z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SCPROP">
    <vt:lpwstr>NSCCustomProperty</vt:lpwstr>
  </property>
  <property fmtid="{D5CDD505-2E9C-101B-9397-08002B2CF9AE}" pid="3" name="NSCPROP_SA">
    <vt:lpwstr>D:\홍두표 박사님\메추라기\Mouse sarcoma model\PDX\trail cmet figure\revision\BCAND18 REVISION 181109.pptx</vt:lpwstr>
  </property>
</Properties>
</file>