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1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A47AC-1503-4D1E-BF0D-5A54C93634B2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6109C-E824-4F70-ABCE-35EB5E1770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189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11546-3650-4258-A7B1-DC6A93811672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56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0923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1604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01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7132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7011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2663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9673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2540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529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2893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168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wmf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21" Type="http://schemas.openxmlformats.org/officeDocument/2006/relationships/image" Target="../media/image19.wmf"/><Relationship Id="rId7" Type="http://schemas.openxmlformats.org/officeDocument/2006/relationships/image" Target="../media/image5.jpeg"/><Relationship Id="rId12" Type="http://schemas.openxmlformats.org/officeDocument/2006/relationships/image" Target="../media/image10.wmf"/><Relationship Id="rId17" Type="http://schemas.openxmlformats.org/officeDocument/2006/relationships/image" Target="../media/image15.jpeg"/><Relationship Id="rId25" Type="http://schemas.openxmlformats.org/officeDocument/2006/relationships/image" Target="../media/image23.w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9.wmf"/><Relationship Id="rId24" Type="http://schemas.openxmlformats.org/officeDocument/2006/relationships/image" Target="../media/image22.wmf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23" Type="http://schemas.openxmlformats.org/officeDocument/2006/relationships/image" Target="../media/image21.wmf"/><Relationship Id="rId10" Type="http://schemas.openxmlformats.org/officeDocument/2006/relationships/image" Target="../media/image8.wmf"/><Relationship Id="rId19" Type="http://schemas.openxmlformats.org/officeDocument/2006/relationships/image" Target="../media/image17.jpeg"/><Relationship Id="rId4" Type="http://schemas.openxmlformats.org/officeDocument/2006/relationships/image" Target="../media/image2.jpeg"/><Relationship Id="rId9" Type="http://schemas.openxmlformats.org/officeDocument/2006/relationships/image" Target="../media/image7.wmf"/><Relationship Id="rId14" Type="http://schemas.openxmlformats.org/officeDocument/2006/relationships/image" Target="../media/image12.jpeg"/><Relationship Id="rId22" Type="http://schemas.openxmlformats.org/officeDocument/2006/relationships/image" Target="../media/image2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4"/>
          <p:cNvSpPr>
            <a:spLocks noChangeArrowheads="1"/>
          </p:cNvSpPr>
          <p:nvPr/>
        </p:nvSpPr>
        <p:spPr bwMode="auto">
          <a:xfrm>
            <a:off x="15667" y="-97924"/>
            <a:ext cx="9152146" cy="107315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63500" sy="23000" kx="-1199993" algn="bl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altLang="ko-KR" sz="2000" b="1" dirty="0">
                <a:latin typeface="Times New Roman" pitchFamily="18" charset="0"/>
                <a:cs typeface="Times New Roman" pitchFamily="18" charset="0"/>
              </a:rPr>
              <a:t>Supplementary Fig. 3</a:t>
            </a:r>
            <a:r>
              <a:rPr lang="en-US" altLang="ko-KR" sz="2000" b="1" dirty="0">
                <a:latin typeface="Times New Roman" pitchFamily="18" charset="0"/>
                <a:ea typeface="나눔고딕"/>
                <a:cs typeface="Times New Roman" pitchFamily="18" charset="0"/>
              </a:rPr>
              <a:t>.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 c-Met inhibitor and TRAIL treatment induces apoptosis in DDLPS cell lines.</a:t>
            </a:r>
            <a:endParaRPr lang="ko-KR" sz="200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pic>
        <p:nvPicPr>
          <p:cNvPr id="8" name="Picture 2" descr="L:\c-Met cells\120417 SW872 ADMSC PF 5uM\120417 SW872 PF+TR 0+0.jpg"/>
          <p:cNvPicPr>
            <a:picLocks noChangeAspect="1" noChangeArrowheads="1"/>
          </p:cNvPicPr>
          <p:nvPr/>
        </p:nvPicPr>
        <p:blipFill>
          <a:blip r:embed="rId3" cstate="print">
            <a:lum bright="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962" y="2131232"/>
            <a:ext cx="1147384" cy="917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L:\c-Met cells\120417 SW872 ADMSC PF 5uM\120417 SW872 TR + PF 0+5.jpg"/>
          <p:cNvPicPr>
            <a:picLocks noChangeAspect="1" noChangeArrowheads="1"/>
          </p:cNvPicPr>
          <p:nvPr/>
        </p:nvPicPr>
        <p:blipFill>
          <a:blip r:embed="rId4" cstate="print">
            <a:lum bright="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962" y="3137059"/>
            <a:ext cx="1147384" cy="91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L:\c-Met cells\120417 SW872 ADMSC PF 5uM\120417 SW872 TR + PF 2+0.jpg"/>
          <p:cNvPicPr>
            <a:picLocks noChangeAspect="1" noChangeArrowheads="1"/>
          </p:cNvPicPr>
          <p:nvPr/>
        </p:nvPicPr>
        <p:blipFill>
          <a:blip r:embed="rId5" cstate="print">
            <a:lum bright="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898" y="2135027"/>
            <a:ext cx="1147383" cy="91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L:\c-Met cells\120417 SW872 ADMSC PF 5uM\120417 SW872 TR + PF 2+5.jpg"/>
          <p:cNvPicPr>
            <a:picLocks noChangeAspect="1" noChangeArrowheads="1"/>
          </p:cNvPicPr>
          <p:nvPr/>
        </p:nvPicPr>
        <p:blipFill>
          <a:blip r:embed="rId6" cstate="print">
            <a:lum bright="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898" y="3137059"/>
            <a:ext cx="1147383" cy="91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L:\c-Met cells\120417 SW872 ADMSC PF 5uM\120417 SW872 TR + PF 5+0.jpg"/>
          <p:cNvPicPr>
            <a:picLocks noChangeAspect="1" noChangeArrowheads="1"/>
          </p:cNvPicPr>
          <p:nvPr/>
        </p:nvPicPr>
        <p:blipFill>
          <a:blip r:embed="rId7" cstate="print">
            <a:lum bright="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038" y="2135027"/>
            <a:ext cx="1147383" cy="91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 descr="L:\c-Met cells\120417 SW872 ADMSC PF 5uM\120417 SW872 TR + PF 5+5.jpg"/>
          <p:cNvPicPr>
            <a:picLocks noChangeAspect="1" noChangeArrowheads="1"/>
          </p:cNvPicPr>
          <p:nvPr/>
        </p:nvPicPr>
        <p:blipFill>
          <a:blip r:embed="rId8" cstate="print">
            <a:lum bright="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038" y="3137059"/>
            <a:ext cx="1147383" cy="91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6775450" y="1904762"/>
            <a:ext cx="6767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eaLnBrk="1" hangingPunct="1">
              <a:defRPr/>
            </a:pPr>
            <a:r>
              <a:rPr lang="en-US" altLang="ko-KR" sz="1200" b="1" dirty="0">
                <a:latin typeface="Times New Roman" pitchFamily="18" charset="0"/>
                <a:ea typeface="나눔고딕"/>
                <a:cs typeface="Times New Roman" pitchFamily="18" charset="0"/>
              </a:rPr>
              <a:t>2 ng/ml</a:t>
            </a:r>
            <a:endParaRPr lang="ko-KR" altLang="en-US" sz="120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15" name="TextBox 12"/>
          <p:cNvSpPr txBox="1">
            <a:spLocks noChangeArrowheads="1"/>
          </p:cNvSpPr>
          <p:nvPr/>
        </p:nvSpPr>
        <p:spPr bwMode="auto">
          <a:xfrm>
            <a:off x="7958138" y="1904762"/>
            <a:ext cx="6767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eaLnBrk="1" hangingPunct="1">
              <a:defRPr/>
            </a:pPr>
            <a:r>
              <a:rPr lang="en-US" altLang="ko-KR" sz="1200" b="1" dirty="0">
                <a:latin typeface="Times New Roman" pitchFamily="18" charset="0"/>
                <a:ea typeface="나눔고딕"/>
                <a:cs typeface="Times New Roman" pitchFamily="18" charset="0"/>
              </a:rPr>
              <a:t>5 ng/ml</a:t>
            </a:r>
            <a:endParaRPr lang="ko-KR" altLang="en-US" sz="120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 rot="16200000">
            <a:off x="4890728" y="2448888"/>
            <a:ext cx="5341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eaLnBrk="1" hangingPunct="1">
              <a:defRPr/>
            </a:pPr>
            <a:r>
              <a:rPr lang="en-US" altLang="ko-KR" sz="1200" b="1" dirty="0">
                <a:latin typeface="Times New Roman" pitchFamily="18" charset="0"/>
                <a:ea typeface="나눔고딕"/>
                <a:cs typeface="Times New Roman" pitchFamily="18" charset="0"/>
              </a:rPr>
              <a:t>0 µM</a:t>
            </a:r>
            <a:endParaRPr lang="ko-KR" altLang="en-US" sz="120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17" name="TextBox 15"/>
          <p:cNvSpPr txBox="1">
            <a:spLocks noChangeArrowheads="1"/>
          </p:cNvSpPr>
          <p:nvPr/>
        </p:nvSpPr>
        <p:spPr bwMode="auto">
          <a:xfrm rot="16200000">
            <a:off x="4882790" y="3428376"/>
            <a:ext cx="5341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eaLnBrk="1" hangingPunct="1">
              <a:defRPr/>
            </a:pPr>
            <a:r>
              <a:rPr lang="en-US" altLang="ko-KR" sz="1200" b="1" dirty="0">
                <a:latin typeface="Times New Roman" pitchFamily="18" charset="0"/>
                <a:ea typeface="나눔고딕"/>
                <a:cs typeface="Times New Roman" pitchFamily="18" charset="0"/>
              </a:rPr>
              <a:t>5 µM</a:t>
            </a:r>
            <a:endParaRPr lang="ko-KR" altLang="en-US" sz="120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18" name="TextBox 18"/>
          <p:cNvSpPr txBox="1">
            <a:spLocks noChangeArrowheads="1"/>
          </p:cNvSpPr>
          <p:nvPr/>
        </p:nvSpPr>
        <p:spPr bwMode="auto">
          <a:xfrm>
            <a:off x="5554663" y="1915874"/>
            <a:ext cx="6767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eaLnBrk="1" hangingPunct="1">
              <a:defRPr/>
            </a:pPr>
            <a:r>
              <a:rPr lang="en-US" altLang="ko-KR" sz="1200" b="1" dirty="0">
                <a:latin typeface="Times New Roman" pitchFamily="18" charset="0"/>
                <a:ea typeface="나눔고딕"/>
                <a:cs typeface="Times New Roman" pitchFamily="18" charset="0"/>
              </a:rPr>
              <a:t>0 ng/ml</a:t>
            </a:r>
            <a:endParaRPr lang="ko-KR" altLang="en-US" sz="120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cxnSp>
        <p:nvCxnSpPr>
          <p:cNvPr id="19" name="직선 연결선 18"/>
          <p:cNvCxnSpPr/>
          <p:nvPr/>
        </p:nvCxnSpPr>
        <p:spPr bwMode="auto">
          <a:xfrm rot="5400000">
            <a:off x="7098507" y="108505"/>
            <a:ext cx="0" cy="36147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 bwMode="auto">
          <a:xfrm>
            <a:off x="5003800" y="2161937"/>
            <a:ext cx="0" cy="1892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4"/>
          <p:cNvPicPr preferRelativeResize="0"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4" t="9085" r="8571" b="15022"/>
          <a:stretch>
            <a:fillRect/>
          </a:stretch>
        </p:blipFill>
        <p:spPr bwMode="auto">
          <a:xfrm>
            <a:off x="5270721" y="4085953"/>
            <a:ext cx="1176479" cy="1147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/>
          <p:cNvPicPr preferRelativeResize="0">
            <a:picLocks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4" t="8891" r="9154" b="15508"/>
          <a:stretch>
            <a:fillRect/>
          </a:stretch>
        </p:blipFill>
        <p:spPr bwMode="auto">
          <a:xfrm>
            <a:off x="5270721" y="5268908"/>
            <a:ext cx="1176479" cy="114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6"/>
          <p:cNvPicPr preferRelativeResize="0">
            <a:picLocks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5" t="9421" r="9373" b="15401"/>
          <a:stretch>
            <a:fillRect/>
          </a:stretch>
        </p:blipFill>
        <p:spPr bwMode="auto">
          <a:xfrm>
            <a:off x="6496537" y="4085953"/>
            <a:ext cx="1175214" cy="1147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7"/>
          <p:cNvPicPr preferRelativeResize="0">
            <a:picLocks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5" t="9335" r="9315" b="14951"/>
          <a:stretch>
            <a:fillRect/>
          </a:stretch>
        </p:blipFill>
        <p:spPr bwMode="auto">
          <a:xfrm>
            <a:off x="6496537" y="5268908"/>
            <a:ext cx="1175214" cy="114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8"/>
          <p:cNvPicPr preferRelativeResize="0">
            <a:picLocks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6" t="9349" r="9164" b="14758"/>
          <a:stretch>
            <a:fillRect/>
          </a:stretch>
        </p:blipFill>
        <p:spPr bwMode="auto">
          <a:xfrm>
            <a:off x="7741328" y="4085953"/>
            <a:ext cx="1176479" cy="1147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9"/>
          <p:cNvPicPr preferRelativeResize="0">
            <a:picLocks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5" t="9335" r="9222" b="14951"/>
          <a:stretch>
            <a:fillRect/>
          </a:stretch>
        </p:blipFill>
        <p:spPr bwMode="auto">
          <a:xfrm>
            <a:off x="7741328" y="5268908"/>
            <a:ext cx="1176479" cy="114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7"/>
          <p:cNvSpPr txBox="1">
            <a:spLocks noChangeArrowheads="1"/>
          </p:cNvSpPr>
          <p:nvPr/>
        </p:nvSpPr>
        <p:spPr bwMode="auto">
          <a:xfrm rot="16200000">
            <a:off x="4893903" y="4579313"/>
            <a:ext cx="5341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eaLnBrk="1" hangingPunct="1">
              <a:defRPr/>
            </a:pPr>
            <a:r>
              <a:rPr lang="en-US" altLang="ko-KR" sz="1200" b="1" dirty="0">
                <a:latin typeface="Times New Roman" pitchFamily="18" charset="0"/>
                <a:ea typeface="나눔고딕"/>
                <a:cs typeface="Times New Roman" pitchFamily="18" charset="0"/>
              </a:rPr>
              <a:t>0 µM</a:t>
            </a:r>
            <a:endParaRPr lang="ko-KR" altLang="en-US" sz="120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28" name="TextBox 28"/>
          <p:cNvSpPr txBox="1">
            <a:spLocks noChangeArrowheads="1"/>
          </p:cNvSpPr>
          <p:nvPr/>
        </p:nvSpPr>
        <p:spPr bwMode="auto">
          <a:xfrm rot="16200000">
            <a:off x="4885965" y="5687388"/>
            <a:ext cx="5341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eaLnBrk="1" hangingPunct="1">
              <a:defRPr/>
            </a:pPr>
            <a:r>
              <a:rPr lang="en-US" altLang="ko-KR" sz="1200" b="1" dirty="0">
                <a:latin typeface="Times New Roman" pitchFamily="18" charset="0"/>
                <a:ea typeface="나눔고딕"/>
                <a:cs typeface="Times New Roman" pitchFamily="18" charset="0"/>
              </a:rPr>
              <a:t>5 µM</a:t>
            </a:r>
            <a:endParaRPr lang="ko-KR" altLang="en-US" sz="120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cxnSp>
        <p:nvCxnSpPr>
          <p:cNvPr id="29" name="직선 연결선 28"/>
          <p:cNvCxnSpPr/>
          <p:nvPr/>
        </p:nvCxnSpPr>
        <p:spPr bwMode="auto">
          <a:xfrm>
            <a:off x="5006975" y="4132024"/>
            <a:ext cx="0" cy="22669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35"/>
          <p:cNvSpPr txBox="1">
            <a:spLocks noChangeArrowheads="1"/>
          </p:cNvSpPr>
          <p:nvPr/>
        </p:nvSpPr>
        <p:spPr bwMode="auto">
          <a:xfrm>
            <a:off x="6170613" y="4135199"/>
            <a:ext cx="268287" cy="1615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4.2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31" name="TextBox 35"/>
          <p:cNvSpPr txBox="1">
            <a:spLocks noChangeArrowheads="1"/>
          </p:cNvSpPr>
          <p:nvPr/>
        </p:nvSpPr>
        <p:spPr bwMode="auto">
          <a:xfrm>
            <a:off x="6116638" y="5035312"/>
            <a:ext cx="268287" cy="1615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1.2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268913" y="4128849"/>
            <a:ext cx="268287" cy="1615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4.0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302250" y="4867037"/>
            <a:ext cx="268288" cy="1615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90.6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34" name="TextBox 35"/>
          <p:cNvSpPr txBox="1">
            <a:spLocks noChangeArrowheads="1"/>
          </p:cNvSpPr>
          <p:nvPr/>
        </p:nvSpPr>
        <p:spPr bwMode="auto">
          <a:xfrm>
            <a:off x="7236296" y="5282962"/>
            <a:ext cx="405929" cy="1615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66.8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35" name="TextBox 35"/>
          <p:cNvSpPr txBox="1">
            <a:spLocks noChangeArrowheads="1"/>
          </p:cNvSpPr>
          <p:nvPr/>
        </p:nvSpPr>
        <p:spPr bwMode="auto">
          <a:xfrm>
            <a:off x="7185497" y="6192757"/>
            <a:ext cx="428154" cy="1615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21.4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6569868" y="5276612"/>
            <a:ext cx="268288" cy="1615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1.86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545263" y="6052899"/>
            <a:ext cx="268287" cy="1615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9.9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38" name="TextBox 35"/>
          <p:cNvSpPr txBox="1">
            <a:spLocks noChangeArrowheads="1"/>
          </p:cNvSpPr>
          <p:nvPr/>
        </p:nvSpPr>
        <p:spPr bwMode="auto">
          <a:xfrm>
            <a:off x="7378700" y="4136787"/>
            <a:ext cx="268288" cy="1615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36.9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39" name="TextBox 35"/>
          <p:cNvSpPr txBox="1">
            <a:spLocks noChangeArrowheads="1"/>
          </p:cNvSpPr>
          <p:nvPr/>
        </p:nvSpPr>
        <p:spPr bwMode="auto">
          <a:xfrm>
            <a:off x="7215485" y="5036899"/>
            <a:ext cx="404515" cy="1615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19.3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6503988" y="4144724"/>
            <a:ext cx="268287" cy="1615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2.7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6537325" y="4868624"/>
            <a:ext cx="268288" cy="1615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41.2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42" name="TextBox 35"/>
          <p:cNvSpPr txBox="1">
            <a:spLocks noChangeArrowheads="1"/>
          </p:cNvSpPr>
          <p:nvPr/>
        </p:nvSpPr>
        <p:spPr bwMode="auto">
          <a:xfrm>
            <a:off x="8604449" y="4139962"/>
            <a:ext cx="291902" cy="1615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56.6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43" name="TextBox 35"/>
          <p:cNvSpPr txBox="1">
            <a:spLocks noChangeArrowheads="1"/>
          </p:cNvSpPr>
          <p:nvPr/>
        </p:nvSpPr>
        <p:spPr bwMode="auto">
          <a:xfrm>
            <a:off x="8519740" y="5028963"/>
            <a:ext cx="375096" cy="1615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24.5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7766050" y="4147899"/>
            <a:ext cx="268288" cy="1615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1.7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7797800" y="4871799"/>
            <a:ext cx="268288" cy="1615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17.3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46" name="TextBox 35"/>
          <p:cNvSpPr txBox="1">
            <a:spLocks noChangeArrowheads="1"/>
          </p:cNvSpPr>
          <p:nvPr/>
        </p:nvSpPr>
        <p:spPr bwMode="auto">
          <a:xfrm>
            <a:off x="6012160" y="5282962"/>
            <a:ext cx="404515" cy="1615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10.9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47" name="TextBox 35"/>
          <p:cNvSpPr txBox="1">
            <a:spLocks noChangeArrowheads="1"/>
          </p:cNvSpPr>
          <p:nvPr/>
        </p:nvSpPr>
        <p:spPr bwMode="auto">
          <a:xfrm>
            <a:off x="6119813" y="6192757"/>
            <a:ext cx="268287" cy="1615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5.9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5299075" y="5290899"/>
            <a:ext cx="268288" cy="1615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6.3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5318125" y="6052899"/>
            <a:ext cx="268288" cy="1615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76.9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50" name="TextBox 35"/>
          <p:cNvSpPr txBox="1">
            <a:spLocks noChangeArrowheads="1"/>
          </p:cNvSpPr>
          <p:nvPr/>
        </p:nvSpPr>
        <p:spPr bwMode="auto">
          <a:xfrm>
            <a:off x="8636000" y="5297249"/>
            <a:ext cx="268288" cy="1615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78.0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51" name="TextBox 35"/>
          <p:cNvSpPr txBox="1">
            <a:spLocks noChangeArrowheads="1"/>
          </p:cNvSpPr>
          <p:nvPr/>
        </p:nvSpPr>
        <p:spPr bwMode="auto">
          <a:xfrm>
            <a:off x="8607425" y="6207045"/>
            <a:ext cx="268288" cy="1615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17.8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734300" y="5276612"/>
            <a:ext cx="268288" cy="1615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1.2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7807325" y="6065599"/>
            <a:ext cx="268288" cy="1615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3.0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pic>
        <p:nvPicPr>
          <p:cNvPr id="55" name="Picture 2" descr="L:\c-Met cells\120417 SW872 ADMSC PF 5uM\120417 ADMSC TR + PF 0+0.jpg"/>
          <p:cNvPicPr>
            <a:picLocks noChangeAspect="1" noChangeArrowheads="1"/>
          </p:cNvPicPr>
          <p:nvPr/>
        </p:nvPicPr>
        <p:blipFill>
          <a:blip r:embed="rId14" cstate="print">
            <a:lum bright="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37" y="2133359"/>
            <a:ext cx="1145553" cy="91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4" descr="L:\c-Met cells\120417 SW872 ADMSC PF 5uM\120417 ADMSC TR + PF 0+5.jpg"/>
          <p:cNvPicPr>
            <a:picLocks noChangeAspect="1" noChangeArrowheads="1"/>
          </p:cNvPicPr>
          <p:nvPr/>
        </p:nvPicPr>
        <p:blipFill>
          <a:blip r:embed="rId15" cstate="print">
            <a:lum bright="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37" y="3107106"/>
            <a:ext cx="1145553" cy="91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6" descr="L:\c-Met cells\120417 SW872 ADMSC PF 5uM\120417 ADMSC TR + PF 2+0.jpg"/>
          <p:cNvPicPr>
            <a:picLocks noChangeAspect="1" noChangeArrowheads="1"/>
          </p:cNvPicPr>
          <p:nvPr/>
        </p:nvPicPr>
        <p:blipFill>
          <a:blip r:embed="rId16" cstate="print">
            <a:lum bright="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272" y="2133359"/>
            <a:ext cx="1145554" cy="91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8" descr="L:\c-Met cells\120417 SW872 ADMSC PF 5uM\120417 ADMSC TR + PF 2+5.jpg"/>
          <p:cNvPicPr>
            <a:picLocks noChangeAspect="1" noChangeArrowheads="1"/>
          </p:cNvPicPr>
          <p:nvPr/>
        </p:nvPicPr>
        <p:blipFill>
          <a:blip r:embed="rId17" cstate="print">
            <a:lum bright="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272" y="3107106"/>
            <a:ext cx="1145554" cy="91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10" descr="L:\c-Met cells\120417 SW872 ADMSC PF 5uM\120417 ADMSC TR + PF 5+0.jpg"/>
          <p:cNvPicPr>
            <a:picLocks noChangeAspect="1" noChangeArrowheads="1"/>
          </p:cNvPicPr>
          <p:nvPr/>
        </p:nvPicPr>
        <p:blipFill>
          <a:blip r:embed="rId18" cstate="print">
            <a:lum bright="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133" y="2133359"/>
            <a:ext cx="1145553" cy="91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11" descr="L:\c-Met cells\120417 SW872 ADMSC PF 5uM\120417 ADMSC TR + PF 5+5.jpg"/>
          <p:cNvPicPr>
            <a:picLocks noChangeAspect="1" noChangeArrowheads="1"/>
          </p:cNvPicPr>
          <p:nvPr/>
        </p:nvPicPr>
        <p:blipFill>
          <a:blip r:embed="rId19" cstate="print">
            <a:lum bright="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133" y="3107106"/>
            <a:ext cx="1145553" cy="91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2165350" y="1904762"/>
            <a:ext cx="6767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eaLnBrk="1" hangingPunct="1">
              <a:defRPr/>
            </a:pPr>
            <a:r>
              <a:rPr lang="en-US" altLang="ko-KR" sz="1200" b="1" dirty="0">
                <a:latin typeface="Times New Roman" pitchFamily="18" charset="0"/>
                <a:ea typeface="나눔고딕"/>
                <a:cs typeface="Times New Roman" pitchFamily="18" charset="0"/>
              </a:rPr>
              <a:t>2 ng/ml</a:t>
            </a:r>
            <a:endParaRPr lang="ko-KR" altLang="en-US" sz="120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62" name="TextBox 13"/>
          <p:cNvSpPr txBox="1">
            <a:spLocks noChangeArrowheads="1"/>
          </p:cNvSpPr>
          <p:nvPr/>
        </p:nvSpPr>
        <p:spPr bwMode="auto">
          <a:xfrm>
            <a:off x="3344863" y="1904762"/>
            <a:ext cx="6767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eaLnBrk="1" hangingPunct="1">
              <a:defRPr/>
            </a:pPr>
            <a:r>
              <a:rPr lang="en-US" altLang="ko-KR" sz="1200" b="1" dirty="0">
                <a:latin typeface="Times New Roman" pitchFamily="18" charset="0"/>
                <a:ea typeface="나눔고딕"/>
                <a:cs typeface="Times New Roman" pitchFamily="18" charset="0"/>
              </a:rPr>
              <a:t>5 ng/ml</a:t>
            </a:r>
            <a:endParaRPr lang="ko-KR" altLang="en-US" sz="120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63" name="TextBox 14"/>
          <p:cNvSpPr txBox="1">
            <a:spLocks noChangeArrowheads="1"/>
          </p:cNvSpPr>
          <p:nvPr/>
        </p:nvSpPr>
        <p:spPr bwMode="auto">
          <a:xfrm rot="16200000">
            <a:off x="282216" y="2447300"/>
            <a:ext cx="5341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eaLnBrk="1" hangingPunct="1">
              <a:defRPr/>
            </a:pPr>
            <a:r>
              <a:rPr lang="en-US" altLang="ko-KR" sz="1200" b="1" dirty="0">
                <a:latin typeface="Times New Roman" pitchFamily="18" charset="0"/>
                <a:ea typeface="나눔고딕"/>
                <a:cs typeface="Times New Roman" pitchFamily="18" charset="0"/>
              </a:rPr>
              <a:t>0 µM</a:t>
            </a:r>
            <a:endParaRPr lang="ko-KR" altLang="en-US" sz="120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64" name="TextBox 15"/>
          <p:cNvSpPr txBox="1">
            <a:spLocks noChangeArrowheads="1"/>
          </p:cNvSpPr>
          <p:nvPr/>
        </p:nvSpPr>
        <p:spPr bwMode="auto">
          <a:xfrm rot="16200000">
            <a:off x="275072" y="3425993"/>
            <a:ext cx="5341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eaLnBrk="1" hangingPunct="1">
              <a:defRPr/>
            </a:pPr>
            <a:r>
              <a:rPr lang="en-US" altLang="ko-KR" sz="1200" b="1" dirty="0">
                <a:latin typeface="Times New Roman" pitchFamily="18" charset="0"/>
                <a:ea typeface="나눔고딕"/>
                <a:cs typeface="Times New Roman" pitchFamily="18" charset="0"/>
              </a:rPr>
              <a:t>5 µM</a:t>
            </a:r>
            <a:endParaRPr lang="ko-KR" altLang="en-US" sz="120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65" name="TextBox 16"/>
          <p:cNvSpPr txBox="1">
            <a:spLocks noChangeArrowheads="1"/>
          </p:cNvSpPr>
          <p:nvPr/>
        </p:nvSpPr>
        <p:spPr bwMode="auto">
          <a:xfrm>
            <a:off x="946150" y="1915874"/>
            <a:ext cx="6767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eaLnBrk="1" hangingPunct="1">
              <a:defRPr/>
            </a:pPr>
            <a:r>
              <a:rPr lang="en-US" altLang="ko-KR" sz="1200" b="1" dirty="0">
                <a:latin typeface="Times New Roman" pitchFamily="18" charset="0"/>
                <a:ea typeface="나눔고딕"/>
                <a:cs typeface="Times New Roman" pitchFamily="18" charset="0"/>
              </a:rPr>
              <a:t>0 ng/ml</a:t>
            </a:r>
            <a:endParaRPr lang="ko-KR" altLang="en-US" sz="120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cxnSp>
        <p:nvCxnSpPr>
          <p:cNvPr id="66" name="직선 연결선 17"/>
          <p:cNvCxnSpPr/>
          <p:nvPr/>
        </p:nvCxnSpPr>
        <p:spPr bwMode="auto">
          <a:xfrm rot="5400000">
            <a:off x="2486819" y="111680"/>
            <a:ext cx="0" cy="36083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연결선 18"/>
          <p:cNvCxnSpPr/>
          <p:nvPr/>
        </p:nvCxnSpPr>
        <p:spPr bwMode="auto">
          <a:xfrm>
            <a:off x="395288" y="2161937"/>
            <a:ext cx="0" cy="18891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Picture 4"/>
          <p:cNvPicPr preferRelativeResize="0">
            <a:picLocks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8" t="9384" r="8916" b="15257"/>
          <a:stretch>
            <a:fillRect/>
          </a:stretch>
        </p:blipFill>
        <p:spPr bwMode="auto">
          <a:xfrm>
            <a:off x="681992" y="4082116"/>
            <a:ext cx="1174603" cy="1154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5"/>
          <p:cNvPicPr preferRelativeResize="0">
            <a:picLocks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5" t="8784" r="9428" b="15144"/>
          <a:stretch>
            <a:fillRect/>
          </a:stretch>
        </p:blipFill>
        <p:spPr bwMode="auto">
          <a:xfrm>
            <a:off x="681992" y="5251622"/>
            <a:ext cx="1174603" cy="1156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Picture 6"/>
          <p:cNvPicPr preferRelativeResize="0">
            <a:picLocks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44" t="9370" r="9198" b="15775"/>
          <a:stretch>
            <a:fillRect/>
          </a:stretch>
        </p:blipFill>
        <p:spPr bwMode="auto">
          <a:xfrm>
            <a:off x="1885645" y="4082116"/>
            <a:ext cx="1173340" cy="1145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Picture 7"/>
          <p:cNvPicPr preferRelativeResize="0">
            <a:picLocks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0" t="9286" r="8875" b="15829"/>
          <a:stretch>
            <a:fillRect/>
          </a:stretch>
        </p:blipFill>
        <p:spPr bwMode="auto">
          <a:xfrm>
            <a:off x="1885645" y="5264252"/>
            <a:ext cx="1173340" cy="1144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8"/>
          <p:cNvPicPr preferRelativeResize="0">
            <a:picLocks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8" t="9286" r="9001" b="15556"/>
          <a:stretch>
            <a:fillRect/>
          </a:stretch>
        </p:blipFill>
        <p:spPr bwMode="auto">
          <a:xfrm>
            <a:off x="3117083" y="4082116"/>
            <a:ext cx="1174603" cy="115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Picture 9"/>
          <p:cNvPicPr preferRelativeResize="0">
            <a:picLocks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2" t="9286" r="9184" b="15913"/>
          <a:stretch>
            <a:fillRect/>
          </a:stretch>
        </p:blipFill>
        <p:spPr bwMode="auto">
          <a:xfrm>
            <a:off x="3108242" y="5259200"/>
            <a:ext cx="1174603" cy="11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TextBox 25"/>
          <p:cNvSpPr txBox="1">
            <a:spLocks noChangeArrowheads="1"/>
          </p:cNvSpPr>
          <p:nvPr/>
        </p:nvSpPr>
        <p:spPr bwMode="auto">
          <a:xfrm rot="16200000">
            <a:off x="285391" y="4574550"/>
            <a:ext cx="5341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eaLnBrk="1" hangingPunct="1">
              <a:defRPr/>
            </a:pPr>
            <a:r>
              <a:rPr lang="en-US" altLang="ko-KR" sz="1200" b="1" dirty="0">
                <a:latin typeface="Times New Roman" pitchFamily="18" charset="0"/>
                <a:ea typeface="나눔고딕"/>
                <a:cs typeface="Times New Roman" pitchFamily="18" charset="0"/>
              </a:rPr>
              <a:t>0 µM</a:t>
            </a:r>
            <a:endParaRPr lang="ko-KR" altLang="en-US" sz="120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75" name="TextBox 26"/>
          <p:cNvSpPr txBox="1">
            <a:spLocks noChangeArrowheads="1"/>
          </p:cNvSpPr>
          <p:nvPr/>
        </p:nvSpPr>
        <p:spPr bwMode="auto">
          <a:xfrm rot="16200000">
            <a:off x="278247" y="5680243"/>
            <a:ext cx="5341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eaLnBrk="1" hangingPunct="1">
              <a:defRPr/>
            </a:pPr>
            <a:r>
              <a:rPr lang="en-US" altLang="ko-KR" sz="1200" b="1" dirty="0">
                <a:latin typeface="Times New Roman" pitchFamily="18" charset="0"/>
                <a:ea typeface="나눔고딕"/>
                <a:cs typeface="Times New Roman" pitchFamily="18" charset="0"/>
              </a:rPr>
              <a:t>5 µM</a:t>
            </a:r>
            <a:endParaRPr lang="ko-KR" altLang="en-US" sz="120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cxnSp>
        <p:nvCxnSpPr>
          <p:cNvPr id="76" name="직선 연결선 27"/>
          <p:cNvCxnSpPr/>
          <p:nvPr/>
        </p:nvCxnSpPr>
        <p:spPr bwMode="auto">
          <a:xfrm>
            <a:off x="398463" y="4128849"/>
            <a:ext cx="0" cy="22621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35"/>
          <p:cNvSpPr txBox="1">
            <a:spLocks noChangeArrowheads="1"/>
          </p:cNvSpPr>
          <p:nvPr/>
        </p:nvSpPr>
        <p:spPr bwMode="auto">
          <a:xfrm>
            <a:off x="1541463" y="4132024"/>
            <a:ext cx="266700" cy="1603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1.8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78" name="TextBox 35"/>
          <p:cNvSpPr txBox="1">
            <a:spLocks noChangeArrowheads="1"/>
          </p:cNvSpPr>
          <p:nvPr/>
        </p:nvSpPr>
        <p:spPr bwMode="auto">
          <a:xfrm>
            <a:off x="1550988" y="5030549"/>
            <a:ext cx="268287" cy="161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0.3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79" name="TextBox 78"/>
          <p:cNvSpPr txBox="1">
            <a:spLocks noChangeArrowheads="1"/>
          </p:cNvSpPr>
          <p:nvPr/>
        </p:nvSpPr>
        <p:spPr bwMode="auto">
          <a:xfrm>
            <a:off x="666750" y="4125674"/>
            <a:ext cx="268288" cy="161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1.4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607599" y="4775270"/>
            <a:ext cx="527878" cy="1615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96.4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2768600" y="5314712"/>
            <a:ext cx="266700" cy="161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1.9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82" name="TextBox 35"/>
          <p:cNvSpPr txBox="1">
            <a:spLocks noChangeArrowheads="1"/>
          </p:cNvSpPr>
          <p:nvPr/>
        </p:nvSpPr>
        <p:spPr bwMode="auto">
          <a:xfrm>
            <a:off x="2776538" y="6225937"/>
            <a:ext cx="268287" cy="161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0.5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83" name="TextBox 82"/>
          <p:cNvSpPr txBox="1">
            <a:spLocks noChangeArrowheads="1"/>
          </p:cNvSpPr>
          <p:nvPr/>
        </p:nvSpPr>
        <p:spPr bwMode="auto">
          <a:xfrm>
            <a:off x="1919288" y="5308362"/>
            <a:ext cx="268287" cy="161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1.5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84" name="TextBox 83"/>
          <p:cNvSpPr txBox="1">
            <a:spLocks noChangeArrowheads="1"/>
          </p:cNvSpPr>
          <p:nvPr/>
        </p:nvSpPr>
        <p:spPr bwMode="auto">
          <a:xfrm>
            <a:off x="1939925" y="5973524"/>
            <a:ext cx="268288" cy="16033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96.1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85" name="TextBox 35"/>
          <p:cNvSpPr txBox="1">
            <a:spLocks noChangeArrowheads="1"/>
          </p:cNvSpPr>
          <p:nvPr/>
        </p:nvSpPr>
        <p:spPr bwMode="auto">
          <a:xfrm>
            <a:off x="2747963" y="4132024"/>
            <a:ext cx="268287" cy="161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0.8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86" name="TextBox 35"/>
          <p:cNvSpPr txBox="1">
            <a:spLocks noChangeArrowheads="1"/>
          </p:cNvSpPr>
          <p:nvPr/>
        </p:nvSpPr>
        <p:spPr bwMode="auto">
          <a:xfrm>
            <a:off x="2757488" y="5032137"/>
            <a:ext cx="268287" cy="161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0.2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87" name="TextBox 86"/>
          <p:cNvSpPr txBox="1">
            <a:spLocks noChangeArrowheads="1"/>
          </p:cNvSpPr>
          <p:nvPr/>
        </p:nvSpPr>
        <p:spPr bwMode="auto">
          <a:xfrm>
            <a:off x="1900238" y="4125674"/>
            <a:ext cx="266700" cy="161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1.2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88" name="TextBox 87"/>
          <p:cNvSpPr txBox="1">
            <a:spLocks noChangeArrowheads="1"/>
          </p:cNvSpPr>
          <p:nvPr/>
        </p:nvSpPr>
        <p:spPr bwMode="auto">
          <a:xfrm>
            <a:off x="1919288" y="4770199"/>
            <a:ext cx="268287" cy="1615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95.6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89" name="TextBox 35"/>
          <p:cNvSpPr txBox="1">
            <a:spLocks noChangeArrowheads="1"/>
          </p:cNvSpPr>
          <p:nvPr/>
        </p:nvSpPr>
        <p:spPr bwMode="auto">
          <a:xfrm>
            <a:off x="3981450" y="4136787"/>
            <a:ext cx="268288" cy="161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1.6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90" name="TextBox 35"/>
          <p:cNvSpPr txBox="1">
            <a:spLocks noChangeArrowheads="1"/>
          </p:cNvSpPr>
          <p:nvPr/>
        </p:nvSpPr>
        <p:spPr bwMode="auto">
          <a:xfrm>
            <a:off x="3992563" y="5035312"/>
            <a:ext cx="266700" cy="161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0.2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91" name="TextBox 90"/>
          <p:cNvSpPr txBox="1">
            <a:spLocks noChangeArrowheads="1"/>
          </p:cNvSpPr>
          <p:nvPr/>
        </p:nvSpPr>
        <p:spPr bwMode="auto">
          <a:xfrm>
            <a:off x="3160713" y="4130437"/>
            <a:ext cx="266700" cy="161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0.8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92" name="TextBox 91"/>
          <p:cNvSpPr txBox="1">
            <a:spLocks noChangeArrowheads="1"/>
          </p:cNvSpPr>
          <p:nvPr/>
        </p:nvSpPr>
        <p:spPr bwMode="auto">
          <a:xfrm>
            <a:off x="3179763" y="4774962"/>
            <a:ext cx="268287" cy="16158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97.5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93" name="TextBox 35"/>
          <p:cNvSpPr txBox="1">
            <a:spLocks noChangeArrowheads="1"/>
          </p:cNvSpPr>
          <p:nvPr/>
        </p:nvSpPr>
        <p:spPr bwMode="auto">
          <a:xfrm>
            <a:off x="1450256" y="5314712"/>
            <a:ext cx="386482" cy="1615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10.9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94" name="TextBox 35"/>
          <p:cNvSpPr txBox="1">
            <a:spLocks noChangeArrowheads="1"/>
          </p:cNvSpPr>
          <p:nvPr/>
        </p:nvSpPr>
        <p:spPr bwMode="auto">
          <a:xfrm>
            <a:off x="1579563" y="6225937"/>
            <a:ext cx="268287" cy="161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5.9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95" name="TextBox 94"/>
          <p:cNvSpPr txBox="1">
            <a:spLocks noChangeArrowheads="1"/>
          </p:cNvSpPr>
          <p:nvPr/>
        </p:nvSpPr>
        <p:spPr bwMode="auto">
          <a:xfrm>
            <a:off x="695325" y="5308362"/>
            <a:ext cx="268288" cy="161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6.3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96" name="TextBox 95"/>
          <p:cNvSpPr txBox="1">
            <a:spLocks noChangeArrowheads="1"/>
          </p:cNvSpPr>
          <p:nvPr/>
        </p:nvSpPr>
        <p:spPr bwMode="auto">
          <a:xfrm>
            <a:off x="635397" y="5978595"/>
            <a:ext cx="531020" cy="1615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76.9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97" name="TextBox 35"/>
          <p:cNvSpPr txBox="1">
            <a:spLocks noChangeArrowheads="1"/>
          </p:cNvSpPr>
          <p:nvPr/>
        </p:nvSpPr>
        <p:spPr bwMode="auto">
          <a:xfrm>
            <a:off x="4003675" y="5290899"/>
            <a:ext cx="266700" cy="161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2.0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98" name="TextBox 35"/>
          <p:cNvSpPr txBox="1">
            <a:spLocks noChangeArrowheads="1"/>
          </p:cNvSpPr>
          <p:nvPr/>
        </p:nvSpPr>
        <p:spPr bwMode="auto">
          <a:xfrm>
            <a:off x="4011613" y="6214824"/>
            <a:ext cx="268287" cy="161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0.7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99" name="TextBox 98"/>
          <p:cNvSpPr txBox="1">
            <a:spLocks noChangeArrowheads="1"/>
          </p:cNvSpPr>
          <p:nvPr/>
        </p:nvSpPr>
        <p:spPr bwMode="auto">
          <a:xfrm>
            <a:off x="3179763" y="5284549"/>
            <a:ext cx="268287" cy="161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1.0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100" name="TextBox 99"/>
          <p:cNvSpPr txBox="1">
            <a:spLocks noChangeArrowheads="1"/>
          </p:cNvSpPr>
          <p:nvPr/>
        </p:nvSpPr>
        <p:spPr bwMode="auto">
          <a:xfrm>
            <a:off x="3200400" y="5986224"/>
            <a:ext cx="268288" cy="1619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defRPr>
            </a:lvl9pPr>
          </a:lstStyle>
          <a:p>
            <a:pPr algn="ctr" eaLnBrk="1" hangingPunct="1">
              <a:defRPr/>
            </a:pPr>
            <a:r>
              <a:rPr lang="en-US" altLang="ko-KR" sz="1050" b="1" dirty="0">
                <a:latin typeface="Times New Roman" pitchFamily="18" charset="0"/>
                <a:ea typeface="나눔고딕"/>
                <a:cs typeface="Times New Roman" pitchFamily="18" charset="0"/>
              </a:rPr>
              <a:t>96.3</a:t>
            </a:r>
            <a:endParaRPr lang="ko-KR" altLang="en-US" sz="1050" b="1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089150" y="1566624"/>
            <a:ext cx="78739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latin typeface="Times New Roman" pitchFamily="18" charset="0"/>
                <a:ea typeface="나눔고딕"/>
                <a:cs typeface="Times New Roman" pitchFamily="18" charset="0"/>
              </a:rPr>
              <a:t>TRAIL</a:t>
            </a:r>
          </a:p>
        </p:txBody>
      </p:sp>
      <p:sp>
        <p:nvSpPr>
          <p:cNvPr id="102" name="TextBox 101"/>
          <p:cNvSpPr txBox="1"/>
          <p:nvPr/>
        </p:nvSpPr>
        <p:spPr>
          <a:xfrm rot="16200000">
            <a:off x="-742555" y="4093716"/>
            <a:ext cx="185499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latin typeface="Times New Roman" pitchFamily="18" charset="0"/>
                <a:ea typeface="나눔고딕"/>
                <a:cs typeface="Times New Roman" pitchFamily="18" charset="0"/>
              </a:rPr>
              <a:t>c-Met inhibitor (</a:t>
            </a:r>
            <a:r>
              <a:rPr lang="en-US" sz="1600" dirty="0" smtClean="0">
                <a:latin typeface="Times New Roman" pitchFamily="18" charset="0"/>
                <a:ea typeface="나눔고딕"/>
                <a:cs typeface="Times New Roman" pitchFamily="18" charset="0"/>
              </a:rPr>
              <a:t>PF)</a:t>
            </a:r>
            <a:endParaRPr lang="en-US" sz="1600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767513" y="1572974"/>
            <a:ext cx="78739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latin typeface="Times New Roman" pitchFamily="18" charset="0"/>
                <a:ea typeface="나눔고딕"/>
                <a:cs typeface="Times New Roman" pitchFamily="18" charset="0"/>
              </a:rPr>
              <a:t>TRAIL</a:t>
            </a:r>
          </a:p>
        </p:txBody>
      </p:sp>
      <p:sp>
        <p:nvSpPr>
          <p:cNvPr id="104" name="TextBox 103"/>
          <p:cNvSpPr txBox="1"/>
          <p:nvPr/>
        </p:nvSpPr>
        <p:spPr>
          <a:xfrm rot="16200000">
            <a:off x="3936601" y="4101653"/>
            <a:ext cx="185499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latin typeface="Times New Roman" pitchFamily="18" charset="0"/>
                <a:ea typeface="나눔고딕"/>
                <a:cs typeface="Times New Roman" pitchFamily="18" charset="0"/>
              </a:rPr>
              <a:t>c-Met inhibitor (</a:t>
            </a:r>
            <a:r>
              <a:rPr lang="en-US" sz="1600" dirty="0" smtClean="0">
                <a:latin typeface="Times New Roman" pitchFamily="18" charset="0"/>
                <a:ea typeface="나눔고딕"/>
                <a:cs typeface="Times New Roman" pitchFamily="18" charset="0"/>
              </a:rPr>
              <a:t>PF)</a:t>
            </a:r>
            <a:endParaRPr lang="en-US" sz="1600" dirty="0">
              <a:latin typeface="Times New Roman" pitchFamily="18" charset="0"/>
              <a:ea typeface="나눔고딕"/>
              <a:cs typeface="Times New Roman" pitchFamily="18" charset="0"/>
            </a:endParaRPr>
          </a:p>
        </p:txBody>
      </p:sp>
      <p:sp>
        <p:nvSpPr>
          <p:cNvPr id="105" name="Rounded Rectangle 4"/>
          <p:cNvSpPr>
            <a:spLocks noChangeArrowheads="1"/>
          </p:cNvSpPr>
          <p:nvPr/>
        </p:nvSpPr>
        <p:spPr bwMode="auto">
          <a:xfrm>
            <a:off x="1462088" y="789467"/>
            <a:ext cx="2087562" cy="10715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63500" sy="23000" kx="-1199993" algn="bl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altLang="ko-KR" sz="2400" b="1" dirty="0">
                <a:latin typeface="Times New Roman" pitchFamily="18" charset="0"/>
                <a:ea typeface="나눔고딕" charset="0"/>
                <a:cs typeface="Times New Roman" pitchFamily="18" charset="0"/>
              </a:rPr>
              <a:t>ADMSC</a:t>
            </a:r>
          </a:p>
        </p:txBody>
      </p:sp>
      <p:sp>
        <p:nvSpPr>
          <p:cNvPr id="106" name="Rounded Rectangle 4"/>
          <p:cNvSpPr>
            <a:spLocks noChangeArrowheads="1"/>
          </p:cNvSpPr>
          <p:nvPr/>
        </p:nvSpPr>
        <p:spPr bwMode="auto">
          <a:xfrm>
            <a:off x="6070600" y="789467"/>
            <a:ext cx="2087563" cy="10715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63500" sy="23000" kx="-1199993" algn="bl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altLang="ko-KR" sz="2400" b="1" dirty="0">
                <a:latin typeface="Times New Roman" pitchFamily="18" charset="0"/>
                <a:ea typeface="나눔고딕" charset="0"/>
                <a:cs typeface="Times New Roman" pitchFamily="18" charset="0"/>
              </a:rPr>
              <a:t>SW872</a:t>
            </a:r>
          </a:p>
        </p:txBody>
      </p:sp>
      <p:cxnSp>
        <p:nvCxnSpPr>
          <p:cNvPr id="109" name="직선 화살표 연결선 108"/>
          <p:cNvCxnSpPr/>
          <p:nvPr/>
        </p:nvCxnSpPr>
        <p:spPr>
          <a:xfrm flipV="1">
            <a:off x="5187220" y="6161931"/>
            <a:ext cx="0" cy="44710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직선 화살표 연결선 110"/>
          <p:cNvCxnSpPr/>
          <p:nvPr/>
        </p:nvCxnSpPr>
        <p:spPr>
          <a:xfrm rot="5400000" flipV="1">
            <a:off x="5400580" y="6363099"/>
            <a:ext cx="0" cy="44710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5055780" y="6558930"/>
            <a:ext cx="832279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b="1" dirty="0" err="1">
                <a:latin typeface="Times New Roman" pitchFamily="18" charset="0"/>
                <a:ea typeface="나눔고딕"/>
                <a:cs typeface="Times New Roman" pitchFamily="18" charset="0"/>
              </a:rPr>
              <a:t>Annexin</a:t>
            </a:r>
            <a:r>
              <a:rPr lang="en-US" sz="1100" b="1" dirty="0">
                <a:latin typeface="Times New Roman" pitchFamily="18" charset="0"/>
                <a:ea typeface="나눔고딕"/>
                <a:cs typeface="Times New Roman" pitchFamily="18" charset="0"/>
              </a:rPr>
              <a:t> V</a:t>
            </a:r>
          </a:p>
        </p:txBody>
      </p:sp>
      <p:sp>
        <p:nvSpPr>
          <p:cNvPr id="113" name="TextBox 112"/>
          <p:cNvSpPr txBox="1"/>
          <p:nvPr/>
        </p:nvSpPr>
        <p:spPr>
          <a:xfrm rot="16200000" flipH="1">
            <a:off x="4782678" y="6263808"/>
            <a:ext cx="628698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b="1" dirty="0">
                <a:latin typeface="Times New Roman" pitchFamily="18" charset="0"/>
                <a:ea typeface="나눔고딕"/>
                <a:cs typeface="Times New Roman" pitchFamily="18" charset="0"/>
              </a:rPr>
              <a:t>7-AAD</a:t>
            </a:r>
          </a:p>
        </p:txBody>
      </p:sp>
      <p:cxnSp>
        <p:nvCxnSpPr>
          <p:cNvPr id="110" name="직선 화살표 연결선 109"/>
          <p:cNvCxnSpPr/>
          <p:nvPr/>
        </p:nvCxnSpPr>
        <p:spPr>
          <a:xfrm flipV="1">
            <a:off x="594792" y="6186691"/>
            <a:ext cx="0" cy="44710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직선 화살표 연결선 113"/>
          <p:cNvCxnSpPr/>
          <p:nvPr/>
        </p:nvCxnSpPr>
        <p:spPr>
          <a:xfrm rot="5400000" flipV="1">
            <a:off x="808152" y="6387859"/>
            <a:ext cx="0" cy="44710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463352" y="6583690"/>
            <a:ext cx="832279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b="1" dirty="0" err="1">
                <a:latin typeface="Times New Roman" pitchFamily="18" charset="0"/>
                <a:ea typeface="나눔고딕"/>
                <a:cs typeface="Times New Roman" pitchFamily="18" charset="0"/>
              </a:rPr>
              <a:t>Annexin</a:t>
            </a:r>
            <a:r>
              <a:rPr lang="en-US" sz="1100" b="1" dirty="0">
                <a:latin typeface="Times New Roman" pitchFamily="18" charset="0"/>
                <a:ea typeface="나눔고딕"/>
                <a:cs typeface="Times New Roman" pitchFamily="18" charset="0"/>
              </a:rPr>
              <a:t> V</a:t>
            </a:r>
          </a:p>
        </p:txBody>
      </p:sp>
      <p:sp>
        <p:nvSpPr>
          <p:cNvPr id="116" name="TextBox 115"/>
          <p:cNvSpPr txBox="1"/>
          <p:nvPr/>
        </p:nvSpPr>
        <p:spPr>
          <a:xfrm rot="16200000" flipH="1">
            <a:off x="190250" y="6288568"/>
            <a:ext cx="628698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b="1" dirty="0">
                <a:latin typeface="Times New Roman" pitchFamily="18" charset="0"/>
                <a:ea typeface="나눔고딕"/>
                <a:cs typeface="Times New Roman" pitchFamily="18" charset="0"/>
              </a:rPr>
              <a:t>7-AAD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86326" y="910970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endParaRPr kumimoji="1" lang="ja-JP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574768" y="998141"/>
            <a:ext cx="391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Times New Roman" pitchFamily="18" charset="0"/>
                <a:cs typeface="Times New Roman" pitchFamily="18" charset="0"/>
              </a:rPr>
              <a:t>b </a:t>
            </a:r>
            <a:endParaRPr kumimoji="1" lang="ja-JP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0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5451</TotalTime>
  <Words>116</Words>
  <Application>Microsoft Office PowerPoint</Application>
  <PresentationFormat>화면 슬라이드 쇼(4:3)</PresentationFormat>
  <Paragraphs>76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TRC 홍두표</dc:creator>
  <cp:lastModifiedBy>홍성민</cp:lastModifiedBy>
  <cp:revision>64</cp:revision>
  <dcterms:created xsi:type="dcterms:W3CDTF">2018-11-08T23:08:45Z</dcterms:created>
  <dcterms:modified xsi:type="dcterms:W3CDTF">2019-04-07T14:22:33Z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NSCPROP_SA">
    <vt:lpwstr>D:\홍두표 박사님\메추라기\Mouse sarcoma model\PDX\trail cmet figure\revision\BCAND18 REVISION 181109.pptx</vt:lpwstr>
  </property>
</Properties>
</file>