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8" r:id="rId2"/>
    <p:sldId id="315" r:id="rId3"/>
    <p:sldId id="328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53" autoAdjust="0"/>
    <p:restoredTop sz="96226" autoAdjust="0"/>
  </p:normalViewPr>
  <p:slideViewPr>
    <p:cSldViewPr snapToGrid="0" snapToObjects="1">
      <p:cViewPr varScale="1">
        <p:scale>
          <a:sx n="186" d="100"/>
          <a:sy n="186" d="100"/>
        </p:scale>
        <p:origin x="208" y="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03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533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0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26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19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14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91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313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70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58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10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D6A6A-143D-B94D-B2B0-F58F0CEDB42B}" type="datetimeFigureOut">
              <a:rPr lang="fr-FR" smtClean="0"/>
              <a:t>13/02/2019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03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403735" y="1255965"/>
            <a:ext cx="8575912" cy="4373260"/>
            <a:chOff x="11763" y="1025519"/>
            <a:chExt cx="8393444" cy="5110548"/>
          </a:xfrm>
        </p:grpSpPr>
        <p:sp>
          <p:nvSpPr>
            <p:cNvPr id="9" name="Rectangle 8"/>
            <p:cNvSpPr/>
            <p:nvPr/>
          </p:nvSpPr>
          <p:spPr>
            <a:xfrm>
              <a:off x="11763" y="1025519"/>
              <a:ext cx="8393444" cy="5110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>
                <a:solidFill>
                  <a:srgbClr val="000000"/>
                </a:solidFill>
                <a:latin typeface="Georgia"/>
                <a:cs typeface="Georgia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01552" y="1206973"/>
              <a:ext cx="7503211" cy="4172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>
                  <a:latin typeface="Georgia"/>
                  <a:cs typeface="Georgia"/>
                </a:rPr>
                <a:t>Key points</a:t>
              </a:r>
            </a:p>
            <a:p>
              <a:endParaRPr lang="fr-FR" dirty="0">
                <a:latin typeface="Georgia" panose="02040502050405020303" pitchFamily="18" charset="0"/>
                <a:cs typeface="Georgia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latin typeface="Georgia" panose="02040502050405020303" pitchFamily="18" charset="0"/>
                </a:rPr>
                <a:t>Peak sagittal balance, along with biomechanical loads and muscular forces on the lower lumbar spine, during dynamic maneuvers significantly improved (reduced) following surgery.  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>
                <a:latin typeface="Georgia" panose="02040502050405020303" pitchFamily="18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latin typeface="Georgia" panose="02040502050405020303" pitchFamily="18" charset="0"/>
                </a:rPr>
                <a:t>Relative biomechanical contributions from the hip and knee changed following surgery indicating reduced compensatory behavior from the hip. 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>
                <a:latin typeface="Georgia" panose="02040502050405020303" pitchFamily="18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latin typeface="Georgia" panose="02040502050405020303" pitchFamily="18" charset="0"/>
                </a:rPr>
                <a:t>Inadequate improvement in biomechanical stability may indicate an increased risk for post-surgical proximal junctional kyphosis. </a:t>
              </a:r>
              <a:endParaRPr lang="fr-FR" dirty="0">
                <a:latin typeface="Georgia"/>
                <a:cs typeface="Georgia"/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29" y="5841999"/>
            <a:ext cx="1240118" cy="34297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128494" y="343657"/>
            <a:ext cx="9015506" cy="821410"/>
            <a:chOff x="128494" y="1210235"/>
            <a:chExt cx="9015506" cy="821410"/>
          </a:xfrm>
        </p:grpSpPr>
        <p:cxnSp>
          <p:nvCxnSpPr>
            <p:cNvPr id="13" name="Connecteur droit 12"/>
            <p:cNvCxnSpPr/>
            <p:nvPr/>
          </p:nvCxnSpPr>
          <p:spPr>
            <a:xfrm>
              <a:off x="2211294" y="1410442"/>
              <a:ext cx="6932706" cy="0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age 9" descr="LOGO ESJ.png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94" y="1210235"/>
              <a:ext cx="2202330" cy="821410"/>
            </a:xfrm>
            <a:prstGeom prst="rect">
              <a:avLst/>
            </a:prstGeom>
          </p:spPr>
        </p:pic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9BC1F2B8-1294-F949-A7D7-CF0B8A9011E4}"/>
              </a:ext>
            </a:extLst>
          </p:cNvPr>
          <p:cNvSpPr txBox="1"/>
          <p:nvPr/>
        </p:nvSpPr>
        <p:spPr>
          <a:xfrm>
            <a:off x="687519" y="6414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A8F9FFC2-7C97-FE4A-8C80-04175E09F820}"/>
              </a:ext>
            </a:extLst>
          </p:cNvPr>
          <p:cNvSpPr/>
          <p:nvPr/>
        </p:nvSpPr>
        <p:spPr>
          <a:xfrm>
            <a:off x="403735" y="5841999"/>
            <a:ext cx="7141559" cy="986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Bailey JF, Matthew RP,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Seko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S, Curran P, Chu L,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Berven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SH,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Deviren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V, Burch S,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Lotz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JC (2019) ISSLS PRIZE IN BIOENGINEERING SCIENCE 2019: Biomechanical changes in dynamic sagittal balance and lower limb compensatory strategies following realignment surgery in adult spinal deformity patients.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Eur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Spine J;</a:t>
            </a:r>
          </a:p>
        </p:txBody>
      </p:sp>
    </p:spTree>
    <p:extLst>
      <p:ext uri="{BB962C8B-B14F-4D97-AF65-F5344CB8AC3E}">
        <p14:creationId xmlns:p14="http://schemas.microsoft.com/office/powerpoint/2010/main" val="21156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27054" y="1461000"/>
            <a:ext cx="3332534" cy="40044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/>
                </a:solidFill>
              </a:rPr>
              <a:t>Figure 3. Changes in dynamic sagittal balance (DSB) throughout a PJK case. </a:t>
            </a:r>
            <a:r>
              <a:rPr lang="en-US" sz="1400" dirty="0">
                <a:solidFill>
                  <a:schemeClr val="tx1"/>
                </a:solidFill>
              </a:rPr>
              <a:t>For this subject, radiographic alignment demonstrates the effect of PJK on alignment between pre- and post-PJK images. Post-revision surgery realigns the spine. Plots of DSB metrics (peak SVA, Hip/Knee Energy Ratio, Hip/Knee Torque Ratio), show how this subject’s data (red) was higher than the control data before developing the PJK, then trends toward the control data following successful revision surgery. </a:t>
            </a:r>
          </a:p>
          <a:p>
            <a:endParaRPr lang="fr-FR" dirty="0">
              <a:solidFill>
                <a:srgbClr val="000000"/>
              </a:solidFill>
              <a:latin typeface="Georgia"/>
              <a:cs typeface="Georgia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29" y="5841999"/>
            <a:ext cx="1240118" cy="34297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128494" y="343657"/>
            <a:ext cx="9015506" cy="821410"/>
            <a:chOff x="128494" y="1210235"/>
            <a:chExt cx="9015506" cy="821410"/>
          </a:xfrm>
        </p:grpSpPr>
        <p:cxnSp>
          <p:nvCxnSpPr>
            <p:cNvPr id="13" name="Connecteur droit 12"/>
            <p:cNvCxnSpPr/>
            <p:nvPr/>
          </p:nvCxnSpPr>
          <p:spPr>
            <a:xfrm>
              <a:off x="2211294" y="1410442"/>
              <a:ext cx="6932706" cy="0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age 9" descr="LOGO ESJ.png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94" y="1210235"/>
              <a:ext cx="2202330" cy="821410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C67A49BD-2F07-D848-9929-3C28F2133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0744" y="1165067"/>
            <a:ext cx="3351256" cy="459634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903581A-BE8A-EA4F-AA26-92B94D96798B}"/>
              </a:ext>
            </a:extLst>
          </p:cNvPr>
          <p:cNvSpPr txBox="1"/>
          <p:nvPr/>
        </p:nvSpPr>
        <p:spPr>
          <a:xfrm>
            <a:off x="405636" y="5841999"/>
            <a:ext cx="72507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Georgia" panose="02040502050405020303" pitchFamily="18" charset="0"/>
              </a:rPr>
              <a:t>Bailey JF, Matthew RP, </a:t>
            </a:r>
            <a:r>
              <a:rPr lang="en-US" sz="1400" dirty="0" err="1">
                <a:latin typeface="Georgia" panose="02040502050405020303" pitchFamily="18" charset="0"/>
              </a:rPr>
              <a:t>Seko</a:t>
            </a:r>
            <a:r>
              <a:rPr lang="en-US" sz="1400" dirty="0">
                <a:latin typeface="Georgia" panose="02040502050405020303" pitchFamily="18" charset="0"/>
              </a:rPr>
              <a:t> S, Curran P, Chu L, </a:t>
            </a:r>
            <a:r>
              <a:rPr lang="en-US" sz="1400" dirty="0" err="1">
                <a:latin typeface="Georgia" panose="02040502050405020303" pitchFamily="18" charset="0"/>
              </a:rPr>
              <a:t>Berven</a:t>
            </a:r>
            <a:r>
              <a:rPr lang="en-US" sz="1400" dirty="0">
                <a:latin typeface="Georgia" panose="02040502050405020303" pitchFamily="18" charset="0"/>
              </a:rPr>
              <a:t> SH, </a:t>
            </a:r>
            <a:r>
              <a:rPr lang="en-US" sz="1400" dirty="0" err="1">
                <a:latin typeface="Georgia" panose="02040502050405020303" pitchFamily="18" charset="0"/>
              </a:rPr>
              <a:t>Deviren</a:t>
            </a:r>
            <a:r>
              <a:rPr lang="en-US" sz="1400" dirty="0">
                <a:latin typeface="Georgia" panose="02040502050405020303" pitchFamily="18" charset="0"/>
              </a:rPr>
              <a:t> V, Burch S, </a:t>
            </a:r>
            <a:r>
              <a:rPr lang="en-US" sz="1400" dirty="0" err="1">
                <a:latin typeface="Georgia" panose="02040502050405020303" pitchFamily="18" charset="0"/>
              </a:rPr>
              <a:t>Lotz</a:t>
            </a:r>
            <a:r>
              <a:rPr lang="en-US" sz="1400" dirty="0">
                <a:latin typeface="Georgia" panose="02040502050405020303" pitchFamily="18" charset="0"/>
              </a:rPr>
              <a:t> JC </a:t>
            </a:r>
          </a:p>
          <a:p>
            <a:r>
              <a:rPr lang="en-US" sz="1400" dirty="0">
                <a:latin typeface="Georgia" panose="02040502050405020303" pitchFamily="18" charset="0"/>
              </a:rPr>
              <a:t>(2019) ISSLS PRIZE IN BIOENGINEERING SCIENCE 2019: Biomechanical changes in </a:t>
            </a:r>
          </a:p>
          <a:p>
            <a:r>
              <a:rPr lang="en-US" sz="1400" dirty="0">
                <a:latin typeface="Georgia" panose="02040502050405020303" pitchFamily="18" charset="0"/>
              </a:rPr>
              <a:t>dynamic sagittal balance and lower limb compensatory strategies following realignment </a:t>
            </a:r>
          </a:p>
          <a:p>
            <a:r>
              <a:rPr lang="en-US" sz="1400" dirty="0">
                <a:latin typeface="Georgia" panose="02040502050405020303" pitchFamily="18" charset="0"/>
              </a:rPr>
              <a:t>surgery in adult spinal deformity patients. </a:t>
            </a:r>
            <a:r>
              <a:rPr lang="en-US" sz="1400" dirty="0" err="1">
                <a:latin typeface="Georgia" panose="02040502050405020303" pitchFamily="18" charset="0"/>
              </a:rPr>
              <a:t>Eur</a:t>
            </a:r>
            <a:r>
              <a:rPr lang="en-US" sz="1400" dirty="0">
                <a:latin typeface="Georgia" panose="02040502050405020303" pitchFamily="18" charset="0"/>
              </a:rPr>
              <a:t> Spine J;</a:t>
            </a:r>
          </a:p>
        </p:txBody>
      </p:sp>
    </p:spTree>
    <p:extLst>
      <p:ext uri="{BB962C8B-B14F-4D97-AF65-F5344CB8AC3E}">
        <p14:creationId xmlns:p14="http://schemas.microsoft.com/office/powerpoint/2010/main" val="3291687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403735" y="1255966"/>
            <a:ext cx="8575912" cy="4284595"/>
            <a:chOff x="11763" y="1025519"/>
            <a:chExt cx="8393444" cy="5110548"/>
          </a:xfrm>
        </p:grpSpPr>
        <p:sp>
          <p:nvSpPr>
            <p:cNvPr id="9" name="Rectangle 8"/>
            <p:cNvSpPr/>
            <p:nvPr/>
          </p:nvSpPr>
          <p:spPr>
            <a:xfrm>
              <a:off x="11763" y="1025519"/>
              <a:ext cx="8393444" cy="5110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>
                <a:solidFill>
                  <a:srgbClr val="000000"/>
                </a:solidFill>
                <a:latin typeface="Georgia"/>
                <a:cs typeface="Georgia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01552" y="1206973"/>
              <a:ext cx="7156823" cy="3928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err="1">
                  <a:latin typeface="Georgia"/>
                  <a:cs typeface="Georgia"/>
                </a:rPr>
                <a:t>Take</a:t>
              </a:r>
              <a:r>
                <a:rPr lang="fr-FR" sz="2800" dirty="0">
                  <a:latin typeface="Georgia"/>
                  <a:cs typeface="Georgia"/>
                </a:rPr>
                <a:t> Home Messages</a:t>
              </a:r>
            </a:p>
            <a:p>
              <a:endParaRPr lang="fr-FR" dirty="0">
                <a:latin typeface="Georgia"/>
                <a:cs typeface="Georgia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latin typeface="Georgia" panose="02040502050405020303" pitchFamily="18" charset="0"/>
                </a:rPr>
                <a:t>Our data highlight new biomechanical measurements of dynamic sagittal balance and lower limb compensatory strategies that change with spinal realignment surgery in adult spinal deformity patients. </a:t>
              </a:r>
              <a:endParaRPr lang="fr-FR" dirty="0">
                <a:latin typeface="Georgia" panose="02040502050405020303" pitchFamily="18" charset="0"/>
                <a:cs typeface="Georgia"/>
              </a:endParaRPr>
            </a:p>
            <a:p>
              <a:pPr marL="342900" indent="-342900">
                <a:buFont typeface="+mj-lt"/>
                <a:buAutoNum type="arabicPeriod"/>
              </a:pPr>
              <a:endParaRPr lang="fr-FR" dirty="0">
                <a:latin typeface="Georgia" panose="02040502050405020303" pitchFamily="18" charset="0"/>
                <a:cs typeface="Georgia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latin typeface="Georgia" panose="02040502050405020303" pitchFamily="18" charset="0"/>
                </a:rPr>
                <a:t>Inadequate improvement in biomechanical stability may indicate a risk for poor post-operative outcomes. As such, surgical planning should consider how pre and post-surgical rehabilitation could improve sagittal balance and improve outcomes. </a:t>
              </a:r>
              <a:endParaRPr lang="fr-FR" dirty="0">
                <a:latin typeface="Georgia" panose="02040502050405020303" pitchFamily="18" charset="0"/>
                <a:cs typeface="Georgia"/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29" y="5841999"/>
            <a:ext cx="1240118" cy="34297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128494" y="343657"/>
            <a:ext cx="9015506" cy="821410"/>
            <a:chOff x="128494" y="1210235"/>
            <a:chExt cx="9015506" cy="821410"/>
          </a:xfrm>
        </p:grpSpPr>
        <p:cxnSp>
          <p:nvCxnSpPr>
            <p:cNvPr id="13" name="Connecteur droit 12"/>
            <p:cNvCxnSpPr/>
            <p:nvPr/>
          </p:nvCxnSpPr>
          <p:spPr>
            <a:xfrm>
              <a:off x="2211294" y="1410442"/>
              <a:ext cx="6932706" cy="0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age 9" descr="LOGO ESJ.png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94" y="1210235"/>
              <a:ext cx="2202330" cy="821410"/>
            </a:xfrm>
            <a:prstGeom prst="rect">
              <a:avLst/>
            </a:prstGeom>
          </p:spPr>
        </p:pic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7DA3825A-514B-DB4D-B5F0-335A34992D61}"/>
              </a:ext>
            </a:extLst>
          </p:cNvPr>
          <p:cNvSpPr txBox="1"/>
          <p:nvPr/>
        </p:nvSpPr>
        <p:spPr>
          <a:xfrm>
            <a:off x="403735" y="5841999"/>
            <a:ext cx="72507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Georgia" panose="02040502050405020303" pitchFamily="18" charset="0"/>
              </a:rPr>
              <a:t>Bailey JF, Matthew RP, </a:t>
            </a:r>
            <a:r>
              <a:rPr lang="en-US" sz="1400" dirty="0" err="1">
                <a:latin typeface="Georgia" panose="02040502050405020303" pitchFamily="18" charset="0"/>
              </a:rPr>
              <a:t>Seko</a:t>
            </a:r>
            <a:r>
              <a:rPr lang="en-US" sz="1400" dirty="0">
                <a:latin typeface="Georgia" panose="02040502050405020303" pitchFamily="18" charset="0"/>
              </a:rPr>
              <a:t> S, Curran P, Chu L, </a:t>
            </a:r>
            <a:r>
              <a:rPr lang="en-US" sz="1400" dirty="0" err="1">
                <a:latin typeface="Georgia" panose="02040502050405020303" pitchFamily="18" charset="0"/>
              </a:rPr>
              <a:t>Berven</a:t>
            </a:r>
            <a:r>
              <a:rPr lang="en-US" sz="1400" dirty="0">
                <a:latin typeface="Georgia" panose="02040502050405020303" pitchFamily="18" charset="0"/>
              </a:rPr>
              <a:t> SH, </a:t>
            </a:r>
            <a:r>
              <a:rPr lang="en-US" sz="1400" dirty="0" err="1">
                <a:latin typeface="Georgia" panose="02040502050405020303" pitchFamily="18" charset="0"/>
              </a:rPr>
              <a:t>Deviren</a:t>
            </a:r>
            <a:r>
              <a:rPr lang="en-US" sz="1400" dirty="0">
                <a:latin typeface="Georgia" panose="02040502050405020303" pitchFamily="18" charset="0"/>
              </a:rPr>
              <a:t> V, Burch S, </a:t>
            </a:r>
            <a:r>
              <a:rPr lang="en-US" sz="1400" dirty="0" err="1">
                <a:latin typeface="Georgia" panose="02040502050405020303" pitchFamily="18" charset="0"/>
              </a:rPr>
              <a:t>Lotz</a:t>
            </a:r>
            <a:r>
              <a:rPr lang="en-US" sz="1400" dirty="0">
                <a:latin typeface="Georgia" panose="02040502050405020303" pitchFamily="18" charset="0"/>
              </a:rPr>
              <a:t> JC </a:t>
            </a:r>
          </a:p>
          <a:p>
            <a:r>
              <a:rPr lang="en-US" sz="1400" dirty="0">
                <a:latin typeface="Georgia" panose="02040502050405020303" pitchFamily="18" charset="0"/>
              </a:rPr>
              <a:t>(2019) ISSLS PRIZE IN BIOENGINEERING SCIENCE 2019: Biomechanical changes in </a:t>
            </a:r>
          </a:p>
          <a:p>
            <a:r>
              <a:rPr lang="en-US" sz="1400" dirty="0">
                <a:latin typeface="Georgia" panose="02040502050405020303" pitchFamily="18" charset="0"/>
              </a:rPr>
              <a:t>dynamic sagittal balance and lower limb compensatory strategies following realignment </a:t>
            </a:r>
          </a:p>
          <a:p>
            <a:r>
              <a:rPr lang="en-US" sz="1400" dirty="0">
                <a:latin typeface="Georgia" panose="02040502050405020303" pitchFamily="18" charset="0"/>
              </a:rPr>
              <a:t>surgery in adult spinal deformity patients. </a:t>
            </a:r>
            <a:r>
              <a:rPr lang="en-US" sz="1400" dirty="0" err="1">
                <a:latin typeface="Georgia" panose="02040502050405020303" pitchFamily="18" charset="0"/>
              </a:rPr>
              <a:t>Eur</a:t>
            </a:r>
            <a:r>
              <a:rPr lang="en-US" sz="1400" dirty="0">
                <a:latin typeface="Georgia" panose="02040502050405020303" pitchFamily="18" charset="0"/>
              </a:rPr>
              <a:t> Spine J;</a:t>
            </a:r>
          </a:p>
        </p:txBody>
      </p:sp>
    </p:spTree>
    <p:extLst>
      <p:ext uri="{BB962C8B-B14F-4D97-AF65-F5344CB8AC3E}">
        <p14:creationId xmlns:p14="http://schemas.microsoft.com/office/powerpoint/2010/main" val="3867440"/>
      </p:ext>
    </p:extLst>
  </p:cSld>
  <p:clrMapOvr>
    <a:masterClrMapping/>
  </p:clrMapOvr>
</p:sld>
</file>

<file path=ppt/theme/theme1.xml><?xml version="1.0" encoding="utf-8"?>
<a:theme xmlns:a="http://schemas.openxmlformats.org/drawingml/2006/main" name="ESJ_PP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ESJ_PPT.potx</Template>
  <TotalTime>0</TotalTime>
  <Words>400</Words>
  <Application>Microsoft Macintosh PowerPoint</Application>
  <PresentationFormat>Bildschirmpräsentation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Georgia</vt:lpstr>
      <vt:lpstr>ESJ_PPT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Force Meeting</dc:title>
  <dc:creator>Maryem-Fama Ismael Aguirre</dc:creator>
  <cp:lastModifiedBy>Irene Zintel</cp:lastModifiedBy>
  <cp:revision>59</cp:revision>
  <cp:lastPrinted>2015-11-08T10:17:41Z</cp:lastPrinted>
  <dcterms:created xsi:type="dcterms:W3CDTF">2015-11-08T09:47:16Z</dcterms:created>
  <dcterms:modified xsi:type="dcterms:W3CDTF">2019-02-13T06:06:02Z</dcterms:modified>
</cp:coreProperties>
</file>