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9873" autoAdjust="0"/>
  </p:normalViewPr>
  <p:slideViewPr>
    <p:cSldViewPr snapToGrid="0">
      <p:cViewPr>
        <p:scale>
          <a:sx n="96" d="100"/>
          <a:sy n="96" d="100"/>
        </p:scale>
        <p:origin x="101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E95B64-2A38-46BA-8EF6-EB0D54A1143F}" type="datetimeFigureOut">
              <a:rPr lang="en-US" smtClean="0"/>
              <a:t>4/8/2019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6A615B-C072-4240-97A5-DD19830B36E5}" type="slidenum">
              <a:rPr lang="en-US" smtClean="0"/>
              <a:t>‹#›</a:t>
            </a:fld>
            <a:endParaRPr lang="en-US"/>
          </a:p>
        </p:txBody>
      </p:sp>
    </p:spTree>
    <p:extLst>
      <p:ext uri="{BB962C8B-B14F-4D97-AF65-F5344CB8AC3E}">
        <p14:creationId xmlns:p14="http://schemas.microsoft.com/office/powerpoint/2010/main" val="3445424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a:t>
            </a:r>
            <a:r>
              <a:rPr lang="en-US" baseline="0" dirty="0" smtClean="0"/>
              <a:t> S1. Next generation sequencing workflow</a:t>
            </a:r>
            <a:endParaRPr lang="en-US" dirty="0"/>
          </a:p>
        </p:txBody>
      </p:sp>
      <p:sp>
        <p:nvSpPr>
          <p:cNvPr id="4" name="Slide Number Placeholder 3"/>
          <p:cNvSpPr>
            <a:spLocks noGrp="1"/>
          </p:cNvSpPr>
          <p:nvPr>
            <p:ph type="sldNum" sz="quarter" idx="10"/>
          </p:nvPr>
        </p:nvSpPr>
        <p:spPr/>
        <p:txBody>
          <a:bodyPr/>
          <a:lstStyle/>
          <a:p>
            <a:fld id="{5B6A615B-C072-4240-97A5-DD19830B36E5}" type="slidenum">
              <a:rPr lang="en-US" smtClean="0"/>
              <a:t>1</a:t>
            </a:fld>
            <a:endParaRPr lang="en-US"/>
          </a:p>
        </p:txBody>
      </p:sp>
    </p:spTree>
    <p:extLst>
      <p:ext uri="{BB962C8B-B14F-4D97-AF65-F5344CB8AC3E}">
        <p14:creationId xmlns:p14="http://schemas.microsoft.com/office/powerpoint/2010/main" val="1507489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Figure S2.</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The histograms illustrate the average coverage of the exons of genes in the two cancer panels.  The y-axis represents the number of exons and x-axis represents the average read depth as indicated in the figure. The total number of exons are partitioned into bins (bars).  The height of the bars are the number of exons and where the bars locate on x-axis is the average coverage of these exons. </a:t>
            </a:r>
            <a:endParaRPr lang="en-US" dirty="0"/>
          </a:p>
        </p:txBody>
      </p:sp>
      <p:sp>
        <p:nvSpPr>
          <p:cNvPr id="4" name="Slide Number Placeholder 3"/>
          <p:cNvSpPr>
            <a:spLocks noGrp="1"/>
          </p:cNvSpPr>
          <p:nvPr>
            <p:ph type="sldNum" sz="quarter" idx="10"/>
          </p:nvPr>
        </p:nvSpPr>
        <p:spPr/>
        <p:txBody>
          <a:bodyPr/>
          <a:lstStyle/>
          <a:p>
            <a:fld id="{5B6A615B-C072-4240-97A5-DD19830B36E5}" type="slidenum">
              <a:rPr lang="en-US" smtClean="0"/>
              <a:t>2</a:t>
            </a:fld>
            <a:endParaRPr lang="en-US"/>
          </a:p>
        </p:txBody>
      </p:sp>
    </p:spTree>
    <p:extLst>
      <p:ext uri="{BB962C8B-B14F-4D97-AF65-F5344CB8AC3E}">
        <p14:creationId xmlns:p14="http://schemas.microsoft.com/office/powerpoint/2010/main" val="2026590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a:t>
            </a:r>
            <a:r>
              <a:rPr lang="en-US" baseline="0" dirty="0" smtClean="0"/>
              <a:t> S3. Dilution studies for copy number variant detection limit.  Each chromosome is represented across the top of each panel.  Dilution studies were performed from 100% tumor sample (upper left) creating samples with 50% tumor (upper right), 30% tumor (lower left), and 20% tumor (lower right).  Copy number variants evident in the top two panels are discernable at 30% tumor (especially when considered the B-allele frequency) but are largely lost when examining 20% tumor.  Abbreviations: BAF = B-allele frequency</a:t>
            </a:r>
            <a:endParaRPr lang="en-US" dirty="0"/>
          </a:p>
        </p:txBody>
      </p:sp>
      <p:sp>
        <p:nvSpPr>
          <p:cNvPr id="4" name="Slide Number Placeholder 3"/>
          <p:cNvSpPr>
            <a:spLocks noGrp="1"/>
          </p:cNvSpPr>
          <p:nvPr>
            <p:ph type="sldNum" sz="quarter" idx="10"/>
          </p:nvPr>
        </p:nvSpPr>
        <p:spPr/>
        <p:txBody>
          <a:bodyPr/>
          <a:lstStyle/>
          <a:p>
            <a:fld id="{5B6A615B-C072-4240-97A5-DD19830B36E5}" type="slidenum">
              <a:rPr lang="en-US" smtClean="0"/>
              <a:t>3</a:t>
            </a:fld>
            <a:endParaRPr lang="en-US"/>
          </a:p>
        </p:txBody>
      </p:sp>
    </p:spTree>
    <p:extLst>
      <p:ext uri="{BB962C8B-B14F-4D97-AF65-F5344CB8AC3E}">
        <p14:creationId xmlns:p14="http://schemas.microsoft.com/office/powerpoint/2010/main" val="1701352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 S4.</a:t>
            </a:r>
            <a:r>
              <a:rPr lang="en-US" baseline="0" dirty="0" smtClean="0"/>
              <a:t> Frequency of Tier 1 or 2 variants detected in 101 genes across all tumor types.  Genes are represented across the X axis and frequency (number of variants detected per gene across all cases) is represented on the </a:t>
            </a:r>
            <a:r>
              <a:rPr lang="en-US" baseline="0" smtClean="0"/>
              <a:t>Y axis. </a:t>
            </a:r>
            <a:endParaRPr lang="en-US" dirty="0"/>
          </a:p>
        </p:txBody>
      </p:sp>
      <p:sp>
        <p:nvSpPr>
          <p:cNvPr id="4" name="Slide Number Placeholder 3"/>
          <p:cNvSpPr>
            <a:spLocks noGrp="1"/>
          </p:cNvSpPr>
          <p:nvPr>
            <p:ph type="sldNum" sz="quarter" idx="10"/>
          </p:nvPr>
        </p:nvSpPr>
        <p:spPr/>
        <p:txBody>
          <a:bodyPr/>
          <a:lstStyle/>
          <a:p>
            <a:fld id="{5B6A615B-C072-4240-97A5-DD19830B36E5}" type="slidenum">
              <a:rPr lang="en-US" smtClean="0"/>
              <a:t>4</a:t>
            </a:fld>
            <a:endParaRPr lang="en-US"/>
          </a:p>
        </p:txBody>
      </p:sp>
    </p:spTree>
    <p:extLst>
      <p:ext uri="{BB962C8B-B14F-4D97-AF65-F5344CB8AC3E}">
        <p14:creationId xmlns:p14="http://schemas.microsoft.com/office/powerpoint/2010/main" val="1616715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2655E2-B037-474B-A1B4-08899740EDCD}" type="datetimeFigureOut">
              <a:rPr lang="en-US" smtClean="0"/>
              <a:t>4/8/2019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59510-B415-49C6-B0DD-1C8E01E4BA4D}" type="slidenum">
              <a:rPr lang="en-US" smtClean="0"/>
              <a:t>‹#›</a:t>
            </a:fld>
            <a:endParaRPr lang="en-US"/>
          </a:p>
        </p:txBody>
      </p:sp>
    </p:spTree>
    <p:extLst>
      <p:ext uri="{BB962C8B-B14F-4D97-AF65-F5344CB8AC3E}">
        <p14:creationId xmlns:p14="http://schemas.microsoft.com/office/powerpoint/2010/main" val="3952542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2655E2-B037-474B-A1B4-08899740EDCD}" type="datetimeFigureOut">
              <a:rPr lang="en-US" smtClean="0"/>
              <a:t>4/8/2019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59510-B415-49C6-B0DD-1C8E01E4BA4D}" type="slidenum">
              <a:rPr lang="en-US" smtClean="0"/>
              <a:t>‹#›</a:t>
            </a:fld>
            <a:endParaRPr lang="en-US"/>
          </a:p>
        </p:txBody>
      </p:sp>
    </p:spTree>
    <p:extLst>
      <p:ext uri="{BB962C8B-B14F-4D97-AF65-F5344CB8AC3E}">
        <p14:creationId xmlns:p14="http://schemas.microsoft.com/office/powerpoint/2010/main" val="977069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2655E2-B037-474B-A1B4-08899740EDCD}" type="datetimeFigureOut">
              <a:rPr lang="en-US" smtClean="0"/>
              <a:t>4/8/2019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59510-B415-49C6-B0DD-1C8E01E4BA4D}" type="slidenum">
              <a:rPr lang="en-US" smtClean="0"/>
              <a:t>‹#›</a:t>
            </a:fld>
            <a:endParaRPr lang="en-US"/>
          </a:p>
        </p:txBody>
      </p:sp>
    </p:spTree>
    <p:extLst>
      <p:ext uri="{BB962C8B-B14F-4D97-AF65-F5344CB8AC3E}">
        <p14:creationId xmlns:p14="http://schemas.microsoft.com/office/powerpoint/2010/main" val="813786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2655E2-B037-474B-A1B4-08899740EDCD}" type="datetimeFigureOut">
              <a:rPr lang="en-US" smtClean="0"/>
              <a:t>4/8/2019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59510-B415-49C6-B0DD-1C8E01E4BA4D}" type="slidenum">
              <a:rPr lang="en-US" smtClean="0"/>
              <a:t>‹#›</a:t>
            </a:fld>
            <a:endParaRPr lang="en-US"/>
          </a:p>
        </p:txBody>
      </p:sp>
    </p:spTree>
    <p:extLst>
      <p:ext uri="{BB962C8B-B14F-4D97-AF65-F5344CB8AC3E}">
        <p14:creationId xmlns:p14="http://schemas.microsoft.com/office/powerpoint/2010/main" val="2665456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2655E2-B037-474B-A1B4-08899740EDCD}" type="datetimeFigureOut">
              <a:rPr lang="en-US" smtClean="0"/>
              <a:t>4/8/2019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59510-B415-49C6-B0DD-1C8E01E4BA4D}" type="slidenum">
              <a:rPr lang="en-US" smtClean="0"/>
              <a:t>‹#›</a:t>
            </a:fld>
            <a:endParaRPr lang="en-US"/>
          </a:p>
        </p:txBody>
      </p:sp>
    </p:spTree>
    <p:extLst>
      <p:ext uri="{BB962C8B-B14F-4D97-AF65-F5344CB8AC3E}">
        <p14:creationId xmlns:p14="http://schemas.microsoft.com/office/powerpoint/2010/main" val="3625644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2655E2-B037-474B-A1B4-08899740EDCD}" type="datetimeFigureOut">
              <a:rPr lang="en-US" smtClean="0"/>
              <a:t>4/8/2019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59510-B415-49C6-B0DD-1C8E01E4BA4D}" type="slidenum">
              <a:rPr lang="en-US" smtClean="0"/>
              <a:t>‹#›</a:t>
            </a:fld>
            <a:endParaRPr lang="en-US"/>
          </a:p>
        </p:txBody>
      </p:sp>
    </p:spTree>
    <p:extLst>
      <p:ext uri="{BB962C8B-B14F-4D97-AF65-F5344CB8AC3E}">
        <p14:creationId xmlns:p14="http://schemas.microsoft.com/office/powerpoint/2010/main" val="1521471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2655E2-B037-474B-A1B4-08899740EDCD}" type="datetimeFigureOut">
              <a:rPr lang="en-US" smtClean="0"/>
              <a:t>4/8/2019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59510-B415-49C6-B0DD-1C8E01E4BA4D}" type="slidenum">
              <a:rPr lang="en-US" smtClean="0"/>
              <a:t>‹#›</a:t>
            </a:fld>
            <a:endParaRPr lang="en-US"/>
          </a:p>
        </p:txBody>
      </p:sp>
    </p:spTree>
    <p:extLst>
      <p:ext uri="{BB962C8B-B14F-4D97-AF65-F5344CB8AC3E}">
        <p14:creationId xmlns:p14="http://schemas.microsoft.com/office/powerpoint/2010/main" val="1102936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2655E2-B037-474B-A1B4-08899740EDCD}" type="datetimeFigureOut">
              <a:rPr lang="en-US" smtClean="0"/>
              <a:t>4/8/2019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59510-B415-49C6-B0DD-1C8E01E4BA4D}" type="slidenum">
              <a:rPr lang="en-US" smtClean="0"/>
              <a:t>‹#›</a:t>
            </a:fld>
            <a:endParaRPr lang="en-US"/>
          </a:p>
        </p:txBody>
      </p:sp>
    </p:spTree>
    <p:extLst>
      <p:ext uri="{BB962C8B-B14F-4D97-AF65-F5344CB8AC3E}">
        <p14:creationId xmlns:p14="http://schemas.microsoft.com/office/powerpoint/2010/main" val="2596796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2655E2-B037-474B-A1B4-08899740EDCD}" type="datetimeFigureOut">
              <a:rPr lang="en-US" smtClean="0"/>
              <a:t>4/8/2019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59510-B415-49C6-B0DD-1C8E01E4BA4D}" type="slidenum">
              <a:rPr lang="en-US" smtClean="0"/>
              <a:t>‹#›</a:t>
            </a:fld>
            <a:endParaRPr lang="en-US"/>
          </a:p>
        </p:txBody>
      </p:sp>
    </p:spTree>
    <p:extLst>
      <p:ext uri="{BB962C8B-B14F-4D97-AF65-F5344CB8AC3E}">
        <p14:creationId xmlns:p14="http://schemas.microsoft.com/office/powerpoint/2010/main" val="2131856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2655E2-B037-474B-A1B4-08899740EDCD}" type="datetimeFigureOut">
              <a:rPr lang="en-US" smtClean="0"/>
              <a:t>4/8/2019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59510-B415-49C6-B0DD-1C8E01E4BA4D}" type="slidenum">
              <a:rPr lang="en-US" smtClean="0"/>
              <a:t>‹#›</a:t>
            </a:fld>
            <a:endParaRPr lang="en-US"/>
          </a:p>
        </p:txBody>
      </p:sp>
    </p:spTree>
    <p:extLst>
      <p:ext uri="{BB962C8B-B14F-4D97-AF65-F5344CB8AC3E}">
        <p14:creationId xmlns:p14="http://schemas.microsoft.com/office/powerpoint/2010/main" val="3883663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2655E2-B037-474B-A1B4-08899740EDCD}" type="datetimeFigureOut">
              <a:rPr lang="en-US" smtClean="0"/>
              <a:t>4/8/2019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59510-B415-49C6-B0DD-1C8E01E4BA4D}" type="slidenum">
              <a:rPr lang="en-US" smtClean="0"/>
              <a:t>‹#›</a:t>
            </a:fld>
            <a:endParaRPr lang="en-US"/>
          </a:p>
        </p:txBody>
      </p:sp>
    </p:spTree>
    <p:extLst>
      <p:ext uri="{BB962C8B-B14F-4D97-AF65-F5344CB8AC3E}">
        <p14:creationId xmlns:p14="http://schemas.microsoft.com/office/powerpoint/2010/main" val="3920508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2655E2-B037-474B-A1B4-08899740EDCD}" type="datetimeFigureOut">
              <a:rPr lang="en-US" smtClean="0"/>
              <a:t>4/8/2019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59510-B415-49C6-B0DD-1C8E01E4BA4D}" type="slidenum">
              <a:rPr lang="en-US" smtClean="0"/>
              <a:t>‹#›</a:t>
            </a:fld>
            <a:endParaRPr lang="en-US"/>
          </a:p>
        </p:txBody>
      </p:sp>
    </p:spTree>
    <p:extLst>
      <p:ext uri="{BB962C8B-B14F-4D97-AF65-F5344CB8AC3E}">
        <p14:creationId xmlns:p14="http://schemas.microsoft.com/office/powerpoint/2010/main" val="640918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9513"/>
            <a:ext cx="12192000" cy="4558974"/>
          </a:xfrm>
          <a:prstGeom prst="rect">
            <a:avLst/>
          </a:prstGeom>
        </p:spPr>
      </p:pic>
      <p:sp>
        <p:nvSpPr>
          <p:cNvPr id="5" name="TextBox 4"/>
          <p:cNvSpPr txBox="1"/>
          <p:nvPr/>
        </p:nvSpPr>
        <p:spPr>
          <a:xfrm>
            <a:off x="296333" y="245533"/>
            <a:ext cx="5283200" cy="369332"/>
          </a:xfrm>
          <a:prstGeom prst="rect">
            <a:avLst/>
          </a:prstGeom>
          <a:noFill/>
        </p:spPr>
        <p:txBody>
          <a:bodyPr wrap="square" rtlCol="0">
            <a:spAutoFit/>
          </a:bodyPr>
          <a:lstStyle/>
          <a:p>
            <a:r>
              <a:rPr lang="en-US" dirty="0" smtClean="0"/>
              <a:t>Fig. S1: Next generation sequencing workflow</a:t>
            </a:r>
            <a:endParaRPr lang="en-US" dirty="0"/>
          </a:p>
        </p:txBody>
      </p:sp>
    </p:spTree>
    <p:extLst>
      <p:ext uri="{BB962C8B-B14F-4D97-AF65-F5344CB8AC3E}">
        <p14:creationId xmlns:p14="http://schemas.microsoft.com/office/powerpoint/2010/main" val="1074631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211" y="662700"/>
            <a:ext cx="11057578" cy="5532599"/>
          </a:xfrm>
          <a:prstGeom prst="rect">
            <a:avLst/>
          </a:prstGeom>
        </p:spPr>
      </p:pic>
      <p:sp>
        <p:nvSpPr>
          <p:cNvPr id="3" name="TextBox 2"/>
          <p:cNvSpPr txBox="1"/>
          <p:nvPr/>
        </p:nvSpPr>
        <p:spPr>
          <a:xfrm>
            <a:off x="448732" y="293368"/>
            <a:ext cx="9590617" cy="369332"/>
          </a:xfrm>
          <a:prstGeom prst="rect">
            <a:avLst/>
          </a:prstGeom>
          <a:noFill/>
        </p:spPr>
        <p:txBody>
          <a:bodyPr wrap="square" rtlCol="0">
            <a:spAutoFit/>
          </a:bodyPr>
          <a:lstStyle/>
          <a:p>
            <a:r>
              <a:rPr lang="en-US" dirty="0" smtClean="0"/>
              <a:t>Fig. S2: Average sequence depth of exons for genes in the Hematologic and Solid Tumor Panels</a:t>
            </a:r>
            <a:endParaRPr lang="en-US" dirty="0"/>
          </a:p>
        </p:txBody>
      </p:sp>
    </p:spTree>
    <p:extLst>
      <p:ext uri="{BB962C8B-B14F-4D97-AF65-F5344CB8AC3E}">
        <p14:creationId xmlns:p14="http://schemas.microsoft.com/office/powerpoint/2010/main" val="2035361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5362"/>
          <a:stretch/>
        </p:blipFill>
        <p:spPr>
          <a:xfrm>
            <a:off x="1997003" y="0"/>
            <a:ext cx="8557484" cy="6858000"/>
          </a:xfrm>
          <a:prstGeom prst="rect">
            <a:avLst/>
          </a:prstGeom>
        </p:spPr>
      </p:pic>
      <p:sp>
        <p:nvSpPr>
          <p:cNvPr id="3" name="TextBox 2"/>
          <p:cNvSpPr txBox="1"/>
          <p:nvPr/>
        </p:nvSpPr>
        <p:spPr>
          <a:xfrm>
            <a:off x="90923" y="651177"/>
            <a:ext cx="1986355" cy="1200329"/>
          </a:xfrm>
          <a:prstGeom prst="rect">
            <a:avLst/>
          </a:prstGeom>
          <a:noFill/>
        </p:spPr>
        <p:txBody>
          <a:bodyPr wrap="square" rtlCol="0">
            <a:spAutoFit/>
          </a:bodyPr>
          <a:lstStyle/>
          <a:p>
            <a:r>
              <a:rPr lang="en-US" dirty="0" smtClean="0"/>
              <a:t>Fig. S3: Dilution studies for copy number variant detection limit</a:t>
            </a:r>
            <a:endParaRPr lang="en-US" dirty="0"/>
          </a:p>
        </p:txBody>
      </p:sp>
    </p:spTree>
    <p:extLst>
      <p:ext uri="{BB962C8B-B14F-4D97-AF65-F5344CB8AC3E}">
        <p14:creationId xmlns:p14="http://schemas.microsoft.com/office/powerpoint/2010/main" val="1043856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 y="710066"/>
            <a:ext cx="12094351" cy="5710611"/>
            <a:chOff x="-1" y="710066"/>
            <a:chExt cx="12094351" cy="5710611"/>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87147" t="32487" r="1929" b="45378"/>
            <a:stretch/>
          </p:blipFill>
          <p:spPr>
            <a:xfrm>
              <a:off x="5764696" y="5516217"/>
              <a:ext cx="1331844" cy="904460"/>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r="12962"/>
            <a:stretch/>
          </p:blipFill>
          <p:spPr>
            <a:xfrm>
              <a:off x="-1" y="710066"/>
              <a:ext cx="12094351" cy="4657063"/>
            </a:xfrm>
            <a:prstGeom prst="rect">
              <a:avLst/>
            </a:prstGeom>
          </p:spPr>
        </p:pic>
      </p:grpSp>
      <p:sp>
        <p:nvSpPr>
          <p:cNvPr id="6" name="TextBox 5"/>
          <p:cNvSpPr txBox="1"/>
          <p:nvPr/>
        </p:nvSpPr>
        <p:spPr>
          <a:xfrm>
            <a:off x="448732" y="293368"/>
            <a:ext cx="9590617" cy="369332"/>
          </a:xfrm>
          <a:prstGeom prst="rect">
            <a:avLst/>
          </a:prstGeom>
          <a:noFill/>
        </p:spPr>
        <p:txBody>
          <a:bodyPr wrap="square" rtlCol="0">
            <a:spAutoFit/>
          </a:bodyPr>
          <a:lstStyle/>
          <a:p>
            <a:r>
              <a:rPr lang="en-US" dirty="0" smtClean="0"/>
              <a:t>Fig. S4: Frequency of Tier 1 or 2 variants detected in 101 genes across all tumor types</a:t>
            </a:r>
            <a:endParaRPr lang="en-US" dirty="0"/>
          </a:p>
        </p:txBody>
      </p:sp>
    </p:spTree>
    <p:extLst>
      <p:ext uri="{BB962C8B-B14F-4D97-AF65-F5344CB8AC3E}">
        <p14:creationId xmlns:p14="http://schemas.microsoft.com/office/powerpoint/2010/main" val="15396701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237</Words>
  <Application>Microsoft Office PowerPoint</Application>
  <PresentationFormat>Widescreen</PresentationFormat>
  <Paragraphs>12</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PowerPoint Presentation</vt:lpstr>
      <vt:lpstr>PowerPoint Presentation</vt:lpstr>
      <vt:lpstr>PowerPoint Presentation</vt:lpstr>
    </vt:vector>
  </TitlesOfParts>
  <Company>The Children's Hospital of Philadelphia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Surrey, Lea F</dc:creator>
  <cp:lastModifiedBy>Surrey, Lea F</cp:lastModifiedBy>
  <cp:revision>7</cp:revision>
  <dcterms:created xsi:type="dcterms:W3CDTF">2019-04-08T01:16:43Z</dcterms:created>
  <dcterms:modified xsi:type="dcterms:W3CDTF">2019-04-08T13:58:42Z</dcterms:modified>
</cp:coreProperties>
</file>