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olors6.xml" ContentType="application/vnd.ms-office.chartcolorstyl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charts/colors4.xml" ContentType="application/vnd.ms-office.chartcolorstyle+xml"/>
  <Override PartName="/ppt/charts/colors5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charts/style6.xml" ContentType="application/vnd.ms-office.chartstyl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93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sec, Jan" initials="LJ" lastIdx="3" clrIdx="0">
    <p:extLst>
      <p:ext uri="{19B8F6BF-5375-455C-9EA6-DF929625EA0E}">
        <p15:presenceInfo xmlns="" xmlns:p15="http://schemas.microsoft.com/office/powerpoint/2012/main" userId="S-1-5-21-126249482-453980865-1851928258-3046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99"/>
    <a:srgbClr val="D60093"/>
    <a:srgbClr val="FF0066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4" autoAdjust="0"/>
    <p:restoredTop sz="84919" autoAdjust="0"/>
  </p:normalViewPr>
  <p:slideViewPr>
    <p:cSldViewPr>
      <p:cViewPr>
        <p:scale>
          <a:sx n="112" d="100"/>
          <a:sy n="112" d="100"/>
        </p:scale>
        <p:origin x="-960" y="19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G:\D_Acer\Humboldt_Fellowship%20Data\Humboldt%20Manuscript\Manuscript%20Drafts\BMC%20Cancer\Resubmission\New%20Analyses%20for%20BMC%20Paper\Stress%20Analysis%20-%20Compostion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file:///G:\D_Acer\Humboldt_Fellowship%20Data\Humboldt%20Manuscript\Manuscript%20Drafts\BMC%20Cancer\Resubmission\New%20Analyses%20for%20BMC%20Paper\Stress%20Analysis%20-%20Compostion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file:///G:\D_Acer\Humboldt_Fellowship%20Data\Humboldt%20Manuscript\Manuscript%20Drafts\BMC%20Cancer\Resubmission\New%20Analyses%20for%20BMC%20Paper\Stress%20Analysis%20-%20Compostion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file:///G:\D_Acer\Humboldt_Fellowship%20Data\Humboldt%20Manuscript\Manuscript%20Drafts\BMC%20Cancer\Resubmission\New%20Analyses%20for%20BMC%20Paper\Stress%20Analysis%20-%20Compostion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file:///G:\D_Acer\Humboldt_Fellowship%20Data\Humboldt%20Manuscript\Manuscript%20Drafts\BMC%20Cancer\Resubmission\New%20Analyses%20for%20BMC%20Paper\Stress%20Analysis%20-%20Composti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"/>
  <c:chart>
    <c:autoTitleDeleted val="1"/>
    <c:plotArea>
      <c:layout>
        <c:manualLayout>
          <c:layoutTarget val="inner"/>
          <c:xMode val="edge"/>
          <c:yMode val="edge"/>
          <c:x val="0.10341470878893186"/>
          <c:y val="0.26952035635021937"/>
          <c:w val="0.84476342886289013"/>
          <c:h val="0.73047964364978157"/>
        </c:manualLayout>
      </c:layout>
      <c:barChart>
        <c:barDir val="bar"/>
        <c:grouping val="stacked"/>
        <c:ser>
          <c:idx val="0"/>
          <c:order val="0"/>
          <c:tx>
            <c:strRef>
              <c:f>'TG Analysis'!$B$39</c:f>
              <c:strCache>
                <c:ptCount val="1"/>
                <c:pt idx="0">
                  <c:v>≥ 2 SFA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'TG Analysis'!$C$38:$G$38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Analysis'!$C$39:$G$39</c:f>
              <c:numCache>
                <c:formatCode>0</c:formatCode>
                <c:ptCount val="5"/>
                <c:pt idx="0">
                  <c:v>22.165290822460531</c:v>
                </c:pt>
                <c:pt idx="1">
                  <c:v>21.824619669010161</c:v>
                </c:pt>
                <c:pt idx="2">
                  <c:v>46.76049295523876</c:v>
                </c:pt>
                <c:pt idx="3">
                  <c:v>25.098522731584371</c:v>
                </c:pt>
                <c:pt idx="4">
                  <c:v>48.977044308106457</c:v>
                </c:pt>
              </c:numCache>
            </c:numRef>
          </c:val>
        </c:ser>
        <c:ser>
          <c:idx val="1"/>
          <c:order val="1"/>
          <c:tx>
            <c:strRef>
              <c:f>'TG Analysis'!$B$40</c:f>
              <c:strCache>
                <c:ptCount val="1"/>
                <c:pt idx="0">
                  <c:v>1 SFA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Analysis'!$C$38:$G$38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Analysis'!$C$40:$G$40</c:f>
              <c:numCache>
                <c:formatCode>0</c:formatCode>
                <c:ptCount val="5"/>
                <c:pt idx="0">
                  <c:v>59.475367223726522</c:v>
                </c:pt>
                <c:pt idx="1">
                  <c:v>62.059600873255022</c:v>
                </c:pt>
                <c:pt idx="2">
                  <c:v>44.906791933243895</c:v>
                </c:pt>
                <c:pt idx="3">
                  <c:v>56.954359765466442</c:v>
                </c:pt>
                <c:pt idx="4">
                  <c:v>44.143632916222131</c:v>
                </c:pt>
              </c:numCache>
            </c:numRef>
          </c:val>
        </c:ser>
        <c:ser>
          <c:idx val="2"/>
          <c:order val="2"/>
          <c:tx>
            <c:strRef>
              <c:f>'TG Analysis'!$B$41</c:f>
              <c:strCache>
                <c:ptCount val="1"/>
                <c:pt idx="0">
                  <c:v>0 SFA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Analysis'!$C$38:$G$38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Analysis'!$C$41:$G$41</c:f>
              <c:numCache>
                <c:formatCode>0</c:formatCode>
                <c:ptCount val="5"/>
                <c:pt idx="0">
                  <c:v>18.359341953812898</c:v>
                </c:pt>
                <c:pt idx="1">
                  <c:v>16.115779457734792</c:v>
                </c:pt>
                <c:pt idx="2">
                  <c:v>8.3327151115173237</c:v>
                </c:pt>
                <c:pt idx="3">
                  <c:v>17.94711750294908</c:v>
                </c:pt>
                <c:pt idx="4">
                  <c:v>6.8793227756713913</c:v>
                </c:pt>
              </c:numCache>
            </c:numRef>
          </c:val>
        </c:ser>
        <c:dLbls>
          <c:showVal val="1"/>
        </c:dLbls>
        <c:gapWidth val="95"/>
        <c:overlap val="100"/>
        <c:axId val="73153920"/>
        <c:axId val="73168000"/>
      </c:barChart>
      <c:catAx>
        <c:axId val="73153920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168000"/>
        <c:crosses val="autoZero"/>
        <c:auto val="1"/>
        <c:lblAlgn val="ctr"/>
        <c:lblOffset val="100"/>
      </c:catAx>
      <c:valAx>
        <c:axId val="73168000"/>
        <c:scaling>
          <c:orientation val="minMax"/>
        </c:scaling>
        <c:delete val="1"/>
        <c:axPos val="b"/>
        <c:numFmt formatCode="0" sourceLinked="1"/>
        <c:majorTickMark val="none"/>
        <c:tickLblPos val="none"/>
        <c:crossAx val="731539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1489220097487821"/>
          <c:y val="0.16423118985126892"/>
          <c:w val="0.53584426946631669"/>
          <c:h val="0.1013521086529562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'TG Analysis'!$B$2</c:f>
              <c:strCache>
                <c:ptCount val="1"/>
                <c:pt idx="0">
                  <c:v>≥ 2 SFA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'TG Analysis'!$C$1:$G$1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Analysis'!$C$2:$G$2</c:f>
              <c:numCache>
                <c:formatCode>0</c:formatCode>
                <c:ptCount val="5"/>
                <c:pt idx="0">
                  <c:v>37.108097607609977</c:v>
                </c:pt>
                <c:pt idx="1">
                  <c:v>37.009618303802277</c:v>
                </c:pt>
                <c:pt idx="2">
                  <c:v>62.721204136333597</c:v>
                </c:pt>
                <c:pt idx="3">
                  <c:v>34.648956862711181</c:v>
                </c:pt>
                <c:pt idx="4">
                  <c:v>71.958360791569959</c:v>
                </c:pt>
              </c:numCache>
            </c:numRef>
          </c:val>
        </c:ser>
        <c:ser>
          <c:idx val="1"/>
          <c:order val="1"/>
          <c:tx>
            <c:strRef>
              <c:f>'TG Analysis'!$B$3</c:f>
              <c:strCache>
                <c:ptCount val="1"/>
                <c:pt idx="0">
                  <c:v>1 SFA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Analysis'!$C$1:$G$1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Analysis'!$C$3:$G$3</c:f>
              <c:numCache>
                <c:formatCode>0</c:formatCode>
                <c:ptCount val="5"/>
                <c:pt idx="0">
                  <c:v>46.954547874419035</c:v>
                </c:pt>
                <c:pt idx="1">
                  <c:v>47.627832981521692</c:v>
                </c:pt>
                <c:pt idx="2">
                  <c:v>30.985545912780886</c:v>
                </c:pt>
                <c:pt idx="3">
                  <c:v>47.776761629670943</c:v>
                </c:pt>
                <c:pt idx="4">
                  <c:v>23.138438883868286</c:v>
                </c:pt>
              </c:numCache>
            </c:numRef>
          </c:val>
        </c:ser>
        <c:ser>
          <c:idx val="2"/>
          <c:order val="2"/>
          <c:tx>
            <c:strRef>
              <c:f>'TG Analysis'!$B$4</c:f>
              <c:strCache>
                <c:ptCount val="1"/>
                <c:pt idx="0">
                  <c:v>0 SFA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Analysis'!$C$1:$G$1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Analysis'!$C$4:$G$4</c:f>
              <c:numCache>
                <c:formatCode>0</c:formatCode>
                <c:ptCount val="5"/>
                <c:pt idx="0">
                  <c:v>15.937354517970959</c:v>
                </c:pt>
                <c:pt idx="1">
                  <c:v>15.362548714676057</c:v>
                </c:pt>
                <c:pt idx="2">
                  <c:v>6.2932499508855084</c:v>
                </c:pt>
                <c:pt idx="3">
                  <c:v>17.574281507617883</c:v>
                </c:pt>
                <c:pt idx="4">
                  <c:v>4.9032003245617295</c:v>
                </c:pt>
              </c:numCache>
            </c:numRef>
          </c:val>
        </c:ser>
        <c:dLbls>
          <c:showVal val="1"/>
        </c:dLbls>
        <c:gapWidth val="95"/>
        <c:overlap val="100"/>
        <c:axId val="73079040"/>
        <c:axId val="73093120"/>
      </c:barChart>
      <c:catAx>
        <c:axId val="73079040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093120"/>
        <c:crosses val="autoZero"/>
        <c:auto val="1"/>
        <c:lblAlgn val="ctr"/>
        <c:lblOffset val="100"/>
      </c:catAx>
      <c:valAx>
        <c:axId val="73093120"/>
        <c:scaling>
          <c:orientation val="minMax"/>
        </c:scaling>
        <c:delete val="1"/>
        <c:axPos val="b"/>
        <c:numFmt formatCode="0" sourceLinked="1"/>
        <c:majorTickMark val="none"/>
        <c:tickLblPos val="none"/>
        <c:crossAx val="73079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5854299462567182"/>
          <c:y val="0.16423118985126886"/>
          <c:w val="0.55568553930758702"/>
          <c:h val="0.1013521086529562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5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'TG Analysis'!$B$21</c:f>
              <c:strCache>
                <c:ptCount val="1"/>
                <c:pt idx="0">
                  <c:v>≥ 2 SFA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'TG Analysis'!$C$20:$G$20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Analysis'!$C$21:$G$21</c:f>
              <c:numCache>
                <c:formatCode>0</c:formatCode>
                <c:ptCount val="5"/>
                <c:pt idx="0">
                  <c:v>31.368191729056704</c:v>
                </c:pt>
                <c:pt idx="1">
                  <c:v>25.021668867305532</c:v>
                </c:pt>
                <c:pt idx="2">
                  <c:v>53.289806140017447</c:v>
                </c:pt>
                <c:pt idx="3">
                  <c:v>32.147653694231764</c:v>
                </c:pt>
                <c:pt idx="4">
                  <c:v>62.856415268636248</c:v>
                </c:pt>
              </c:numCache>
            </c:numRef>
          </c:val>
        </c:ser>
        <c:ser>
          <c:idx val="1"/>
          <c:order val="1"/>
          <c:tx>
            <c:strRef>
              <c:f>'TG Analysis'!$B$22</c:f>
              <c:strCache>
                <c:ptCount val="1"/>
                <c:pt idx="0">
                  <c:v>1 SFA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Analysis'!$C$20:$G$20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Analysis'!$C$22:$G$22</c:f>
              <c:numCache>
                <c:formatCode>0</c:formatCode>
                <c:ptCount val="5"/>
                <c:pt idx="0">
                  <c:v>47.339127103484664</c:v>
                </c:pt>
                <c:pt idx="1">
                  <c:v>48.984832371494036</c:v>
                </c:pt>
                <c:pt idx="2">
                  <c:v>37.061735572300599</c:v>
                </c:pt>
                <c:pt idx="3">
                  <c:v>47.315262035575913</c:v>
                </c:pt>
                <c:pt idx="4">
                  <c:v>30.61645304432459</c:v>
                </c:pt>
              </c:numCache>
            </c:numRef>
          </c:val>
        </c:ser>
        <c:ser>
          <c:idx val="2"/>
          <c:order val="2"/>
          <c:tx>
            <c:strRef>
              <c:f>'TG Analysis'!$B$23</c:f>
              <c:strCache>
                <c:ptCount val="1"/>
                <c:pt idx="0">
                  <c:v>0 SFA</c:v>
                </c:pt>
              </c:strCache>
            </c:strRef>
          </c:tx>
          <c:spPr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Analysis'!$C$20:$G$20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Analysis'!$C$23:$G$23</c:f>
              <c:numCache>
                <c:formatCode>0</c:formatCode>
                <c:ptCount val="5"/>
                <c:pt idx="0">
                  <c:v>21.292681167458635</c:v>
                </c:pt>
                <c:pt idx="1">
                  <c:v>25.993498761200399</c:v>
                </c:pt>
                <c:pt idx="2">
                  <c:v>9.6484582876819509</c:v>
                </c:pt>
                <c:pt idx="3">
                  <c:v>20.537084270192327</c:v>
                </c:pt>
                <c:pt idx="4">
                  <c:v>6.5271316870391445</c:v>
                </c:pt>
              </c:numCache>
            </c:numRef>
          </c:val>
        </c:ser>
        <c:dLbls>
          <c:showVal val="1"/>
        </c:dLbls>
        <c:gapWidth val="95"/>
        <c:overlap val="100"/>
        <c:axId val="73239168"/>
        <c:axId val="73253248"/>
      </c:barChart>
      <c:catAx>
        <c:axId val="73239168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253248"/>
        <c:crosses val="autoZero"/>
        <c:auto val="1"/>
        <c:lblAlgn val="ctr"/>
        <c:lblOffset val="100"/>
      </c:catAx>
      <c:valAx>
        <c:axId val="73253248"/>
        <c:scaling>
          <c:orientation val="minMax"/>
        </c:scaling>
        <c:delete val="1"/>
        <c:axPos val="b"/>
        <c:numFmt formatCode="0" sourceLinked="1"/>
        <c:majorTickMark val="none"/>
        <c:tickLblPos val="none"/>
        <c:crossAx val="732391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4663823272091001"/>
          <c:y val="0.16423118985126886"/>
          <c:w val="0.54530621172353444"/>
          <c:h val="0.1013521086529562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5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'TG Analysis'!$J$2</c:f>
              <c:strCache>
                <c:ptCount val="1"/>
                <c:pt idx="0">
                  <c:v>≥ 2 SFA</c:v>
                </c:pt>
              </c:strCache>
            </c:strRef>
          </c:tx>
          <c:spPr>
            <a:solidFill>
              <a:schemeClr val="accent3">
                <a:shade val="6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'TG Analysis'!$K$1:$N$1</c:f>
              <c:strCache>
                <c:ptCount val="4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</c:strCache>
            </c:strRef>
          </c:cat>
          <c:val>
            <c:numRef>
              <c:f>'TG Analysis'!$K$2:$N$2</c:f>
              <c:numCache>
                <c:formatCode>0</c:formatCode>
                <c:ptCount val="4"/>
                <c:pt idx="0">
                  <c:v>60.618385584148811</c:v>
                </c:pt>
                <c:pt idx="1">
                  <c:v>50.765437868555999</c:v>
                </c:pt>
                <c:pt idx="2">
                  <c:v>56.450892946905789</c:v>
                </c:pt>
                <c:pt idx="3">
                  <c:v>62.647714235946346</c:v>
                </c:pt>
              </c:numCache>
            </c:numRef>
          </c:val>
        </c:ser>
        <c:ser>
          <c:idx val="1"/>
          <c:order val="1"/>
          <c:tx>
            <c:strRef>
              <c:f>'TG Analysis'!$J$3</c:f>
              <c:strCache>
                <c:ptCount val="1"/>
                <c:pt idx="0">
                  <c:v>1 SFA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Analysis'!$K$1:$N$1</c:f>
              <c:strCache>
                <c:ptCount val="4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</c:strCache>
            </c:strRef>
          </c:cat>
          <c:val>
            <c:numRef>
              <c:f>'TG Analysis'!$K$3:$N$3</c:f>
              <c:numCache>
                <c:formatCode>0</c:formatCode>
                <c:ptCount val="4"/>
                <c:pt idx="0">
                  <c:v>35.08441099737373</c:v>
                </c:pt>
                <c:pt idx="1">
                  <c:v>42.130992379003693</c:v>
                </c:pt>
                <c:pt idx="2">
                  <c:v>39.524914445190625</c:v>
                </c:pt>
                <c:pt idx="3">
                  <c:v>33.173761314697245</c:v>
                </c:pt>
              </c:numCache>
            </c:numRef>
          </c:val>
        </c:ser>
        <c:ser>
          <c:idx val="2"/>
          <c:order val="2"/>
          <c:tx>
            <c:strRef>
              <c:f>'TG Analysis'!$J$4</c:f>
              <c:strCache>
                <c:ptCount val="1"/>
                <c:pt idx="0">
                  <c:v>0 SFA</c:v>
                </c:pt>
              </c:strCache>
            </c:strRef>
          </c:tx>
          <c:spPr>
            <a:solidFill>
              <a:schemeClr val="accent3">
                <a:tint val="65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Analysis'!$K$1:$N$1</c:f>
              <c:strCache>
                <c:ptCount val="4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</c:strCache>
            </c:strRef>
          </c:cat>
          <c:val>
            <c:numRef>
              <c:f>'TG Analysis'!$K$4:$N$4</c:f>
              <c:numCache>
                <c:formatCode>0</c:formatCode>
                <c:ptCount val="4"/>
                <c:pt idx="0">
                  <c:v>4.2972034184774595</c:v>
                </c:pt>
                <c:pt idx="1">
                  <c:v>7.1035697524403512</c:v>
                </c:pt>
                <c:pt idx="2">
                  <c:v>4.0241926079036157</c:v>
                </c:pt>
                <c:pt idx="3">
                  <c:v>4.1785244493564031</c:v>
                </c:pt>
              </c:numCache>
            </c:numRef>
          </c:val>
        </c:ser>
        <c:dLbls>
          <c:showVal val="1"/>
        </c:dLbls>
        <c:gapWidth val="95"/>
        <c:overlap val="100"/>
        <c:axId val="73541888"/>
        <c:axId val="73560064"/>
      </c:barChart>
      <c:catAx>
        <c:axId val="73541888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560064"/>
        <c:crosses val="autoZero"/>
        <c:auto val="1"/>
        <c:lblAlgn val="ctr"/>
        <c:lblOffset val="100"/>
      </c:catAx>
      <c:valAx>
        <c:axId val="73560064"/>
        <c:scaling>
          <c:orientation val="minMax"/>
        </c:scaling>
        <c:delete val="1"/>
        <c:axPos val="b"/>
        <c:numFmt formatCode="0" sourceLinked="1"/>
        <c:majorTickMark val="none"/>
        <c:tickLblPos val="none"/>
        <c:crossAx val="7354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1489220097487821"/>
          <c:y val="0.17966304559152349"/>
          <c:w val="0.53187601549806274"/>
          <c:h val="0.1013521086529562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6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'TG Analysis'!$J$21</c:f>
              <c:strCache>
                <c:ptCount val="1"/>
                <c:pt idx="0">
                  <c:v>≥ 2 SFA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'TG Analysis'!$K$20:$N$20</c:f>
              <c:strCache>
                <c:ptCount val="4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</c:strCache>
            </c:strRef>
          </c:cat>
          <c:val>
            <c:numRef>
              <c:f>'TG Analysis'!$K$21:$N$21</c:f>
              <c:numCache>
                <c:formatCode>0</c:formatCode>
                <c:ptCount val="4"/>
                <c:pt idx="0">
                  <c:v>40.072073898483858</c:v>
                </c:pt>
                <c:pt idx="1">
                  <c:v>32.18069837675602</c:v>
                </c:pt>
                <c:pt idx="2">
                  <c:v>38.068458613741818</c:v>
                </c:pt>
                <c:pt idx="3">
                  <c:v>48.337018554200647</c:v>
                </c:pt>
              </c:numCache>
            </c:numRef>
          </c:val>
        </c:ser>
        <c:ser>
          <c:idx val="1"/>
          <c:order val="1"/>
          <c:tx>
            <c:strRef>
              <c:f>'TG Analysis'!$J$22</c:f>
              <c:strCache>
                <c:ptCount val="1"/>
                <c:pt idx="0">
                  <c:v>1 SFA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Analysis'!$K$20:$N$20</c:f>
              <c:strCache>
                <c:ptCount val="4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</c:strCache>
            </c:strRef>
          </c:cat>
          <c:val>
            <c:numRef>
              <c:f>'TG Analysis'!$K$22:$N$22</c:f>
              <c:numCache>
                <c:formatCode>0</c:formatCode>
                <c:ptCount val="4"/>
                <c:pt idx="0">
                  <c:v>52.585844640514857</c:v>
                </c:pt>
                <c:pt idx="1">
                  <c:v>53.92780182484772</c:v>
                </c:pt>
                <c:pt idx="2">
                  <c:v>56.324088944893077</c:v>
                </c:pt>
                <c:pt idx="3">
                  <c:v>45.732847547534952</c:v>
                </c:pt>
              </c:numCache>
            </c:numRef>
          </c:val>
        </c:ser>
        <c:ser>
          <c:idx val="2"/>
          <c:order val="2"/>
          <c:tx>
            <c:strRef>
              <c:f>'TG Analysis'!$J$23</c:f>
              <c:strCache>
                <c:ptCount val="1"/>
                <c:pt idx="0">
                  <c:v>0 SFA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Analysis'!$K$20:$N$20</c:f>
              <c:strCache>
                <c:ptCount val="4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</c:strCache>
            </c:strRef>
          </c:cat>
          <c:val>
            <c:numRef>
              <c:f>'TG Analysis'!$K$23:$N$23</c:f>
              <c:numCache>
                <c:formatCode>0</c:formatCode>
                <c:ptCount val="4"/>
                <c:pt idx="0">
                  <c:v>7.3420814610013085</c:v>
                </c:pt>
                <c:pt idx="1">
                  <c:v>13.891499798396257</c:v>
                </c:pt>
                <c:pt idx="2">
                  <c:v>5.6074524413651075</c:v>
                </c:pt>
                <c:pt idx="3">
                  <c:v>5.9301338982643799</c:v>
                </c:pt>
              </c:numCache>
            </c:numRef>
          </c:val>
        </c:ser>
        <c:dLbls>
          <c:showVal val="1"/>
        </c:dLbls>
        <c:gapWidth val="95"/>
        <c:overlap val="100"/>
        <c:axId val="73590656"/>
        <c:axId val="73592192"/>
      </c:barChart>
      <c:catAx>
        <c:axId val="73590656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592192"/>
        <c:crosses val="autoZero"/>
        <c:auto val="1"/>
        <c:lblAlgn val="ctr"/>
        <c:lblOffset val="100"/>
      </c:catAx>
      <c:valAx>
        <c:axId val="73592192"/>
        <c:scaling>
          <c:orientation val="minMax"/>
        </c:scaling>
        <c:delete val="1"/>
        <c:axPos val="b"/>
        <c:numFmt formatCode="0" sourceLinked="1"/>
        <c:majorTickMark val="none"/>
        <c:tickLblPos val="none"/>
        <c:crossAx val="735906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5457474065741781"/>
          <c:y val="0.14879884806065918"/>
          <c:w val="0.48425696787901557"/>
          <c:h val="0.1013521086529562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7"/>
  <c:chart>
    <c:autoTitleDeleted val="1"/>
    <c:plotArea>
      <c:layout/>
      <c:barChart>
        <c:barDir val="bar"/>
        <c:grouping val="stacked"/>
        <c:ser>
          <c:idx val="0"/>
          <c:order val="0"/>
          <c:tx>
            <c:strRef>
              <c:f>'TG Analysis'!$J$38</c:f>
              <c:strCache>
                <c:ptCount val="1"/>
                <c:pt idx="0">
                  <c:v>≥ 2 SFA</c:v>
                </c:pt>
              </c:strCache>
            </c:strRef>
          </c:tx>
          <c:spPr>
            <a:solidFill>
              <a:srgbClr val="BC8F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'TG Analysis'!$K$37:$O$37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Analysis'!$K$38:$O$38</c:f>
              <c:numCache>
                <c:formatCode>0</c:formatCode>
                <c:ptCount val="5"/>
                <c:pt idx="0">
                  <c:v>24.148354752241318</c:v>
                </c:pt>
                <c:pt idx="1">
                  <c:v>20.963969932415822</c:v>
                </c:pt>
                <c:pt idx="2">
                  <c:v>20.607408858122568</c:v>
                </c:pt>
                <c:pt idx="3">
                  <c:v>27.261994347388207</c:v>
                </c:pt>
                <c:pt idx="4">
                  <c:v>23.469904626828953</c:v>
                </c:pt>
              </c:numCache>
            </c:numRef>
          </c:val>
        </c:ser>
        <c:ser>
          <c:idx val="1"/>
          <c:order val="1"/>
          <c:tx>
            <c:strRef>
              <c:f>'TG Analysis'!$J$39</c:f>
              <c:strCache>
                <c:ptCount val="1"/>
                <c:pt idx="0">
                  <c:v>1 SFA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Analysis'!$K$37:$O$37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Analysis'!$K$39:$O$39</c:f>
              <c:numCache>
                <c:formatCode>0</c:formatCode>
                <c:ptCount val="5"/>
                <c:pt idx="0">
                  <c:v>58.981663461383185</c:v>
                </c:pt>
                <c:pt idx="1">
                  <c:v>52.844177156220795</c:v>
                </c:pt>
                <c:pt idx="2">
                  <c:v>56.952929035757045</c:v>
                </c:pt>
                <c:pt idx="3">
                  <c:v>57.604692920273123</c:v>
                </c:pt>
                <c:pt idx="4">
                  <c:v>56.833871224510446</c:v>
                </c:pt>
              </c:numCache>
            </c:numRef>
          </c:val>
        </c:ser>
        <c:ser>
          <c:idx val="2"/>
          <c:order val="2"/>
          <c:tx>
            <c:strRef>
              <c:f>'TG Analysis'!$J$40</c:f>
              <c:strCache>
                <c:ptCount val="1"/>
                <c:pt idx="0">
                  <c:v>0 SFA</c:v>
                </c:pt>
              </c:strCache>
            </c:strRef>
          </c:tx>
          <c:spPr>
            <a:solidFill>
              <a:srgbClr val="FFE48F"/>
            </a:solidFill>
            <a:ln>
              <a:noFill/>
            </a:ln>
            <a:effectLst/>
          </c:spPr>
          <c:dLbls>
            <c:spPr>
              <a:solidFill>
                <a:srgbClr val="FFE48F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'TG Analysis'!$K$37:$O$37</c:f>
              <c:strCache>
                <c:ptCount val="5"/>
                <c:pt idx="0">
                  <c:v>Nor</c:v>
                </c:pt>
                <c:pt idx="1">
                  <c:v>LPDS</c:v>
                </c:pt>
                <c:pt idx="2">
                  <c:v>LS</c:v>
                </c:pt>
                <c:pt idx="3">
                  <c:v>Hyp</c:v>
                </c:pt>
                <c:pt idx="4">
                  <c:v>LS+Hy</c:v>
                </c:pt>
              </c:strCache>
            </c:strRef>
          </c:cat>
          <c:val>
            <c:numRef>
              <c:f>'TG Analysis'!$K$40:$O$40</c:f>
              <c:numCache>
                <c:formatCode>0</c:formatCode>
                <c:ptCount val="5"/>
                <c:pt idx="0">
                  <c:v>16.869981786375426</c:v>
                </c:pt>
                <c:pt idx="1">
                  <c:v>26.191852911363366</c:v>
                </c:pt>
                <c:pt idx="2">
                  <c:v>22.439662106120359</c:v>
                </c:pt>
                <c:pt idx="3">
                  <c:v>15.133312732338663</c:v>
                </c:pt>
                <c:pt idx="4">
                  <c:v>19.69622414866059</c:v>
                </c:pt>
              </c:numCache>
            </c:numRef>
          </c:val>
        </c:ser>
        <c:dLbls>
          <c:showVal val="1"/>
        </c:dLbls>
        <c:gapWidth val="95"/>
        <c:overlap val="100"/>
        <c:axId val="73328128"/>
        <c:axId val="73329664"/>
      </c:barChart>
      <c:catAx>
        <c:axId val="73328128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29664"/>
        <c:crosses val="autoZero"/>
        <c:auto val="1"/>
        <c:lblAlgn val="ctr"/>
        <c:lblOffset val="100"/>
      </c:catAx>
      <c:valAx>
        <c:axId val="73329664"/>
        <c:scaling>
          <c:orientation val="minMax"/>
        </c:scaling>
        <c:delete val="1"/>
        <c:axPos val="b"/>
        <c:numFmt formatCode="0" sourceLinked="1"/>
        <c:majorTickMark val="none"/>
        <c:tickLblPos val="none"/>
        <c:crossAx val="733281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23870172478440199"/>
          <c:y val="0.12256452318460204"/>
          <c:w val="0.50959192600924852"/>
          <c:h val="0.1013521086529562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4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15945-6199-4706-9261-44B47929DB86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94DFB6-8908-4C5C-81EA-23F4DA7859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206630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S3: </a:t>
            </a:r>
            <a:r>
              <a:rPr lang="en-US" dirty="0" smtClean="0"/>
              <a:t>Proportion</a:t>
            </a:r>
            <a:r>
              <a:rPr lang="en-US" baseline="0" dirty="0" smtClean="0"/>
              <a:t> of TGs containing 0, 1 and </a:t>
            </a:r>
            <a:r>
              <a:rPr lang="en-US" sz="1200" u="none" strike="noStrike" dirty="0" smtClean="0">
                <a:effectLst/>
              </a:rPr>
              <a:t>≥2 SFA </a:t>
            </a:r>
            <a:r>
              <a:rPr lang="en-US" sz="1200" u="none" strike="noStrike" smtClean="0">
                <a:effectLst/>
              </a:rPr>
              <a:t>in 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(a)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KCL22 (Leukemia) 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(b)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KG1 (Leukemia)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(c)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KU812 (Leukemia) 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(d)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SW480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(Colon cancer)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(e) 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SW620 (Colon cancer) </a:t>
            </a:r>
            <a:r>
              <a:rPr lang="en-US" sz="1200" b="1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(f)</a:t>
            </a:r>
            <a:r>
              <a:rPr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A549 (Lung Cancer)</a:t>
            </a:r>
            <a:r>
              <a:rPr lang="en-US" sz="1200" u="none" strike="noStrike" baseline="0" smtClean="0">
                <a:effectLst/>
              </a:rPr>
              <a:t> </a:t>
            </a:r>
            <a:r>
              <a:rPr lang="en-US" sz="1200" u="none" strike="noStrike" baseline="0" dirty="0" smtClean="0">
                <a:effectLst/>
              </a:rPr>
              <a:t>cell lines under Nor, LPDS, LS, </a:t>
            </a:r>
            <a:r>
              <a:rPr lang="en-US" sz="1200" u="none" strike="noStrike" baseline="0" dirty="0" err="1" smtClean="0">
                <a:effectLst/>
              </a:rPr>
              <a:t>Hyp</a:t>
            </a:r>
            <a:r>
              <a:rPr lang="en-US" sz="1200" u="none" strike="noStrike" baseline="0" dirty="0" smtClean="0">
                <a:effectLst/>
              </a:rPr>
              <a:t> or </a:t>
            </a:r>
            <a:r>
              <a:rPr lang="en-US" sz="1200" u="none" strike="noStrike" baseline="0" dirty="0" err="1" smtClean="0">
                <a:effectLst/>
              </a:rPr>
              <a:t>Hyp+LS</a:t>
            </a:r>
            <a:r>
              <a:rPr lang="en-US" sz="1200" u="none" strike="noStrike" baseline="0" dirty="0" smtClean="0">
                <a:effectLst/>
              </a:rPr>
              <a:t> conditions.</a:t>
            </a:r>
            <a:endParaRPr lang="en-US" b="1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4DFB6-8908-4C5C-81EA-23F4DA78596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95956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45721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1710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05683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6111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98847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625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473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1549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9769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0883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9980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05DB2-982E-4660-9FEC-C681550EE09D}" type="datetimeFigureOut">
              <a:rPr lang="en-US" smtClean="0"/>
              <a:pPr/>
              <a:t>4/6/2019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969CD-7807-448B-A0CF-97E5F81DA6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70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228600"/>
            <a:ext cx="559769" cy="20774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75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Figure </a:t>
            </a:r>
            <a:r>
              <a:rPr lang="en-US" sz="75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sz="75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219075" y="609600"/>
          <a:ext cx="32004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280160" y="656276"/>
            <a:ext cx="6250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KCL22</a:t>
            </a:r>
            <a:endParaRPr lang="en-US" sz="1400" u="sng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210403" y="2581398"/>
          <a:ext cx="32004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80160" y="2559789"/>
            <a:ext cx="475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KG1</a:t>
            </a:r>
            <a:endParaRPr lang="en-US" sz="1400" u="sng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/>
          </p:nvPr>
        </p:nvGraphicFramePr>
        <p:xfrm>
          <a:off x="228600" y="4464790"/>
          <a:ext cx="32004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280160" y="4464790"/>
            <a:ext cx="6646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KU812</a:t>
            </a:r>
            <a:endParaRPr lang="en-US" sz="1400" u="sng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2971800" y="914400"/>
          <a:ext cx="3200400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/>
          </p:nvPr>
        </p:nvGraphicFramePr>
        <p:xfrm>
          <a:off x="2940543" y="2615876"/>
          <a:ext cx="3200400" cy="164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114800" y="842406"/>
            <a:ext cx="699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SW480</a:t>
            </a:r>
            <a:endParaRPr lang="en-US" sz="1400" u="sng" dirty="0"/>
          </a:p>
        </p:txBody>
      </p:sp>
      <p:sp>
        <p:nvSpPr>
          <p:cNvPr id="17" name="TextBox 16"/>
          <p:cNvSpPr txBox="1"/>
          <p:nvPr/>
        </p:nvSpPr>
        <p:spPr>
          <a:xfrm>
            <a:off x="4114800" y="2532501"/>
            <a:ext cx="6994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/>
              <a:t>SW620</a:t>
            </a:r>
            <a:endParaRPr lang="en-US" sz="1400" u="sng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/>
          </p:nvPr>
        </p:nvGraphicFramePr>
        <p:xfrm>
          <a:off x="2971800" y="4495800"/>
          <a:ext cx="3200400" cy="1828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183055" y="4464789"/>
            <a:ext cx="5629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u="sng" dirty="0" smtClean="0"/>
              <a:t>A549</a:t>
            </a:r>
            <a:endParaRPr lang="en-US" sz="1400" u="sng" dirty="0"/>
          </a:p>
        </p:txBody>
      </p:sp>
    </p:spTree>
    <p:extLst>
      <p:ext uri="{BB962C8B-B14F-4D97-AF65-F5344CB8AC3E}">
        <p14:creationId xmlns="" xmlns:p14="http://schemas.microsoft.com/office/powerpoint/2010/main" val="131759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4281</TotalTime>
  <Words>84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Nousheen Zaidi</dc:creator>
  <cp:lastModifiedBy>Rida Rashid</cp:lastModifiedBy>
  <cp:revision>244</cp:revision>
  <dcterms:created xsi:type="dcterms:W3CDTF">2017-10-04T17:41:58Z</dcterms:created>
  <dcterms:modified xsi:type="dcterms:W3CDTF">2019-04-06T22:08:38Z</dcterms:modified>
</cp:coreProperties>
</file>