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9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sec, Jan" initials="LJ" lastIdx="3" clrIdx="0">
    <p:extLst>
      <p:ext uri="{19B8F6BF-5375-455C-9EA6-DF929625EA0E}">
        <p15:presenceInfo xmlns="" xmlns:p15="http://schemas.microsoft.com/office/powerpoint/2012/main" userId="S-1-5-21-126249482-453980865-1851928258-3046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3399"/>
    <a:srgbClr val="D60093"/>
    <a:srgbClr val="FF0066"/>
    <a:srgbClr val="FFFF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324" autoAdjust="0"/>
    <p:restoredTop sz="84919" autoAdjust="0"/>
  </p:normalViewPr>
  <p:slideViewPr>
    <p:cSldViewPr>
      <p:cViewPr>
        <p:scale>
          <a:sx n="112" d="100"/>
          <a:sy n="112" d="100"/>
        </p:scale>
        <p:origin x="-960" y="118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7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'SI analysis all lipids'!$B$1</c:f>
              <c:strCache>
                <c:ptCount val="1"/>
                <c:pt idx="0">
                  <c:v>TG SI</c:v>
                </c:pt>
              </c:strCache>
            </c:strRef>
          </c:tx>
          <c:spPr>
            <a:solidFill>
              <a:schemeClr val="tx1">
                <a:lumMod val="75000"/>
                <a:lumOff val="25000"/>
              </a:schemeClr>
            </a:solidFill>
          </c:spPr>
          <c:errBars>
            <c:errBarType val="both"/>
            <c:errValType val="cust"/>
            <c:plus>
              <c:numRef>
                <c:f>'SI analysis all lipids'!$C$2:$C$7</c:f>
                <c:numCache>
                  <c:formatCode>General</c:formatCode>
                  <c:ptCount val="6"/>
                  <c:pt idx="0">
                    <c:v>9.614077209237723E-3</c:v>
                  </c:pt>
                  <c:pt idx="1">
                    <c:v>1.0898312345673336E-2</c:v>
                  </c:pt>
                  <c:pt idx="2">
                    <c:v>7.9330775667599759E-3</c:v>
                  </c:pt>
                  <c:pt idx="3">
                    <c:v>5.148975383607507E-2</c:v>
                  </c:pt>
                  <c:pt idx="4">
                    <c:v>1.3867332097224041E-2</c:v>
                  </c:pt>
                  <c:pt idx="5">
                    <c:v>2.6171815069340371E-2</c:v>
                  </c:pt>
                </c:numCache>
              </c:numRef>
            </c:plus>
            <c:minus>
              <c:numRef>
                <c:f>'SI analysis all lipids'!$C$2:$C$7</c:f>
                <c:numCache>
                  <c:formatCode>General</c:formatCode>
                  <c:ptCount val="6"/>
                  <c:pt idx="0">
                    <c:v>9.614077209237723E-3</c:v>
                  </c:pt>
                  <c:pt idx="1">
                    <c:v>1.0898312345673336E-2</c:v>
                  </c:pt>
                  <c:pt idx="2">
                    <c:v>7.9330775667599759E-3</c:v>
                  </c:pt>
                  <c:pt idx="3">
                    <c:v>5.148975383607507E-2</c:v>
                  </c:pt>
                  <c:pt idx="4">
                    <c:v>1.3867332097224041E-2</c:v>
                  </c:pt>
                  <c:pt idx="5">
                    <c:v>2.6171815069340371E-2</c:v>
                  </c:pt>
                </c:numCache>
              </c:numRef>
            </c:minus>
          </c:errBars>
          <c:cat>
            <c:strRef>
              <c:f>'SI analysis all lipids'!$A$2:$A$7</c:f>
              <c:strCache>
                <c:ptCount val="6"/>
                <c:pt idx="0">
                  <c:v>KCL22</c:v>
                </c:pt>
                <c:pt idx="1">
                  <c:v>KG1</c:v>
                </c:pt>
                <c:pt idx="2">
                  <c:v>KU812</c:v>
                </c:pt>
                <c:pt idx="3">
                  <c:v>SW480</c:v>
                </c:pt>
                <c:pt idx="4">
                  <c:v>SW620</c:v>
                </c:pt>
                <c:pt idx="5">
                  <c:v>A549</c:v>
                </c:pt>
              </c:strCache>
            </c:strRef>
          </c:cat>
          <c:val>
            <c:numRef>
              <c:f>'SI analysis all lipids'!$B$2:$B$7</c:f>
              <c:numCache>
                <c:formatCode>General</c:formatCode>
                <c:ptCount val="6"/>
                <c:pt idx="0">
                  <c:v>0.55421185255340322</c:v>
                </c:pt>
                <c:pt idx="1">
                  <c:v>0.78135866529595233</c:v>
                </c:pt>
                <c:pt idx="2">
                  <c:v>0.61731150019629244</c:v>
                </c:pt>
                <c:pt idx="3">
                  <c:v>1.2527606050804161</c:v>
                </c:pt>
                <c:pt idx="4">
                  <c:v>0.61731150019629244</c:v>
                </c:pt>
                <c:pt idx="5">
                  <c:v>0.5963182402393864</c:v>
                </c:pt>
              </c:numCache>
            </c:numRef>
          </c:val>
        </c:ser>
        <c:axId val="93420544"/>
        <c:axId val="93778688"/>
      </c:barChart>
      <c:catAx>
        <c:axId val="93420544"/>
        <c:scaling>
          <c:orientation val="minMax"/>
        </c:scaling>
        <c:axPos val="b"/>
        <c:numFmt formatCode="General" sourceLinked="0"/>
        <c:tickLblPos val="nextTo"/>
        <c:crossAx val="93778688"/>
        <c:crosses val="autoZero"/>
        <c:auto val="1"/>
        <c:lblAlgn val="ctr"/>
        <c:lblOffset val="100"/>
      </c:catAx>
      <c:valAx>
        <c:axId val="93778688"/>
        <c:scaling>
          <c:orientation val="minMax"/>
        </c:scaling>
        <c:axPos val="l"/>
        <c:numFmt formatCode="General" sourceLinked="1"/>
        <c:tickLblPos val="nextTo"/>
        <c:crossAx val="93420544"/>
        <c:crosses val="autoZero"/>
        <c:crossBetween val="between"/>
      </c:valAx>
    </c:plotArea>
    <c:plotVisOnly val="1"/>
    <c:dispBlanksAs val="gap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A15945-6199-4706-9261-44B47929DB86}" type="datetimeFigureOut">
              <a:rPr lang="en-US" smtClean="0"/>
              <a:pPr/>
              <a:t>4/6/2019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94DFB6-8908-4C5C-81EA-23F4DA78596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206630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Supplementary Figure S7: </a:t>
            </a:r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Baseline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US" dirty="0" smtClean="0"/>
              <a:t>aturation indices of TGs</a:t>
            </a:r>
            <a:r>
              <a:rPr lang="en-US" baseline="0" dirty="0" smtClean="0"/>
              <a:t> </a:t>
            </a:r>
            <a:r>
              <a:rPr lang="en-US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</a:t>
            </a:r>
            <a:r>
              <a:rPr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KCL22 (Leukemia),</a:t>
            </a:r>
            <a:r>
              <a:rPr lang="en-US" sz="1200" b="1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KG1 (Leukemia)</a:t>
            </a:r>
            <a:r>
              <a:rPr lang="en-US" sz="1200" b="1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</a:t>
            </a:r>
            <a:r>
              <a:rPr lang="en-US" sz="1200" b="1" kern="1200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KU812 (Leukemia),</a:t>
            </a:r>
            <a:r>
              <a:rPr lang="en-US" sz="1200" kern="1200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SW480</a:t>
            </a:r>
            <a:r>
              <a:rPr lang="en-US" sz="1200" b="1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(Colon cancer)</a:t>
            </a:r>
            <a:r>
              <a:rPr lang="en-US" sz="1200" b="1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</a:t>
            </a:r>
            <a:r>
              <a:rPr lang="en-US" sz="1200" b="1" kern="1200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SW620 (Colon cancer),</a:t>
            </a:r>
            <a:r>
              <a:rPr lang="en-US" sz="1200" kern="1200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A549 (Lung Cancer)</a:t>
            </a:r>
            <a:r>
              <a:rPr lang="en-US" sz="1200" u="none" strike="noStrike" baseline="0" smtClean="0">
                <a:effectLst/>
              </a:rPr>
              <a:t>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94DFB6-8908-4C5C-81EA-23F4DA785969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796366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05DB2-982E-4660-9FEC-C681550EE09D}" type="datetimeFigureOut">
              <a:rPr lang="en-US" smtClean="0"/>
              <a:pPr/>
              <a:t>4/6/2019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969CD-7807-448B-A0CF-97E5F81DA6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457218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05DB2-982E-4660-9FEC-C681550EE09D}" type="datetimeFigureOut">
              <a:rPr lang="en-US" smtClean="0"/>
              <a:pPr/>
              <a:t>4/6/2019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969CD-7807-448B-A0CF-97E5F81DA6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5417107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05DB2-982E-4660-9FEC-C681550EE09D}" type="datetimeFigureOut">
              <a:rPr lang="en-US" smtClean="0"/>
              <a:pPr/>
              <a:t>4/6/2019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969CD-7807-448B-A0CF-97E5F81DA6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05683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05DB2-982E-4660-9FEC-C681550EE09D}" type="datetimeFigureOut">
              <a:rPr lang="en-US" smtClean="0"/>
              <a:pPr/>
              <a:t>4/6/2019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969CD-7807-448B-A0CF-97E5F81DA6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561116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05DB2-982E-4660-9FEC-C681550EE09D}" type="datetimeFigureOut">
              <a:rPr lang="en-US" smtClean="0"/>
              <a:pPr/>
              <a:t>4/6/2019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969CD-7807-448B-A0CF-97E5F81DA6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7988470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05DB2-982E-4660-9FEC-C681550EE09D}" type="datetimeFigureOut">
              <a:rPr lang="en-US" smtClean="0"/>
              <a:pPr/>
              <a:t>4/6/2019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969CD-7807-448B-A0CF-97E5F81DA6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6255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05DB2-982E-4660-9FEC-C681550EE09D}" type="datetimeFigureOut">
              <a:rPr lang="en-US" smtClean="0"/>
              <a:pPr/>
              <a:t>4/6/2019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969CD-7807-448B-A0CF-97E5F81DA6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447329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05DB2-982E-4660-9FEC-C681550EE09D}" type="datetimeFigureOut">
              <a:rPr lang="en-US" smtClean="0"/>
              <a:pPr/>
              <a:t>4/6/2019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969CD-7807-448B-A0CF-97E5F81DA6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615495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05DB2-982E-4660-9FEC-C681550EE09D}" type="datetimeFigureOut">
              <a:rPr lang="en-US" smtClean="0"/>
              <a:pPr/>
              <a:t>4/6/2019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969CD-7807-448B-A0CF-97E5F81DA6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39769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05DB2-982E-4660-9FEC-C681550EE09D}" type="datetimeFigureOut">
              <a:rPr lang="en-US" smtClean="0"/>
              <a:pPr/>
              <a:t>4/6/2019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969CD-7807-448B-A0CF-97E5F81DA6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608833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05DB2-982E-4660-9FEC-C681550EE09D}" type="datetimeFigureOut">
              <a:rPr lang="en-US" smtClean="0"/>
              <a:pPr/>
              <a:t>4/6/2019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969CD-7807-448B-A0CF-97E5F81DA6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99800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005DB2-982E-4660-9FEC-C681550EE09D}" type="datetimeFigureOut">
              <a:rPr lang="en-US" smtClean="0"/>
              <a:pPr/>
              <a:t>4/6/2019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2969CD-7807-448B-A0CF-97E5F81DA6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27012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228600"/>
            <a:ext cx="1345240" cy="207749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sz="75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Supplementary Figure S7</a:t>
            </a:r>
            <a:endParaRPr lang="en-US" sz="75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 rot="16200000">
            <a:off x="387437" y="1339560"/>
            <a:ext cx="5088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TG-SI</a:t>
            </a:r>
            <a:endParaRPr lang="en-US" sz="1200" dirty="0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042241953"/>
              </p:ext>
            </p:extLst>
          </p:nvPr>
        </p:nvGraphicFramePr>
        <p:xfrm>
          <a:off x="780366" y="803800"/>
          <a:ext cx="2619376" cy="1857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="" xmlns:p14="http://schemas.microsoft.com/office/powerpoint/2010/main" val="7135624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4282</TotalTime>
  <Words>42</Words>
  <Application>Microsoft Office PowerPoint</Application>
  <PresentationFormat>On-screen Show (4:3)</PresentationFormat>
  <Paragraphs>4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 Nousheen Zaidi</dc:creator>
  <cp:lastModifiedBy>Rida Rashid</cp:lastModifiedBy>
  <cp:revision>244</cp:revision>
  <dcterms:created xsi:type="dcterms:W3CDTF">2017-10-04T17:41:58Z</dcterms:created>
  <dcterms:modified xsi:type="dcterms:W3CDTF">2019-04-06T22:11:10Z</dcterms:modified>
</cp:coreProperties>
</file>