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7"/>
  </p:notesMasterIdLst>
  <p:sldIdLst>
    <p:sldId id="265" r:id="rId2"/>
    <p:sldId id="275" r:id="rId3"/>
    <p:sldId id="276" r:id="rId4"/>
    <p:sldId id="278" r:id="rId5"/>
    <p:sldId id="277" r:id="rId6"/>
  </p:sldIdLst>
  <p:sldSz cx="18288000" cy="18288000"/>
  <p:notesSz cx="7010400" cy="9223375"/>
  <p:defaultTextStyle>
    <a:defPPr>
      <a:defRPr lang="en-US"/>
    </a:defPPr>
    <a:lvl1pPr marL="0" algn="l" defTabSz="1396055" rtl="0" eaLnBrk="1" latinLnBrk="0" hangingPunct="1">
      <a:defRPr sz="2749" kern="1200">
        <a:solidFill>
          <a:schemeClr val="tx1"/>
        </a:solidFill>
        <a:latin typeface="+mn-lt"/>
        <a:ea typeface="+mn-ea"/>
        <a:cs typeface="+mn-cs"/>
      </a:defRPr>
    </a:lvl1pPr>
    <a:lvl2pPr marL="698026" algn="l" defTabSz="1396055" rtl="0" eaLnBrk="1" latinLnBrk="0" hangingPunct="1">
      <a:defRPr sz="2749" kern="1200">
        <a:solidFill>
          <a:schemeClr val="tx1"/>
        </a:solidFill>
        <a:latin typeface="+mn-lt"/>
        <a:ea typeface="+mn-ea"/>
        <a:cs typeface="+mn-cs"/>
      </a:defRPr>
    </a:lvl2pPr>
    <a:lvl3pPr marL="1396055" algn="l" defTabSz="1396055" rtl="0" eaLnBrk="1" latinLnBrk="0" hangingPunct="1">
      <a:defRPr sz="2749" kern="1200">
        <a:solidFill>
          <a:schemeClr val="tx1"/>
        </a:solidFill>
        <a:latin typeface="+mn-lt"/>
        <a:ea typeface="+mn-ea"/>
        <a:cs typeface="+mn-cs"/>
      </a:defRPr>
    </a:lvl3pPr>
    <a:lvl4pPr marL="2094081" algn="l" defTabSz="1396055" rtl="0" eaLnBrk="1" latinLnBrk="0" hangingPunct="1">
      <a:defRPr sz="2749" kern="1200">
        <a:solidFill>
          <a:schemeClr val="tx1"/>
        </a:solidFill>
        <a:latin typeface="+mn-lt"/>
        <a:ea typeface="+mn-ea"/>
        <a:cs typeface="+mn-cs"/>
      </a:defRPr>
    </a:lvl4pPr>
    <a:lvl5pPr marL="2792108" algn="l" defTabSz="1396055" rtl="0" eaLnBrk="1" latinLnBrk="0" hangingPunct="1">
      <a:defRPr sz="2749" kern="1200">
        <a:solidFill>
          <a:schemeClr val="tx1"/>
        </a:solidFill>
        <a:latin typeface="+mn-lt"/>
        <a:ea typeface="+mn-ea"/>
        <a:cs typeface="+mn-cs"/>
      </a:defRPr>
    </a:lvl5pPr>
    <a:lvl6pPr marL="3490136" algn="l" defTabSz="1396055" rtl="0" eaLnBrk="1" latinLnBrk="0" hangingPunct="1">
      <a:defRPr sz="2749" kern="1200">
        <a:solidFill>
          <a:schemeClr val="tx1"/>
        </a:solidFill>
        <a:latin typeface="+mn-lt"/>
        <a:ea typeface="+mn-ea"/>
        <a:cs typeface="+mn-cs"/>
      </a:defRPr>
    </a:lvl6pPr>
    <a:lvl7pPr marL="4188163" algn="l" defTabSz="1396055" rtl="0" eaLnBrk="1" latinLnBrk="0" hangingPunct="1">
      <a:defRPr sz="2749" kern="1200">
        <a:solidFill>
          <a:schemeClr val="tx1"/>
        </a:solidFill>
        <a:latin typeface="+mn-lt"/>
        <a:ea typeface="+mn-ea"/>
        <a:cs typeface="+mn-cs"/>
      </a:defRPr>
    </a:lvl7pPr>
    <a:lvl8pPr marL="4886189" algn="l" defTabSz="1396055" rtl="0" eaLnBrk="1" latinLnBrk="0" hangingPunct="1">
      <a:defRPr sz="2749" kern="1200">
        <a:solidFill>
          <a:schemeClr val="tx1"/>
        </a:solidFill>
        <a:latin typeface="+mn-lt"/>
        <a:ea typeface="+mn-ea"/>
        <a:cs typeface="+mn-cs"/>
      </a:defRPr>
    </a:lvl8pPr>
    <a:lvl9pPr marL="5584218" algn="l" defTabSz="1396055" rtl="0" eaLnBrk="1" latinLnBrk="0" hangingPunct="1">
      <a:defRPr sz="27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16" userDrawn="1">
          <p15:clr>
            <a:srgbClr val="A4A3A4"/>
          </p15:clr>
        </p15:guide>
        <p15:guide id="2" pos="58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D8F3"/>
    <a:srgbClr val="F3F2F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6433" autoAdjust="0"/>
  </p:normalViewPr>
  <p:slideViewPr>
    <p:cSldViewPr snapToGrid="0">
      <p:cViewPr varScale="1">
        <p:scale>
          <a:sx n="32" d="100"/>
          <a:sy n="32" d="100"/>
        </p:scale>
        <p:origin x="1910" y="58"/>
      </p:cViewPr>
      <p:guideLst>
        <p:guide orient="horz" pos="2016"/>
        <p:guide pos="580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2.%20My%20research\RISH\RNAscope%20quantification%20summary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2.%20My%20research\RISH\RNAscope%20quantification%20summary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 smtClean="0"/>
              <a:t>AR-E3/CE3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Sheet3!$A$2:$A$6</c:f>
              <c:strCache>
                <c:ptCount val="5"/>
                <c:pt idx="0">
                  <c:v>0~1</c:v>
                </c:pt>
                <c:pt idx="1">
                  <c:v>1~3</c:v>
                </c:pt>
                <c:pt idx="2">
                  <c:v>3~6</c:v>
                </c:pt>
                <c:pt idx="3">
                  <c:v>6~10</c:v>
                </c:pt>
                <c:pt idx="4">
                  <c:v>&gt;10</c:v>
                </c:pt>
              </c:strCache>
            </c:strRef>
          </c:cat>
          <c:val>
            <c:numRef>
              <c:f>Sheet3!$B$2:$B$6</c:f>
              <c:numCache>
                <c:formatCode>General</c:formatCode>
                <c:ptCount val="5"/>
                <c:pt idx="0">
                  <c:v>64</c:v>
                </c:pt>
                <c:pt idx="1">
                  <c:v>33</c:v>
                </c:pt>
                <c:pt idx="2">
                  <c:v>3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75-43A2-AED4-689DEADE8F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1"/>
        <c:overlap val="6"/>
        <c:axId val="116539888"/>
        <c:axId val="72737632"/>
      </c:barChart>
      <c:catAx>
        <c:axId val="11653988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# of estimated spots/cell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72737632"/>
        <c:crosses val="autoZero"/>
        <c:auto val="1"/>
        <c:lblAlgn val="ctr"/>
        <c:lblOffset val="100"/>
        <c:noMultiLvlLbl val="0"/>
      </c:catAx>
      <c:valAx>
        <c:axId val="7273763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% of Cell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165398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6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 smtClean="0"/>
              <a:t>AR-E7/E8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Sheet3!$A$2:$A$6</c:f>
              <c:strCache>
                <c:ptCount val="5"/>
                <c:pt idx="0">
                  <c:v>0~1</c:v>
                </c:pt>
                <c:pt idx="1">
                  <c:v>1~3</c:v>
                </c:pt>
                <c:pt idx="2">
                  <c:v>3~6</c:v>
                </c:pt>
                <c:pt idx="3">
                  <c:v>6~10</c:v>
                </c:pt>
                <c:pt idx="4">
                  <c:v>&gt;10</c:v>
                </c:pt>
              </c:strCache>
            </c:strRef>
          </c:cat>
          <c:val>
            <c:numRef>
              <c:f>Sheet3!$H$2:$H$6</c:f>
              <c:numCache>
                <c:formatCode>General</c:formatCode>
                <c:ptCount val="5"/>
                <c:pt idx="0">
                  <c:v>22</c:v>
                </c:pt>
                <c:pt idx="1">
                  <c:v>41</c:v>
                </c:pt>
                <c:pt idx="2">
                  <c:v>30</c:v>
                </c:pt>
                <c:pt idx="3">
                  <c:v>6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455-4854-BCC1-6FD2541384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1"/>
        <c:overlap val="6"/>
        <c:axId val="183145792"/>
        <c:axId val="183148224"/>
      </c:barChart>
      <c:catAx>
        <c:axId val="18314579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# of estimated spots/cell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83148224"/>
        <c:crosses val="autoZero"/>
        <c:auto val="1"/>
        <c:lblAlgn val="ctr"/>
        <c:lblOffset val="100"/>
        <c:noMultiLvlLbl val="0"/>
      </c:catAx>
      <c:valAx>
        <c:axId val="18314822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% of Cell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831457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6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2771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2771"/>
          </a:xfrm>
          <a:prstGeom prst="rect">
            <a:avLst/>
          </a:prstGeom>
        </p:spPr>
        <p:txBody>
          <a:bodyPr vert="horz" lIns="92757" tIns="46378" rIns="92757" bIns="46378" rtlCol="0"/>
          <a:lstStyle>
            <a:lvl1pPr algn="r">
              <a:defRPr sz="1200"/>
            </a:lvl1pPr>
          </a:lstStyle>
          <a:p>
            <a:fld id="{56D821C5-05CE-499D-8F40-B5167B6361E8}" type="datetimeFigureOut">
              <a:rPr lang="en-US" smtClean="0"/>
              <a:t>3/26/2019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947863" y="1152525"/>
            <a:ext cx="3114675" cy="3113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57" tIns="46378" rIns="92757" bIns="4637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38749"/>
            <a:ext cx="5608320" cy="3631704"/>
          </a:xfrm>
          <a:prstGeom prst="rect">
            <a:avLst/>
          </a:prstGeom>
        </p:spPr>
        <p:txBody>
          <a:bodyPr vert="horz" lIns="92757" tIns="46378" rIns="92757" bIns="4637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6"/>
            <a:ext cx="3037840" cy="462770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60606"/>
            <a:ext cx="3037840" cy="462770"/>
          </a:xfrm>
          <a:prstGeom prst="rect">
            <a:avLst/>
          </a:prstGeom>
        </p:spPr>
        <p:txBody>
          <a:bodyPr vert="horz" lIns="92757" tIns="46378" rIns="92757" bIns="46378" rtlCol="0" anchor="b"/>
          <a:lstStyle>
            <a:lvl1pPr algn="r">
              <a:defRPr sz="1200"/>
            </a:lvl1pPr>
          </a:lstStyle>
          <a:p>
            <a:fld id="{6C1A3F57-5664-46D7-AA08-D9EE3B024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627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127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1pPr>
    <a:lvl2pPr marL="457063" algn="l" defTabSz="914127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2pPr>
    <a:lvl3pPr marL="914127" algn="l" defTabSz="914127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3pPr>
    <a:lvl4pPr marL="1371190" algn="l" defTabSz="914127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4pPr>
    <a:lvl5pPr marL="1828253" algn="l" defTabSz="914127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5pPr>
    <a:lvl6pPr marL="2285317" algn="l" defTabSz="914127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6pPr>
    <a:lvl7pPr marL="2742380" algn="l" defTabSz="914127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7pPr>
    <a:lvl8pPr marL="3199443" algn="l" defTabSz="914127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8pPr>
    <a:lvl9pPr marL="3656507" algn="l" defTabSz="914127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992968"/>
            <a:ext cx="15544800" cy="6366933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9605435"/>
            <a:ext cx="13716000" cy="4415365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B28F0-EE61-48FD-8159-08D0F6952446}" type="datetimeFigureOut">
              <a:rPr lang="en-US" smtClean="0"/>
              <a:t>3/26/2019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EA770-4951-4FD4-A03B-F634E1AF9D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083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B28F0-EE61-48FD-8159-08D0F6952446}" type="datetimeFigureOut">
              <a:rPr lang="en-US" smtClean="0"/>
              <a:t>3/26/2019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EA770-4951-4FD4-A03B-F634E1AF9D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078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1" y="973667"/>
            <a:ext cx="3943350" cy="154982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1" y="973667"/>
            <a:ext cx="11601450" cy="1549823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B28F0-EE61-48FD-8159-08D0F6952446}" type="datetimeFigureOut">
              <a:rPr lang="en-US" smtClean="0"/>
              <a:t>3/26/2019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EA770-4951-4FD4-A03B-F634E1AF9D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583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B28F0-EE61-48FD-8159-08D0F6952446}" type="datetimeFigureOut">
              <a:rPr lang="en-US" smtClean="0"/>
              <a:t>3/26/2019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EA770-4951-4FD4-A03B-F634E1AF9D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51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6" y="4559305"/>
            <a:ext cx="15773400" cy="7607299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76" y="12238572"/>
            <a:ext cx="15773400" cy="4000499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/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B28F0-EE61-48FD-8159-08D0F6952446}" type="datetimeFigureOut">
              <a:rPr lang="en-US" smtClean="0"/>
              <a:t>3/26/2019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EA770-4951-4FD4-A03B-F634E1AF9D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083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4868333"/>
            <a:ext cx="7772400" cy="116035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4868333"/>
            <a:ext cx="7772400" cy="116035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B28F0-EE61-48FD-8159-08D0F6952446}" type="datetimeFigureOut">
              <a:rPr lang="en-US" smtClean="0"/>
              <a:t>3/26/2019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EA770-4951-4FD4-A03B-F634E1AF9D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84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973671"/>
            <a:ext cx="15773400" cy="353483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4" y="4483101"/>
            <a:ext cx="7736680" cy="2197099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4" y="6680200"/>
            <a:ext cx="7736680" cy="98255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1" y="4483101"/>
            <a:ext cx="7774782" cy="2197099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1" y="6680200"/>
            <a:ext cx="7774782" cy="98255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B28F0-EE61-48FD-8159-08D0F6952446}" type="datetimeFigureOut">
              <a:rPr lang="en-US" smtClean="0"/>
              <a:t>3/26/2019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EA770-4951-4FD4-A03B-F634E1AF9D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388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B28F0-EE61-48FD-8159-08D0F6952446}" type="datetimeFigureOut">
              <a:rPr lang="en-US" smtClean="0"/>
              <a:t>3/26/2019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EA770-4951-4FD4-A03B-F634E1AF9D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942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B28F0-EE61-48FD-8159-08D0F6952446}" type="datetimeFigureOut">
              <a:rPr lang="en-US" smtClean="0"/>
              <a:t>3/26/2019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EA770-4951-4FD4-A03B-F634E1AF9D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341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1219200"/>
            <a:ext cx="5898356" cy="42672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2633138"/>
            <a:ext cx="9258300" cy="12996333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2" y="5486400"/>
            <a:ext cx="5898356" cy="10164235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B28F0-EE61-48FD-8159-08D0F6952446}" type="datetimeFigureOut">
              <a:rPr lang="en-US" smtClean="0"/>
              <a:t>3/26/2019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EA770-4951-4FD4-A03B-F634E1AF9D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285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1219200"/>
            <a:ext cx="5898356" cy="42672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2" y="2633138"/>
            <a:ext cx="9258300" cy="12996333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2" y="5486400"/>
            <a:ext cx="5898356" cy="10164235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B28F0-EE61-48FD-8159-08D0F6952446}" type="datetimeFigureOut">
              <a:rPr lang="en-US" smtClean="0"/>
              <a:t>3/26/2019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EA770-4951-4FD4-A03B-F634E1AF9D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945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973671"/>
            <a:ext cx="15773400" cy="3534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4868333"/>
            <a:ext cx="15773400" cy="11603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16950271"/>
            <a:ext cx="4114800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3B28F0-EE61-48FD-8159-08D0F6952446}" type="datetimeFigureOut">
              <a:rPr lang="en-US" smtClean="0"/>
              <a:t>3/26/2019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16950271"/>
            <a:ext cx="6172200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16950271"/>
            <a:ext cx="4114800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5EA770-4951-4FD4-A03B-F634E1AF9D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935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chart" Target="../charts/chart2.xml"/><Relationship Id="rId7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7.w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jpeg"/><Relationship Id="rId18" Type="http://schemas.openxmlformats.org/officeDocument/2006/relationships/image" Target="../media/image26.pn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12" Type="http://schemas.openxmlformats.org/officeDocument/2006/relationships/image" Target="../media/image20.png"/><Relationship Id="rId17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4.png"/><Relationship Id="rId20" Type="http://schemas.openxmlformats.org/officeDocument/2006/relationships/image" Target="../media/image10.e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png"/><Relationship Id="rId15" Type="http://schemas.openxmlformats.org/officeDocument/2006/relationships/image" Target="../media/image23.jpeg"/><Relationship Id="rId10" Type="http://schemas.openxmlformats.org/officeDocument/2006/relationships/image" Target="../media/image18.jpeg"/><Relationship Id="rId19" Type="http://schemas.openxmlformats.org/officeDocument/2006/relationships/oleObject" Target="../embeddings/oleObject3.bin"/><Relationship Id="rId4" Type="http://schemas.openxmlformats.org/officeDocument/2006/relationships/image" Target="../media/image12.jpeg"/><Relationship Id="rId9" Type="http://schemas.openxmlformats.org/officeDocument/2006/relationships/image" Target="../media/image17.png"/><Relationship Id="rId14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2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2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Box 105"/>
          <p:cNvSpPr txBox="1"/>
          <p:nvPr/>
        </p:nvSpPr>
        <p:spPr>
          <a:xfrm>
            <a:off x="1097280" y="1215341"/>
            <a:ext cx="3427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10551007" y="1215341"/>
            <a:ext cx="3427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0" name="Chart 6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8609399"/>
              </p:ext>
            </p:extLst>
          </p:nvPr>
        </p:nvGraphicFramePr>
        <p:xfrm>
          <a:off x="12139309" y="5363129"/>
          <a:ext cx="4407373" cy="33516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1" name="Chart 7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6138986"/>
              </p:ext>
            </p:extLst>
          </p:nvPr>
        </p:nvGraphicFramePr>
        <p:xfrm>
          <a:off x="12139309" y="1916274"/>
          <a:ext cx="4430540" cy="353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" name="Group 1"/>
          <p:cNvGrpSpPr/>
          <p:nvPr/>
        </p:nvGrpSpPr>
        <p:grpSpPr>
          <a:xfrm>
            <a:off x="5914864" y="9660094"/>
            <a:ext cx="7708039" cy="4296131"/>
            <a:chOff x="1727921" y="10282783"/>
            <a:chExt cx="7708039" cy="4296131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4"/>
            <a:srcRect l="26489" t="15636" r="26489" b="15636"/>
            <a:stretch/>
          </p:blipFill>
          <p:spPr>
            <a:xfrm>
              <a:off x="1727921" y="10848162"/>
              <a:ext cx="3730752" cy="3730752"/>
            </a:xfrm>
            <a:prstGeom prst="rect">
              <a:avLst/>
            </a:prstGeom>
          </p:spPr>
        </p:pic>
        <p:sp>
          <p:nvSpPr>
            <p:cNvPr id="66" name="TextBox 65"/>
            <p:cNvSpPr txBox="1"/>
            <p:nvPr/>
          </p:nvSpPr>
          <p:spPr>
            <a:xfrm>
              <a:off x="4599605" y="14063424"/>
              <a:ext cx="791438" cy="4655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3.28</a:t>
              </a:r>
              <a:endParaRPr lang="en-US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67" name="Picture 66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707568" y="10832924"/>
              <a:ext cx="3728392" cy="3720251"/>
            </a:xfrm>
            <a:prstGeom prst="rect">
              <a:avLst/>
            </a:prstGeom>
          </p:spPr>
        </p:pic>
        <p:sp>
          <p:nvSpPr>
            <p:cNvPr id="68" name="TextBox 67"/>
            <p:cNvSpPr txBox="1"/>
            <p:nvPr/>
          </p:nvSpPr>
          <p:spPr>
            <a:xfrm>
              <a:off x="8589595" y="14063424"/>
              <a:ext cx="846365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0.63</a:t>
              </a:r>
              <a:endParaRPr lang="en-US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2520155" y="10303224"/>
              <a:ext cx="225318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 ZZ AR-E7/E8</a:t>
              </a:r>
              <a:endParaRPr lang="en-US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6317722" y="10282783"/>
              <a:ext cx="247599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 ZZ AR-E3/CE3</a:t>
              </a:r>
              <a:endParaRPr lang="en-US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79" name="Picture 78"/>
          <p:cNvPicPr>
            <a:picLocks noChangeAspect="1"/>
          </p:cNvPicPr>
          <p:nvPr/>
        </p:nvPicPr>
        <p:blipFill rotWithShape="1">
          <a:blip r:embed="rId6"/>
          <a:srcRect l="20771" t="7159" r="20369" b="1077"/>
          <a:stretch/>
        </p:blipFill>
        <p:spPr>
          <a:xfrm>
            <a:off x="2746711" y="2122173"/>
            <a:ext cx="3437069" cy="2924839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pic>
        <p:nvPicPr>
          <p:cNvPr id="80" name="Picture 79"/>
          <p:cNvPicPr>
            <a:picLocks noChangeAspect="1"/>
          </p:cNvPicPr>
          <p:nvPr/>
        </p:nvPicPr>
        <p:blipFill rotWithShape="1">
          <a:blip r:embed="rId7"/>
          <a:srcRect l="20790" t="6970" r="20351" b="1105"/>
          <a:stretch/>
        </p:blipFill>
        <p:spPr>
          <a:xfrm>
            <a:off x="6258212" y="2101814"/>
            <a:ext cx="3431061" cy="2924839"/>
          </a:xfrm>
          <a:prstGeom prst="rect">
            <a:avLst/>
          </a:prstGeom>
        </p:spPr>
      </p:pic>
      <p:pic>
        <p:nvPicPr>
          <p:cNvPr id="81" name="Picture 80"/>
          <p:cNvPicPr>
            <a:picLocks noChangeAspect="1"/>
          </p:cNvPicPr>
          <p:nvPr/>
        </p:nvPicPr>
        <p:blipFill rotWithShape="1">
          <a:blip r:embed="rId8"/>
          <a:srcRect l="20846" t="7172" r="20423" b="1088"/>
          <a:stretch/>
        </p:blipFill>
        <p:spPr>
          <a:xfrm>
            <a:off x="2825201" y="5450890"/>
            <a:ext cx="3430474" cy="2924839"/>
          </a:xfrm>
          <a:prstGeom prst="rect">
            <a:avLst/>
          </a:prstGeom>
        </p:spPr>
      </p:pic>
      <p:pic>
        <p:nvPicPr>
          <p:cNvPr id="82" name="Picture 81"/>
          <p:cNvPicPr>
            <a:picLocks noChangeAspect="1"/>
          </p:cNvPicPr>
          <p:nvPr/>
        </p:nvPicPr>
        <p:blipFill rotWithShape="1">
          <a:blip r:embed="rId9"/>
          <a:srcRect l="20771" t="7036" r="20348" b="1088"/>
          <a:stretch/>
        </p:blipFill>
        <p:spPr>
          <a:xfrm>
            <a:off x="6334809" y="5450890"/>
            <a:ext cx="3434075" cy="2924839"/>
          </a:xfrm>
          <a:prstGeom prst="rect">
            <a:avLst/>
          </a:prstGeom>
        </p:spPr>
      </p:pic>
      <p:sp>
        <p:nvSpPr>
          <p:cNvPr id="83" name="TextBox 82"/>
          <p:cNvSpPr txBox="1"/>
          <p:nvPr/>
        </p:nvSpPr>
        <p:spPr>
          <a:xfrm rot="16200000">
            <a:off x="1001631" y="3211388"/>
            <a:ext cx="2300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BaseScope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 ZZ AR-E7/E8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 rot="16200000">
            <a:off x="909757" y="6617661"/>
            <a:ext cx="24841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BaseScope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 ZZ AR-E3/CE3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309027" y="1556794"/>
            <a:ext cx="59068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Quantified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AR-FL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AR-V7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SpotStudio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812755" y="-45203"/>
            <a:ext cx="1812361" cy="515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S1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662733" y="9860149"/>
            <a:ext cx="3427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620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943383" y="390226"/>
            <a:ext cx="1812361" cy="515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S2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5102" y="2381250"/>
            <a:ext cx="10981369" cy="7543952"/>
          </a:xfrm>
          <a:prstGeom prst="rect">
            <a:avLst/>
          </a:prstGeom>
        </p:spPr>
      </p:pic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8154303"/>
              </p:ext>
            </p:extLst>
          </p:nvPr>
        </p:nvGraphicFramePr>
        <p:xfrm>
          <a:off x="9458325" y="11071225"/>
          <a:ext cx="6583363" cy="540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02" name="Prism Project" r:id="rId4" imgW="6583680" imgH="5403960" progId="Prism5.Document">
                  <p:embed/>
                </p:oleObj>
              </mc:Choice>
              <mc:Fallback>
                <p:oleObj name="Prism Project" r:id="rId4" imgW="6583680" imgH="540396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458325" y="11071225"/>
                        <a:ext cx="6583363" cy="5403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7325287"/>
              </p:ext>
            </p:extLst>
          </p:nvPr>
        </p:nvGraphicFramePr>
        <p:xfrm>
          <a:off x="1804988" y="11071225"/>
          <a:ext cx="6583362" cy="554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03" name="Prism Project" r:id="rId6" imgW="6583680" imgH="5541120" progId="Prism5.Document">
                  <p:embed/>
                </p:oleObj>
              </mc:Choice>
              <mc:Fallback>
                <p:oleObj name="Prism Project" r:id="rId6" imgW="6583680" imgH="554112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804988" y="11071225"/>
                        <a:ext cx="6583362" cy="5540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097280" y="1215341"/>
            <a:ext cx="3427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40058" y="10402016"/>
            <a:ext cx="3427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63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023582" y="88483"/>
            <a:ext cx="1812361" cy="515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S3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2421704" y="603881"/>
            <a:ext cx="12072195" cy="5939995"/>
            <a:chOff x="2564142" y="1107091"/>
            <a:chExt cx="12072195" cy="5939995"/>
          </a:xfrm>
        </p:grpSpPr>
        <p:sp>
          <p:nvSpPr>
            <p:cNvPr id="8" name="TextBox 7"/>
            <p:cNvSpPr txBox="1"/>
            <p:nvPr/>
          </p:nvSpPr>
          <p:spPr>
            <a:xfrm rot="16200000">
              <a:off x="1613569" y="2686561"/>
              <a:ext cx="2362812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 ZZ AR-E7/E8</a:t>
              </a:r>
              <a:endParaRPr lang="en-US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 rot="16200000">
              <a:off x="1486838" y="5440128"/>
              <a:ext cx="264310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 ZZ AR-E3/CE3</a:t>
              </a:r>
              <a:endParaRPr lang="en-US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69" name="Picture 6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036058" y="1582613"/>
              <a:ext cx="2683898" cy="2683899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0" name="Picture 69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042226" y="4329012"/>
              <a:ext cx="2683898" cy="2683899"/>
            </a:xfrm>
            <a:prstGeom prst="rect">
              <a:avLst/>
            </a:prstGeom>
            <a:ln>
              <a:noFill/>
            </a:ln>
          </p:spPr>
        </p:pic>
        <p:sp>
          <p:nvSpPr>
            <p:cNvPr id="71" name="TextBox 70"/>
            <p:cNvSpPr txBox="1"/>
            <p:nvPr/>
          </p:nvSpPr>
          <p:spPr>
            <a:xfrm>
              <a:off x="9288852" y="1107091"/>
              <a:ext cx="217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13-104K7_LN</a:t>
              </a:r>
            </a:p>
          </p:txBody>
        </p:sp>
        <p:pic>
          <p:nvPicPr>
            <p:cNvPr id="72" name="Picture 71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270" r="45780" b="50293"/>
            <a:stretch/>
          </p:blipFill>
          <p:spPr>
            <a:xfrm>
              <a:off x="10373696" y="3133521"/>
              <a:ext cx="1344168" cy="1143000"/>
            </a:xfrm>
            <a:prstGeom prst="rect">
              <a:avLst/>
            </a:prstGeom>
            <a:ln>
              <a:noFill/>
            </a:ln>
          </p:spPr>
        </p:pic>
        <p:sp>
          <p:nvSpPr>
            <p:cNvPr id="74" name="TextBox 73"/>
            <p:cNvSpPr txBox="1"/>
            <p:nvPr/>
          </p:nvSpPr>
          <p:spPr>
            <a:xfrm>
              <a:off x="9048711" y="3812379"/>
              <a:ext cx="947471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4.14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9048711" y="6551246"/>
              <a:ext cx="947471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0.54</a:t>
              </a:r>
            </a:p>
          </p:txBody>
        </p:sp>
        <p:pic>
          <p:nvPicPr>
            <p:cNvPr id="62" name="Picture 61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950020" y="1623761"/>
              <a:ext cx="2683897" cy="2683898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3" name="Picture 62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952440" y="4344776"/>
              <a:ext cx="2683897" cy="2683898"/>
            </a:xfrm>
            <a:prstGeom prst="rect">
              <a:avLst/>
            </a:prstGeom>
            <a:ln>
              <a:noFill/>
            </a:ln>
          </p:spPr>
        </p:pic>
        <p:sp>
          <p:nvSpPr>
            <p:cNvPr id="64" name="TextBox 63"/>
            <p:cNvSpPr txBox="1"/>
            <p:nvPr/>
          </p:nvSpPr>
          <p:spPr>
            <a:xfrm>
              <a:off x="11942780" y="1107091"/>
              <a:ext cx="266309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13-117H8_LIVER</a:t>
              </a:r>
            </a:p>
          </p:txBody>
        </p:sp>
        <p:pic>
          <p:nvPicPr>
            <p:cNvPr id="65" name="Picture 64"/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56422" b="53448"/>
            <a:stretch/>
          </p:blipFill>
          <p:spPr>
            <a:xfrm>
              <a:off x="13288411" y="3133088"/>
              <a:ext cx="1344168" cy="11430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6" name="Picture 65"/>
            <p:cNvPicPr>
              <a:picLocks noChangeAspect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4615" t="10690" r="4269" b="45632"/>
            <a:stretch/>
          </p:blipFill>
          <p:spPr>
            <a:xfrm>
              <a:off x="13288411" y="5885674"/>
              <a:ext cx="1344168" cy="1143000"/>
            </a:xfrm>
            <a:prstGeom prst="rect">
              <a:avLst/>
            </a:prstGeom>
            <a:ln>
              <a:noFill/>
            </a:ln>
          </p:spPr>
        </p:pic>
        <p:sp>
          <p:nvSpPr>
            <p:cNvPr id="67" name="TextBox 66"/>
            <p:cNvSpPr txBox="1"/>
            <p:nvPr/>
          </p:nvSpPr>
          <p:spPr>
            <a:xfrm>
              <a:off x="11961187" y="3807535"/>
              <a:ext cx="949354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0.00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1960700" y="6567010"/>
              <a:ext cx="966614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0.00</a:t>
              </a:r>
            </a:p>
          </p:txBody>
        </p:sp>
        <p:pic>
          <p:nvPicPr>
            <p:cNvPr id="55" name="Picture 54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48979" y="1580833"/>
              <a:ext cx="2683897" cy="2683898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9966" y="4358125"/>
              <a:ext cx="2683897" cy="2683898"/>
            </a:xfrm>
            <a:prstGeom prst="rect">
              <a:avLst/>
            </a:prstGeom>
            <a:ln>
              <a:noFill/>
            </a:ln>
          </p:spPr>
        </p:pic>
        <p:sp>
          <p:nvSpPr>
            <p:cNvPr id="57" name="TextBox 56"/>
            <p:cNvSpPr txBox="1"/>
            <p:nvPr/>
          </p:nvSpPr>
          <p:spPr>
            <a:xfrm>
              <a:off x="6507173" y="1107091"/>
              <a:ext cx="228345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14-053K1_LN</a:t>
              </a:r>
            </a:p>
          </p:txBody>
        </p:sp>
        <p:pic>
          <p:nvPicPr>
            <p:cNvPr id="58" name="Picture 57"/>
            <p:cNvPicPr>
              <a:picLocks noChangeAspect="1"/>
            </p:cNvPicPr>
            <p:nvPr/>
          </p:nvPicPr>
          <p:blipFill rotWithShape="1"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305" t="13252" r="45783" b="37088"/>
            <a:stretch/>
          </p:blipFill>
          <p:spPr>
            <a:xfrm>
              <a:off x="7585596" y="3121731"/>
              <a:ext cx="1344168" cy="1143000"/>
            </a:xfrm>
            <a:prstGeom prst="rect">
              <a:avLst/>
            </a:prstGeom>
            <a:ln>
              <a:noFill/>
            </a:ln>
          </p:spPr>
        </p:pic>
        <p:sp>
          <p:nvSpPr>
            <p:cNvPr id="60" name="TextBox 59"/>
            <p:cNvSpPr txBox="1"/>
            <p:nvPr/>
          </p:nvSpPr>
          <p:spPr>
            <a:xfrm>
              <a:off x="6269966" y="3814423"/>
              <a:ext cx="1001968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6.54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6280204" y="6579317"/>
              <a:ext cx="981493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0.28</a:t>
              </a:r>
              <a:endParaRPr lang="en-US" sz="2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85036" y="4338935"/>
              <a:ext cx="2681748" cy="2681749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14"/>
            <a:srcRect l="36877" t="32943" r="49680" b="46256"/>
            <a:stretch/>
          </p:blipFill>
          <p:spPr>
            <a:xfrm>
              <a:off x="4838335" y="5877682"/>
              <a:ext cx="1344168" cy="11430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81108" y="1576519"/>
              <a:ext cx="2681749" cy="2681750"/>
            </a:xfrm>
            <a:prstGeom prst="rect">
              <a:avLst/>
            </a:prstGeom>
            <a:ln>
              <a:noFill/>
            </a:ln>
          </p:spPr>
        </p:pic>
        <p:sp>
          <p:nvSpPr>
            <p:cNvPr id="30" name="TextBox 29"/>
            <p:cNvSpPr txBox="1"/>
            <p:nvPr/>
          </p:nvSpPr>
          <p:spPr>
            <a:xfrm>
              <a:off x="3481108" y="1107091"/>
              <a:ext cx="2767871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13-104M5_Kidney</a:t>
              </a:r>
            </a:p>
          </p:txBody>
        </p:sp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16"/>
            <a:srcRect l="36673" t="32678" r="49675" b="46198"/>
            <a:stretch/>
          </p:blipFill>
          <p:spPr>
            <a:xfrm>
              <a:off x="4807522" y="3163240"/>
              <a:ext cx="1344168" cy="1143000"/>
            </a:xfrm>
            <a:prstGeom prst="rect">
              <a:avLst/>
            </a:prstGeom>
            <a:ln>
              <a:noFill/>
            </a:ln>
          </p:spPr>
        </p:pic>
        <p:sp>
          <p:nvSpPr>
            <p:cNvPr id="32" name="TextBox 31"/>
            <p:cNvSpPr txBox="1"/>
            <p:nvPr/>
          </p:nvSpPr>
          <p:spPr>
            <a:xfrm>
              <a:off x="3507119" y="3863786"/>
              <a:ext cx="953704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10.73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489638" y="6585421"/>
              <a:ext cx="971184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1.08</a:t>
              </a:r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17"/>
            <a:srcRect l="42169" t="30801" r="44045" b="47867"/>
            <a:stretch/>
          </p:blipFill>
          <p:spPr>
            <a:xfrm>
              <a:off x="10383835" y="5877682"/>
              <a:ext cx="1344168" cy="11430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18"/>
            <a:srcRect l="47492" t="33311" r="41502" b="49659"/>
            <a:stretch/>
          </p:blipFill>
          <p:spPr>
            <a:xfrm>
              <a:off x="7591385" y="5899541"/>
              <a:ext cx="1344168" cy="1143000"/>
            </a:xfrm>
            <a:prstGeom prst="rect">
              <a:avLst/>
            </a:prstGeom>
          </p:spPr>
        </p:pic>
      </p:grpSp>
      <p:sp>
        <p:nvSpPr>
          <p:cNvPr id="38" name="TextBox 37"/>
          <p:cNvSpPr txBox="1"/>
          <p:nvPr/>
        </p:nvSpPr>
        <p:spPr>
          <a:xfrm>
            <a:off x="762000" y="684657"/>
            <a:ext cx="3427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9892142"/>
              </p:ext>
            </p:extLst>
          </p:nvPr>
        </p:nvGraphicFramePr>
        <p:xfrm>
          <a:off x="2421704" y="6556513"/>
          <a:ext cx="13016119" cy="6776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5" name="Prism 7" r:id="rId19" imgW="5762892" imgH="3000443" progId="Prism7.Document">
                  <p:embed/>
                </p:oleObj>
              </mc:Choice>
              <mc:Fallback>
                <p:oleObj name="Prism 7" r:id="rId19" imgW="5762892" imgH="3000443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2421704" y="6556513"/>
                        <a:ext cx="13016119" cy="67769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4196888"/>
              </p:ext>
            </p:extLst>
          </p:nvPr>
        </p:nvGraphicFramePr>
        <p:xfrm>
          <a:off x="4695897" y="13430685"/>
          <a:ext cx="9147697" cy="443137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8241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13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260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13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3464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189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AR-FL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AR-V7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62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exon 7-8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AR-E7/E8</a:t>
                      </a:r>
                    </a:p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RISH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exon3</a:t>
                      </a:r>
                      <a:r>
                        <a:rPr lang="en-US" sz="2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−</a:t>
                      </a:r>
                      <a:r>
                        <a:rPr lang="en-US" sz="20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CE3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AR-E3/CE3</a:t>
                      </a:r>
                    </a:p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RISH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90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13-104K7_LN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4.14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0.54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90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13-117H8_LIVER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90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14-053K1_LN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6.54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0.28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90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14-031L2_PLEURAL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90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14-039K4_LIVER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90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14-043H6_LIVER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23.64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90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14-053H3_LIVER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062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Pearson r correlation</a:t>
                      </a:r>
                    </a:p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P-value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sz="20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=0.6748</a:t>
                      </a:r>
                    </a:p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P&gt;0.05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sz="20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=0.5536</a:t>
                      </a:r>
                    </a:p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P&gt;0.05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762000" y="6585683"/>
            <a:ext cx="3427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62000" y="13071890"/>
            <a:ext cx="3427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145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023582" y="88483"/>
            <a:ext cx="1812361" cy="515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S4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2606502"/>
              </p:ext>
            </p:extLst>
          </p:nvPr>
        </p:nvGraphicFramePr>
        <p:xfrm>
          <a:off x="7316491" y="1334169"/>
          <a:ext cx="10505932" cy="42708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9" name="Prism 7" r:id="rId3" imgW="7209557" imgH="2930213" progId="Prism7.Document">
                  <p:embed/>
                </p:oleObj>
              </mc:Choice>
              <mc:Fallback>
                <p:oleObj name="Prism 7" r:id="rId3" imgW="7209557" imgH="2930213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16491" y="1334169"/>
                        <a:ext cx="10505932" cy="4270870"/>
                      </a:xfrm>
                      <a:prstGeom prst="rect">
                        <a:avLst/>
                      </a:prstGeom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635779"/>
              </p:ext>
            </p:extLst>
          </p:nvPr>
        </p:nvGraphicFramePr>
        <p:xfrm>
          <a:off x="171450" y="338138"/>
          <a:ext cx="6583363" cy="570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20" name="Prism Project" r:id="rId5" imgW="6583680" imgH="5705640" progId="Prism5.Document">
                  <p:embed/>
                </p:oleObj>
              </mc:Choice>
              <mc:Fallback>
                <p:oleObj name="Prism Project" r:id="rId5" imgW="6583680" imgH="570564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71450" y="338138"/>
                        <a:ext cx="6583363" cy="5705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261582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943383" y="390226"/>
            <a:ext cx="1812361" cy="515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S5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1757" y="1208019"/>
            <a:ext cx="3427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095873" y="1208019"/>
            <a:ext cx="3427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861715"/>
              </p:ext>
            </p:extLst>
          </p:nvPr>
        </p:nvGraphicFramePr>
        <p:xfrm>
          <a:off x="1182688" y="1712913"/>
          <a:ext cx="6583362" cy="525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88" name="Prism Project" r:id="rId3" imgW="6583680" imgH="5257800" progId="Prism5.Document">
                  <p:embed/>
                </p:oleObj>
              </mc:Choice>
              <mc:Fallback>
                <p:oleObj name="Prism Project" r:id="rId3" imgW="6583680" imgH="52578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82688" y="1712913"/>
                        <a:ext cx="6583362" cy="5257800"/>
                      </a:xfrm>
                      <a:prstGeom prst="rect">
                        <a:avLst/>
                      </a:prstGeom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5240853"/>
              </p:ext>
            </p:extLst>
          </p:nvPr>
        </p:nvGraphicFramePr>
        <p:xfrm>
          <a:off x="9096375" y="1712913"/>
          <a:ext cx="6761163" cy="525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89" name="Prism Project" r:id="rId5" imgW="6577560" imgH="5115960" progId="Prism5.Document">
                  <p:embed/>
                </p:oleObj>
              </mc:Choice>
              <mc:Fallback>
                <p:oleObj name="Prism Project" r:id="rId5" imgW="6577560" imgH="511596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096375" y="1712913"/>
                        <a:ext cx="6761163" cy="5257800"/>
                      </a:xfrm>
                      <a:prstGeom prst="rect">
                        <a:avLst/>
                      </a:prstGeom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221363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7265</TotalTime>
  <Words>132</Words>
  <Application>Microsoft Office PowerPoint</Application>
  <PresentationFormat>Custom</PresentationFormat>
  <Paragraphs>95</Paragraphs>
  <Slides>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Prism Project</vt:lpstr>
      <vt:lpstr>Prism 7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Johns Hopkins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Yezi Zhu</dc:creator>
  <cp:lastModifiedBy>Stephanie Papadopoulos</cp:lastModifiedBy>
  <cp:revision>230</cp:revision>
  <cp:lastPrinted>2017-05-31T19:13:50Z</cp:lastPrinted>
  <dcterms:created xsi:type="dcterms:W3CDTF">2017-03-01T19:28:05Z</dcterms:created>
  <dcterms:modified xsi:type="dcterms:W3CDTF">2019-03-26T19:10:56Z</dcterms:modified>
</cp:coreProperties>
</file>