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2" r:id="rId2"/>
  </p:sldMasterIdLst>
  <p:notesMasterIdLst>
    <p:notesMasterId r:id="rId14"/>
  </p:notesMasterIdLst>
  <p:sldIdLst>
    <p:sldId id="299" r:id="rId3"/>
    <p:sldId id="408" r:id="rId4"/>
    <p:sldId id="331" r:id="rId5"/>
    <p:sldId id="340" r:id="rId6"/>
    <p:sldId id="399" r:id="rId7"/>
    <p:sldId id="344" r:id="rId8"/>
    <p:sldId id="342" r:id="rId9"/>
    <p:sldId id="345" r:id="rId10"/>
    <p:sldId id="409" r:id="rId11"/>
    <p:sldId id="366" r:id="rId12"/>
    <p:sldId id="360" r:id="rId13"/>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3">
          <p15:clr>
            <a:srgbClr val="A4A3A4"/>
          </p15:clr>
        </p15:guide>
        <p15:guide id="2" pos="409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80" autoAdjust="0"/>
    <p:restoredTop sz="95184" autoAdjust="0"/>
  </p:normalViewPr>
  <p:slideViewPr>
    <p:cSldViewPr snapToGrid="0" snapToObjects="1" showGuides="1">
      <p:cViewPr varScale="1">
        <p:scale>
          <a:sx n="62" d="100"/>
          <a:sy n="62" d="100"/>
        </p:scale>
        <p:origin x="2400" y="77"/>
      </p:cViewPr>
      <p:guideLst>
        <p:guide orient="horz" pos="283"/>
        <p:guide pos="4098"/>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A1F716-BDB7-A84A-A8B4-87454053173B}" type="datetimeFigureOut">
              <a:rPr lang="en-US" smtClean="0"/>
              <a:t>3/11/2019</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6C8605-AC61-D347-9311-B76D8D71C4FB}" type="slidenum">
              <a:rPr lang="en-US" smtClean="0"/>
              <a:t>‹#›</a:t>
            </a:fld>
            <a:endParaRPr lang="en-US"/>
          </a:p>
        </p:txBody>
      </p:sp>
    </p:spTree>
    <p:extLst>
      <p:ext uri="{BB962C8B-B14F-4D97-AF65-F5344CB8AC3E}">
        <p14:creationId xmlns:p14="http://schemas.microsoft.com/office/powerpoint/2010/main" val="198705160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6C8605-AC61-D347-9311-B76D8D71C4FB}" type="slidenum">
              <a:rPr lang="en-US" smtClean="0"/>
              <a:t>3</a:t>
            </a:fld>
            <a:endParaRPr lang="en-US"/>
          </a:p>
        </p:txBody>
      </p:sp>
    </p:spTree>
    <p:extLst>
      <p:ext uri="{BB962C8B-B14F-4D97-AF65-F5344CB8AC3E}">
        <p14:creationId xmlns:p14="http://schemas.microsoft.com/office/powerpoint/2010/main" val="2136517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6C8605-AC61-D347-9311-B76D8D71C4FB}" type="slidenum">
              <a:rPr lang="en-US" smtClean="0"/>
              <a:t>4</a:t>
            </a:fld>
            <a:endParaRPr lang="en-US"/>
          </a:p>
        </p:txBody>
      </p:sp>
    </p:spTree>
    <p:extLst>
      <p:ext uri="{BB962C8B-B14F-4D97-AF65-F5344CB8AC3E}">
        <p14:creationId xmlns:p14="http://schemas.microsoft.com/office/powerpoint/2010/main" val="419944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Supplementary Figure 3. Principal Component Analysis of 2 of Pop2, Pop3, and Pop5. </a:t>
            </a:r>
            <a:r>
              <a:rPr lang="en-US" sz="1200" b="0" i="0" kern="1200" baseline="0" dirty="0">
                <a:solidFill>
                  <a:schemeClr val="tx1"/>
                </a:solidFill>
                <a:effectLst/>
                <a:latin typeface="+mn-lt"/>
                <a:ea typeface="+mn-ea"/>
                <a:cs typeface="+mn-cs"/>
              </a:rPr>
              <a:t>The principal component analysis of the genes included in the hierarchical cluster (Fig 6a) was performed.  PC1 explains 56% of the variance. PC2 explains 6.98% of the variance. The pop2 (light blue) and pop3 (dark blue) are separated from pop5 (green) samples by PC1. Pop2 and pop3 are separated by PC2. </a:t>
            </a:r>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D6C8605-AC61-D347-9311-B76D8D71C4F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073945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Supplementary Figure 4. Two-Way Hierarchical Clusters of Incongruous Hallmark Gene Sets in the GSEA of pops 2, 3, and 5 and the Top Loading Genes of the First Principal Component for Each of 12 Discrepant Gene Sets.</a:t>
            </a:r>
            <a:r>
              <a:rPr lang="en-US" sz="1200" kern="1200" dirty="0">
                <a:solidFill>
                  <a:schemeClr val="tx1"/>
                </a:solidFill>
                <a:effectLst/>
                <a:latin typeface="+mn-lt"/>
                <a:ea typeface="+mn-ea"/>
                <a:cs typeface="+mn-cs"/>
              </a:rPr>
              <a:t> Twelve gene sets were incongruous between GSEA and PC1 pathway analysis. The reason for this that the genes driving the PC1 present a contradictory result to the GSEA, which takes into account all of the genes within the pathway. This figure presents the two-way hierarchical clusters of 12 Hallmark gene sets. On the x-axis are genes within the denoted gene set and on the y-axis are the three populations of peripheral blood ASCs; where pop2 is denoted by the number 2, pop3 is denoted by the number 3, and pop5 is denoted by the number 5. In the left column are are the two-way hierarchical clusters of the gene expression of the genes are the genes that are highly correlated (&gt;0.9) with PC1 of each pathway. On the right are the two-way hierarchical clusters of all of the genes within each gene set; underneath each of these is a red bar to denote the genes that contribute to PC1 (on the left). (A) Describes genes within the Hallmark Allograft Rejection gene set. (B) Describe genes within the Hallmark Coagulation Signaling gene set. (C) Denotes the Hallmark Complement gene set. (D) Displays the  Hallmark DNA Repair.  (E) Denotes genes in the Hallmark </a:t>
            </a:r>
            <a:r>
              <a:rPr lang="en-US" sz="1200" kern="1200" dirty="0" err="1">
                <a:solidFill>
                  <a:schemeClr val="tx1"/>
                </a:solidFill>
                <a:effectLst/>
                <a:latin typeface="+mn-lt"/>
                <a:ea typeface="+mn-ea"/>
                <a:cs typeface="+mn-cs"/>
              </a:rPr>
              <a:t>Heme</a:t>
            </a:r>
            <a:r>
              <a:rPr lang="en-US" sz="1200" kern="1200" dirty="0">
                <a:solidFill>
                  <a:schemeClr val="tx1"/>
                </a:solidFill>
                <a:effectLst/>
                <a:latin typeface="+mn-lt"/>
                <a:ea typeface="+mn-ea"/>
                <a:cs typeface="+mn-cs"/>
              </a:rPr>
              <a:t> Metabolism gene set. (F) Shows gene expression for Hallmark IFNG Response gene set. (G) Denotes the Hallmark Mitotic Spindle gene set. (H) Displays the Hallmark MTORC1 Signaling gene set. (I) Describes the Hallmark Peroxisome gene set. (J) Shows the Hallmark Spermatogenesis gene set. (K) Describes the Hallmark UV Response Up gene set. (L) Provides expression of the Hallmark Xenobiotic Metabolism gene set.</a:t>
            </a:r>
            <a:endParaRPr lang="en-US" dirty="0"/>
          </a:p>
        </p:txBody>
      </p:sp>
      <p:sp>
        <p:nvSpPr>
          <p:cNvPr id="4" name="Slide Number Placeholder 3"/>
          <p:cNvSpPr>
            <a:spLocks noGrp="1"/>
          </p:cNvSpPr>
          <p:nvPr>
            <p:ph type="sldNum" sz="quarter" idx="5"/>
          </p:nvPr>
        </p:nvSpPr>
        <p:spPr/>
        <p:txBody>
          <a:bodyPr/>
          <a:lstStyle/>
          <a:p>
            <a:fld id="{6D6C8605-AC61-D347-9311-B76D8D71C4FB}" type="slidenum">
              <a:rPr lang="en-US" smtClean="0"/>
              <a:t>6</a:t>
            </a:fld>
            <a:endParaRPr lang="en-US"/>
          </a:p>
        </p:txBody>
      </p:sp>
    </p:spTree>
    <p:extLst>
      <p:ext uri="{BB962C8B-B14F-4D97-AF65-F5344CB8AC3E}">
        <p14:creationId xmlns:p14="http://schemas.microsoft.com/office/powerpoint/2010/main" val="2550485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6C8605-AC61-D347-9311-B76D8D71C4FB}" type="slidenum">
              <a:rPr lang="en-US" smtClean="0"/>
              <a:t>7</a:t>
            </a:fld>
            <a:endParaRPr lang="en-US"/>
          </a:p>
        </p:txBody>
      </p:sp>
    </p:spTree>
    <p:extLst>
      <p:ext uri="{BB962C8B-B14F-4D97-AF65-F5344CB8AC3E}">
        <p14:creationId xmlns:p14="http://schemas.microsoft.com/office/powerpoint/2010/main" val="9431265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7992C4E-F181-5B43-ABC8-7F2EDACB8559}" type="datetimeFigureOut">
              <a:rPr lang="en-US" smtClean="0"/>
              <a:t>3/11/2019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E3F72D-5D44-424F-954B-D456BDDCA928}" type="slidenum">
              <a:rPr lang="en-US" smtClean="0"/>
              <a:t>‹#›</a:t>
            </a:fld>
            <a:endParaRPr lang="en-US"/>
          </a:p>
        </p:txBody>
      </p:sp>
    </p:spTree>
    <p:extLst>
      <p:ext uri="{BB962C8B-B14F-4D97-AF65-F5344CB8AC3E}">
        <p14:creationId xmlns:p14="http://schemas.microsoft.com/office/powerpoint/2010/main" val="42781183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992C4E-F181-5B43-ABC8-7F2EDACB8559}" type="datetimeFigureOut">
              <a:rPr lang="en-US" smtClean="0"/>
              <a:t>3/11/2019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E3F72D-5D44-424F-954B-D456BDDCA928}" type="slidenum">
              <a:rPr lang="en-US" smtClean="0"/>
              <a:t>‹#›</a:t>
            </a:fld>
            <a:endParaRPr lang="en-US"/>
          </a:p>
        </p:txBody>
      </p:sp>
    </p:spTree>
    <p:extLst>
      <p:ext uri="{BB962C8B-B14F-4D97-AF65-F5344CB8AC3E}">
        <p14:creationId xmlns:p14="http://schemas.microsoft.com/office/powerpoint/2010/main" val="34149560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992C4E-F181-5B43-ABC8-7F2EDACB8559}" type="datetimeFigureOut">
              <a:rPr lang="en-US" smtClean="0"/>
              <a:t>3/11/2019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E3F72D-5D44-424F-954B-D456BDDCA928}" type="slidenum">
              <a:rPr lang="en-US" smtClean="0"/>
              <a:t>‹#›</a:t>
            </a:fld>
            <a:endParaRPr lang="en-US"/>
          </a:p>
        </p:txBody>
      </p:sp>
    </p:spTree>
    <p:extLst>
      <p:ext uri="{BB962C8B-B14F-4D97-AF65-F5344CB8AC3E}">
        <p14:creationId xmlns:p14="http://schemas.microsoft.com/office/powerpoint/2010/main" val="33762677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5"/>
            <a:ext cx="5829300" cy="318346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8"/>
            <a:ext cx="5143500" cy="2207683"/>
          </a:xfrm>
        </p:spPr>
        <p:txBody>
          <a:bodyPr/>
          <a:lstStyle>
            <a:lvl1pPr marL="0" indent="0" algn="ctr">
              <a:buNone/>
              <a:defRPr sz="1800"/>
            </a:lvl1pPr>
            <a:lvl2pPr marL="342918" indent="0" algn="ctr">
              <a:buNone/>
              <a:defRPr sz="1500"/>
            </a:lvl2pPr>
            <a:lvl3pPr marL="685837" indent="0" algn="ctr">
              <a:buNone/>
              <a:defRPr sz="1350"/>
            </a:lvl3pPr>
            <a:lvl4pPr marL="1028755" indent="0" algn="ctr">
              <a:buNone/>
              <a:defRPr sz="1200"/>
            </a:lvl4pPr>
            <a:lvl5pPr marL="1371673" indent="0" algn="ctr">
              <a:buNone/>
              <a:defRPr sz="1200"/>
            </a:lvl5pPr>
            <a:lvl6pPr marL="1714591" indent="0" algn="ctr">
              <a:buNone/>
              <a:defRPr sz="1200"/>
            </a:lvl6pPr>
            <a:lvl7pPr marL="2057510" indent="0" algn="ctr">
              <a:buNone/>
              <a:defRPr sz="1200"/>
            </a:lvl7pPr>
            <a:lvl8pPr marL="2400428" indent="0" algn="ctr">
              <a:buNone/>
              <a:defRPr sz="1200"/>
            </a:lvl8pPr>
            <a:lvl9pPr marL="2743346"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5D1DF4E-7080-400F-9D5C-F19AA3B84CF9}" type="datetimeFigureOut">
              <a:rPr lang="en-US" smtClean="0"/>
              <a:t>3/11/2019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872C83-6090-45D5-A8CC-DB8BD227FF0A}" type="slidenum">
              <a:rPr lang="en-US" smtClean="0"/>
              <a:t>‹#›</a:t>
            </a:fld>
            <a:endParaRPr lang="en-US"/>
          </a:p>
        </p:txBody>
      </p:sp>
    </p:spTree>
    <p:extLst>
      <p:ext uri="{BB962C8B-B14F-4D97-AF65-F5344CB8AC3E}">
        <p14:creationId xmlns:p14="http://schemas.microsoft.com/office/powerpoint/2010/main" val="40021380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D1DF4E-7080-400F-9D5C-F19AA3B84CF9}" type="datetimeFigureOut">
              <a:rPr lang="en-US" smtClean="0"/>
              <a:t>3/11/2019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872C83-6090-45D5-A8CC-DB8BD227FF0A}" type="slidenum">
              <a:rPr lang="en-US" smtClean="0"/>
              <a:t>‹#›</a:t>
            </a:fld>
            <a:endParaRPr lang="en-US"/>
          </a:p>
        </p:txBody>
      </p:sp>
    </p:spTree>
    <p:extLst>
      <p:ext uri="{BB962C8B-B14F-4D97-AF65-F5344CB8AC3E}">
        <p14:creationId xmlns:p14="http://schemas.microsoft.com/office/powerpoint/2010/main" val="37736685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7"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7" y="6119286"/>
            <a:ext cx="5915025" cy="2000249"/>
          </a:xfrm>
        </p:spPr>
        <p:txBody>
          <a:bodyPr/>
          <a:lstStyle>
            <a:lvl1pPr marL="0" indent="0">
              <a:buNone/>
              <a:defRPr sz="1800">
                <a:solidFill>
                  <a:schemeClr val="tx1"/>
                </a:solidFill>
              </a:defRPr>
            </a:lvl1pPr>
            <a:lvl2pPr marL="342918" indent="0">
              <a:buNone/>
              <a:defRPr sz="1500">
                <a:solidFill>
                  <a:schemeClr val="tx1">
                    <a:tint val="75000"/>
                  </a:schemeClr>
                </a:solidFill>
              </a:defRPr>
            </a:lvl2pPr>
            <a:lvl3pPr marL="685837" indent="0">
              <a:buNone/>
              <a:defRPr sz="1350">
                <a:solidFill>
                  <a:schemeClr val="tx1">
                    <a:tint val="75000"/>
                  </a:schemeClr>
                </a:solidFill>
              </a:defRPr>
            </a:lvl3pPr>
            <a:lvl4pPr marL="1028755" indent="0">
              <a:buNone/>
              <a:defRPr sz="1200">
                <a:solidFill>
                  <a:schemeClr val="tx1">
                    <a:tint val="75000"/>
                  </a:schemeClr>
                </a:solidFill>
              </a:defRPr>
            </a:lvl4pPr>
            <a:lvl5pPr marL="1371673" indent="0">
              <a:buNone/>
              <a:defRPr sz="1200">
                <a:solidFill>
                  <a:schemeClr val="tx1">
                    <a:tint val="75000"/>
                  </a:schemeClr>
                </a:solidFill>
              </a:defRPr>
            </a:lvl5pPr>
            <a:lvl6pPr marL="1714591" indent="0">
              <a:buNone/>
              <a:defRPr sz="1200">
                <a:solidFill>
                  <a:schemeClr val="tx1">
                    <a:tint val="75000"/>
                  </a:schemeClr>
                </a:solidFill>
              </a:defRPr>
            </a:lvl6pPr>
            <a:lvl7pPr marL="2057510" indent="0">
              <a:buNone/>
              <a:defRPr sz="1200">
                <a:solidFill>
                  <a:schemeClr val="tx1">
                    <a:tint val="75000"/>
                  </a:schemeClr>
                </a:solidFill>
              </a:defRPr>
            </a:lvl7pPr>
            <a:lvl8pPr marL="2400428" indent="0">
              <a:buNone/>
              <a:defRPr sz="1200">
                <a:solidFill>
                  <a:schemeClr val="tx1">
                    <a:tint val="75000"/>
                  </a:schemeClr>
                </a:solidFill>
              </a:defRPr>
            </a:lvl8pPr>
            <a:lvl9pPr marL="2743346"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5D1DF4E-7080-400F-9D5C-F19AA3B84CF9}" type="datetimeFigureOut">
              <a:rPr lang="en-US" smtClean="0"/>
              <a:t>3/11/2019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872C83-6090-45D5-A8CC-DB8BD227FF0A}" type="slidenum">
              <a:rPr lang="en-US" smtClean="0"/>
              <a:t>‹#›</a:t>
            </a:fld>
            <a:endParaRPr lang="en-US"/>
          </a:p>
        </p:txBody>
      </p:sp>
    </p:spTree>
    <p:extLst>
      <p:ext uri="{BB962C8B-B14F-4D97-AF65-F5344CB8AC3E}">
        <p14:creationId xmlns:p14="http://schemas.microsoft.com/office/powerpoint/2010/main" val="24165443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5D1DF4E-7080-400F-9D5C-F19AA3B84CF9}" type="datetimeFigureOut">
              <a:rPr lang="en-US" smtClean="0"/>
              <a:t>3/11/2019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872C83-6090-45D5-A8CC-DB8BD227FF0A}" type="slidenum">
              <a:rPr lang="en-US" smtClean="0"/>
              <a:t>‹#›</a:t>
            </a:fld>
            <a:endParaRPr lang="en-US"/>
          </a:p>
        </p:txBody>
      </p:sp>
    </p:spTree>
    <p:extLst>
      <p:ext uri="{BB962C8B-B14F-4D97-AF65-F5344CB8AC3E}">
        <p14:creationId xmlns:p14="http://schemas.microsoft.com/office/powerpoint/2010/main" val="14264237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2" y="2241551"/>
            <a:ext cx="2901255" cy="1098549"/>
          </a:xfrm>
        </p:spPr>
        <p:txBody>
          <a:bodyPr anchor="b"/>
          <a:lstStyle>
            <a:lvl1pPr marL="0" indent="0">
              <a:buNone/>
              <a:defRPr sz="1800" b="1"/>
            </a:lvl1pPr>
            <a:lvl2pPr marL="342918" indent="0">
              <a:buNone/>
              <a:defRPr sz="1500" b="1"/>
            </a:lvl2pPr>
            <a:lvl3pPr marL="685837" indent="0">
              <a:buNone/>
              <a:defRPr sz="1350" b="1"/>
            </a:lvl3pPr>
            <a:lvl4pPr marL="1028755" indent="0">
              <a:buNone/>
              <a:defRPr sz="1200" b="1"/>
            </a:lvl4pPr>
            <a:lvl5pPr marL="1371673" indent="0">
              <a:buNone/>
              <a:defRPr sz="1200" b="1"/>
            </a:lvl5pPr>
            <a:lvl6pPr marL="1714591" indent="0">
              <a:buNone/>
              <a:defRPr sz="1200" b="1"/>
            </a:lvl6pPr>
            <a:lvl7pPr marL="2057510" indent="0">
              <a:buNone/>
              <a:defRPr sz="1200" b="1"/>
            </a:lvl7pPr>
            <a:lvl8pPr marL="2400428" indent="0">
              <a:buNone/>
              <a:defRPr sz="1200" b="1"/>
            </a:lvl8pPr>
            <a:lvl9pPr marL="2743346" indent="0">
              <a:buNone/>
              <a:defRPr sz="1200" b="1"/>
            </a:lvl9pPr>
          </a:lstStyle>
          <a:p>
            <a:pPr lvl="0"/>
            <a:r>
              <a:rPr lang="en-US"/>
              <a:t>Edit Master text styles</a:t>
            </a:r>
          </a:p>
        </p:txBody>
      </p:sp>
      <p:sp>
        <p:nvSpPr>
          <p:cNvPr id="4" name="Content Placeholder 3"/>
          <p:cNvSpPr>
            <a:spLocks noGrp="1"/>
          </p:cNvSpPr>
          <p:nvPr>
            <p:ph sz="half" idx="2"/>
          </p:nvPr>
        </p:nvSpPr>
        <p:spPr>
          <a:xfrm>
            <a:off x="472382"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18" indent="0">
              <a:buNone/>
              <a:defRPr sz="1500" b="1"/>
            </a:lvl2pPr>
            <a:lvl3pPr marL="685837" indent="0">
              <a:buNone/>
              <a:defRPr sz="1350" b="1"/>
            </a:lvl3pPr>
            <a:lvl4pPr marL="1028755" indent="0">
              <a:buNone/>
              <a:defRPr sz="1200" b="1"/>
            </a:lvl4pPr>
            <a:lvl5pPr marL="1371673" indent="0">
              <a:buNone/>
              <a:defRPr sz="1200" b="1"/>
            </a:lvl5pPr>
            <a:lvl6pPr marL="1714591" indent="0">
              <a:buNone/>
              <a:defRPr sz="1200" b="1"/>
            </a:lvl6pPr>
            <a:lvl7pPr marL="2057510" indent="0">
              <a:buNone/>
              <a:defRPr sz="1200" b="1"/>
            </a:lvl7pPr>
            <a:lvl8pPr marL="2400428" indent="0">
              <a:buNone/>
              <a:defRPr sz="1200" b="1"/>
            </a:lvl8pPr>
            <a:lvl9pPr marL="2743346"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5D1DF4E-7080-400F-9D5C-F19AA3B84CF9}" type="datetimeFigureOut">
              <a:rPr lang="en-US" smtClean="0"/>
              <a:t>3/11/2019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872C83-6090-45D5-A8CC-DB8BD227FF0A}" type="slidenum">
              <a:rPr lang="en-US" smtClean="0"/>
              <a:t>‹#›</a:t>
            </a:fld>
            <a:endParaRPr lang="en-US"/>
          </a:p>
        </p:txBody>
      </p:sp>
    </p:spTree>
    <p:extLst>
      <p:ext uri="{BB962C8B-B14F-4D97-AF65-F5344CB8AC3E}">
        <p14:creationId xmlns:p14="http://schemas.microsoft.com/office/powerpoint/2010/main" val="42626372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5D1DF4E-7080-400F-9D5C-F19AA3B84CF9}" type="datetimeFigureOut">
              <a:rPr lang="en-US" smtClean="0"/>
              <a:t>3/11/2019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872C83-6090-45D5-A8CC-DB8BD227FF0A}" type="slidenum">
              <a:rPr lang="en-US" smtClean="0"/>
              <a:t>‹#›</a:t>
            </a:fld>
            <a:endParaRPr lang="en-US"/>
          </a:p>
        </p:txBody>
      </p:sp>
    </p:spTree>
    <p:extLst>
      <p:ext uri="{BB962C8B-B14F-4D97-AF65-F5344CB8AC3E}">
        <p14:creationId xmlns:p14="http://schemas.microsoft.com/office/powerpoint/2010/main" val="23492517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D1DF4E-7080-400F-9D5C-F19AA3B84CF9}" type="datetimeFigureOut">
              <a:rPr lang="en-US" smtClean="0"/>
              <a:t>3/11/2019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872C83-6090-45D5-A8CC-DB8BD227FF0A}" type="slidenum">
              <a:rPr lang="en-US" smtClean="0"/>
              <a:t>‹#›</a:t>
            </a:fld>
            <a:endParaRPr lang="en-US"/>
          </a:p>
        </p:txBody>
      </p:sp>
    </p:spTree>
    <p:extLst>
      <p:ext uri="{BB962C8B-B14F-4D97-AF65-F5344CB8AC3E}">
        <p14:creationId xmlns:p14="http://schemas.microsoft.com/office/powerpoint/2010/main" val="6629407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3"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70"/>
            <a:ext cx="3471863" cy="6498166"/>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1"/>
            <a:ext cx="2211883" cy="5082117"/>
          </a:xfrm>
        </p:spPr>
        <p:txBody>
          <a:bodyPr/>
          <a:lstStyle>
            <a:lvl1pPr marL="0" indent="0">
              <a:buNone/>
              <a:defRPr sz="1200"/>
            </a:lvl1pPr>
            <a:lvl2pPr marL="342918" indent="0">
              <a:buNone/>
              <a:defRPr sz="1050"/>
            </a:lvl2pPr>
            <a:lvl3pPr marL="685837" indent="0">
              <a:buNone/>
              <a:defRPr sz="900"/>
            </a:lvl3pPr>
            <a:lvl4pPr marL="1028755" indent="0">
              <a:buNone/>
              <a:defRPr sz="750"/>
            </a:lvl4pPr>
            <a:lvl5pPr marL="1371673" indent="0">
              <a:buNone/>
              <a:defRPr sz="750"/>
            </a:lvl5pPr>
            <a:lvl6pPr marL="1714591" indent="0">
              <a:buNone/>
              <a:defRPr sz="750"/>
            </a:lvl6pPr>
            <a:lvl7pPr marL="2057510" indent="0">
              <a:buNone/>
              <a:defRPr sz="750"/>
            </a:lvl7pPr>
            <a:lvl8pPr marL="2400428" indent="0">
              <a:buNone/>
              <a:defRPr sz="750"/>
            </a:lvl8pPr>
            <a:lvl9pPr marL="2743346"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75D1DF4E-7080-400F-9D5C-F19AA3B84CF9}" type="datetimeFigureOut">
              <a:rPr lang="en-US" smtClean="0"/>
              <a:t>3/11/2019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872C83-6090-45D5-A8CC-DB8BD227FF0A}" type="slidenum">
              <a:rPr lang="en-US" smtClean="0"/>
              <a:t>‹#›</a:t>
            </a:fld>
            <a:endParaRPr lang="en-US"/>
          </a:p>
        </p:txBody>
      </p:sp>
    </p:spTree>
    <p:extLst>
      <p:ext uri="{BB962C8B-B14F-4D97-AF65-F5344CB8AC3E}">
        <p14:creationId xmlns:p14="http://schemas.microsoft.com/office/powerpoint/2010/main" val="159365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992C4E-F181-5B43-ABC8-7F2EDACB8559}" type="datetimeFigureOut">
              <a:rPr lang="en-US" smtClean="0"/>
              <a:t>3/11/2019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E3F72D-5D44-424F-954B-D456BDDCA928}" type="slidenum">
              <a:rPr lang="en-US" smtClean="0"/>
              <a:t>‹#›</a:t>
            </a:fld>
            <a:endParaRPr lang="en-US"/>
          </a:p>
        </p:txBody>
      </p:sp>
    </p:spTree>
    <p:extLst>
      <p:ext uri="{BB962C8B-B14F-4D97-AF65-F5344CB8AC3E}">
        <p14:creationId xmlns:p14="http://schemas.microsoft.com/office/powerpoint/2010/main" val="1630269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3"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70"/>
            <a:ext cx="3471863" cy="6498166"/>
          </a:xfrm>
        </p:spPr>
        <p:txBody>
          <a:bodyPr anchor="t"/>
          <a:lstStyle>
            <a:lvl1pPr marL="0" indent="0">
              <a:buNone/>
              <a:defRPr sz="2400"/>
            </a:lvl1pPr>
            <a:lvl2pPr marL="342918" indent="0">
              <a:buNone/>
              <a:defRPr sz="2100"/>
            </a:lvl2pPr>
            <a:lvl3pPr marL="685837" indent="0">
              <a:buNone/>
              <a:defRPr sz="1800"/>
            </a:lvl3pPr>
            <a:lvl4pPr marL="1028755" indent="0">
              <a:buNone/>
              <a:defRPr sz="1500"/>
            </a:lvl4pPr>
            <a:lvl5pPr marL="1371673" indent="0">
              <a:buNone/>
              <a:defRPr sz="1500"/>
            </a:lvl5pPr>
            <a:lvl6pPr marL="1714591" indent="0">
              <a:buNone/>
              <a:defRPr sz="1500"/>
            </a:lvl6pPr>
            <a:lvl7pPr marL="2057510" indent="0">
              <a:buNone/>
              <a:defRPr sz="1500"/>
            </a:lvl7pPr>
            <a:lvl8pPr marL="2400428" indent="0">
              <a:buNone/>
              <a:defRPr sz="1500"/>
            </a:lvl8pPr>
            <a:lvl9pPr marL="2743346"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1"/>
            <a:ext cx="2211883" cy="5082117"/>
          </a:xfrm>
        </p:spPr>
        <p:txBody>
          <a:bodyPr/>
          <a:lstStyle>
            <a:lvl1pPr marL="0" indent="0">
              <a:buNone/>
              <a:defRPr sz="1200"/>
            </a:lvl1pPr>
            <a:lvl2pPr marL="342918" indent="0">
              <a:buNone/>
              <a:defRPr sz="1050"/>
            </a:lvl2pPr>
            <a:lvl3pPr marL="685837" indent="0">
              <a:buNone/>
              <a:defRPr sz="900"/>
            </a:lvl3pPr>
            <a:lvl4pPr marL="1028755" indent="0">
              <a:buNone/>
              <a:defRPr sz="750"/>
            </a:lvl4pPr>
            <a:lvl5pPr marL="1371673" indent="0">
              <a:buNone/>
              <a:defRPr sz="750"/>
            </a:lvl5pPr>
            <a:lvl6pPr marL="1714591" indent="0">
              <a:buNone/>
              <a:defRPr sz="750"/>
            </a:lvl6pPr>
            <a:lvl7pPr marL="2057510" indent="0">
              <a:buNone/>
              <a:defRPr sz="750"/>
            </a:lvl7pPr>
            <a:lvl8pPr marL="2400428" indent="0">
              <a:buNone/>
              <a:defRPr sz="750"/>
            </a:lvl8pPr>
            <a:lvl9pPr marL="2743346"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75D1DF4E-7080-400F-9D5C-F19AA3B84CF9}" type="datetimeFigureOut">
              <a:rPr lang="en-US" smtClean="0"/>
              <a:t>3/11/2019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872C83-6090-45D5-A8CC-DB8BD227FF0A}" type="slidenum">
              <a:rPr lang="en-US" smtClean="0"/>
              <a:t>‹#›</a:t>
            </a:fld>
            <a:endParaRPr lang="en-US"/>
          </a:p>
        </p:txBody>
      </p:sp>
    </p:spTree>
    <p:extLst>
      <p:ext uri="{BB962C8B-B14F-4D97-AF65-F5344CB8AC3E}">
        <p14:creationId xmlns:p14="http://schemas.microsoft.com/office/powerpoint/2010/main" val="15955744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D1DF4E-7080-400F-9D5C-F19AA3B84CF9}" type="datetimeFigureOut">
              <a:rPr lang="en-US" smtClean="0"/>
              <a:t>3/11/2019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872C83-6090-45D5-A8CC-DB8BD227FF0A}" type="slidenum">
              <a:rPr lang="en-US" smtClean="0"/>
              <a:t>‹#›</a:t>
            </a:fld>
            <a:endParaRPr lang="en-US"/>
          </a:p>
        </p:txBody>
      </p:sp>
    </p:spTree>
    <p:extLst>
      <p:ext uri="{BB962C8B-B14F-4D97-AF65-F5344CB8AC3E}">
        <p14:creationId xmlns:p14="http://schemas.microsoft.com/office/powerpoint/2010/main" val="28765933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5D1DF4E-7080-400F-9D5C-F19AA3B84CF9}" type="datetimeFigureOut">
              <a:rPr lang="en-US" smtClean="0"/>
              <a:t>3/11/2019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872C83-6090-45D5-A8CC-DB8BD227FF0A}" type="slidenum">
              <a:rPr lang="en-US" smtClean="0"/>
              <a:t>‹#›</a:t>
            </a:fld>
            <a:endParaRPr lang="en-US"/>
          </a:p>
        </p:txBody>
      </p:sp>
    </p:spTree>
    <p:extLst>
      <p:ext uri="{BB962C8B-B14F-4D97-AF65-F5344CB8AC3E}">
        <p14:creationId xmlns:p14="http://schemas.microsoft.com/office/powerpoint/2010/main" val="27425842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7992C4E-F181-5B43-ABC8-7F2EDACB8559}" type="datetimeFigureOut">
              <a:rPr lang="en-US" smtClean="0"/>
              <a:t>3/11/2019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E3F72D-5D44-424F-954B-D456BDDCA928}" type="slidenum">
              <a:rPr lang="en-US" smtClean="0"/>
              <a:t>‹#›</a:t>
            </a:fld>
            <a:endParaRPr lang="en-US"/>
          </a:p>
        </p:txBody>
      </p:sp>
    </p:spTree>
    <p:extLst>
      <p:ext uri="{BB962C8B-B14F-4D97-AF65-F5344CB8AC3E}">
        <p14:creationId xmlns:p14="http://schemas.microsoft.com/office/powerpoint/2010/main" val="2351801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7992C4E-F181-5B43-ABC8-7F2EDACB8559}" type="datetimeFigureOut">
              <a:rPr lang="en-US" smtClean="0"/>
              <a:t>3/11/2019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E3F72D-5D44-424F-954B-D456BDDCA928}" type="slidenum">
              <a:rPr lang="en-US" smtClean="0"/>
              <a:t>‹#›</a:t>
            </a:fld>
            <a:endParaRPr lang="en-US"/>
          </a:p>
        </p:txBody>
      </p:sp>
    </p:spTree>
    <p:extLst>
      <p:ext uri="{BB962C8B-B14F-4D97-AF65-F5344CB8AC3E}">
        <p14:creationId xmlns:p14="http://schemas.microsoft.com/office/powerpoint/2010/main" val="36190336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7992C4E-F181-5B43-ABC8-7F2EDACB8559}" type="datetimeFigureOut">
              <a:rPr lang="en-US" smtClean="0"/>
              <a:t>3/11/2019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E3F72D-5D44-424F-954B-D456BDDCA928}" type="slidenum">
              <a:rPr lang="en-US" smtClean="0"/>
              <a:t>‹#›</a:t>
            </a:fld>
            <a:endParaRPr lang="en-US"/>
          </a:p>
        </p:txBody>
      </p:sp>
    </p:spTree>
    <p:extLst>
      <p:ext uri="{BB962C8B-B14F-4D97-AF65-F5344CB8AC3E}">
        <p14:creationId xmlns:p14="http://schemas.microsoft.com/office/powerpoint/2010/main" val="13400433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7992C4E-F181-5B43-ABC8-7F2EDACB8559}" type="datetimeFigureOut">
              <a:rPr lang="en-US" smtClean="0"/>
              <a:t>3/11/2019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E3F72D-5D44-424F-954B-D456BDDCA928}" type="slidenum">
              <a:rPr lang="en-US" smtClean="0"/>
              <a:t>‹#›</a:t>
            </a:fld>
            <a:endParaRPr lang="en-US"/>
          </a:p>
        </p:txBody>
      </p:sp>
    </p:spTree>
    <p:extLst>
      <p:ext uri="{BB962C8B-B14F-4D97-AF65-F5344CB8AC3E}">
        <p14:creationId xmlns:p14="http://schemas.microsoft.com/office/powerpoint/2010/main" val="1002533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992C4E-F181-5B43-ABC8-7F2EDACB8559}" type="datetimeFigureOut">
              <a:rPr lang="en-US" smtClean="0"/>
              <a:t>3/11/2019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E3F72D-5D44-424F-954B-D456BDDCA928}" type="slidenum">
              <a:rPr lang="en-US" smtClean="0"/>
              <a:t>‹#›</a:t>
            </a:fld>
            <a:endParaRPr lang="en-US"/>
          </a:p>
        </p:txBody>
      </p:sp>
    </p:spTree>
    <p:extLst>
      <p:ext uri="{BB962C8B-B14F-4D97-AF65-F5344CB8AC3E}">
        <p14:creationId xmlns:p14="http://schemas.microsoft.com/office/powerpoint/2010/main" val="3554129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7992C4E-F181-5B43-ABC8-7F2EDACB8559}" type="datetimeFigureOut">
              <a:rPr lang="en-US" smtClean="0"/>
              <a:t>3/11/2019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E3F72D-5D44-424F-954B-D456BDDCA928}" type="slidenum">
              <a:rPr lang="en-US" smtClean="0"/>
              <a:t>‹#›</a:t>
            </a:fld>
            <a:endParaRPr lang="en-US"/>
          </a:p>
        </p:txBody>
      </p:sp>
    </p:spTree>
    <p:extLst>
      <p:ext uri="{BB962C8B-B14F-4D97-AF65-F5344CB8AC3E}">
        <p14:creationId xmlns:p14="http://schemas.microsoft.com/office/powerpoint/2010/main" val="3777469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7992C4E-F181-5B43-ABC8-7F2EDACB8559}" type="datetimeFigureOut">
              <a:rPr lang="en-US" smtClean="0"/>
              <a:t>3/11/2019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E3F72D-5D44-424F-954B-D456BDDCA928}" type="slidenum">
              <a:rPr lang="en-US" smtClean="0"/>
              <a:t>‹#›</a:t>
            </a:fld>
            <a:endParaRPr lang="en-US"/>
          </a:p>
        </p:txBody>
      </p:sp>
    </p:spTree>
    <p:extLst>
      <p:ext uri="{BB962C8B-B14F-4D97-AF65-F5344CB8AC3E}">
        <p14:creationId xmlns:p14="http://schemas.microsoft.com/office/powerpoint/2010/main" val="42039358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87992C4E-F181-5B43-ABC8-7F2EDACB8559}" type="datetimeFigureOut">
              <a:rPr lang="en-US" smtClean="0"/>
              <a:t>3/11/2019</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57E3F72D-5D44-424F-954B-D456BDDCA928}" type="slidenum">
              <a:rPr lang="en-US" smtClean="0"/>
              <a:t>‹#›</a:t>
            </a:fld>
            <a:endParaRPr lang="en-US"/>
          </a:p>
        </p:txBody>
      </p:sp>
    </p:spTree>
    <p:extLst>
      <p:ext uri="{BB962C8B-B14F-4D97-AF65-F5344CB8AC3E}">
        <p14:creationId xmlns:p14="http://schemas.microsoft.com/office/powerpoint/2010/main" val="10990284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4"/>
          </a:xfrm>
          <a:prstGeom prst="rect">
            <a:avLst/>
          </a:prstGeom>
        </p:spPr>
        <p:txBody>
          <a:bodyPr vert="horz" lIns="91440" tIns="45720" rIns="91440" bIns="45720" rtlCol="0" anchor="ctr"/>
          <a:lstStyle>
            <a:lvl1pPr algn="l">
              <a:defRPr sz="900">
                <a:solidFill>
                  <a:schemeClr val="tx1">
                    <a:tint val="75000"/>
                  </a:schemeClr>
                </a:solidFill>
              </a:defRPr>
            </a:lvl1pPr>
          </a:lstStyle>
          <a:p>
            <a:fld id="{75D1DF4E-7080-400F-9D5C-F19AA3B84CF9}" type="datetimeFigureOut">
              <a:rPr lang="en-US" smtClean="0"/>
              <a:t>3/11/2019</a:t>
            </a:fld>
            <a:endParaRPr lang="en-US"/>
          </a:p>
        </p:txBody>
      </p:sp>
      <p:sp>
        <p:nvSpPr>
          <p:cNvPr id="5" name="Footer Placeholder 4"/>
          <p:cNvSpPr>
            <a:spLocks noGrp="1"/>
          </p:cNvSpPr>
          <p:nvPr>
            <p:ph type="ftr" sz="quarter" idx="3"/>
          </p:nvPr>
        </p:nvSpPr>
        <p:spPr>
          <a:xfrm>
            <a:off x="2271713" y="8475136"/>
            <a:ext cx="2314575" cy="48683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4"/>
          </a:xfrm>
          <a:prstGeom prst="rect">
            <a:avLst/>
          </a:prstGeom>
        </p:spPr>
        <p:txBody>
          <a:bodyPr vert="horz" lIns="91440" tIns="45720" rIns="91440" bIns="45720" rtlCol="0" anchor="ctr"/>
          <a:lstStyle>
            <a:lvl1pPr algn="r">
              <a:defRPr sz="900">
                <a:solidFill>
                  <a:schemeClr val="tx1">
                    <a:tint val="75000"/>
                  </a:schemeClr>
                </a:solidFill>
              </a:defRPr>
            </a:lvl1pPr>
          </a:lstStyle>
          <a:p>
            <a:fld id="{F4872C83-6090-45D5-A8CC-DB8BD227FF0A}" type="slidenum">
              <a:rPr lang="en-US" smtClean="0"/>
              <a:t>‹#›</a:t>
            </a:fld>
            <a:endParaRPr lang="en-US"/>
          </a:p>
        </p:txBody>
      </p:sp>
    </p:spTree>
    <p:extLst>
      <p:ext uri="{BB962C8B-B14F-4D97-AF65-F5344CB8AC3E}">
        <p14:creationId xmlns:p14="http://schemas.microsoft.com/office/powerpoint/2010/main" val="23427727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37"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9" indent="-171459" algn="l" defTabSz="685837"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77" indent="-171459" algn="l" defTabSz="685837"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96" indent="-171459" algn="l" defTabSz="685837"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214" indent="-171459" algn="l" defTabSz="68583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132" indent="-171459" algn="l" defTabSz="68583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6051" indent="-171459" algn="l" defTabSz="68583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969" indent="-171459" algn="l" defTabSz="68583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887" indent="-171459" algn="l" defTabSz="68583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805" indent="-171459" algn="l" defTabSz="685837"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37" rtl="0" eaLnBrk="1" latinLnBrk="0" hangingPunct="1">
        <a:defRPr sz="1350" kern="1200">
          <a:solidFill>
            <a:schemeClr val="tx1"/>
          </a:solidFill>
          <a:latin typeface="+mn-lt"/>
          <a:ea typeface="+mn-ea"/>
          <a:cs typeface="+mn-cs"/>
        </a:defRPr>
      </a:lvl1pPr>
      <a:lvl2pPr marL="342918" algn="l" defTabSz="685837" rtl="0" eaLnBrk="1" latinLnBrk="0" hangingPunct="1">
        <a:defRPr sz="1350" kern="1200">
          <a:solidFill>
            <a:schemeClr val="tx1"/>
          </a:solidFill>
          <a:latin typeface="+mn-lt"/>
          <a:ea typeface="+mn-ea"/>
          <a:cs typeface="+mn-cs"/>
        </a:defRPr>
      </a:lvl2pPr>
      <a:lvl3pPr marL="685837" algn="l" defTabSz="685837" rtl="0" eaLnBrk="1" latinLnBrk="0" hangingPunct="1">
        <a:defRPr sz="1350" kern="1200">
          <a:solidFill>
            <a:schemeClr val="tx1"/>
          </a:solidFill>
          <a:latin typeface="+mn-lt"/>
          <a:ea typeface="+mn-ea"/>
          <a:cs typeface="+mn-cs"/>
        </a:defRPr>
      </a:lvl3pPr>
      <a:lvl4pPr marL="1028755" algn="l" defTabSz="685837" rtl="0" eaLnBrk="1" latinLnBrk="0" hangingPunct="1">
        <a:defRPr sz="1350" kern="1200">
          <a:solidFill>
            <a:schemeClr val="tx1"/>
          </a:solidFill>
          <a:latin typeface="+mn-lt"/>
          <a:ea typeface="+mn-ea"/>
          <a:cs typeface="+mn-cs"/>
        </a:defRPr>
      </a:lvl4pPr>
      <a:lvl5pPr marL="1371673" algn="l" defTabSz="685837" rtl="0" eaLnBrk="1" latinLnBrk="0" hangingPunct="1">
        <a:defRPr sz="1350" kern="1200">
          <a:solidFill>
            <a:schemeClr val="tx1"/>
          </a:solidFill>
          <a:latin typeface="+mn-lt"/>
          <a:ea typeface="+mn-ea"/>
          <a:cs typeface="+mn-cs"/>
        </a:defRPr>
      </a:lvl5pPr>
      <a:lvl6pPr marL="1714591" algn="l" defTabSz="685837" rtl="0" eaLnBrk="1" latinLnBrk="0" hangingPunct="1">
        <a:defRPr sz="1350" kern="1200">
          <a:solidFill>
            <a:schemeClr val="tx1"/>
          </a:solidFill>
          <a:latin typeface="+mn-lt"/>
          <a:ea typeface="+mn-ea"/>
          <a:cs typeface="+mn-cs"/>
        </a:defRPr>
      </a:lvl6pPr>
      <a:lvl7pPr marL="2057510" algn="l" defTabSz="685837" rtl="0" eaLnBrk="1" latinLnBrk="0" hangingPunct="1">
        <a:defRPr sz="1350" kern="1200">
          <a:solidFill>
            <a:schemeClr val="tx1"/>
          </a:solidFill>
          <a:latin typeface="+mn-lt"/>
          <a:ea typeface="+mn-ea"/>
          <a:cs typeface="+mn-cs"/>
        </a:defRPr>
      </a:lvl7pPr>
      <a:lvl8pPr marL="2400428" algn="l" defTabSz="685837" rtl="0" eaLnBrk="1" latinLnBrk="0" hangingPunct="1">
        <a:defRPr sz="1350" kern="1200">
          <a:solidFill>
            <a:schemeClr val="tx1"/>
          </a:solidFill>
          <a:latin typeface="+mn-lt"/>
          <a:ea typeface="+mn-ea"/>
          <a:cs typeface="+mn-cs"/>
        </a:defRPr>
      </a:lvl8pPr>
      <a:lvl9pPr marL="2743346" algn="l" defTabSz="685837"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6"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3" Type="http://schemas.openxmlformats.org/officeDocument/2006/relationships/image" Target="../media/image24.png"/><Relationship Id="rId7" Type="http://schemas.openxmlformats.org/officeDocument/2006/relationships/image" Target="../media/image28.png"/><Relationship Id="rId12" Type="http://schemas.openxmlformats.org/officeDocument/2006/relationships/image" Target="../media/image33.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 Id="rId14" Type="http://schemas.openxmlformats.org/officeDocument/2006/relationships/image" Target="../media/image35.png"/></Relationships>
</file>

<file path=ppt/slides/_rels/slide7.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6.png"/><Relationship Id="rId3" Type="http://schemas.openxmlformats.org/officeDocument/2006/relationships/image" Target="../media/image36.png"/><Relationship Id="rId7" Type="http://schemas.openxmlformats.org/officeDocument/2006/relationships/image" Target="../media/image40.png"/><Relationship Id="rId12" Type="http://schemas.openxmlformats.org/officeDocument/2006/relationships/image" Target="../media/image45.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 Id="rId14" Type="http://schemas.openxmlformats.org/officeDocument/2006/relationships/image" Target="../media/image4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54.jpeg"/><Relationship Id="rId13" Type="http://schemas.openxmlformats.org/officeDocument/2006/relationships/image" Target="../media/image59.emf"/><Relationship Id="rId3" Type="http://schemas.openxmlformats.org/officeDocument/2006/relationships/image" Target="../media/image49.jpeg"/><Relationship Id="rId7" Type="http://schemas.openxmlformats.org/officeDocument/2006/relationships/image" Target="../media/image53.jpeg"/><Relationship Id="rId12" Type="http://schemas.openxmlformats.org/officeDocument/2006/relationships/image" Target="../media/image58.emf"/><Relationship Id="rId2" Type="http://schemas.openxmlformats.org/officeDocument/2006/relationships/image" Target="../media/image48.jpeg"/><Relationship Id="rId1" Type="http://schemas.openxmlformats.org/officeDocument/2006/relationships/slideLayout" Target="../slideLayouts/slideLayout7.xml"/><Relationship Id="rId6" Type="http://schemas.openxmlformats.org/officeDocument/2006/relationships/image" Target="../media/image52.jpeg"/><Relationship Id="rId11" Type="http://schemas.openxmlformats.org/officeDocument/2006/relationships/image" Target="../media/image57.jpeg"/><Relationship Id="rId5" Type="http://schemas.openxmlformats.org/officeDocument/2006/relationships/image" Target="../media/image51.jpeg"/><Relationship Id="rId10" Type="http://schemas.openxmlformats.org/officeDocument/2006/relationships/image" Target="../media/image56.jpeg"/><Relationship Id="rId4" Type="http://schemas.openxmlformats.org/officeDocument/2006/relationships/image" Target="../media/image50.jpeg"/><Relationship Id="rId9" Type="http://schemas.openxmlformats.org/officeDocument/2006/relationships/image" Target="../media/image55.jpeg"/><Relationship Id="rId14" Type="http://schemas.openxmlformats.org/officeDocument/2006/relationships/image" Target="../media/image60.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25" y="4264"/>
            <a:ext cx="318621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effectLst/>
                <a:uLnTx/>
                <a:uFillTx/>
                <a:latin typeface="Arial"/>
                <a:ea typeface="+mn-ea"/>
                <a:cs typeface="Arial"/>
              </a:rPr>
              <a:t>Supplemental Figure 1 </a:t>
            </a:r>
          </a:p>
        </p:txBody>
      </p:sp>
      <p:sp>
        <p:nvSpPr>
          <p:cNvPr id="4" name="TextBox 3"/>
          <p:cNvSpPr txBox="1"/>
          <p:nvPr/>
        </p:nvSpPr>
        <p:spPr>
          <a:xfrm>
            <a:off x="63500" y="3907304"/>
            <a:ext cx="6730999" cy="2308324"/>
          </a:xfrm>
          <a:prstGeom prst="rect">
            <a:avLst/>
          </a:prstGeom>
          <a:noFill/>
        </p:spPr>
        <p:txBody>
          <a:bodyPr wrap="square" rtlCol="0">
            <a:spAutoFit/>
          </a:bodyPr>
          <a:lstStyle/>
          <a:p>
            <a:pPr lvl="0" algn="just">
              <a:defRPr/>
            </a:pPr>
            <a:r>
              <a:rPr kumimoji="0" lang="en-US" sz="1200" b="1" i="0" u="none" strike="noStrike" kern="1200" cap="none" spc="0" normalizeH="0" baseline="0" noProof="0" dirty="0">
                <a:ln>
                  <a:noFill/>
                </a:ln>
                <a:effectLst/>
                <a:uLnTx/>
                <a:uFillTx/>
                <a:latin typeface="Arial"/>
                <a:ea typeface="+mn-ea"/>
                <a:cs typeface="Arial"/>
              </a:rPr>
              <a:t>Supplemental Figure 1</a:t>
            </a:r>
            <a:r>
              <a:rPr lang="en-US" sz="1200" dirty="0">
                <a:latin typeface="Arial"/>
                <a:cs typeface="Arial"/>
              </a:rPr>
              <a:t>. </a:t>
            </a:r>
            <a:r>
              <a:rPr lang="en-US" sz="1200" b="1" dirty="0">
                <a:latin typeface="Arial"/>
                <a:cs typeface="Arial"/>
              </a:rPr>
              <a:t>ASC-phenotype blood populations identified by automated analysis.</a:t>
            </a:r>
            <a:r>
              <a:rPr lang="en-US" sz="1200" dirty="0">
                <a:latin typeface="Arial"/>
                <a:cs typeface="Arial"/>
              </a:rPr>
              <a:t> FLOCK identifies all possible cell populations within the multidimensional space created by multi-color staining and separates populations that differ from others in at least one dimension/marker. Hence, to determine whether our conventional gating strategy in Figure 1 encompassed the full complement of phenotypic ASC subsets, we re-analyzed the CD19+ and CD19- gates by FLOCK to simultaneously assess populations based on the following markers: CD20, CD38, CD138, CD27, </a:t>
            </a:r>
            <a:r>
              <a:rPr lang="en-US" sz="1200" dirty="0" err="1">
                <a:latin typeface="Arial"/>
                <a:cs typeface="Arial"/>
              </a:rPr>
              <a:t>IgD</a:t>
            </a:r>
            <a:r>
              <a:rPr lang="en-US" sz="1200" dirty="0">
                <a:latin typeface="Arial"/>
                <a:cs typeface="Arial"/>
              </a:rPr>
              <a:t>, Ki-67, and HLA-DR (Supplemental Table 1). FLOCK identified a total of 18 event clusters (putative subsets) in the CD19+ fraction and 22 event clusters in the CD19- fractions. Similar to manually gating, FLOCK identified the five major putative ASC subsets: clusters 15, 16, 17 (CD19+), 8, and 20 (CD19-) that corresponded very closely to above-described pops 1, 2, 3, 4, and 5, respectively. White events are the parent (CD19+ or CD19-) population overlaid with the constituent event cluster (colored events).</a:t>
            </a:r>
            <a:endParaRPr kumimoji="0" lang="en-US" sz="1200" b="0" i="0" u="none" strike="noStrike" kern="1200" cap="none" spc="0" normalizeH="0" baseline="0" noProof="0" dirty="0">
              <a:ln>
                <a:noFill/>
              </a:ln>
              <a:effectLst/>
              <a:uLnTx/>
              <a:uFillTx/>
              <a:latin typeface="Arial"/>
              <a:cs typeface="Arial"/>
            </a:endParaRPr>
          </a:p>
        </p:txBody>
      </p:sp>
      <p:grpSp>
        <p:nvGrpSpPr>
          <p:cNvPr id="5" name="Group 4">
            <a:extLst>
              <a:ext uri="{FF2B5EF4-FFF2-40B4-BE49-F238E27FC236}">
                <a16:creationId xmlns:a16="http://schemas.microsoft.com/office/drawing/2014/main" id="{27068B40-C285-483F-88CB-22A90BBC204B}"/>
              </a:ext>
            </a:extLst>
          </p:cNvPr>
          <p:cNvGrpSpPr/>
          <p:nvPr/>
        </p:nvGrpSpPr>
        <p:grpSpPr>
          <a:xfrm>
            <a:off x="102236" y="759291"/>
            <a:ext cx="6386234" cy="3030857"/>
            <a:chOff x="22860" y="3388194"/>
            <a:chExt cx="6386234" cy="3030857"/>
          </a:xfrm>
        </p:grpSpPr>
        <p:sp>
          <p:nvSpPr>
            <p:cNvPr id="6" name="Text Box 214">
              <a:extLst>
                <a:ext uri="{FF2B5EF4-FFF2-40B4-BE49-F238E27FC236}">
                  <a16:creationId xmlns:a16="http://schemas.microsoft.com/office/drawing/2014/main" id="{F80A1B0F-2876-4F91-818E-E5C113AEB0E8}"/>
                </a:ext>
              </a:extLst>
            </p:cNvPr>
            <p:cNvSpPr txBox="1"/>
            <p:nvPr/>
          </p:nvSpPr>
          <p:spPr>
            <a:xfrm>
              <a:off x="2233840" y="3388194"/>
              <a:ext cx="713657" cy="307777"/>
            </a:xfrm>
            <a:prstGeom prst="rect">
              <a:avLst/>
            </a:prstGeom>
            <a:noFill/>
            <a:ln>
              <a:noFill/>
            </a:ln>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panose="020B0604020202020204" pitchFamily="34" charset="0"/>
                  <a:ea typeface="Yu Mincho" panose="02020400000000000000" pitchFamily="18" charset="-128"/>
                  <a:cs typeface="+mn-cs"/>
                </a:rPr>
                <a:t>CD19</a:t>
              </a:r>
              <a:r>
                <a:rPr kumimoji="0" lang="en-US" sz="1400" b="0" i="0" u="none" strike="noStrike" kern="1200" cap="none" spc="0" normalizeH="0" baseline="30000" noProof="0" dirty="0">
                  <a:ln>
                    <a:noFill/>
                  </a:ln>
                  <a:solidFill>
                    <a:srgbClr val="000000"/>
                  </a:solidFill>
                  <a:effectLst/>
                  <a:uLnTx/>
                  <a:uFillTx/>
                  <a:latin typeface="Arial" panose="020B0604020202020204" pitchFamily="34" charset="0"/>
                  <a:ea typeface="Yu Mincho" panose="02020400000000000000" pitchFamily="18" charset="-128"/>
                  <a:cs typeface="+mn-cs"/>
                </a:rPr>
                <a:t>+</a:t>
              </a:r>
              <a:endParaRPr kumimoji="0" lang="en-US" sz="1400" b="0" i="0" u="none" strike="noStrike" kern="0" cap="none" spc="0" normalizeH="0" baseline="0" noProof="0" dirty="0">
                <a:ln>
                  <a:noFill/>
                </a:ln>
                <a:solidFill>
                  <a:sysClr val="windowText" lastClr="000000"/>
                </a:solidFill>
                <a:effectLst/>
                <a:uLnTx/>
                <a:uFillTx/>
                <a:latin typeface="Times New Roman" panose="02020603050405020304" pitchFamily="18" charset="0"/>
                <a:ea typeface="Yu Mincho" panose="02020400000000000000" pitchFamily="18" charset="-128"/>
                <a:cs typeface="+mn-cs"/>
              </a:endParaRPr>
            </a:p>
          </p:txBody>
        </p:sp>
        <p:pic>
          <p:nvPicPr>
            <p:cNvPr id="7" name="Picture 6" descr="15.png">
              <a:extLst>
                <a:ext uri="{FF2B5EF4-FFF2-40B4-BE49-F238E27FC236}">
                  <a16:creationId xmlns:a16="http://schemas.microsoft.com/office/drawing/2014/main" id="{70D9528A-1BAE-4062-8153-32036EF51F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2" y="3967466"/>
              <a:ext cx="979238" cy="570249"/>
            </a:xfrm>
            <a:prstGeom prst="rect">
              <a:avLst/>
            </a:prstGeom>
          </p:spPr>
        </p:pic>
        <p:pic>
          <p:nvPicPr>
            <p:cNvPr id="8" name="Picture 7" descr="16.png">
              <a:extLst>
                <a:ext uri="{FF2B5EF4-FFF2-40B4-BE49-F238E27FC236}">
                  <a16:creationId xmlns:a16="http://schemas.microsoft.com/office/drawing/2014/main" id="{E98FDEC9-420B-4F9B-BBBD-FF6A196108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8341" y="3967466"/>
              <a:ext cx="979238" cy="570249"/>
            </a:xfrm>
            <a:prstGeom prst="rect">
              <a:avLst/>
            </a:prstGeom>
          </p:spPr>
        </p:pic>
        <p:sp>
          <p:nvSpPr>
            <p:cNvPr id="9" name="Text Box 217">
              <a:extLst>
                <a:ext uri="{FF2B5EF4-FFF2-40B4-BE49-F238E27FC236}">
                  <a16:creationId xmlns:a16="http://schemas.microsoft.com/office/drawing/2014/main" id="{0F4706C7-8D82-42BA-BC7C-B31551E3BC39}"/>
                </a:ext>
              </a:extLst>
            </p:cNvPr>
            <p:cNvSpPr txBox="1"/>
            <p:nvPr/>
          </p:nvSpPr>
          <p:spPr>
            <a:xfrm rot="16200000">
              <a:off x="555128" y="4105911"/>
              <a:ext cx="575799"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Yu Mincho" panose="02020400000000000000" pitchFamily="18" charset="-128"/>
                  <a:cs typeface="+mn-cs"/>
                </a:rPr>
                <a:t>CD27</a:t>
              </a:r>
              <a:endParaRPr kumimoji="0" lang="en-US" sz="1200" b="0" i="0" u="none" strike="noStrike" kern="0" cap="none" spc="0" normalizeH="0" baseline="0" noProof="0" dirty="0">
                <a:ln>
                  <a:noFill/>
                </a:ln>
                <a:solidFill>
                  <a:sysClr val="windowText" lastClr="000000"/>
                </a:solidFill>
                <a:effectLst/>
                <a:uLnTx/>
                <a:uFillTx/>
                <a:latin typeface="Times New Roman" panose="02020603050405020304" pitchFamily="18" charset="0"/>
                <a:ea typeface="Yu Mincho" panose="02020400000000000000" pitchFamily="18" charset="-128"/>
                <a:cs typeface="+mn-cs"/>
              </a:endParaRPr>
            </a:p>
          </p:txBody>
        </p:sp>
        <p:cxnSp>
          <p:nvCxnSpPr>
            <p:cNvPr id="10" name="Straight Arrow Connector 9">
              <a:extLst>
                <a:ext uri="{FF2B5EF4-FFF2-40B4-BE49-F238E27FC236}">
                  <a16:creationId xmlns:a16="http://schemas.microsoft.com/office/drawing/2014/main" id="{52C62834-4A49-4F7E-B421-58EC4883668D}"/>
                </a:ext>
              </a:extLst>
            </p:cNvPr>
            <p:cNvCxnSpPr/>
            <p:nvPr/>
          </p:nvCxnSpPr>
          <p:spPr>
            <a:xfrm flipV="1">
              <a:off x="1562774" y="4631545"/>
              <a:ext cx="4846320" cy="0"/>
            </a:xfrm>
            <a:prstGeom prst="straightConnector1">
              <a:avLst/>
            </a:prstGeom>
            <a:noFill/>
            <a:ln w="12700" cap="flat" cmpd="sng" algn="ctr">
              <a:solidFill>
                <a:srgbClr val="000000"/>
              </a:solidFill>
              <a:prstDash val="solid"/>
              <a:miter lim="800000"/>
              <a:tailEnd type="triangle"/>
            </a:ln>
            <a:effectLst/>
          </p:spPr>
        </p:cxnSp>
        <p:pic>
          <p:nvPicPr>
            <p:cNvPr id="11" name="Picture 10" descr="15.png">
              <a:extLst>
                <a:ext uri="{FF2B5EF4-FFF2-40B4-BE49-F238E27FC236}">
                  <a16:creationId xmlns:a16="http://schemas.microsoft.com/office/drawing/2014/main" id="{2841649B-2540-4A76-99F3-FB2BB41676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602" y="4762614"/>
              <a:ext cx="979238" cy="570249"/>
            </a:xfrm>
            <a:prstGeom prst="rect">
              <a:avLst/>
            </a:prstGeom>
          </p:spPr>
        </p:pic>
        <p:pic>
          <p:nvPicPr>
            <p:cNvPr id="12" name="Picture 11" descr="16.png">
              <a:extLst>
                <a:ext uri="{FF2B5EF4-FFF2-40B4-BE49-F238E27FC236}">
                  <a16:creationId xmlns:a16="http://schemas.microsoft.com/office/drawing/2014/main" id="{700D2DEF-15BE-47AD-AB5D-00D8F60634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98341" y="4762614"/>
              <a:ext cx="979238" cy="570249"/>
            </a:xfrm>
            <a:prstGeom prst="rect">
              <a:avLst/>
            </a:prstGeom>
          </p:spPr>
        </p:pic>
        <p:sp>
          <p:nvSpPr>
            <p:cNvPr id="13" name="Text Box 221">
              <a:extLst>
                <a:ext uri="{FF2B5EF4-FFF2-40B4-BE49-F238E27FC236}">
                  <a16:creationId xmlns:a16="http://schemas.microsoft.com/office/drawing/2014/main" id="{49591964-BBB6-45DE-A79F-94187ABE74E2}"/>
                </a:ext>
              </a:extLst>
            </p:cNvPr>
            <p:cNvSpPr txBox="1"/>
            <p:nvPr/>
          </p:nvSpPr>
          <p:spPr>
            <a:xfrm rot="16200000">
              <a:off x="513205" y="4908480"/>
              <a:ext cx="660757"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panose="020B0604020202020204" pitchFamily="34" charset="0"/>
                  <a:ea typeface="Yu Mincho" panose="02020400000000000000" pitchFamily="18" charset="-128"/>
                  <a:cs typeface="+mn-cs"/>
                </a:rPr>
                <a:t>CD138</a:t>
              </a:r>
              <a:endParaRPr kumimoji="0" lang="en-US" sz="1200" b="0" i="0" u="none" strike="noStrike" kern="0" cap="none" spc="0" normalizeH="0" baseline="0" noProof="0">
                <a:ln>
                  <a:noFill/>
                </a:ln>
                <a:solidFill>
                  <a:sysClr val="windowText" lastClr="000000"/>
                </a:solidFill>
                <a:effectLst/>
                <a:uLnTx/>
                <a:uFillTx/>
                <a:latin typeface="Times New Roman" panose="02020603050405020304" pitchFamily="18" charset="0"/>
                <a:ea typeface="Yu Mincho" panose="02020400000000000000" pitchFamily="18" charset="-128"/>
                <a:cs typeface="+mn-cs"/>
              </a:endParaRPr>
            </a:p>
          </p:txBody>
        </p:sp>
        <p:cxnSp>
          <p:nvCxnSpPr>
            <p:cNvPr id="14" name="Straight Arrow Connector 13">
              <a:extLst>
                <a:ext uri="{FF2B5EF4-FFF2-40B4-BE49-F238E27FC236}">
                  <a16:creationId xmlns:a16="http://schemas.microsoft.com/office/drawing/2014/main" id="{72BEA2ED-EBEB-45A6-824E-9CDE9A53B340}"/>
                </a:ext>
              </a:extLst>
            </p:cNvPr>
            <p:cNvCxnSpPr/>
            <p:nvPr/>
          </p:nvCxnSpPr>
          <p:spPr>
            <a:xfrm flipV="1">
              <a:off x="1562774" y="5441643"/>
              <a:ext cx="4846320" cy="0"/>
            </a:xfrm>
            <a:prstGeom prst="straightConnector1">
              <a:avLst/>
            </a:prstGeom>
            <a:noFill/>
            <a:ln w="12700" cap="flat" cmpd="sng" algn="ctr">
              <a:solidFill>
                <a:srgbClr val="000000"/>
              </a:solidFill>
              <a:prstDash val="solid"/>
              <a:miter lim="800000"/>
              <a:tailEnd type="triangle"/>
            </a:ln>
            <a:effectLst/>
          </p:spPr>
        </p:cxnSp>
        <p:sp>
          <p:nvSpPr>
            <p:cNvPr id="15" name="Text Box 223">
              <a:extLst>
                <a:ext uri="{FF2B5EF4-FFF2-40B4-BE49-F238E27FC236}">
                  <a16:creationId xmlns:a16="http://schemas.microsoft.com/office/drawing/2014/main" id="{C6179988-F5F1-4012-B4AA-9DCB3FC9F186}"/>
                </a:ext>
              </a:extLst>
            </p:cNvPr>
            <p:cNvSpPr txBox="1"/>
            <p:nvPr/>
          </p:nvSpPr>
          <p:spPr>
            <a:xfrm rot="16200000">
              <a:off x="591493" y="5751295"/>
              <a:ext cx="490840"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Yu Mincho" panose="02020400000000000000" pitchFamily="18" charset="-128"/>
                  <a:cs typeface="+mn-cs"/>
                </a:rPr>
                <a:t>Ki67</a:t>
              </a:r>
              <a:endParaRPr kumimoji="0" lang="en-US" sz="1200" b="0" i="0" u="none" strike="noStrike" kern="0" cap="none" spc="0" normalizeH="0" baseline="0" noProof="0" dirty="0">
                <a:ln>
                  <a:noFill/>
                </a:ln>
                <a:solidFill>
                  <a:sysClr val="windowText" lastClr="000000"/>
                </a:solidFill>
                <a:effectLst/>
                <a:uLnTx/>
                <a:uFillTx/>
                <a:latin typeface="Times New Roman" panose="02020603050405020304" pitchFamily="18" charset="0"/>
                <a:ea typeface="Yu Mincho" panose="02020400000000000000" pitchFamily="18" charset="-128"/>
                <a:cs typeface="+mn-cs"/>
              </a:endParaRPr>
            </a:p>
          </p:txBody>
        </p:sp>
        <p:cxnSp>
          <p:nvCxnSpPr>
            <p:cNvPr id="16" name="Straight Arrow Connector 15">
              <a:extLst>
                <a:ext uri="{FF2B5EF4-FFF2-40B4-BE49-F238E27FC236}">
                  <a16:creationId xmlns:a16="http://schemas.microsoft.com/office/drawing/2014/main" id="{813CF75D-D93D-40E7-BB31-540D89F0DB51}"/>
                </a:ext>
              </a:extLst>
            </p:cNvPr>
            <p:cNvCxnSpPr/>
            <p:nvPr/>
          </p:nvCxnSpPr>
          <p:spPr>
            <a:xfrm flipV="1">
              <a:off x="1562774" y="6275580"/>
              <a:ext cx="4846320" cy="0"/>
            </a:xfrm>
            <a:prstGeom prst="straightConnector1">
              <a:avLst/>
            </a:prstGeom>
            <a:noFill/>
            <a:ln w="12700" cap="flat" cmpd="sng" algn="ctr">
              <a:solidFill>
                <a:sysClr val="windowText" lastClr="000000"/>
              </a:solidFill>
              <a:prstDash val="solid"/>
              <a:miter lim="800000"/>
              <a:tailEnd type="triangle"/>
            </a:ln>
            <a:effectLst/>
          </p:spPr>
        </p:cxnSp>
        <p:pic>
          <p:nvPicPr>
            <p:cNvPr id="17" name="Picture 16" descr="17.png">
              <a:extLst>
                <a:ext uri="{FF2B5EF4-FFF2-40B4-BE49-F238E27FC236}">
                  <a16:creationId xmlns:a16="http://schemas.microsoft.com/office/drawing/2014/main" id="{6FAB8304-5F6B-4AF3-AB51-71E39A92869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06080" y="3967466"/>
              <a:ext cx="979238" cy="570249"/>
            </a:xfrm>
            <a:prstGeom prst="rect">
              <a:avLst/>
            </a:prstGeom>
          </p:spPr>
        </p:pic>
        <p:pic>
          <p:nvPicPr>
            <p:cNvPr id="18" name="Picture 17" descr="17.png">
              <a:extLst>
                <a:ext uri="{FF2B5EF4-FFF2-40B4-BE49-F238E27FC236}">
                  <a16:creationId xmlns:a16="http://schemas.microsoft.com/office/drawing/2014/main" id="{C3633F54-3559-4F08-B723-E0687A81405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06080" y="4762613"/>
              <a:ext cx="979238" cy="570249"/>
            </a:xfrm>
            <a:prstGeom prst="rect">
              <a:avLst/>
            </a:prstGeom>
          </p:spPr>
        </p:pic>
        <p:pic>
          <p:nvPicPr>
            <p:cNvPr id="19" name="Picture 18" descr="17.png">
              <a:extLst>
                <a:ext uri="{FF2B5EF4-FFF2-40B4-BE49-F238E27FC236}">
                  <a16:creationId xmlns:a16="http://schemas.microsoft.com/office/drawing/2014/main" id="{748D3AAD-478D-475C-90FD-906B478DB13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06080" y="5598939"/>
              <a:ext cx="979238" cy="570249"/>
            </a:xfrm>
            <a:prstGeom prst="rect">
              <a:avLst/>
            </a:prstGeom>
          </p:spPr>
        </p:pic>
        <p:pic>
          <p:nvPicPr>
            <p:cNvPr id="20" name="Picture 19" descr="15.png">
              <a:extLst>
                <a:ext uri="{FF2B5EF4-FFF2-40B4-BE49-F238E27FC236}">
                  <a16:creationId xmlns:a16="http://schemas.microsoft.com/office/drawing/2014/main" id="{0478F9A1-D12D-47FB-9A39-3074EB41D88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90602" y="5598940"/>
              <a:ext cx="979238" cy="570249"/>
            </a:xfrm>
            <a:prstGeom prst="rect">
              <a:avLst/>
            </a:prstGeom>
          </p:spPr>
        </p:pic>
        <p:pic>
          <p:nvPicPr>
            <p:cNvPr id="21" name="Picture 20" descr="16.png">
              <a:extLst>
                <a:ext uri="{FF2B5EF4-FFF2-40B4-BE49-F238E27FC236}">
                  <a16:creationId xmlns:a16="http://schemas.microsoft.com/office/drawing/2014/main" id="{76921C93-26D4-46BE-9801-78E0CD042DE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098341" y="5598940"/>
              <a:ext cx="979238" cy="570249"/>
            </a:xfrm>
            <a:prstGeom prst="rect">
              <a:avLst/>
            </a:prstGeom>
          </p:spPr>
        </p:pic>
        <p:sp>
          <p:nvSpPr>
            <p:cNvPr id="22" name="Text Box 230">
              <a:extLst>
                <a:ext uri="{FF2B5EF4-FFF2-40B4-BE49-F238E27FC236}">
                  <a16:creationId xmlns:a16="http://schemas.microsoft.com/office/drawing/2014/main" id="{C9DCEDE5-2310-45AF-B395-D17A734ABF0D}"/>
                </a:ext>
              </a:extLst>
            </p:cNvPr>
            <p:cNvSpPr txBox="1"/>
            <p:nvPr/>
          </p:nvSpPr>
          <p:spPr>
            <a:xfrm>
              <a:off x="22860" y="3692463"/>
              <a:ext cx="979170" cy="276999"/>
            </a:xfrm>
            <a:prstGeom prst="rect">
              <a:avLst/>
            </a:prstGeom>
            <a:noFill/>
            <a:ln>
              <a:noFill/>
            </a:ln>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Yu Mincho" panose="02020400000000000000" pitchFamily="18" charset="-128"/>
                  <a:cs typeface="Arial" panose="020B0604020202020204" pitchFamily="34" charset="0"/>
                </a:rPr>
                <a:t>Cluster ID#</a:t>
              </a:r>
              <a:endParaRPr kumimoji="0" lang="en-US" sz="1200" b="0" i="0" u="none" strike="noStrike" kern="0" cap="none" spc="0" normalizeH="0" baseline="0" noProof="0" dirty="0">
                <a:ln>
                  <a:noFill/>
                </a:ln>
                <a:solidFill>
                  <a:sysClr val="windowText" lastClr="000000"/>
                </a:solidFill>
                <a:effectLst/>
                <a:uLnTx/>
                <a:uFillTx/>
                <a:latin typeface="Arial" panose="020B0604020202020204" pitchFamily="34" charset="0"/>
                <a:ea typeface="Yu Mincho" panose="02020400000000000000" pitchFamily="18" charset="-128"/>
                <a:cs typeface="Arial" panose="020B0604020202020204" pitchFamily="34" charset="0"/>
              </a:endParaRPr>
            </a:p>
          </p:txBody>
        </p:sp>
        <p:cxnSp>
          <p:nvCxnSpPr>
            <p:cNvPr id="23" name="Straight Connector 22">
              <a:extLst>
                <a:ext uri="{FF2B5EF4-FFF2-40B4-BE49-F238E27FC236}">
                  <a16:creationId xmlns:a16="http://schemas.microsoft.com/office/drawing/2014/main" id="{A7E0E81A-0F71-4869-B818-1086A35E93F8}"/>
                </a:ext>
              </a:extLst>
            </p:cNvPr>
            <p:cNvCxnSpPr/>
            <p:nvPr/>
          </p:nvCxnSpPr>
          <p:spPr>
            <a:xfrm>
              <a:off x="1001834" y="3702560"/>
              <a:ext cx="3200400" cy="0"/>
            </a:xfrm>
            <a:prstGeom prst="line">
              <a:avLst/>
            </a:prstGeom>
            <a:noFill/>
            <a:ln w="12700" cap="flat" cmpd="sng" algn="ctr">
              <a:solidFill>
                <a:sysClr val="windowText" lastClr="000000"/>
              </a:solidFill>
              <a:prstDash val="solid"/>
              <a:miter lim="800000"/>
            </a:ln>
            <a:effectLst/>
          </p:spPr>
        </p:cxnSp>
        <p:sp>
          <p:nvSpPr>
            <p:cNvPr id="24" name="Text Box 232">
              <a:extLst>
                <a:ext uri="{FF2B5EF4-FFF2-40B4-BE49-F238E27FC236}">
                  <a16:creationId xmlns:a16="http://schemas.microsoft.com/office/drawing/2014/main" id="{D747E28F-2AF7-4D91-B188-7D3B2BB26699}"/>
                </a:ext>
              </a:extLst>
            </p:cNvPr>
            <p:cNvSpPr txBox="1"/>
            <p:nvPr/>
          </p:nvSpPr>
          <p:spPr>
            <a:xfrm>
              <a:off x="5010082" y="3388194"/>
              <a:ext cx="683200" cy="307777"/>
            </a:xfrm>
            <a:prstGeom prst="rect">
              <a:avLst/>
            </a:prstGeom>
            <a:noFill/>
            <a:ln>
              <a:noFill/>
            </a:ln>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panose="020B0604020202020204" pitchFamily="34" charset="0"/>
                  <a:ea typeface="Yu Mincho" panose="02020400000000000000" pitchFamily="18" charset="-128"/>
                  <a:cs typeface="+mn-cs"/>
                </a:rPr>
                <a:t>CD19</a:t>
              </a:r>
              <a:r>
                <a:rPr kumimoji="0" lang="en-US" sz="1400" b="0" i="0" u="none" strike="noStrike" kern="1200" cap="none" spc="0" normalizeH="0" baseline="30000" noProof="0">
                  <a:ln>
                    <a:noFill/>
                  </a:ln>
                  <a:solidFill>
                    <a:srgbClr val="000000"/>
                  </a:solidFill>
                  <a:effectLst/>
                  <a:uLnTx/>
                  <a:uFillTx/>
                  <a:latin typeface="Arial" panose="020B0604020202020204" pitchFamily="34" charset="0"/>
                  <a:ea typeface="Yu Mincho" panose="02020400000000000000" pitchFamily="18" charset="-128"/>
                  <a:cs typeface="+mn-cs"/>
                </a:rPr>
                <a:t>-</a:t>
              </a:r>
              <a:endParaRPr kumimoji="0" lang="en-US" sz="1400" b="0" i="0" u="none" strike="noStrike" kern="0" cap="none" spc="0" normalizeH="0" baseline="0" noProof="0">
                <a:ln>
                  <a:noFill/>
                </a:ln>
                <a:solidFill>
                  <a:sysClr val="windowText" lastClr="000000"/>
                </a:solidFill>
                <a:effectLst/>
                <a:uLnTx/>
                <a:uFillTx/>
                <a:latin typeface="Times New Roman" panose="02020603050405020304" pitchFamily="18" charset="0"/>
                <a:ea typeface="Yu Mincho" panose="02020400000000000000" pitchFamily="18" charset="-128"/>
                <a:cs typeface="+mn-cs"/>
              </a:endParaRPr>
            </a:p>
          </p:txBody>
        </p:sp>
        <p:cxnSp>
          <p:nvCxnSpPr>
            <p:cNvPr id="25" name="Straight Connector 24">
              <a:extLst>
                <a:ext uri="{FF2B5EF4-FFF2-40B4-BE49-F238E27FC236}">
                  <a16:creationId xmlns:a16="http://schemas.microsoft.com/office/drawing/2014/main" id="{2614E6D2-5438-4E58-8A18-AF706B98279B}"/>
                </a:ext>
              </a:extLst>
            </p:cNvPr>
            <p:cNvCxnSpPr/>
            <p:nvPr/>
          </p:nvCxnSpPr>
          <p:spPr>
            <a:xfrm>
              <a:off x="4321868" y="3702560"/>
              <a:ext cx="2075688" cy="0"/>
            </a:xfrm>
            <a:prstGeom prst="line">
              <a:avLst/>
            </a:prstGeom>
            <a:noFill/>
            <a:ln w="12700" cap="flat" cmpd="sng" algn="ctr">
              <a:solidFill>
                <a:sysClr val="windowText" lastClr="000000"/>
              </a:solidFill>
              <a:prstDash val="solid"/>
              <a:miter lim="800000"/>
            </a:ln>
            <a:effectLst/>
          </p:spPr>
        </p:cxnSp>
        <p:pic>
          <p:nvPicPr>
            <p:cNvPr id="26" name="Picture 25" descr="20.png">
              <a:extLst>
                <a:ext uri="{FF2B5EF4-FFF2-40B4-BE49-F238E27FC236}">
                  <a16:creationId xmlns:a16="http://schemas.microsoft.com/office/drawing/2014/main" id="{2340E61B-96CA-4B1E-82E0-08DD84F4D11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421560" y="4762613"/>
              <a:ext cx="979238" cy="566928"/>
            </a:xfrm>
            <a:prstGeom prst="rect">
              <a:avLst/>
            </a:prstGeom>
          </p:spPr>
        </p:pic>
        <p:pic>
          <p:nvPicPr>
            <p:cNvPr id="27" name="Picture 26" descr="CD20.png">
              <a:extLst>
                <a:ext uri="{FF2B5EF4-FFF2-40B4-BE49-F238E27FC236}">
                  <a16:creationId xmlns:a16="http://schemas.microsoft.com/office/drawing/2014/main" id="{9472E0D1-A0EC-4121-B734-5817DA6A0156}"/>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421560" y="5598939"/>
              <a:ext cx="979238" cy="566927"/>
            </a:xfrm>
            <a:prstGeom prst="rect">
              <a:avLst/>
            </a:prstGeom>
          </p:spPr>
        </p:pic>
        <p:pic>
          <p:nvPicPr>
            <p:cNvPr id="28" name="Picture 27" descr="20.png">
              <a:extLst>
                <a:ext uri="{FF2B5EF4-FFF2-40B4-BE49-F238E27FC236}">
                  <a16:creationId xmlns:a16="http://schemas.microsoft.com/office/drawing/2014/main" id="{786CBF57-AE88-4DFD-810B-3B014CA4D24A}"/>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421560" y="3967466"/>
              <a:ext cx="979238" cy="551889"/>
            </a:xfrm>
            <a:prstGeom prst="rect">
              <a:avLst/>
            </a:prstGeom>
          </p:spPr>
        </p:pic>
        <p:pic>
          <p:nvPicPr>
            <p:cNvPr id="29" name="Picture 28" descr="8.png">
              <a:extLst>
                <a:ext uri="{FF2B5EF4-FFF2-40B4-BE49-F238E27FC236}">
                  <a16:creationId xmlns:a16="http://schemas.microsoft.com/office/drawing/2014/main" id="{E3E1A1B1-EB5E-44EE-9EE7-537AB1AFCA0C}"/>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320897" y="4762613"/>
              <a:ext cx="979237" cy="566928"/>
            </a:xfrm>
            <a:prstGeom prst="rect">
              <a:avLst/>
            </a:prstGeom>
          </p:spPr>
        </p:pic>
        <p:pic>
          <p:nvPicPr>
            <p:cNvPr id="30" name="Picture 29" descr="8.png">
              <a:extLst>
                <a:ext uri="{FF2B5EF4-FFF2-40B4-BE49-F238E27FC236}">
                  <a16:creationId xmlns:a16="http://schemas.microsoft.com/office/drawing/2014/main" id="{175EDE63-01EE-4A24-9923-713B0EA4E329}"/>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321868" y="5598939"/>
              <a:ext cx="978266" cy="566928"/>
            </a:xfrm>
            <a:prstGeom prst="rect">
              <a:avLst/>
            </a:prstGeom>
          </p:spPr>
        </p:pic>
        <p:pic>
          <p:nvPicPr>
            <p:cNvPr id="31" name="Picture 30" descr="8.png">
              <a:extLst>
                <a:ext uri="{FF2B5EF4-FFF2-40B4-BE49-F238E27FC236}">
                  <a16:creationId xmlns:a16="http://schemas.microsoft.com/office/drawing/2014/main" id="{156E3397-3C12-4C3A-90A2-DC98FA1A2423}"/>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320896" y="3967466"/>
              <a:ext cx="979238" cy="551889"/>
            </a:xfrm>
            <a:prstGeom prst="rect">
              <a:avLst/>
            </a:prstGeom>
          </p:spPr>
        </p:pic>
        <p:sp>
          <p:nvSpPr>
            <p:cNvPr id="32" name="Text Box 241">
              <a:extLst>
                <a:ext uri="{FF2B5EF4-FFF2-40B4-BE49-F238E27FC236}">
                  <a16:creationId xmlns:a16="http://schemas.microsoft.com/office/drawing/2014/main" id="{504CF687-DD5C-4274-ACAB-11F5B606BD51}"/>
                </a:ext>
              </a:extLst>
            </p:cNvPr>
            <p:cNvSpPr txBox="1"/>
            <p:nvPr/>
          </p:nvSpPr>
          <p:spPr>
            <a:xfrm>
              <a:off x="1305101" y="3705247"/>
              <a:ext cx="354584"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Yu Mincho" panose="02020400000000000000" pitchFamily="18" charset="-128"/>
                  <a:cs typeface="+mn-cs"/>
                </a:rPr>
                <a:t>15</a:t>
              </a:r>
              <a:endParaRPr kumimoji="0" lang="en-US" sz="1200" b="0" i="0" u="none" strike="noStrike" kern="0" cap="none" spc="0" normalizeH="0" baseline="0" noProof="0" dirty="0">
                <a:ln>
                  <a:noFill/>
                </a:ln>
                <a:solidFill>
                  <a:sysClr val="windowText" lastClr="000000"/>
                </a:solidFill>
                <a:effectLst/>
                <a:uLnTx/>
                <a:uFillTx/>
                <a:latin typeface="Times New Roman" panose="02020603050405020304" pitchFamily="18" charset="0"/>
                <a:ea typeface="Yu Mincho" panose="02020400000000000000" pitchFamily="18" charset="-128"/>
                <a:cs typeface="+mn-cs"/>
              </a:endParaRPr>
            </a:p>
          </p:txBody>
        </p:sp>
        <p:sp>
          <p:nvSpPr>
            <p:cNvPr id="33" name="Text Box 242">
              <a:extLst>
                <a:ext uri="{FF2B5EF4-FFF2-40B4-BE49-F238E27FC236}">
                  <a16:creationId xmlns:a16="http://schemas.microsoft.com/office/drawing/2014/main" id="{C488D1BB-6647-4E0B-8AA0-90F9CDE81A61}"/>
                </a:ext>
              </a:extLst>
            </p:cNvPr>
            <p:cNvSpPr txBox="1"/>
            <p:nvPr/>
          </p:nvSpPr>
          <p:spPr>
            <a:xfrm>
              <a:off x="2410659" y="3705247"/>
              <a:ext cx="354584"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panose="020B0604020202020204" pitchFamily="34" charset="0"/>
                  <a:ea typeface="Yu Mincho" panose="02020400000000000000" pitchFamily="18" charset="-128"/>
                  <a:cs typeface="+mn-cs"/>
                </a:rPr>
                <a:t>16</a:t>
              </a:r>
              <a:endParaRPr kumimoji="0" lang="en-US" sz="1200" b="0" i="0" u="none" strike="noStrike" kern="0" cap="none" spc="0" normalizeH="0" baseline="0" noProof="0">
                <a:ln>
                  <a:noFill/>
                </a:ln>
                <a:solidFill>
                  <a:sysClr val="windowText" lastClr="000000"/>
                </a:solidFill>
                <a:effectLst/>
                <a:uLnTx/>
                <a:uFillTx/>
                <a:latin typeface="Times New Roman" panose="02020603050405020304" pitchFamily="18" charset="0"/>
                <a:ea typeface="Yu Mincho" panose="02020400000000000000" pitchFamily="18" charset="-128"/>
                <a:cs typeface="+mn-cs"/>
              </a:endParaRPr>
            </a:p>
          </p:txBody>
        </p:sp>
        <p:sp>
          <p:nvSpPr>
            <p:cNvPr id="34" name="Text Box 243">
              <a:extLst>
                <a:ext uri="{FF2B5EF4-FFF2-40B4-BE49-F238E27FC236}">
                  <a16:creationId xmlns:a16="http://schemas.microsoft.com/office/drawing/2014/main" id="{9817BAE6-7B7A-48E5-BD2F-B0825FC55A37}"/>
                </a:ext>
              </a:extLst>
            </p:cNvPr>
            <p:cNvSpPr txBox="1"/>
            <p:nvPr/>
          </p:nvSpPr>
          <p:spPr>
            <a:xfrm>
              <a:off x="3526845" y="3705247"/>
              <a:ext cx="354584"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panose="020B0604020202020204" pitchFamily="34" charset="0"/>
                  <a:ea typeface="Yu Mincho" panose="02020400000000000000" pitchFamily="18" charset="-128"/>
                  <a:cs typeface="+mn-cs"/>
                </a:rPr>
                <a:t>17</a:t>
              </a:r>
              <a:endParaRPr kumimoji="0" lang="en-US" sz="1200" b="0" i="0" u="none" strike="noStrike" kern="0" cap="none" spc="0" normalizeH="0" baseline="0" noProof="0">
                <a:ln>
                  <a:noFill/>
                </a:ln>
                <a:solidFill>
                  <a:sysClr val="windowText" lastClr="000000"/>
                </a:solidFill>
                <a:effectLst/>
                <a:uLnTx/>
                <a:uFillTx/>
                <a:latin typeface="Times New Roman" panose="02020603050405020304" pitchFamily="18" charset="0"/>
                <a:ea typeface="Yu Mincho" panose="02020400000000000000" pitchFamily="18" charset="-128"/>
                <a:cs typeface="+mn-cs"/>
              </a:endParaRPr>
            </a:p>
          </p:txBody>
        </p:sp>
        <p:sp>
          <p:nvSpPr>
            <p:cNvPr id="35" name="Text Box 244">
              <a:extLst>
                <a:ext uri="{FF2B5EF4-FFF2-40B4-BE49-F238E27FC236}">
                  <a16:creationId xmlns:a16="http://schemas.microsoft.com/office/drawing/2014/main" id="{DE27F868-AB90-4A2E-B7CC-B71D8D2C3CB7}"/>
                </a:ext>
              </a:extLst>
            </p:cNvPr>
            <p:cNvSpPr txBox="1"/>
            <p:nvPr/>
          </p:nvSpPr>
          <p:spPr>
            <a:xfrm>
              <a:off x="5732178" y="3705247"/>
              <a:ext cx="354584"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Yu Mincho" panose="02020400000000000000" pitchFamily="18" charset="-128"/>
                  <a:cs typeface="+mn-cs"/>
                </a:rPr>
                <a:t>20</a:t>
              </a:r>
              <a:endParaRPr kumimoji="0" lang="en-US" sz="1200" b="0" i="0" u="none" strike="noStrike" kern="0" cap="none" spc="0" normalizeH="0" baseline="0" noProof="0" dirty="0">
                <a:ln>
                  <a:noFill/>
                </a:ln>
                <a:solidFill>
                  <a:sysClr val="windowText" lastClr="000000"/>
                </a:solidFill>
                <a:effectLst/>
                <a:uLnTx/>
                <a:uFillTx/>
                <a:latin typeface="Times New Roman" panose="02020603050405020304" pitchFamily="18" charset="0"/>
                <a:ea typeface="Yu Mincho" panose="02020400000000000000" pitchFamily="18" charset="-128"/>
                <a:cs typeface="+mn-cs"/>
              </a:endParaRPr>
            </a:p>
          </p:txBody>
        </p:sp>
        <p:sp>
          <p:nvSpPr>
            <p:cNvPr id="36" name="Text Box 245">
              <a:extLst>
                <a:ext uri="{FF2B5EF4-FFF2-40B4-BE49-F238E27FC236}">
                  <a16:creationId xmlns:a16="http://schemas.microsoft.com/office/drawing/2014/main" id="{094DC393-A67C-4761-A411-2AB1AF4A264D}"/>
                </a:ext>
              </a:extLst>
            </p:cNvPr>
            <p:cNvSpPr txBox="1"/>
            <p:nvPr/>
          </p:nvSpPr>
          <p:spPr>
            <a:xfrm>
              <a:off x="4679724" y="3705247"/>
              <a:ext cx="269625"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panose="020B0604020202020204" pitchFamily="34" charset="0"/>
                  <a:ea typeface="Yu Mincho" panose="02020400000000000000" pitchFamily="18" charset="-128"/>
                  <a:cs typeface="+mn-cs"/>
                </a:rPr>
                <a:t>8</a:t>
              </a:r>
              <a:endParaRPr kumimoji="0" lang="en-US" sz="1200" b="0" i="0" u="none" strike="noStrike" kern="0" cap="none" spc="0" normalizeH="0" baseline="0" noProof="0">
                <a:ln>
                  <a:noFill/>
                </a:ln>
                <a:solidFill>
                  <a:sysClr val="windowText" lastClr="000000"/>
                </a:solidFill>
                <a:effectLst/>
                <a:uLnTx/>
                <a:uFillTx/>
                <a:latin typeface="Times New Roman" panose="02020603050405020304" pitchFamily="18" charset="0"/>
                <a:ea typeface="Yu Mincho" panose="02020400000000000000" pitchFamily="18" charset="-128"/>
                <a:cs typeface="+mn-cs"/>
              </a:endParaRPr>
            </a:p>
          </p:txBody>
        </p:sp>
        <p:sp>
          <p:nvSpPr>
            <p:cNvPr id="37" name="Text Box 246">
              <a:extLst>
                <a:ext uri="{FF2B5EF4-FFF2-40B4-BE49-F238E27FC236}">
                  <a16:creationId xmlns:a16="http://schemas.microsoft.com/office/drawing/2014/main" id="{2ACD9D36-06BC-45C7-AD7B-4589C495013A}"/>
                </a:ext>
              </a:extLst>
            </p:cNvPr>
            <p:cNvSpPr txBox="1"/>
            <p:nvPr/>
          </p:nvSpPr>
          <p:spPr>
            <a:xfrm>
              <a:off x="888643" y="4491075"/>
              <a:ext cx="423514"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panose="020B0604020202020204" pitchFamily="34" charset="0"/>
                  <a:ea typeface="Yu Mincho" panose="02020400000000000000" pitchFamily="18" charset="-128"/>
                  <a:cs typeface="+mn-cs"/>
                </a:rPr>
                <a:t>IgD</a:t>
              </a:r>
              <a:endParaRPr kumimoji="0" lang="en-US" sz="1200" b="0" i="0" u="none" strike="noStrike" kern="0" cap="none" spc="0" normalizeH="0" baseline="0" noProof="0">
                <a:ln>
                  <a:noFill/>
                </a:ln>
                <a:solidFill>
                  <a:sysClr val="windowText" lastClr="000000"/>
                </a:solidFill>
                <a:effectLst/>
                <a:uLnTx/>
                <a:uFillTx/>
                <a:latin typeface="Times New Roman" panose="02020603050405020304" pitchFamily="18" charset="0"/>
                <a:ea typeface="Yu Mincho" panose="02020400000000000000" pitchFamily="18" charset="-128"/>
                <a:cs typeface="+mn-cs"/>
              </a:endParaRPr>
            </a:p>
          </p:txBody>
        </p:sp>
        <p:sp>
          <p:nvSpPr>
            <p:cNvPr id="38" name="Text Box 247">
              <a:extLst>
                <a:ext uri="{FF2B5EF4-FFF2-40B4-BE49-F238E27FC236}">
                  <a16:creationId xmlns:a16="http://schemas.microsoft.com/office/drawing/2014/main" id="{B9CEE5C4-383C-4673-9204-2A52B7F866BB}"/>
                </a:ext>
              </a:extLst>
            </p:cNvPr>
            <p:cNvSpPr txBox="1"/>
            <p:nvPr/>
          </p:nvSpPr>
          <p:spPr>
            <a:xfrm>
              <a:off x="888643" y="5303673"/>
              <a:ext cx="57579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panose="020B0604020202020204" pitchFamily="34" charset="0"/>
                  <a:ea typeface="Yu Mincho" panose="02020400000000000000" pitchFamily="18" charset="-128"/>
                  <a:cs typeface="+mn-cs"/>
                </a:rPr>
                <a:t>CD38</a:t>
              </a:r>
              <a:endParaRPr kumimoji="0" lang="en-US" sz="1200" b="0" i="0" u="none" strike="noStrike" kern="0" cap="none" spc="0" normalizeH="0" baseline="0" noProof="0">
                <a:ln>
                  <a:noFill/>
                </a:ln>
                <a:solidFill>
                  <a:sysClr val="windowText" lastClr="000000"/>
                </a:solidFill>
                <a:effectLst/>
                <a:uLnTx/>
                <a:uFillTx/>
                <a:latin typeface="Times New Roman" panose="02020603050405020304" pitchFamily="18" charset="0"/>
                <a:ea typeface="Yu Mincho" panose="02020400000000000000" pitchFamily="18" charset="-128"/>
                <a:cs typeface="+mn-cs"/>
              </a:endParaRPr>
            </a:p>
          </p:txBody>
        </p:sp>
        <p:sp>
          <p:nvSpPr>
            <p:cNvPr id="39" name="Text Box 248">
              <a:extLst>
                <a:ext uri="{FF2B5EF4-FFF2-40B4-BE49-F238E27FC236}">
                  <a16:creationId xmlns:a16="http://schemas.microsoft.com/office/drawing/2014/main" id="{DE788901-C77E-40B2-9966-E82F56EF3A3D}"/>
                </a:ext>
              </a:extLst>
            </p:cNvPr>
            <p:cNvSpPr txBox="1"/>
            <p:nvPr/>
          </p:nvSpPr>
          <p:spPr>
            <a:xfrm>
              <a:off x="888643" y="6142052"/>
              <a:ext cx="57579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Yu Mincho" panose="02020400000000000000" pitchFamily="18" charset="-128"/>
                  <a:cs typeface="+mn-cs"/>
                </a:rPr>
                <a:t>CD20</a:t>
              </a:r>
              <a:endParaRPr kumimoji="0" lang="en-US" sz="1200" b="0" i="0" u="none" strike="noStrike" kern="0" cap="none" spc="0" normalizeH="0" baseline="0" noProof="0" dirty="0">
                <a:ln>
                  <a:noFill/>
                </a:ln>
                <a:solidFill>
                  <a:sysClr val="windowText" lastClr="000000"/>
                </a:solidFill>
                <a:effectLst/>
                <a:uLnTx/>
                <a:uFillTx/>
                <a:latin typeface="Times New Roman" panose="02020603050405020304" pitchFamily="18" charset="0"/>
                <a:ea typeface="Yu Mincho" panose="02020400000000000000" pitchFamily="18" charset="-128"/>
                <a:cs typeface="+mn-cs"/>
              </a:endParaRPr>
            </a:p>
          </p:txBody>
        </p:sp>
      </p:grpSp>
    </p:spTree>
    <p:extLst>
      <p:ext uri="{BB962C8B-B14F-4D97-AF65-F5344CB8AC3E}">
        <p14:creationId xmlns:p14="http://schemas.microsoft.com/office/powerpoint/2010/main" val="29464011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252552861"/>
              </p:ext>
            </p:extLst>
          </p:nvPr>
        </p:nvGraphicFramePr>
        <p:xfrm>
          <a:off x="11722" y="609207"/>
          <a:ext cx="6834954" cy="1629902"/>
        </p:xfrm>
        <a:graphic>
          <a:graphicData uri="http://schemas.openxmlformats.org/drawingml/2006/table">
            <a:tbl>
              <a:tblPr/>
              <a:tblGrid>
                <a:gridCol w="519764">
                  <a:extLst>
                    <a:ext uri="{9D8B030D-6E8A-4147-A177-3AD203B41FA5}">
                      <a16:colId xmlns:a16="http://schemas.microsoft.com/office/drawing/2014/main" val="20000"/>
                    </a:ext>
                  </a:extLst>
                </a:gridCol>
                <a:gridCol w="261810">
                  <a:extLst>
                    <a:ext uri="{9D8B030D-6E8A-4147-A177-3AD203B41FA5}">
                      <a16:colId xmlns:a16="http://schemas.microsoft.com/office/drawing/2014/main" val="20001"/>
                    </a:ext>
                  </a:extLst>
                </a:gridCol>
                <a:gridCol w="268701">
                  <a:extLst>
                    <a:ext uri="{9D8B030D-6E8A-4147-A177-3AD203B41FA5}">
                      <a16:colId xmlns:a16="http://schemas.microsoft.com/office/drawing/2014/main" val="20002"/>
                    </a:ext>
                  </a:extLst>
                </a:gridCol>
                <a:gridCol w="385827">
                  <a:extLst>
                    <a:ext uri="{9D8B030D-6E8A-4147-A177-3AD203B41FA5}">
                      <a16:colId xmlns:a16="http://schemas.microsoft.com/office/drawing/2014/main" val="20003"/>
                    </a:ext>
                  </a:extLst>
                </a:gridCol>
                <a:gridCol w="385827">
                  <a:extLst>
                    <a:ext uri="{9D8B030D-6E8A-4147-A177-3AD203B41FA5}">
                      <a16:colId xmlns:a16="http://schemas.microsoft.com/office/drawing/2014/main" val="20004"/>
                    </a:ext>
                  </a:extLst>
                </a:gridCol>
                <a:gridCol w="454725">
                  <a:extLst>
                    <a:ext uri="{9D8B030D-6E8A-4147-A177-3AD203B41FA5}">
                      <a16:colId xmlns:a16="http://schemas.microsoft.com/office/drawing/2014/main" val="20005"/>
                    </a:ext>
                  </a:extLst>
                </a:gridCol>
                <a:gridCol w="330708">
                  <a:extLst>
                    <a:ext uri="{9D8B030D-6E8A-4147-A177-3AD203B41FA5}">
                      <a16:colId xmlns:a16="http://schemas.microsoft.com/office/drawing/2014/main" val="20006"/>
                    </a:ext>
                  </a:extLst>
                </a:gridCol>
                <a:gridCol w="385827">
                  <a:extLst>
                    <a:ext uri="{9D8B030D-6E8A-4147-A177-3AD203B41FA5}">
                      <a16:colId xmlns:a16="http://schemas.microsoft.com/office/drawing/2014/main" val="20007"/>
                    </a:ext>
                  </a:extLst>
                </a:gridCol>
                <a:gridCol w="489172">
                  <a:extLst>
                    <a:ext uri="{9D8B030D-6E8A-4147-A177-3AD203B41FA5}">
                      <a16:colId xmlns:a16="http://schemas.microsoft.com/office/drawing/2014/main" val="20008"/>
                    </a:ext>
                  </a:extLst>
                </a:gridCol>
                <a:gridCol w="333501">
                  <a:extLst>
                    <a:ext uri="{9D8B030D-6E8A-4147-A177-3AD203B41FA5}">
                      <a16:colId xmlns:a16="http://schemas.microsoft.com/office/drawing/2014/main" val="20009"/>
                    </a:ext>
                  </a:extLst>
                </a:gridCol>
                <a:gridCol w="272800">
                  <a:extLst>
                    <a:ext uri="{9D8B030D-6E8A-4147-A177-3AD203B41FA5}">
                      <a16:colId xmlns:a16="http://schemas.microsoft.com/office/drawing/2014/main" val="20010"/>
                    </a:ext>
                  </a:extLst>
                </a:gridCol>
                <a:gridCol w="98213">
                  <a:extLst>
                    <a:ext uri="{9D8B030D-6E8A-4147-A177-3AD203B41FA5}">
                      <a16:colId xmlns:a16="http://schemas.microsoft.com/office/drawing/2014/main" val="20011"/>
                    </a:ext>
                  </a:extLst>
                </a:gridCol>
                <a:gridCol w="377181">
                  <a:extLst>
                    <a:ext uri="{9D8B030D-6E8A-4147-A177-3AD203B41FA5}">
                      <a16:colId xmlns:a16="http://schemas.microsoft.com/office/drawing/2014/main" val="20012"/>
                    </a:ext>
                  </a:extLst>
                </a:gridCol>
                <a:gridCol w="337184">
                  <a:extLst>
                    <a:ext uri="{9D8B030D-6E8A-4147-A177-3AD203B41FA5}">
                      <a16:colId xmlns:a16="http://schemas.microsoft.com/office/drawing/2014/main" val="20013"/>
                    </a:ext>
                  </a:extLst>
                </a:gridCol>
                <a:gridCol w="117543">
                  <a:extLst>
                    <a:ext uri="{9D8B030D-6E8A-4147-A177-3AD203B41FA5}">
                      <a16:colId xmlns:a16="http://schemas.microsoft.com/office/drawing/2014/main" val="20014"/>
                    </a:ext>
                  </a:extLst>
                </a:gridCol>
                <a:gridCol w="405232">
                  <a:extLst>
                    <a:ext uri="{9D8B030D-6E8A-4147-A177-3AD203B41FA5}">
                      <a16:colId xmlns:a16="http://schemas.microsoft.com/office/drawing/2014/main" val="20015"/>
                    </a:ext>
                  </a:extLst>
                </a:gridCol>
                <a:gridCol w="351378">
                  <a:extLst>
                    <a:ext uri="{9D8B030D-6E8A-4147-A177-3AD203B41FA5}">
                      <a16:colId xmlns:a16="http://schemas.microsoft.com/office/drawing/2014/main" val="20016"/>
                    </a:ext>
                  </a:extLst>
                </a:gridCol>
                <a:gridCol w="351378">
                  <a:extLst>
                    <a:ext uri="{9D8B030D-6E8A-4147-A177-3AD203B41FA5}">
                      <a16:colId xmlns:a16="http://schemas.microsoft.com/office/drawing/2014/main" val="20017"/>
                    </a:ext>
                  </a:extLst>
                </a:gridCol>
                <a:gridCol w="207453">
                  <a:extLst>
                    <a:ext uri="{9D8B030D-6E8A-4147-A177-3AD203B41FA5}">
                      <a16:colId xmlns:a16="http://schemas.microsoft.com/office/drawing/2014/main" val="20018"/>
                    </a:ext>
                  </a:extLst>
                </a:gridCol>
                <a:gridCol w="37920">
                  <a:extLst>
                    <a:ext uri="{9D8B030D-6E8A-4147-A177-3AD203B41FA5}">
                      <a16:colId xmlns:a16="http://schemas.microsoft.com/office/drawing/2014/main" val="20019"/>
                    </a:ext>
                  </a:extLst>
                </a:gridCol>
                <a:gridCol w="462810">
                  <a:extLst>
                    <a:ext uri="{9D8B030D-6E8A-4147-A177-3AD203B41FA5}">
                      <a16:colId xmlns:a16="http://schemas.microsoft.com/office/drawing/2014/main" val="20020"/>
                    </a:ext>
                  </a:extLst>
                </a:gridCol>
              </a:tblGrid>
              <a:tr h="168763">
                <a:tc gridSpan="5">
                  <a:txBody>
                    <a:bodyPr/>
                    <a:lstStyle/>
                    <a:p>
                      <a:pPr marL="0" indent="0" algn="ctr" fontAlgn="b"/>
                      <a:r>
                        <a:rPr lang="en-US" sz="1000" b="1" i="0" u="none" strike="noStrike" dirty="0">
                          <a:solidFill>
                            <a:schemeClr val="tx1"/>
                          </a:solidFill>
                          <a:effectLst/>
                          <a:latin typeface="Arial" panose="020B0604020202020204" pitchFamily="34" charset="0"/>
                          <a:cs typeface="Arial" panose="020B0604020202020204" pitchFamily="34" charset="0"/>
                        </a:rPr>
                        <a:t>Table S1. PB FLOCK clusters</a:t>
                      </a: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800" b="0" i="0" u="none" strike="noStrike" dirty="0">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gridSpan="2">
                  <a:txBody>
                    <a:bodyPr/>
                    <a:lstStyle/>
                    <a:p>
                      <a:pPr algn="ctr" fontAlgn="b"/>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gridSpan="2">
                  <a:txBody>
                    <a:bodyPr/>
                    <a:lstStyle/>
                    <a:p>
                      <a:pPr algn="ctr" fontAlgn="b"/>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lnL w="12700" cmpd="sng">
                      <a:noFill/>
                      <a:prstDash val="solid"/>
                    </a:lnL>
                  </a:tcPr>
                </a:tc>
                <a:tc>
                  <a:txBody>
                    <a:bodyPr/>
                    <a:lstStyle/>
                    <a:p>
                      <a:pPr algn="ctr" fontAlgn="b"/>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52554">
                <a:tc>
                  <a:txBody>
                    <a:bodyPr/>
                    <a:lstStyle/>
                    <a:p>
                      <a:pPr algn="ctr" fontAlgn="b"/>
                      <a:r>
                        <a:rPr lang="en-US" sz="800" b="0" i="0" u="none" strike="noStrike">
                          <a:solidFill>
                            <a:schemeClr val="tx1"/>
                          </a:solidFill>
                          <a:effectLst/>
                          <a:latin typeface="Arial" panose="020B0604020202020204" pitchFamily="34" charset="0"/>
                          <a:cs typeface="Arial" panose="020B0604020202020204" pitchFamily="34" charset="0"/>
                        </a:rPr>
                        <a:t> </a:t>
                      </a: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ctr" fontAlgn="b"/>
                      <a:r>
                        <a:rPr lang="en-US" sz="900" b="1" i="0" u="none" strike="noStrike" dirty="0" err="1">
                          <a:solidFill>
                            <a:schemeClr val="tx1"/>
                          </a:solidFill>
                          <a:effectLst/>
                          <a:latin typeface="Arial" panose="020B0604020202020204" pitchFamily="34" charset="0"/>
                          <a:cs typeface="Arial" panose="020B0604020202020204" pitchFamily="34" charset="0"/>
                        </a:rPr>
                        <a:t>FLOCK</a:t>
                      </a:r>
                      <a:r>
                        <a:rPr lang="en-US" sz="900" b="1" i="0" u="none" strike="noStrike" baseline="30000" dirty="0" err="1">
                          <a:solidFill>
                            <a:schemeClr val="tx1"/>
                          </a:solidFill>
                          <a:effectLst/>
                          <a:latin typeface="Arial" panose="020B0604020202020204" pitchFamily="34" charset="0"/>
                          <a:cs typeface="Arial" panose="020B0604020202020204" pitchFamily="34" charset="0"/>
                        </a:rPr>
                        <a:t>a</a:t>
                      </a:r>
                      <a:endParaRPr lang="en-US" sz="900" b="1" i="0" u="none" strike="noStrike" dirty="0">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 </a:t>
                      </a: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 </a:t>
                      </a: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 </a:t>
                      </a: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 </a:t>
                      </a: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 </a:t>
                      </a: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 </a:t>
                      </a: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 </a:t>
                      </a: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gridSpan="3">
                  <a:txBody>
                    <a:bodyPr/>
                    <a:lstStyle/>
                    <a:p>
                      <a:pPr algn="ctr" fontAlgn="b"/>
                      <a:r>
                        <a:rPr lang="en-US" sz="900" b="1" i="0" u="none" strike="noStrike" dirty="0">
                          <a:solidFill>
                            <a:schemeClr val="tx1"/>
                          </a:solidFill>
                          <a:effectLst/>
                          <a:latin typeface="Arial" panose="020B0604020202020204" pitchFamily="34" charset="0"/>
                          <a:cs typeface="Arial" panose="020B0604020202020204" pitchFamily="34" charset="0"/>
                        </a:rPr>
                        <a:t>Cell #/ml</a:t>
                      </a: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 </a:t>
                      </a: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 </a:t>
                      </a: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gridSpan="3">
                  <a:txBody>
                    <a:bodyPr/>
                    <a:lstStyle/>
                    <a:p>
                      <a:pPr algn="ctr" fontAlgn="b"/>
                      <a:r>
                        <a:rPr lang="en-US" sz="900" b="1" i="0" u="none" strike="noStrike" dirty="0">
                          <a:solidFill>
                            <a:schemeClr val="tx1"/>
                          </a:solidFill>
                          <a:effectLst/>
                          <a:latin typeface="Arial" panose="020B0604020202020204" pitchFamily="34" charset="0"/>
                          <a:cs typeface="Arial" panose="020B0604020202020204" pitchFamily="34" charset="0"/>
                        </a:rPr>
                        <a:t>% of lymph gate</a:t>
                      </a: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2">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 </a:t>
                      </a: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lnL w="12700" cmpd="sng">
                      <a:noFill/>
                      <a:prstDash val="solid"/>
                    </a:lnL>
                  </a:tcPr>
                </a:tc>
                <a:tc>
                  <a:txBody>
                    <a:bodyPr/>
                    <a:lstStyle/>
                    <a:p>
                      <a:pPr algn="ctr" fontAlgn="b"/>
                      <a:r>
                        <a:rPr lang="en-US" sz="900" b="1" i="0" u="none" strike="noStrike" dirty="0" err="1">
                          <a:solidFill>
                            <a:schemeClr val="tx1"/>
                          </a:solidFill>
                          <a:effectLst/>
                          <a:latin typeface="Arial" panose="020B0604020202020204" pitchFamily="34" charset="0"/>
                          <a:cs typeface="Arial" panose="020B0604020202020204" pitchFamily="34" charset="0"/>
                        </a:rPr>
                        <a:t>Manual</a:t>
                      </a:r>
                      <a:r>
                        <a:rPr lang="en-US" sz="900" b="1" i="0" u="none" strike="noStrike" baseline="30000" dirty="0" err="1">
                          <a:solidFill>
                            <a:schemeClr val="tx1"/>
                          </a:solidFill>
                          <a:effectLst/>
                          <a:latin typeface="Arial" panose="020B0604020202020204" pitchFamily="34" charset="0"/>
                          <a:cs typeface="Arial" panose="020B0604020202020204" pitchFamily="34" charset="0"/>
                        </a:rPr>
                        <a:t>b</a:t>
                      </a:r>
                      <a:endParaRPr lang="en-US" sz="900" b="1" i="0" u="none" strike="noStrike" dirty="0">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158212">
                <a:tc>
                  <a:txBody>
                    <a:bodyPr/>
                    <a:lstStyle/>
                    <a:p>
                      <a:pPr algn="ctr" fontAlgn="b"/>
                      <a:r>
                        <a:rPr lang="en-US" sz="900" b="1" i="0" u="none" strike="noStrike" dirty="0">
                          <a:solidFill>
                            <a:schemeClr val="tx1"/>
                          </a:solidFill>
                          <a:effectLst/>
                          <a:latin typeface="Arial" panose="020B0604020202020204" pitchFamily="34" charset="0"/>
                          <a:cs typeface="Arial" panose="020B0604020202020204" pitchFamily="34" charset="0"/>
                        </a:rPr>
                        <a:t>Sample</a:t>
                      </a:r>
                    </a:p>
                  </a:txBody>
                  <a:tcPr marL="6260" marR="6260" marT="626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900" b="1" i="0" u="none" strike="noStrike">
                          <a:solidFill>
                            <a:schemeClr val="tx1"/>
                          </a:solidFill>
                          <a:effectLst/>
                          <a:latin typeface="Arial" panose="020B0604020202020204" pitchFamily="34" charset="0"/>
                          <a:cs typeface="Arial" panose="020B0604020202020204" pitchFamily="34" charset="0"/>
                        </a:rPr>
                        <a:t>ID#</a:t>
                      </a:r>
                    </a:p>
                  </a:txBody>
                  <a:tcPr marL="6260" marR="6260" marT="626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900" b="1" i="0" u="none" strike="noStrike">
                          <a:solidFill>
                            <a:schemeClr val="tx1"/>
                          </a:solidFill>
                          <a:effectLst/>
                          <a:latin typeface="Arial" panose="020B0604020202020204" pitchFamily="34" charset="0"/>
                          <a:cs typeface="Arial" panose="020B0604020202020204" pitchFamily="34" charset="0"/>
                        </a:rPr>
                        <a:t>IgD</a:t>
                      </a:r>
                    </a:p>
                  </a:txBody>
                  <a:tcPr marL="6260" marR="6260" marT="626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900" b="1" i="0" u="none" strike="noStrike">
                          <a:solidFill>
                            <a:schemeClr val="tx1"/>
                          </a:solidFill>
                          <a:effectLst/>
                          <a:latin typeface="Arial" panose="020B0604020202020204" pitchFamily="34" charset="0"/>
                          <a:cs typeface="Arial" panose="020B0604020202020204" pitchFamily="34" charset="0"/>
                        </a:rPr>
                        <a:t>CD27</a:t>
                      </a:r>
                    </a:p>
                  </a:txBody>
                  <a:tcPr marL="6260" marR="6260" marT="626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900" b="1" i="0" u="none" strike="noStrike">
                          <a:solidFill>
                            <a:schemeClr val="tx1"/>
                          </a:solidFill>
                          <a:effectLst/>
                          <a:latin typeface="Arial" panose="020B0604020202020204" pitchFamily="34" charset="0"/>
                          <a:cs typeface="Arial" panose="020B0604020202020204" pitchFamily="34" charset="0"/>
                        </a:rPr>
                        <a:t>CD38</a:t>
                      </a:r>
                    </a:p>
                  </a:txBody>
                  <a:tcPr marL="6260" marR="6260" marT="626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900" b="1" i="0" u="none" strike="noStrike" dirty="0">
                          <a:solidFill>
                            <a:schemeClr val="tx1"/>
                          </a:solidFill>
                          <a:effectLst/>
                          <a:latin typeface="Arial" panose="020B0604020202020204" pitchFamily="34" charset="0"/>
                          <a:cs typeface="Arial" panose="020B0604020202020204" pitchFamily="34" charset="0"/>
                        </a:rPr>
                        <a:t>CD138</a:t>
                      </a:r>
                    </a:p>
                  </a:txBody>
                  <a:tcPr marL="6260" marR="6260" marT="626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900" b="1" i="0" u="none" strike="noStrike" dirty="0">
                          <a:solidFill>
                            <a:schemeClr val="tx1"/>
                          </a:solidFill>
                          <a:effectLst/>
                          <a:latin typeface="Arial" panose="020B0604020202020204" pitchFamily="34" charset="0"/>
                          <a:cs typeface="Arial" panose="020B0604020202020204" pitchFamily="34" charset="0"/>
                        </a:rPr>
                        <a:t>Ki67</a:t>
                      </a:r>
                    </a:p>
                  </a:txBody>
                  <a:tcPr marL="6260" marR="6260" marT="626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900" b="1" i="0" u="none" strike="noStrike" dirty="0">
                          <a:solidFill>
                            <a:schemeClr val="tx1"/>
                          </a:solidFill>
                          <a:effectLst/>
                          <a:latin typeface="Arial" panose="020B0604020202020204" pitchFamily="34" charset="0"/>
                          <a:cs typeface="Arial" panose="020B0604020202020204" pitchFamily="34" charset="0"/>
                        </a:rPr>
                        <a:t>CD20</a:t>
                      </a:r>
                    </a:p>
                  </a:txBody>
                  <a:tcPr marL="6260" marR="6260" marT="626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900" b="1" i="0" u="none" strike="noStrike" dirty="0">
                          <a:solidFill>
                            <a:schemeClr val="tx1"/>
                          </a:solidFill>
                          <a:effectLst/>
                          <a:latin typeface="Arial" panose="020B0604020202020204" pitchFamily="34" charset="0"/>
                          <a:cs typeface="Arial" panose="020B0604020202020204" pitchFamily="34" charset="0"/>
                        </a:rPr>
                        <a:t>HLADR</a:t>
                      </a:r>
                    </a:p>
                  </a:txBody>
                  <a:tcPr marL="6260" marR="6260" marT="626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800" b="0" i="0" u="none" strike="noStrike">
                          <a:solidFill>
                            <a:schemeClr val="tx1"/>
                          </a:solidFill>
                          <a:effectLst/>
                          <a:latin typeface="Arial" panose="020B0604020202020204" pitchFamily="34" charset="0"/>
                          <a:cs typeface="Arial" panose="020B0604020202020204" pitchFamily="34" charset="0"/>
                        </a:rPr>
                        <a:t> </a:t>
                      </a:r>
                    </a:p>
                  </a:txBody>
                  <a:tcPr marL="6260" marR="6260" marT="6260" marB="0" anchor="b">
                    <a:lnL>
                      <a:noFill/>
                    </a:lnL>
                    <a:lnR>
                      <a:noFill/>
                    </a:lnR>
                    <a:lnT>
                      <a:noFill/>
                    </a:lnT>
                    <a:lnB w="25400" cap="flat" cmpd="dbl" algn="ctr">
                      <a:solidFill>
                        <a:srgbClr val="000000"/>
                      </a:solidFill>
                      <a:prstDash val="solid"/>
                      <a:round/>
                      <a:headEnd type="none" w="med" len="med"/>
                      <a:tailEnd type="none" w="med" len="med"/>
                    </a:lnB>
                  </a:tcPr>
                </a:tc>
                <a:tc gridSpan="2">
                  <a:txBody>
                    <a:bodyPr/>
                    <a:lstStyle/>
                    <a:p>
                      <a:pPr algn="ctr" fontAlgn="b"/>
                      <a:r>
                        <a:rPr lang="en-US" sz="800" b="1" i="0" u="none" strike="noStrike" dirty="0">
                          <a:solidFill>
                            <a:schemeClr val="tx1"/>
                          </a:solidFill>
                          <a:effectLst/>
                          <a:latin typeface="Arial" panose="020B0604020202020204" pitchFamily="34" charset="0"/>
                          <a:cs typeface="Arial" panose="020B0604020202020204" pitchFamily="34" charset="0"/>
                        </a:rPr>
                        <a:t>Mean</a:t>
                      </a:r>
                    </a:p>
                  </a:txBody>
                  <a:tcPr marL="6260" marR="6260" marT="6260" marB="0" anchor="b">
                    <a:lnL>
                      <a:noFill/>
                    </a:lnL>
                    <a:lnR>
                      <a:noFill/>
                    </a:lnR>
                    <a:lnT>
                      <a:noFill/>
                    </a:lnT>
                    <a:lnB w="25400" cap="flat" cmpd="dbl" algn="ctr">
                      <a:solidFill>
                        <a:srgbClr val="000000"/>
                      </a:solidFill>
                      <a:prstDash val="solid"/>
                      <a:round/>
                      <a:headEnd type="none" w="med" len="med"/>
                      <a:tailEnd type="none" w="med" len="med"/>
                    </a:lnB>
                  </a:tcPr>
                </a:tc>
                <a:tc hMerge="1">
                  <a:txBody>
                    <a:bodyPr/>
                    <a:lstStyle/>
                    <a:p>
                      <a:pPr algn="ctr" fontAlgn="b"/>
                      <a:endParaRPr lang="en-US" sz="800" b="0" i="0" u="none" strike="noStrike">
                        <a:solidFill>
                          <a:srgbClr val="000000"/>
                        </a:solidFill>
                        <a:effectLst/>
                        <a:latin typeface="Arial"/>
                      </a:endParaRPr>
                    </a:p>
                  </a:txBody>
                  <a:tcPr marL="6260" marR="6260" marT="6260" marB="0" anchor="b">
                    <a:lnL>
                      <a:noFill/>
                    </a:lnL>
                    <a:lnR>
                      <a:noFill/>
                    </a:lnR>
                    <a:lnT>
                      <a:noFill/>
                    </a:lnT>
                    <a:lnB w="25400" cap="flat" cmpd="dbl" algn="ctr">
                      <a:solidFill>
                        <a:srgbClr val="000000"/>
                      </a:solidFill>
                      <a:prstDash val="solid"/>
                      <a:round/>
                      <a:headEnd type="none" w="med" len="med"/>
                      <a:tailEnd type="none" w="med" len="med"/>
                    </a:lnB>
                  </a:tcPr>
                </a:tc>
                <a:tc gridSpan="2">
                  <a:txBody>
                    <a:bodyPr/>
                    <a:lstStyle/>
                    <a:p>
                      <a:pPr algn="ctr" fontAlgn="b"/>
                      <a:r>
                        <a:rPr lang="en-US" sz="800" b="0" i="0" u="none" strike="noStrike" dirty="0">
                          <a:solidFill>
                            <a:schemeClr val="tx1"/>
                          </a:solidFill>
                          <a:effectLst/>
                          <a:latin typeface="Arial" panose="020B0604020202020204" pitchFamily="34" charset="0"/>
                          <a:cs typeface="Arial" panose="020B0604020202020204" pitchFamily="34" charset="0"/>
                        </a:rPr>
                        <a:t>(range) </a:t>
                      </a:r>
                    </a:p>
                  </a:txBody>
                  <a:tcPr marL="6260" marR="6260" marT="6260" marB="0" anchor="b">
                    <a:lnL>
                      <a:noFill/>
                    </a:lnL>
                    <a:lnR>
                      <a:noFill/>
                    </a:lnR>
                    <a:lnT>
                      <a:noFill/>
                    </a:lnT>
                    <a:lnB w="25400" cap="flat" cmpd="dbl" algn="ctr">
                      <a:solidFill>
                        <a:srgbClr val="000000"/>
                      </a:solidFill>
                      <a:prstDash val="solid"/>
                      <a:round/>
                      <a:headEnd type="none" w="med" len="med"/>
                      <a:tailEnd type="none" w="med" len="med"/>
                    </a:lnB>
                  </a:tcPr>
                </a:tc>
                <a:tc hMerge="1">
                  <a:txBody>
                    <a:bodyPr/>
                    <a:lstStyle/>
                    <a:p>
                      <a:pPr algn="ctr" fontAlgn="b"/>
                      <a:endParaRPr lang="en-US" sz="800" b="0" i="0" u="none" strike="noStrike" dirty="0">
                        <a:solidFill>
                          <a:srgbClr val="000000"/>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800" b="0" i="0" u="none" strike="noStrike">
                          <a:solidFill>
                            <a:schemeClr val="tx1"/>
                          </a:solidFill>
                          <a:effectLst/>
                          <a:latin typeface="Arial" panose="020B0604020202020204" pitchFamily="34" charset="0"/>
                          <a:cs typeface="Arial" panose="020B0604020202020204" pitchFamily="34" charset="0"/>
                        </a:rPr>
                        <a:t> </a:t>
                      </a:r>
                    </a:p>
                  </a:txBody>
                  <a:tcPr marL="6260" marR="6260" marT="6260"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800" b="1" i="0" u="none" strike="noStrike" dirty="0">
                          <a:solidFill>
                            <a:schemeClr val="tx1"/>
                          </a:solidFill>
                          <a:effectLst/>
                          <a:latin typeface="Arial" panose="020B0604020202020204" pitchFamily="34" charset="0"/>
                          <a:cs typeface="Arial" panose="020B0604020202020204" pitchFamily="34" charset="0"/>
                        </a:rPr>
                        <a:t>Mean</a:t>
                      </a:r>
                    </a:p>
                  </a:txBody>
                  <a:tcPr marL="6260" marR="6260" marT="6260" marB="0" anchor="b">
                    <a:lnL>
                      <a:noFill/>
                    </a:lnL>
                    <a:lnR>
                      <a:noFill/>
                    </a:lnR>
                    <a:lnT>
                      <a:noFill/>
                    </a:lnT>
                    <a:lnB w="25400" cap="flat" cmpd="dbl" algn="ctr">
                      <a:solidFill>
                        <a:srgbClr val="000000"/>
                      </a:solidFill>
                      <a:prstDash val="solid"/>
                      <a:round/>
                      <a:headEnd type="none" w="med" len="med"/>
                      <a:tailEnd type="none" w="med" len="med"/>
                    </a:lnB>
                  </a:tcPr>
                </a:tc>
                <a:tc gridSpan="2">
                  <a:txBody>
                    <a:bodyPr/>
                    <a:lstStyle/>
                    <a:p>
                      <a:pPr algn="ctr" fontAlgn="b"/>
                      <a:r>
                        <a:rPr lang="en-US" sz="800" b="0" i="0" u="none" strike="noStrike" dirty="0">
                          <a:solidFill>
                            <a:schemeClr val="tx1"/>
                          </a:solidFill>
                          <a:effectLst/>
                          <a:latin typeface="Arial" panose="020B0604020202020204" pitchFamily="34" charset="0"/>
                          <a:cs typeface="Arial" panose="020B0604020202020204" pitchFamily="34" charset="0"/>
                        </a:rPr>
                        <a:t>(range) </a:t>
                      </a:r>
                    </a:p>
                  </a:txBody>
                  <a:tcPr marL="6260" marR="6260" marT="6260" marB="0" anchor="b">
                    <a:lnL>
                      <a:noFill/>
                    </a:lnL>
                    <a:lnR>
                      <a:noFill/>
                    </a:lnR>
                    <a:lnT>
                      <a:noFill/>
                    </a:lnT>
                    <a:lnB w="25400" cap="flat" cmpd="dbl" algn="ctr">
                      <a:solidFill>
                        <a:srgbClr val="000000"/>
                      </a:solidFill>
                      <a:prstDash val="solid"/>
                      <a:round/>
                      <a:headEnd type="none" w="med" len="med"/>
                      <a:tailEnd type="none" w="med" len="med"/>
                    </a:lnB>
                  </a:tcPr>
                </a:tc>
                <a:tc hMerge="1">
                  <a:txBody>
                    <a:bodyPr/>
                    <a:lstStyle/>
                    <a:p>
                      <a:pPr algn="ctr" fontAlgn="b"/>
                      <a:endParaRPr lang="en-US" sz="800" b="0" i="0" u="none" strike="noStrike" dirty="0">
                        <a:solidFill>
                          <a:srgbClr val="000000"/>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w="25400" cap="flat" cmpd="dbl" algn="ctr">
                      <a:solidFill>
                        <a:srgbClr val="000000"/>
                      </a:solidFill>
                      <a:prstDash val="solid"/>
                      <a:round/>
                      <a:headEnd type="none" w="med" len="med"/>
                      <a:tailEnd type="none" w="med" len="med"/>
                    </a:lnB>
                  </a:tcPr>
                </a:tc>
                <a:tc gridSpan="2">
                  <a:txBody>
                    <a:bodyPr/>
                    <a:lstStyle/>
                    <a:p>
                      <a:pPr algn="ctr" fontAlgn="b"/>
                      <a:r>
                        <a:rPr lang="en-US" sz="800" b="0" i="0" u="none" strike="noStrike">
                          <a:solidFill>
                            <a:schemeClr val="tx1"/>
                          </a:solidFill>
                          <a:effectLst/>
                          <a:latin typeface="Arial" panose="020B0604020202020204" pitchFamily="34" charset="0"/>
                          <a:cs typeface="Arial" panose="020B0604020202020204" pitchFamily="34" charset="0"/>
                        </a:rPr>
                        <a:t> </a:t>
                      </a:r>
                    </a:p>
                  </a:txBody>
                  <a:tcPr marL="6260" marR="6260" marT="6260" marB="0" anchor="b">
                    <a:lnL>
                      <a:noFill/>
                    </a:lnL>
                    <a:lnR>
                      <a:noFill/>
                    </a:lnR>
                    <a:lnT>
                      <a:noFill/>
                    </a:lnT>
                    <a:lnB w="25400" cap="flat" cmpd="dbl" algn="ctr">
                      <a:solidFill>
                        <a:srgbClr val="000000"/>
                      </a:solidFill>
                      <a:prstDash val="solid"/>
                      <a:round/>
                      <a:headEnd type="none" w="med" len="med"/>
                      <a:tailEnd type="none" w="med" len="med"/>
                    </a:lnB>
                  </a:tcPr>
                </a:tc>
                <a:tc hMerge="1">
                  <a:txBody>
                    <a:bodyPr/>
                    <a:lstStyle/>
                    <a:p>
                      <a:endParaRPr lang="en-US"/>
                    </a:p>
                  </a:txBody>
                  <a:tcPr>
                    <a:lnL w="12700" cmpd="sng">
                      <a:noFill/>
                      <a:prstDash val="solid"/>
                    </a:lnL>
                  </a:tcPr>
                </a:tc>
                <a:tc>
                  <a:txBody>
                    <a:bodyPr/>
                    <a:lstStyle/>
                    <a:p>
                      <a:pPr algn="ctr" fontAlgn="b"/>
                      <a:r>
                        <a:rPr lang="en-US" sz="800" b="1" i="0" u="none" strike="noStrike" dirty="0">
                          <a:solidFill>
                            <a:schemeClr val="tx1"/>
                          </a:solidFill>
                          <a:effectLst/>
                          <a:latin typeface="Arial" panose="020B0604020202020204" pitchFamily="34" charset="0"/>
                          <a:cs typeface="Arial" panose="020B0604020202020204" pitchFamily="34" charset="0"/>
                        </a:rPr>
                        <a:t>ID#</a:t>
                      </a:r>
                    </a:p>
                  </a:txBody>
                  <a:tcPr marL="6260" marR="6260" marT="6260" marB="0" anchor="b">
                    <a:lnL>
                      <a:noFill/>
                    </a:lnL>
                    <a:lnR>
                      <a:noFill/>
                    </a:lnR>
                    <a:lnT>
                      <a:noFill/>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68763">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CD19pos</a:t>
                      </a:r>
                    </a:p>
                  </a:txBody>
                  <a:tcPr marL="6260" marR="6260" marT="626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en-US" sz="1000" b="0" i="0" u="none" strike="noStrike" dirty="0">
                          <a:solidFill>
                            <a:schemeClr val="tx1"/>
                          </a:solidFill>
                          <a:effectLst/>
                          <a:latin typeface="Arial" panose="020B0604020202020204" pitchFamily="34" charset="0"/>
                          <a:cs typeface="Arial" panose="020B0604020202020204" pitchFamily="34" charset="0"/>
                        </a:rPr>
                        <a:t>17</a:t>
                      </a:r>
                    </a:p>
                  </a:txBody>
                  <a:tcPr marL="6260" marR="6260" marT="626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a:t>
                      </a:r>
                    </a:p>
                  </a:txBody>
                  <a:tcPr marL="6260" marR="6260" marT="626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+/high</a:t>
                      </a:r>
                    </a:p>
                  </a:txBody>
                  <a:tcPr marL="6260" marR="6260" marT="626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chemeClr val="tx1"/>
                          </a:solidFill>
                          <a:effectLst/>
                          <a:latin typeface="Arial" panose="020B0604020202020204" pitchFamily="34" charset="0"/>
                          <a:cs typeface="Arial" panose="020B0604020202020204" pitchFamily="34" charset="0"/>
                        </a:rPr>
                        <a:t>high</a:t>
                      </a:r>
                    </a:p>
                  </a:txBody>
                  <a:tcPr marL="6260" marR="6260" marT="626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a:t>
                      </a:r>
                    </a:p>
                  </a:txBody>
                  <a:tcPr marL="6260" marR="6260" marT="626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chemeClr val="tx1"/>
                          </a:solidFill>
                          <a:effectLst/>
                          <a:latin typeface="Arial" panose="020B0604020202020204" pitchFamily="34" charset="0"/>
                          <a:cs typeface="Arial" panose="020B0604020202020204" pitchFamily="34" charset="0"/>
                        </a:rPr>
                        <a:t>high</a:t>
                      </a:r>
                    </a:p>
                  </a:txBody>
                  <a:tcPr marL="6260" marR="6260" marT="626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a:t>
                      </a:r>
                    </a:p>
                  </a:txBody>
                  <a:tcPr marL="6260" marR="6260" marT="626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chemeClr val="tx1"/>
                          </a:solidFill>
                          <a:effectLst/>
                          <a:latin typeface="Arial" panose="020B0604020202020204" pitchFamily="34" charset="0"/>
                          <a:cs typeface="Arial" panose="020B0604020202020204" pitchFamily="34" charset="0"/>
                        </a:rPr>
                        <a:t>+/-</a:t>
                      </a:r>
                    </a:p>
                  </a:txBody>
                  <a:tcPr marL="6260" marR="6260" marT="626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w="25400" cap="flat" cmpd="dbl" algn="ctr">
                      <a:solidFill>
                        <a:srgbClr val="000000"/>
                      </a:solidFill>
                      <a:prstDash val="solid"/>
                      <a:round/>
                      <a:headEnd type="none" w="med" len="med"/>
                      <a:tailEnd type="none" w="med" len="med"/>
                    </a:lnT>
                    <a:lnB>
                      <a:noFill/>
                    </a:lnB>
                  </a:tcPr>
                </a:tc>
                <a:tc gridSpan="2">
                  <a:txBody>
                    <a:bodyPr/>
                    <a:lstStyle/>
                    <a:p>
                      <a:pPr algn="ctr" fontAlgn="b"/>
                      <a:r>
                        <a:rPr lang="en-US" sz="900" b="1" i="0" u="none" strike="noStrike" dirty="0">
                          <a:solidFill>
                            <a:schemeClr val="tx1"/>
                          </a:solidFill>
                          <a:effectLst/>
                          <a:latin typeface="Arial" panose="020B0604020202020204" pitchFamily="34" charset="0"/>
                          <a:cs typeface="Arial" panose="020B0604020202020204" pitchFamily="34" charset="0"/>
                        </a:rPr>
                        <a:t> 4,140 </a:t>
                      </a:r>
                    </a:p>
                  </a:txBody>
                  <a:tcPr marL="6260" marR="6260" marT="6260" marB="0" anchor="b">
                    <a:lnL>
                      <a:noFill/>
                    </a:lnL>
                    <a:lnR>
                      <a:noFill/>
                    </a:lnR>
                    <a:lnT w="25400" cap="flat" cmpd="dbl" algn="ctr">
                      <a:solidFill>
                        <a:srgbClr val="000000"/>
                      </a:solidFill>
                      <a:prstDash val="solid"/>
                      <a:round/>
                      <a:headEnd type="none" w="med" len="med"/>
                      <a:tailEnd type="none" w="med" len="med"/>
                    </a:lnT>
                    <a:lnB>
                      <a:noFill/>
                    </a:lnB>
                  </a:tcPr>
                </a:tc>
                <a:tc hMerge="1">
                  <a:txBody>
                    <a:bodyPr/>
                    <a:lstStyle/>
                    <a:p>
                      <a:pPr algn="r" fontAlgn="b"/>
                      <a:endParaRPr lang="en-US" sz="900" b="0" i="0" u="none" strike="noStrike">
                        <a:solidFill>
                          <a:srgbClr val="000000"/>
                        </a:solidFill>
                        <a:effectLst/>
                        <a:latin typeface="Arial"/>
                      </a:endParaRPr>
                    </a:p>
                  </a:txBody>
                  <a:tcPr marL="6260" marR="6260" marT="6260" marB="0" anchor="b">
                    <a:lnL>
                      <a:noFill/>
                    </a:lnL>
                    <a:lnR>
                      <a:noFill/>
                    </a:lnR>
                    <a:lnT w="25400" cap="flat" cmpd="dbl" algn="ctr">
                      <a:solidFill>
                        <a:srgbClr val="000000"/>
                      </a:solidFill>
                      <a:prstDash val="solid"/>
                      <a:round/>
                      <a:headEnd type="none" w="med" len="med"/>
                      <a:tailEnd type="none" w="med" len="med"/>
                    </a:lnT>
                    <a:lnB>
                      <a:noFill/>
                    </a:lnB>
                  </a:tcPr>
                </a:tc>
                <a:tc gridSpan="2">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(311-18,100)</a:t>
                      </a:r>
                    </a:p>
                  </a:txBody>
                  <a:tcPr marL="6260" marR="6260" marT="6260" marB="0" anchor="b">
                    <a:lnL>
                      <a:noFill/>
                    </a:lnL>
                    <a:lnR>
                      <a:noFill/>
                    </a:lnR>
                    <a:lnT w="25400" cap="flat" cmpd="dbl" algn="ctr">
                      <a:solidFill>
                        <a:srgbClr val="000000"/>
                      </a:solidFill>
                      <a:prstDash val="solid"/>
                      <a:round/>
                      <a:headEnd type="none" w="med" len="med"/>
                      <a:tailEnd type="none" w="med" len="med"/>
                    </a:lnT>
                    <a:lnB>
                      <a:noFill/>
                    </a:lnB>
                  </a:tcPr>
                </a:tc>
                <a:tc hMerge="1">
                  <a:txBody>
                    <a:bodyPr/>
                    <a:lstStyle/>
                    <a:p>
                      <a:endParaRPr lang="en-US"/>
                    </a:p>
                  </a:txBody>
                  <a:tcPr/>
                </a:tc>
                <a:tc>
                  <a:txBody>
                    <a:bodyPr/>
                    <a:lstStyle/>
                    <a:p>
                      <a:pPr algn="ctr" fontAlgn="b"/>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ctr" fontAlgn="b"/>
                      <a:r>
                        <a:rPr lang="en-US" sz="900" b="1" i="0" u="none" strike="noStrike" dirty="0">
                          <a:solidFill>
                            <a:schemeClr val="tx1"/>
                          </a:solidFill>
                          <a:effectLst/>
                          <a:latin typeface="Arial" panose="020B0604020202020204" pitchFamily="34" charset="0"/>
                          <a:cs typeface="Arial" panose="020B0604020202020204" pitchFamily="34" charset="0"/>
                        </a:rPr>
                        <a:t> 0.36 </a:t>
                      </a:r>
                    </a:p>
                  </a:txBody>
                  <a:tcPr marL="6260" marR="6260" marT="6260" marB="0" anchor="b">
                    <a:lnL>
                      <a:noFill/>
                    </a:lnL>
                    <a:lnR>
                      <a:noFill/>
                    </a:lnR>
                    <a:lnT w="25400" cap="flat" cmpd="dbl" algn="ctr">
                      <a:solidFill>
                        <a:srgbClr val="000000"/>
                      </a:solidFill>
                      <a:prstDash val="solid"/>
                      <a:round/>
                      <a:headEnd type="none" w="med" len="med"/>
                      <a:tailEnd type="none" w="med" len="med"/>
                    </a:lnT>
                    <a:lnB>
                      <a:noFill/>
                    </a:lnB>
                  </a:tcPr>
                </a:tc>
                <a:tc gridSpan="4">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 (0.013-1.50) </a:t>
                      </a:r>
                    </a:p>
                  </a:txBody>
                  <a:tcPr marL="6260" marR="6260" marT="6260" marB="0" anchor="b">
                    <a:lnL>
                      <a:noFill/>
                    </a:lnL>
                    <a:lnR>
                      <a:noFill/>
                    </a:lnR>
                    <a:lnT w="25400" cap="flat" cmpd="dbl"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pPr algn="ctr" fontAlgn="b"/>
                      <a:endParaRPr lang="en-US" sz="800" b="0" i="0" u="none" strike="noStrike" dirty="0">
                        <a:solidFill>
                          <a:srgbClr val="000000"/>
                        </a:solidFill>
                        <a:effectLst/>
                        <a:latin typeface="Arial" panose="020B0604020202020204" pitchFamily="34" charset="0"/>
                        <a:cs typeface="Arial" panose="020B0604020202020204" pitchFamily="34" charset="0"/>
                      </a:endParaRPr>
                    </a:p>
                  </a:txBody>
                  <a:tcPr marL="6260" marR="6260" marT="6260" marB="0" anchor="b">
                    <a:lnL>
                      <a:noFill/>
                    </a:lnL>
                    <a:lnR>
                      <a:noFill/>
                    </a:lnR>
                    <a:lnT w="25400" cap="flat" cmpd="dbl" algn="ctr">
                      <a:solidFill>
                        <a:srgbClr val="000000"/>
                      </a:solidFill>
                      <a:prstDash val="solid"/>
                      <a:round/>
                      <a:headEnd type="none" w="med" len="med"/>
                      <a:tailEnd type="none" w="med" len="med"/>
                    </a:lnT>
                    <a:lnB>
                      <a:noFill/>
                    </a:lnB>
                  </a:tcPr>
                </a:tc>
                <a:tc hMerge="1">
                  <a:txBody>
                    <a:bodyPr/>
                    <a:lstStyle/>
                    <a:p>
                      <a:endParaRPr lang="en-US"/>
                    </a:p>
                  </a:txBody>
                  <a:tcPr>
                    <a:lnL w="12700" cmpd="sng">
                      <a:noFill/>
                      <a:prstDash val="solid"/>
                    </a:lnL>
                  </a:tcPr>
                </a:tc>
                <a:tc>
                  <a:txBody>
                    <a:bodyPr/>
                    <a:lstStyle/>
                    <a:p>
                      <a:pPr algn="ctr" fontAlgn="b"/>
                      <a:r>
                        <a:rPr lang="en-US" sz="800" b="0" i="0" u="none" strike="noStrike" dirty="0">
                          <a:solidFill>
                            <a:schemeClr val="tx1"/>
                          </a:solidFill>
                          <a:effectLst/>
                          <a:latin typeface="Arial" panose="020B0604020202020204" pitchFamily="34" charset="0"/>
                          <a:cs typeface="Arial" panose="020B0604020202020204" pitchFamily="34" charset="0"/>
                        </a:rPr>
                        <a:t>Pop 3</a:t>
                      </a:r>
                    </a:p>
                  </a:txBody>
                  <a:tcPr marL="6260" marR="6260" marT="6260"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03"/>
                  </a:ext>
                </a:extLst>
              </a:tr>
              <a:tr h="168763">
                <a:tc>
                  <a:txBody>
                    <a:bodyPr/>
                    <a:lstStyle/>
                    <a:p>
                      <a:pPr algn="ctr" fontAlgn="b"/>
                      <a:endParaRPr lang="en-US" sz="900" b="0" i="0" u="none" strike="noStrike" dirty="0">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a:noFill/>
                    </a:lnB>
                  </a:tcPr>
                </a:tc>
                <a:tc>
                  <a:txBody>
                    <a:bodyPr/>
                    <a:lstStyle/>
                    <a:p>
                      <a:pPr algn="ctr" fontAlgn="b"/>
                      <a:r>
                        <a:rPr lang="en-US" sz="1000" b="0" i="0" u="none" strike="noStrike" dirty="0">
                          <a:solidFill>
                            <a:schemeClr val="tx1"/>
                          </a:solidFill>
                          <a:effectLst/>
                          <a:latin typeface="Arial" panose="020B0604020202020204" pitchFamily="34" charset="0"/>
                          <a:cs typeface="Arial" panose="020B0604020202020204" pitchFamily="34" charset="0"/>
                        </a:rPr>
                        <a:t>15</a:t>
                      </a:r>
                    </a:p>
                  </a:txBody>
                  <a:tcPr marL="6260" marR="6260" marT="6260" marB="0" anchor="b">
                    <a:lnL>
                      <a:noFill/>
                    </a:lnL>
                    <a:lnR>
                      <a:noFill/>
                    </a:lnR>
                    <a:lnT>
                      <a:noFill/>
                    </a:lnT>
                    <a:lnB>
                      <a:noFill/>
                    </a:lnB>
                  </a:tcPr>
                </a:tc>
                <a:tc>
                  <a:txBody>
                    <a:bodyPr/>
                    <a:lstStyle/>
                    <a:p>
                      <a:pPr algn="ctr" fontAlgn="b"/>
                      <a:r>
                        <a:rPr lang="en-US" sz="900" b="0" i="0" u="none" strike="noStrike">
                          <a:solidFill>
                            <a:schemeClr val="tx1"/>
                          </a:solidFill>
                          <a:effectLst/>
                          <a:latin typeface="Arial" panose="020B0604020202020204" pitchFamily="34" charset="0"/>
                          <a:cs typeface="Arial" panose="020B0604020202020204" pitchFamily="34" charset="0"/>
                        </a:rPr>
                        <a:t>-</a:t>
                      </a:r>
                    </a:p>
                  </a:txBody>
                  <a:tcPr marL="6260" marR="6260" marT="6260" marB="0" anchor="b">
                    <a:lnL>
                      <a:noFill/>
                    </a:lnL>
                    <a:lnR>
                      <a:noFill/>
                    </a:lnR>
                    <a:lnT>
                      <a:noFill/>
                    </a:lnT>
                    <a:lnB>
                      <a:noFill/>
                    </a:lnB>
                  </a:tcPr>
                </a:tc>
                <a:tc>
                  <a:txBody>
                    <a:bodyPr/>
                    <a:lstStyle/>
                    <a:p>
                      <a:pPr algn="ctr" fontAlgn="b"/>
                      <a:r>
                        <a:rPr lang="en-US" sz="900" b="0" i="0" u="none" strike="noStrike">
                          <a:solidFill>
                            <a:schemeClr val="tx1"/>
                          </a:solidFill>
                          <a:effectLst/>
                          <a:latin typeface="Arial" panose="020B0604020202020204" pitchFamily="34" charset="0"/>
                          <a:cs typeface="Arial" panose="020B0604020202020204" pitchFamily="34" charset="0"/>
                        </a:rPr>
                        <a:t>+</a:t>
                      </a:r>
                    </a:p>
                  </a:txBody>
                  <a:tcPr marL="6260" marR="6260" marT="6260" marB="0" anchor="b">
                    <a:lnL>
                      <a:noFill/>
                    </a:lnL>
                    <a:lnR>
                      <a:noFill/>
                    </a:lnR>
                    <a:lnT>
                      <a:noFill/>
                    </a:lnT>
                    <a:lnB>
                      <a:noFill/>
                    </a:lnB>
                  </a:tcPr>
                </a:tc>
                <a:tc>
                  <a:txBody>
                    <a:bodyPr/>
                    <a:lstStyle/>
                    <a:p>
                      <a:pPr algn="ctr" fontAlgn="b"/>
                      <a:r>
                        <a:rPr lang="en-US" sz="900" b="0" i="0" u="none" strike="noStrike">
                          <a:solidFill>
                            <a:schemeClr val="tx1"/>
                          </a:solidFill>
                          <a:effectLst/>
                          <a:latin typeface="Arial" panose="020B0604020202020204" pitchFamily="34" charset="0"/>
                          <a:cs typeface="Arial" panose="020B0604020202020204" pitchFamily="34" charset="0"/>
                        </a:rPr>
                        <a:t>high</a:t>
                      </a:r>
                    </a:p>
                  </a:txBody>
                  <a:tcPr marL="6260" marR="6260" marT="6260" marB="0" anchor="b">
                    <a:lnL>
                      <a:noFill/>
                    </a:lnL>
                    <a:lnR>
                      <a:noFill/>
                    </a:lnR>
                    <a:lnT>
                      <a:noFill/>
                    </a:lnT>
                    <a:lnB>
                      <a:noFill/>
                    </a:lnB>
                  </a:tcPr>
                </a:tc>
                <a:tc>
                  <a:txBody>
                    <a:bodyPr/>
                    <a:lstStyle/>
                    <a:p>
                      <a:pPr algn="ctr" fontAlgn="b"/>
                      <a:r>
                        <a:rPr lang="en-US" sz="900" b="0" i="0" u="none" strike="noStrike">
                          <a:solidFill>
                            <a:schemeClr val="tx1"/>
                          </a:solidFill>
                          <a:effectLst/>
                          <a:latin typeface="Arial" panose="020B0604020202020204" pitchFamily="34" charset="0"/>
                          <a:cs typeface="Arial" panose="020B0604020202020204" pitchFamily="34" charset="0"/>
                        </a:rPr>
                        <a:t>-</a:t>
                      </a:r>
                    </a:p>
                  </a:txBody>
                  <a:tcPr marL="6260" marR="6260" marT="6260" marB="0" anchor="b">
                    <a:lnL>
                      <a:noFill/>
                    </a:lnL>
                    <a:lnR>
                      <a:noFill/>
                    </a:lnR>
                    <a:lnT>
                      <a:noFill/>
                    </a:lnT>
                    <a:lnB>
                      <a:noFill/>
                    </a:lnB>
                  </a:tcPr>
                </a:tc>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high</a:t>
                      </a:r>
                    </a:p>
                  </a:txBody>
                  <a:tcPr marL="6260" marR="6260" marT="6260" marB="0" anchor="b">
                    <a:lnL>
                      <a:noFill/>
                    </a:lnL>
                    <a:lnR>
                      <a:noFill/>
                    </a:lnR>
                    <a:lnT>
                      <a:noFill/>
                    </a:lnT>
                    <a:lnB>
                      <a:noFill/>
                    </a:lnB>
                  </a:tcPr>
                </a:tc>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a:t>
                      </a:r>
                    </a:p>
                  </a:txBody>
                  <a:tcPr marL="6260" marR="6260" marT="6260" marB="0" anchor="b">
                    <a:lnL>
                      <a:noFill/>
                    </a:lnL>
                    <a:lnR>
                      <a:noFill/>
                    </a:lnR>
                    <a:lnT>
                      <a:noFill/>
                    </a:lnT>
                    <a:lnB>
                      <a:noFill/>
                    </a:lnB>
                  </a:tcPr>
                </a:tc>
                <a:tc>
                  <a:txBody>
                    <a:bodyPr/>
                    <a:lstStyle/>
                    <a:p>
                      <a:pPr algn="ctr" fontAlgn="b"/>
                      <a:r>
                        <a:rPr lang="en-US" sz="900" b="0" i="0" u="none" strike="noStrike">
                          <a:solidFill>
                            <a:schemeClr val="tx1"/>
                          </a:solidFill>
                          <a:effectLst/>
                          <a:latin typeface="Arial" panose="020B0604020202020204" pitchFamily="34" charset="0"/>
                          <a:cs typeface="Arial" panose="020B0604020202020204" pitchFamily="34" charset="0"/>
                        </a:rPr>
                        <a:t>+/high</a:t>
                      </a:r>
                    </a:p>
                  </a:txBody>
                  <a:tcPr marL="6260" marR="6260" marT="6260" marB="0" anchor="b">
                    <a:lnL>
                      <a:noFill/>
                    </a:lnL>
                    <a:lnR>
                      <a:noFill/>
                    </a:lnR>
                    <a:lnT>
                      <a:noFill/>
                    </a:lnT>
                    <a:lnB>
                      <a:noFill/>
                    </a:lnB>
                  </a:tcPr>
                </a:tc>
                <a:tc>
                  <a:txBody>
                    <a:bodyPr/>
                    <a:lstStyle/>
                    <a:p>
                      <a:pPr algn="ctr" fontAlgn="b"/>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a:noFill/>
                    </a:lnB>
                  </a:tcPr>
                </a:tc>
                <a:tc gridSpan="2">
                  <a:txBody>
                    <a:bodyPr/>
                    <a:lstStyle/>
                    <a:p>
                      <a:pPr algn="ctr" fontAlgn="b"/>
                      <a:r>
                        <a:rPr lang="en-US" sz="900" b="1" i="0" u="none" strike="noStrike">
                          <a:solidFill>
                            <a:schemeClr val="tx1"/>
                          </a:solidFill>
                          <a:effectLst/>
                          <a:latin typeface="Arial" panose="020B0604020202020204" pitchFamily="34" charset="0"/>
                          <a:cs typeface="Arial" panose="020B0604020202020204" pitchFamily="34" charset="0"/>
                        </a:rPr>
                        <a:t> 2,443 </a:t>
                      </a:r>
                    </a:p>
                  </a:txBody>
                  <a:tcPr marL="6260" marR="6260" marT="6260" marB="0" anchor="b">
                    <a:lnL>
                      <a:noFill/>
                    </a:lnL>
                    <a:lnR>
                      <a:noFill/>
                    </a:lnR>
                    <a:lnT>
                      <a:noFill/>
                    </a:lnT>
                    <a:lnB>
                      <a:noFill/>
                    </a:lnB>
                  </a:tcPr>
                </a:tc>
                <a:tc hMerge="1">
                  <a:txBody>
                    <a:bodyPr/>
                    <a:lstStyle/>
                    <a:p>
                      <a:pPr algn="r" fontAlgn="b"/>
                      <a:endParaRPr lang="en-US" sz="900" b="0" i="0" u="none" strike="noStrike" dirty="0">
                        <a:solidFill>
                          <a:srgbClr val="000000"/>
                        </a:solidFill>
                        <a:effectLst/>
                        <a:latin typeface="Arial"/>
                      </a:endParaRPr>
                    </a:p>
                  </a:txBody>
                  <a:tcPr marL="6260" marR="6260" marT="6260" marB="0" anchor="b">
                    <a:lnL>
                      <a:noFill/>
                    </a:lnL>
                    <a:lnR>
                      <a:noFill/>
                    </a:lnR>
                    <a:lnT>
                      <a:noFill/>
                    </a:lnT>
                    <a:lnB>
                      <a:noFill/>
                    </a:lnB>
                  </a:tcPr>
                </a:tc>
                <a:tc gridSpan="2">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 (242-9,836) </a:t>
                      </a:r>
                    </a:p>
                  </a:txBody>
                  <a:tcPr marL="6260" marR="6260" marT="6260" marB="0" anchor="b">
                    <a:lnL>
                      <a:noFill/>
                    </a:lnL>
                    <a:lnR>
                      <a:noFill/>
                    </a:lnR>
                    <a:lnT>
                      <a:noFill/>
                    </a:lnT>
                    <a:lnB>
                      <a:noFill/>
                    </a:lnB>
                  </a:tcPr>
                </a:tc>
                <a:tc hMerge="1">
                  <a:txBody>
                    <a:bodyPr/>
                    <a:lstStyle/>
                    <a:p>
                      <a:endParaRPr lang="en-US"/>
                    </a:p>
                  </a:txBody>
                  <a:tcPr/>
                </a:tc>
                <a:tc>
                  <a:txBody>
                    <a:bodyPr/>
                    <a:lstStyle/>
                    <a:p>
                      <a:pPr algn="ctr" fontAlgn="b"/>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a:noFill/>
                    </a:lnB>
                  </a:tcPr>
                </a:tc>
                <a:tc>
                  <a:txBody>
                    <a:bodyPr/>
                    <a:lstStyle/>
                    <a:p>
                      <a:pPr algn="ctr" fontAlgn="b"/>
                      <a:r>
                        <a:rPr lang="en-US" sz="900" b="1" i="0" u="none" strike="noStrike">
                          <a:solidFill>
                            <a:schemeClr val="tx1"/>
                          </a:solidFill>
                          <a:effectLst/>
                          <a:latin typeface="Arial" panose="020B0604020202020204" pitchFamily="34" charset="0"/>
                          <a:cs typeface="Arial" panose="020B0604020202020204" pitchFamily="34" charset="0"/>
                        </a:rPr>
                        <a:t> 0.22 </a:t>
                      </a:r>
                    </a:p>
                  </a:txBody>
                  <a:tcPr marL="6260" marR="6260" marT="6260" marB="0" anchor="b">
                    <a:lnL>
                      <a:noFill/>
                    </a:lnL>
                    <a:lnR>
                      <a:noFill/>
                    </a:lnR>
                    <a:lnT>
                      <a:noFill/>
                    </a:lnT>
                    <a:lnB>
                      <a:noFill/>
                    </a:lnB>
                  </a:tcPr>
                </a:tc>
                <a:tc gridSpan="4">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 (0.018-0.82) </a:t>
                      </a:r>
                    </a:p>
                  </a:txBody>
                  <a:tcPr marL="6260" marR="6260" marT="6260" marB="0" anchor="b">
                    <a:lnL>
                      <a:noFill/>
                    </a:lnL>
                    <a:lnR>
                      <a:noFill/>
                    </a:lnR>
                    <a:lnT>
                      <a:noFill/>
                    </a:lnT>
                    <a:lnB>
                      <a:noFill/>
                    </a:lnB>
                  </a:tcPr>
                </a:tc>
                <a:tc hMerge="1">
                  <a:txBody>
                    <a:bodyPr/>
                    <a:lstStyle/>
                    <a:p>
                      <a:endParaRPr lang="en-US"/>
                    </a:p>
                  </a:txBody>
                  <a:tcPr/>
                </a:tc>
                <a:tc hMerge="1">
                  <a:txBody>
                    <a:bodyPr/>
                    <a:lstStyle/>
                    <a:p>
                      <a:pPr algn="ctr" fontAlgn="b"/>
                      <a:endParaRPr lang="en-US" sz="800" b="0" i="0" u="none" strike="noStrike" dirty="0">
                        <a:solidFill>
                          <a:srgbClr val="000000"/>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a:noFill/>
                    </a:lnB>
                  </a:tcPr>
                </a:tc>
                <a:tc hMerge="1">
                  <a:txBody>
                    <a:bodyPr/>
                    <a:lstStyle/>
                    <a:p>
                      <a:endParaRPr lang="en-US"/>
                    </a:p>
                  </a:txBody>
                  <a:tcPr>
                    <a:lnL w="12700" cmpd="sng">
                      <a:noFill/>
                      <a:prstDash val="solid"/>
                    </a:lnL>
                  </a:tcPr>
                </a:tc>
                <a:tc>
                  <a:txBody>
                    <a:bodyPr/>
                    <a:lstStyle/>
                    <a:p>
                      <a:pPr algn="ctr" fontAlgn="b"/>
                      <a:r>
                        <a:rPr lang="en-US" sz="800" b="0" i="0" u="none" strike="noStrike" dirty="0">
                          <a:solidFill>
                            <a:schemeClr val="tx1"/>
                          </a:solidFill>
                          <a:effectLst/>
                          <a:latin typeface="Arial" panose="020B0604020202020204" pitchFamily="34" charset="0"/>
                          <a:cs typeface="Arial" panose="020B0604020202020204" pitchFamily="34" charset="0"/>
                        </a:rPr>
                        <a:t>Pop </a:t>
                      </a:r>
                      <a:r>
                        <a:rPr lang="en-US" sz="800" b="0" i="0" u="none" strike="noStrike" baseline="0" dirty="0">
                          <a:solidFill>
                            <a:schemeClr val="tx1"/>
                          </a:solidFill>
                          <a:effectLst/>
                          <a:latin typeface="Arial" panose="020B0604020202020204" pitchFamily="34" charset="0"/>
                          <a:cs typeface="Arial" panose="020B0604020202020204" pitchFamily="34" charset="0"/>
                        </a:rPr>
                        <a:t>1</a:t>
                      </a:r>
                      <a:endParaRPr lang="en-US" sz="800" b="0" i="0" u="none" strike="noStrike" dirty="0">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04"/>
                  </a:ext>
                </a:extLst>
              </a:tr>
              <a:tr h="168763">
                <a:tc>
                  <a:txBody>
                    <a:bodyPr/>
                    <a:lstStyle/>
                    <a:p>
                      <a:pPr algn="ctr" fontAlgn="b"/>
                      <a:endParaRPr lang="en-US" sz="900" b="0" i="0" u="none" strike="noStrike" dirty="0">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a:noFill/>
                    </a:lnB>
                  </a:tcPr>
                </a:tc>
                <a:tc>
                  <a:txBody>
                    <a:bodyPr/>
                    <a:lstStyle/>
                    <a:p>
                      <a:pPr algn="ctr" fontAlgn="b"/>
                      <a:r>
                        <a:rPr lang="en-US" sz="1000" b="0" i="0" u="none" strike="noStrike" dirty="0">
                          <a:solidFill>
                            <a:schemeClr val="tx1"/>
                          </a:solidFill>
                          <a:effectLst/>
                          <a:latin typeface="Arial" panose="020B0604020202020204" pitchFamily="34" charset="0"/>
                          <a:cs typeface="Arial" panose="020B0604020202020204" pitchFamily="34" charset="0"/>
                        </a:rPr>
                        <a:t>16</a:t>
                      </a:r>
                    </a:p>
                  </a:txBody>
                  <a:tcPr marL="6260" marR="6260" marT="6260" marB="0" anchor="b">
                    <a:lnL>
                      <a:noFill/>
                    </a:lnL>
                    <a:lnR>
                      <a:noFill/>
                    </a:lnR>
                    <a:lnT>
                      <a:noFill/>
                    </a:lnT>
                    <a:lnB>
                      <a:noFill/>
                    </a:lnB>
                  </a:tcPr>
                </a:tc>
                <a:tc>
                  <a:txBody>
                    <a:bodyPr/>
                    <a:lstStyle/>
                    <a:p>
                      <a:pPr algn="ctr" fontAlgn="b"/>
                      <a:r>
                        <a:rPr lang="en-US" sz="900" b="0" i="0" u="none" strike="noStrike">
                          <a:solidFill>
                            <a:schemeClr val="tx1"/>
                          </a:solidFill>
                          <a:effectLst/>
                          <a:latin typeface="Arial" panose="020B0604020202020204" pitchFamily="34" charset="0"/>
                          <a:cs typeface="Arial" panose="020B0604020202020204" pitchFamily="34" charset="0"/>
                        </a:rPr>
                        <a:t>-</a:t>
                      </a:r>
                    </a:p>
                  </a:txBody>
                  <a:tcPr marL="6260" marR="6260" marT="6260" marB="0" anchor="b">
                    <a:lnL>
                      <a:noFill/>
                    </a:lnL>
                    <a:lnR>
                      <a:noFill/>
                    </a:lnR>
                    <a:lnT>
                      <a:noFill/>
                    </a:lnT>
                    <a:lnB>
                      <a:noFill/>
                    </a:lnB>
                  </a:tcPr>
                </a:tc>
                <a:tc>
                  <a:txBody>
                    <a:bodyPr/>
                    <a:lstStyle/>
                    <a:p>
                      <a:pPr algn="ctr" fontAlgn="b"/>
                      <a:r>
                        <a:rPr lang="en-US" sz="900" b="0" i="0" u="none" strike="noStrike">
                          <a:solidFill>
                            <a:schemeClr val="tx1"/>
                          </a:solidFill>
                          <a:effectLst/>
                          <a:latin typeface="Arial" panose="020B0604020202020204" pitchFamily="34" charset="0"/>
                          <a:cs typeface="Arial" panose="020B0604020202020204" pitchFamily="34" charset="0"/>
                        </a:rPr>
                        <a:t>+</a:t>
                      </a:r>
                    </a:p>
                  </a:txBody>
                  <a:tcPr marL="6260" marR="6260" marT="6260" marB="0" anchor="b">
                    <a:lnL>
                      <a:noFill/>
                    </a:lnL>
                    <a:lnR>
                      <a:noFill/>
                    </a:lnR>
                    <a:lnT>
                      <a:noFill/>
                    </a:lnT>
                    <a:lnB>
                      <a:noFill/>
                    </a:lnB>
                  </a:tcPr>
                </a:tc>
                <a:tc>
                  <a:txBody>
                    <a:bodyPr/>
                    <a:lstStyle/>
                    <a:p>
                      <a:pPr algn="ctr" fontAlgn="b"/>
                      <a:r>
                        <a:rPr lang="en-US" sz="900" b="0" i="0" u="none" strike="noStrike">
                          <a:solidFill>
                            <a:schemeClr val="tx1"/>
                          </a:solidFill>
                          <a:effectLst/>
                          <a:latin typeface="Arial" panose="020B0604020202020204" pitchFamily="34" charset="0"/>
                          <a:cs typeface="Arial" panose="020B0604020202020204" pitchFamily="34" charset="0"/>
                        </a:rPr>
                        <a:t>high</a:t>
                      </a:r>
                    </a:p>
                  </a:txBody>
                  <a:tcPr marL="6260" marR="6260" marT="6260" marB="0" anchor="b">
                    <a:lnL>
                      <a:noFill/>
                    </a:lnL>
                    <a:lnR>
                      <a:noFill/>
                    </a:lnR>
                    <a:lnT>
                      <a:noFill/>
                    </a:lnT>
                    <a:lnB>
                      <a:noFill/>
                    </a:lnB>
                  </a:tcPr>
                </a:tc>
                <a:tc>
                  <a:txBody>
                    <a:bodyPr/>
                    <a:lstStyle/>
                    <a:p>
                      <a:pPr algn="ctr" fontAlgn="b"/>
                      <a:r>
                        <a:rPr lang="en-US" sz="900" b="0" i="0" u="none" strike="noStrike">
                          <a:solidFill>
                            <a:schemeClr val="tx1"/>
                          </a:solidFill>
                          <a:effectLst/>
                          <a:latin typeface="Arial" panose="020B0604020202020204" pitchFamily="34" charset="0"/>
                          <a:cs typeface="Arial" panose="020B0604020202020204" pitchFamily="34" charset="0"/>
                        </a:rPr>
                        <a:t>-</a:t>
                      </a:r>
                    </a:p>
                  </a:txBody>
                  <a:tcPr marL="6260" marR="6260" marT="6260" marB="0" anchor="b">
                    <a:lnL>
                      <a:noFill/>
                    </a:lnL>
                    <a:lnR>
                      <a:noFill/>
                    </a:lnR>
                    <a:lnT>
                      <a:noFill/>
                    </a:lnT>
                    <a:lnB>
                      <a:noFill/>
                    </a:lnB>
                  </a:tcPr>
                </a:tc>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high</a:t>
                      </a:r>
                    </a:p>
                  </a:txBody>
                  <a:tcPr marL="6260" marR="6260" marT="6260" marB="0" anchor="b">
                    <a:lnL>
                      <a:noFill/>
                    </a:lnL>
                    <a:lnR>
                      <a:noFill/>
                    </a:lnR>
                    <a:lnT>
                      <a:noFill/>
                    </a:lnT>
                    <a:lnB>
                      <a:noFill/>
                    </a:lnB>
                  </a:tcPr>
                </a:tc>
                <a:tc>
                  <a:txBody>
                    <a:bodyPr/>
                    <a:lstStyle/>
                    <a:p>
                      <a:pPr algn="ctr" fontAlgn="b"/>
                      <a:r>
                        <a:rPr lang="en-US" sz="900" b="0" i="0" u="none" strike="noStrike">
                          <a:solidFill>
                            <a:schemeClr val="tx1"/>
                          </a:solidFill>
                          <a:effectLst/>
                          <a:latin typeface="Arial" panose="020B0604020202020204" pitchFamily="34" charset="0"/>
                          <a:cs typeface="Arial" panose="020B0604020202020204" pitchFamily="34" charset="0"/>
                        </a:rPr>
                        <a:t>-</a:t>
                      </a:r>
                    </a:p>
                  </a:txBody>
                  <a:tcPr marL="6260" marR="6260" marT="6260" marB="0" anchor="b">
                    <a:lnL>
                      <a:noFill/>
                    </a:lnL>
                    <a:lnR>
                      <a:noFill/>
                    </a:lnR>
                    <a:lnT>
                      <a:noFill/>
                    </a:lnT>
                    <a:lnB>
                      <a:noFill/>
                    </a:lnB>
                  </a:tcPr>
                </a:tc>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a:t>
                      </a:r>
                    </a:p>
                  </a:txBody>
                  <a:tcPr marL="6260" marR="6260" marT="6260" marB="0" anchor="b">
                    <a:lnL>
                      <a:noFill/>
                    </a:lnL>
                    <a:lnR>
                      <a:noFill/>
                    </a:lnR>
                    <a:lnT>
                      <a:noFill/>
                    </a:lnT>
                    <a:lnB>
                      <a:noFill/>
                    </a:lnB>
                  </a:tcPr>
                </a:tc>
                <a:tc>
                  <a:txBody>
                    <a:bodyPr/>
                    <a:lstStyle/>
                    <a:p>
                      <a:pPr algn="ctr" fontAlgn="b"/>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a:noFill/>
                    </a:lnB>
                  </a:tcPr>
                </a:tc>
                <a:tc gridSpan="2">
                  <a:txBody>
                    <a:bodyPr/>
                    <a:lstStyle/>
                    <a:p>
                      <a:pPr algn="ctr" fontAlgn="b"/>
                      <a:r>
                        <a:rPr lang="en-US" sz="900" b="1" i="0" u="none" strike="noStrike">
                          <a:solidFill>
                            <a:schemeClr val="tx1"/>
                          </a:solidFill>
                          <a:effectLst/>
                          <a:latin typeface="Arial" panose="020B0604020202020204" pitchFamily="34" charset="0"/>
                          <a:cs typeface="Arial" panose="020B0604020202020204" pitchFamily="34" charset="0"/>
                        </a:rPr>
                        <a:t> 2,436 </a:t>
                      </a:r>
                    </a:p>
                  </a:txBody>
                  <a:tcPr marL="6260" marR="6260" marT="6260" marB="0" anchor="b">
                    <a:lnL>
                      <a:noFill/>
                    </a:lnL>
                    <a:lnR>
                      <a:noFill/>
                    </a:lnR>
                    <a:lnT>
                      <a:noFill/>
                    </a:lnT>
                    <a:lnB>
                      <a:noFill/>
                    </a:lnB>
                  </a:tcPr>
                </a:tc>
                <a:tc hMerge="1">
                  <a:txBody>
                    <a:bodyPr/>
                    <a:lstStyle/>
                    <a:p>
                      <a:pPr algn="r" fontAlgn="b"/>
                      <a:endParaRPr lang="en-US" sz="900" b="0" i="0" u="none" strike="noStrike" dirty="0">
                        <a:solidFill>
                          <a:srgbClr val="000000"/>
                        </a:solidFill>
                        <a:effectLst/>
                        <a:latin typeface="Arial"/>
                      </a:endParaRPr>
                    </a:p>
                  </a:txBody>
                  <a:tcPr marL="6260" marR="6260" marT="6260" marB="0" anchor="b">
                    <a:lnL>
                      <a:noFill/>
                    </a:lnL>
                    <a:lnR>
                      <a:noFill/>
                    </a:lnR>
                    <a:lnT>
                      <a:noFill/>
                    </a:lnT>
                    <a:lnB>
                      <a:noFill/>
                    </a:lnB>
                  </a:tcPr>
                </a:tc>
                <a:tc gridSpan="2">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 (446-7,020) </a:t>
                      </a:r>
                    </a:p>
                  </a:txBody>
                  <a:tcPr marL="6260" marR="6260" marT="6260" marB="0" anchor="b">
                    <a:lnL>
                      <a:noFill/>
                    </a:lnL>
                    <a:lnR>
                      <a:noFill/>
                    </a:lnR>
                    <a:lnT>
                      <a:noFill/>
                    </a:lnT>
                    <a:lnB>
                      <a:noFill/>
                    </a:lnB>
                  </a:tcPr>
                </a:tc>
                <a:tc hMerge="1">
                  <a:txBody>
                    <a:bodyPr/>
                    <a:lstStyle/>
                    <a:p>
                      <a:endParaRPr lang="en-US"/>
                    </a:p>
                  </a:txBody>
                  <a:tcPr/>
                </a:tc>
                <a:tc>
                  <a:txBody>
                    <a:bodyPr/>
                    <a:lstStyle/>
                    <a:p>
                      <a:pPr algn="ctr" fontAlgn="b"/>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a:noFill/>
                    </a:lnB>
                  </a:tcPr>
                </a:tc>
                <a:tc>
                  <a:txBody>
                    <a:bodyPr/>
                    <a:lstStyle/>
                    <a:p>
                      <a:pPr algn="ctr" fontAlgn="b"/>
                      <a:r>
                        <a:rPr lang="en-US" sz="900" b="1" i="0" u="none" strike="noStrike">
                          <a:solidFill>
                            <a:schemeClr val="tx1"/>
                          </a:solidFill>
                          <a:effectLst/>
                          <a:latin typeface="Arial" panose="020B0604020202020204" pitchFamily="34" charset="0"/>
                          <a:cs typeface="Arial" panose="020B0604020202020204" pitchFamily="34" charset="0"/>
                        </a:rPr>
                        <a:t> 0.23 </a:t>
                      </a:r>
                    </a:p>
                  </a:txBody>
                  <a:tcPr marL="6260" marR="6260" marT="6260" marB="0" anchor="b">
                    <a:lnL>
                      <a:noFill/>
                    </a:lnL>
                    <a:lnR>
                      <a:noFill/>
                    </a:lnR>
                    <a:lnT>
                      <a:noFill/>
                    </a:lnT>
                    <a:lnB>
                      <a:noFill/>
                    </a:lnB>
                  </a:tcPr>
                </a:tc>
                <a:tc gridSpan="4">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 (0.024-0.58) </a:t>
                      </a:r>
                    </a:p>
                  </a:txBody>
                  <a:tcPr marL="6260" marR="6260" marT="6260" marB="0" anchor="b">
                    <a:lnL>
                      <a:noFill/>
                    </a:lnL>
                    <a:lnR>
                      <a:noFill/>
                    </a:lnR>
                    <a:lnT>
                      <a:noFill/>
                    </a:lnT>
                    <a:lnB>
                      <a:noFill/>
                    </a:lnB>
                  </a:tcPr>
                </a:tc>
                <a:tc hMerge="1">
                  <a:txBody>
                    <a:bodyPr/>
                    <a:lstStyle/>
                    <a:p>
                      <a:endParaRPr lang="en-US"/>
                    </a:p>
                  </a:txBody>
                  <a:tcPr/>
                </a:tc>
                <a:tc hMerge="1">
                  <a:txBody>
                    <a:bodyPr/>
                    <a:lstStyle/>
                    <a:p>
                      <a:pPr algn="ctr" fontAlgn="b"/>
                      <a:endParaRPr lang="en-US" sz="800" b="0" i="0" u="none" strike="noStrike" dirty="0">
                        <a:solidFill>
                          <a:srgbClr val="000000"/>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a:noFill/>
                    </a:lnB>
                  </a:tcPr>
                </a:tc>
                <a:tc hMerge="1">
                  <a:txBody>
                    <a:bodyPr/>
                    <a:lstStyle/>
                    <a:p>
                      <a:endParaRPr lang="en-US"/>
                    </a:p>
                  </a:txBody>
                  <a:tcPr>
                    <a:lnL w="12700" cmpd="sng">
                      <a:noFill/>
                      <a:prstDash val="solid"/>
                    </a:lnL>
                  </a:tcPr>
                </a:tc>
                <a:tc>
                  <a:txBody>
                    <a:bodyPr/>
                    <a:lstStyle/>
                    <a:p>
                      <a:pPr algn="ctr" fontAlgn="b"/>
                      <a:r>
                        <a:rPr lang="en-US" sz="800" b="0" i="0" u="none" strike="noStrike" dirty="0">
                          <a:solidFill>
                            <a:schemeClr val="tx1"/>
                          </a:solidFill>
                          <a:effectLst/>
                          <a:latin typeface="Arial" panose="020B0604020202020204" pitchFamily="34" charset="0"/>
                          <a:cs typeface="Arial" panose="020B0604020202020204" pitchFamily="34" charset="0"/>
                        </a:rPr>
                        <a:t>Pop </a:t>
                      </a:r>
                      <a:r>
                        <a:rPr lang="en-US" sz="800" b="0" i="0" u="none" strike="noStrike" baseline="0" dirty="0">
                          <a:solidFill>
                            <a:schemeClr val="tx1"/>
                          </a:solidFill>
                          <a:effectLst/>
                          <a:latin typeface="Arial" panose="020B0604020202020204" pitchFamily="34" charset="0"/>
                          <a:cs typeface="Arial" panose="020B0604020202020204" pitchFamily="34" charset="0"/>
                        </a:rPr>
                        <a:t>2</a:t>
                      </a:r>
                      <a:endParaRPr lang="en-US" sz="800" b="0" i="0" u="none" strike="noStrike" dirty="0">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05"/>
                  </a:ext>
                </a:extLst>
              </a:tr>
              <a:tr h="168763">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CD19neg</a:t>
                      </a:r>
                    </a:p>
                  </a:txBody>
                  <a:tcPr marL="6260" marR="6260" marT="6260" marB="0" anchor="b">
                    <a:lnL>
                      <a:noFill/>
                    </a:lnL>
                    <a:lnR>
                      <a:noFill/>
                    </a:lnR>
                    <a:lnT>
                      <a:noFill/>
                    </a:lnT>
                    <a:lnB>
                      <a:noFill/>
                    </a:lnB>
                  </a:tcPr>
                </a:tc>
                <a:tc>
                  <a:txBody>
                    <a:bodyPr/>
                    <a:lstStyle/>
                    <a:p>
                      <a:pPr algn="ctr" fontAlgn="b"/>
                      <a:r>
                        <a:rPr lang="en-US" sz="1000" b="0" i="0" u="none" strike="noStrike" dirty="0">
                          <a:solidFill>
                            <a:schemeClr val="tx1"/>
                          </a:solidFill>
                          <a:effectLst/>
                          <a:latin typeface="Arial" panose="020B0604020202020204" pitchFamily="34" charset="0"/>
                          <a:cs typeface="Arial" panose="020B0604020202020204" pitchFamily="34" charset="0"/>
                        </a:rPr>
                        <a:t>20</a:t>
                      </a:r>
                    </a:p>
                  </a:txBody>
                  <a:tcPr marL="6260" marR="6260" marT="6260" marB="0" anchor="b">
                    <a:lnL>
                      <a:noFill/>
                    </a:lnL>
                    <a:lnR>
                      <a:noFill/>
                    </a:lnR>
                    <a:lnT>
                      <a:noFill/>
                    </a:lnT>
                    <a:lnB>
                      <a:noFill/>
                    </a:lnB>
                  </a:tcPr>
                </a:tc>
                <a:tc>
                  <a:txBody>
                    <a:bodyPr/>
                    <a:lstStyle/>
                    <a:p>
                      <a:pPr algn="ctr" fontAlgn="b"/>
                      <a:r>
                        <a:rPr lang="en-US" sz="900" b="0" i="0" u="none" strike="noStrike">
                          <a:solidFill>
                            <a:schemeClr val="tx1"/>
                          </a:solidFill>
                          <a:effectLst/>
                          <a:latin typeface="Arial" panose="020B0604020202020204" pitchFamily="34" charset="0"/>
                          <a:cs typeface="Arial" panose="020B0604020202020204" pitchFamily="34" charset="0"/>
                        </a:rPr>
                        <a:t>-</a:t>
                      </a:r>
                    </a:p>
                  </a:txBody>
                  <a:tcPr marL="6260" marR="6260" marT="6260" marB="0" anchor="b">
                    <a:lnL>
                      <a:noFill/>
                    </a:lnL>
                    <a:lnR>
                      <a:noFill/>
                    </a:lnR>
                    <a:lnT>
                      <a:noFill/>
                    </a:lnT>
                    <a:lnB>
                      <a:noFill/>
                    </a:lnB>
                  </a:tcPr>
                </a:tc>
                <a:tc>
                  <a:txBody>
                    <a:bodyPr/>
                    <a:lstStyle/>
                    <a:p>
                      <a:pPr algn="ctr" fontAlgn="b"/>
                      <a:r>
                        <a:rPr lang="en-US" sz="900" b="0" i="0" u="none" strike="noStrike">
                          <a:solidFill>
                            <a:schemeClr val="tx1"/>
                          </a:solidFill>
                          <a:effectLst/>
                          <a:latin typeface="Arial" panose="020B0604020202020204" pitchFamily="34" charset="0"/>
                          <a:cs typeface="Arial" panose="020B0604020202020204" pitchFamily="34" charset="0"/>
                        </a:rPr>
                        <a:t>+/high</a:t>
                      </a:r>
                    </a:p>
                  </a:txBody>
                  <a:tcPr marL="6260" marR="6260" marT="6260" marB="0" anchor="b">
                    <a:lnL>
                      <a:noFill/>
                    </a:lnL>
                    <a:lnR>
                      <a:noFill/>
                    </a:lnR>
                    <a:lnT>
                      <a:noFill/>
                    </a:lnT>
                    <a:lnB>
                      <a:noFill/>
                    </a:lnB>
                  </a:tcPr>
                </a:tc>
                <a:tc>
                  <a:txBody>
                    <a:bodyPr/>
                    <a:lstStyle/>
                    <a:p>
                      <a:pPr algn="ctr" fontAlgn="b"/>
                      <a:r>
                        <a:rPr lang="en-US" sz="900" b="0" i="0" u="none" strike="noStrike">
                          <a:solidFill>
                            <a:schemeClr val="tx1"/>
                          </a:solidFill>
                          <a:effectLst/>
                          <a:latin typeface="Arial" panose="020B0604020202020204" pitchFamily="34" charset="0"/>
                          <a:cs typeface="Arial" panose="020B0604020202020204" pitchFamily="34" charset="0"/>
                        </a:rPr>
                        <a:t>high</a:t>
                      </a:r>
                    </a:p>
                  </a:txBody>
                  <a:tcPr marL="6260" marR="6260" marT="6260" marB="0" anchor="b">
                    <a:lnL>
                      <a:noFill/>
                    </a:lnL>
                    <a:lnR>
                      <a:noFill/>
                    </a:lnR>
                    <a:lnT>
                      <a:noFill/>
                    </a:lnT>
                    <a:lnB>
                      <a:noFill/>
                    </a:lnB>
                  </a:tcPr>
                </a:tc>
                <a:tc>
                  <a:txBody>
                    <a:bodyPr/>
                    <a:lstStyle/>
                    <a:p>
                      <a:pPr algn="ctr" fontAlgn="b"/>
                      <a:r>
                        <a:rPr lang="en-US" sz="900" b="0" i="0" u="none" strike="noStrike">
                          <a:solidFill>
                            <a:schemeClr val="tx1"/>
                          </a:solidFill>
                          <a:effectLst/>
                          <a:latin typeface="Arial" panose="020B0604020202020204" pitchFamily="34" charset="0"/>
                          <a:cs typeface="Arial" panose="020B0604020202020204" pitchFamily="34" charset="0"/>
                        </a:rPr>
                        <a:t>+</a:t>
                      </a:r>
                    </a:p>
                  </a:txBody>
                  <a:tcPr marL="6260" marR="6260" marT="6260" marB="0" anchor="b">
                    <a:lnL>
                      <a:noFill/>
                    </a:lnL>
                    <a:lnR>
                      <a:noFill/>
                    </a:lnR>
                    <a:lnT>
                      <a:noFill/>
                    </a:lnT>
                    <a:lnB>
                      <a:noFill/>
                    </a:lnB>
                  </a:tcPr>
                </a:tc>
                <a:tc>
                  <a:txBody>
                    <a:bodyPr/>
                    <a:lstStyle/>
                    <a:p>
                      <a:pPr algn="ctr" fontAlgn="b"/>
                      <a:r>
                        <a:rPr lang="en-US" sz="900" b="0" i="0" u="none" strike="noStrike">
                          <a:solidFill>
                            <a:schemeClr val="tx1"/>
                          </a:solidFill>
                          <a:effectLst/>
                          <a:latin typeface="Arial" panose="020B0604020202020204" pitchFamily="34" charset="0"/>
                          <a:cs typeface="Arial" panose="020B0604020202020204" pitchFamily="34" charset="0"/>
                        </a:rPr>
                        <a:t>high</a:t>
                      </a:r>
                    </a:p>
                  </a:txBody>
                  <a:tcPr marL="6260" marR="6260" marT="6260" marB="0" anchor="b">
                    <a:lnL>
                      <a:noFill/>
                    </a:lnL>
                    <a:lnR>
                      <a:noFill/>
                    </a:lnR>
                    <a:lnT>
                      <a:noFill/>
                    </a:lnT>
                    <a:lnB>
                      <a:noFill/>
                    </a:lnB>
                  </a:tcPr>
                </a:tc>
                <a:tc>
                  <a:txBody>
                    <a:bodyPr/>
                    <a:lstStyle/>
                    <a:p>
                      <a:pPr algn="ctr" fontAlgn="b"/>
                      <a:r>
                        <a:rPr lang="pl-PL" sz="900" b="0" i="0" u="none" strike="noStrike">
                          <a:solidFill>
                            <a:schemeClr val="tx1"/>
                          </a:solidFill>
                          <a:effectLst/>
                          <a:latin typeface="Arial" panose="020B0604020202020204" pitchFamily="34" charset="0"/>
                          <a:cs typeface="Arial" panose="020B0604020202020204" pitchFamily="34" charset="0"/>
                        </a:rPr>
                        <a:t>low/-</a:t>
                      </a:r>
                    </a:p>
                  </a:txBody>
                  <a:tcPr marL="6260" marR="6260" marT="6260" marB="0" anchor="b">
                    <a:lnL>
                      <a:noFill/>
                    </a:lnL>
                    <a:lnR>
                      <a:noFill/>
                    </a:lnR>
                    <a:lnT>
                      <a:noFill/>
                    </a:lnT>
                    <a:lnB>
                      <a:noFill/>
                    </a:lnB>
                  </a:tcPr>
                </a:tc>
                <a:tc>
                  <a:txBody>
                    <a:bodyPr/>
                    <a:lstStyle/>
                    <a:p>
                      <a:pPr algn="ctr" fontAlgn="b"/>
                      <a:r>
                        <a:rPr lang="pl-PL" sz="900" b="0" i="0" u="none" strike="noStrike" dirty="0" err="1">
                          <a:solidFill>
                            <a:schemeClr val="tx1"/>
                          </a:solidFill>
                          <a:effectLst/>
                          <a:latin typeface="Arial" panose="020B0604020202020204" pitchFamily="34" charset="0"/>
                          <a:cs typeface="Arial" panose="020B0604020202020204" pitchFamily="34" charset="0"/>
                        </a:rPr>
                        <a:t>low</a:t>
                      </a:r>
                      <a:r>
                        <a:rPr lang="pl-PL" sz="900" b="0" i="0" u="none" strike="noStrike" dirty="0">
                          <a:solidFill>
                            <a:schemeClr val="tx1"/>
                          </a:solidFill>
                          <a:effectLst/>
                          <a:latin typeface="Arial" panose="020B0604020202020204" pitchFamily="34" charset="0"/>
                          <a:cs typeface="Arial" panose="020B0604020202020204" pitchFamily="34" charset="0"/>
                        </a:rPr>
                        <a:t>/-</a:t>
                      </a:r>
                    </a:p>
                  </a:txBody>
                  <a:tcPr marL="6260" marR="6260" marT="6260" marB="0" anchor="b">
                    <a:lnL>
                      <a:noFill/>
                    </a:lnL>
                    <a:lnR>
                      <a:noFill/>
                    </a:lnR>
                    <a:lnT>
                      <a:noFill/>
                    </a:lnT>
                    <a:lnB>
                      <a:noFill/>
                    </a:lnB>
                  </a:tcPr>
                </a:tc>
                <a:tc>
                  <a:txBody>
                    <a:bodyPr/>
                    <a:lstStyle/>
                    <a:p>
                      <a:pPr algn="ctr" fontAlgn="b"/>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a:noFill/>
                    </a:lnB>
                  </a:tcPr>
                </a:tc>
                <a:tc gridSpan="2">
                  <a:txBody>
                    <a:bodyPr/>
                    <a:lstStyle/>
                    <a:p>
                      <a:pPr algn="ctr" fontAlgn="b"/>
                      <a:r>
                        <a:rPr lang="en-US" sz="900" b="1" i="0" u="none" strike="noStrike">
                          <a:solidFill>
                            <a:schemeClr val="tx1"/>
                          </a:solidFill>
                          <a:effectLst/>
                          <a:latin typeface="Arial" panose="020B0604020202020204" pitchFamily="34" charset="0"/>
                          <a:cs typeface="Arial" panose="020B0604020202020204" pitchFamily="34" charset="0"/>
                        </a:rPr>
                        <a:t> 273 </a:t>
                      </a:r>
                    </a:p>
                  </a:txBody>
                  <a:tcPr marL="6260" marR="6260" marT="6260" marB="0" anchor="b">
                    <a:lnL>
                      <a:noFill/>
                    </a:lnL>
                    <a:lnR>
                      <a:noFill/>
                    </a:lnR>
                    <a:lnT>
                      <a:noFill/>
                    </a:lnT>
                    <a:lnB>
                      <a:noFill/>
                    </a:lnB>
                  </a:tcPr>
                </a:tc>
                <a:tc hMerge="1">
                  <a:txBody>
                    <a:bodyPr/>
                    <a:lstStyle/>
                    <a:p>
                      <a:pPr algn="r" fontAlgn="b"/>
                      <a:endParaRPr lang="en-US" sz="900" b="0" i="0" u="none" strike="noStrike">
                        <a:solidFill>
                          <a:srgbClr val="000000"/>
                        </a:solidFill>
                        <a:effectLst/>
                        <a:latin typeface="Arial"/>
                      </a:endParaRPr>
                    </a:p>
                  </a:txBody>
                  <a:tcPr marL="6260" marR="6260" marT="6260" marB="0" anchor="b">
                    <a:lnL>
                      <a:noFill/>
                    </a:lnL>
                    <a:lnR>
                      <a:noFill/>
                    </a:lnR>
                    <a:lnT>
                      <a:noFill/>
                    </a:lnT>
                    <a:lnB>
                      <a:noFill/>
                    </a:lnB>
                  </a:tcPr>
                </a:tc>
                <a:tc gridSpan="2">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 (10-1,312) </a:t>
                      </a:r>
                    </a:p>
                  </a:txBody>
                  <a:tcPr marL="6260" marR="6260" marT="6260" marB="0" anchor="b">
                    <a:lnL>
                      <a:noFill/>
                    </a:lnL>
                    <a:lnR>
                      <a:noFill/>
                    </a:lnR>
                    <a:lnT>
                      <a:noFill/>
                    </a:lnT>
                    <a:lnB>
                      <a:noFill/>
                    </a:lnB>
                  </a:tcPr>
                </a:tc>
                <a:tc hMerge="1">
                  <a:txBody>
                    <a:bodyPr/>
                    <a:lstStyle/>
                    <a:p>
                      <a:endParaRPr lang="en-US"/>
                    </a:p>
                  </a:txBody>
                  <a:tcPr/>
                </a:tc>
                <a:tc>
                  <a:txBody>
                    <a:bodyPr/>
                    <a:lstStyle/>
                    <a:p>
                      <a:pPr algn="ctr" fontAlgn="b"/>
                      <a:endParaRPr lang="en-US" sz="800" b="0" i="0" u="none" strike="noStrike" dirty="0">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a:noFill/>
                    </a:lnT>
                    <a:lnB>
                      <a:noFill/>
                    </a:lnB>
                  </a:tcPr>
                </a:tc>
                <a:tc>
                  <a:txBody>
                    <a:bodyPr/>
                    <a:lstStyle/>
                    <a:p>
                      <a:pPr algn="ctr" fontAlgn="b"/>
                      <a:r>
                        <a:rPr lang="en-US" sz="900" b="1" i="0" u="none" strike="noStrike">
                          <a:solidFill>
                            <a:schemeClr val="tx1"/>
                          </a:solidFill>
                          <a:effectLst/>
                          <a:latin typeface="Arial" panose="020B0604020202020204" pitchFamily="34" charset="0"/>
                          <a:cs typeface="Arial" panose="020B0604020202020204" pitchFamily="34" charset="0"/>
                        </a:rPr>
                        <a:t> 0.023 </a:t>
                      </a:r>
                    </a:p>
                  </a:txBody>
                  <a:tcPr marL="6260" marR="6260" marT="6260" marB="0" anchor="b">
                    <a:lnL>
                      <a:noFill/>
                    </a:lnL>
                    <a:lnR>
                      <a:noFill/>
                    </a:lnR>
                    <a:lnT>
                      <a:noFill/>
                    </a:lnT>
                    <a:lnB>
                      <a:noFill/>
                    </a:lnB>
                  </a:tcPr>
                </a:tc>
                <a:tc gridSpan="4">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(0.00050-0.11)</a:t>
                      </a:r>
                    </a:p>
                  </a:txBody>
                  <a:tcPr marL="6260" marR="6260" marT="6260" marB="0" anchor="b">
                    <a:lnL>
                      <a:noFill/>
                    </a:lnL>
                    <a:lnR>
                      <a:noFill/>
                    </a:lnR>
                    <a:lnT>
                      <a:noFill/>
                    </a:lnT>
                    <a:lnB>
                      <a:noFill/>
                    </a:lnB>
                  </a:tcPr>
                </a:tc>
                <a:tc hMerge="1">
                  <a:txBody>
                    <a:bodyPr/>
                    <a:lstStyle/>
                    <a:p>
                      <a:endParaRPr lang="en-US"/>
                    </a:p>
                  </a:txBody>
                  <a:tcPr/>
                </a:tc>
                <a:tc hMerge="1">
                  <a:txBody>
                    <a:bodyPr/>
                    <a:lstStyle/>
                    <a:p>
                      <a:endParaRPr lang="en-US"/>
                    </a:p>
                  </a:txBody>
                  <a:tcPr>
                    <a:lnT>
                      <a:noFill/>
                    </a:lnT>
                  </a:tcPr>
                </a:tc>
                <a:tc hMerge="1">
                  <a:txBody>
                    <a:bodyPr/>
                    <a:lstStyle/>
                    <a:p>
                      <a:endParaRPr lang="en-US"/>
                    </a:p>
                  </a:txBody>
                  <a:tcPr/>
                </a:tc>
                <a:tc>
                  <a:txBody>
                    <a:bodyPr/>
                    <a:lstStyle/>
                    <a:p>
                      <a:pPr algn="ctr" fontAlgn="b"/>
                      <a:r>
                        <a:rPr lang="en-US" sz="800" b="0" i="0" u="none" strike="noStrike" dirty="0">
                          <a:solidFill>
                            <a:schemeClr val="tx1"/>
                          </a:solidFill>
                          <a:effectLst/>
                          <a:latin typeface="Arial" panose="020B0604020202020204" pitchFamily="34" charset="0"/>
                          <a:cs typeface="Arial" panose="020B0604020202020204" pitchFamily="34" charset="0"/>
                        </a:rPr>
                        <a:t>Pop 5</a:t>
                      </a:r>
                    </a:p>
                  </a:txBody>
                  <a:tcPr marL="6260" marR="6260" marT="626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07"/>
                  </a:ext>
                </a:extLst>
              </a:tr>
              <a:tr h="168763">
                <a:tc>
                  <a:txBody>
                    <a:bodyPr/>
                    <a:lstStyle/>
                    <a:p>
                      <a:pPr algn="ctr" fontAlgn="b"/>
                      <a:r>
                        <a:rPr lang="en-US" sz="800" b="0" i="0" u="none" strike="noStrike" dirty="0">
                          <a:solidFill>
                            <a:schemeClr val="tx1"/>
                          </a:solidFill>
                          <a:effectLst/>
                          <a:latin typeface="Arial" panose="020B0604020202020204" pitchFamily="34" charset="0"/>
                          <a:cs typeface="Arial" panose="020B0604020202020204" pitchFamily="34" charset="0"/>
                        </a:rPr>
                        <a:t> </a:t>
                      </a: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chemeClr val="tx1"/>
                          </a:solidFill>
                          <a:effectLst/>
                          <a:latin typeface="Arial" panose="020B0604020202020204" pitchFamily="34" charset="0"/>
                          <a:cs typeface="Arial" panose="020B0604020202020204" pitchFamily="34" charset="0"/>
                        </a:rPr>
                        <a:t>8</a:t>
                      </a: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a:t>
                      </a: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a:t>
                      </a: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high</a:t>
                      </a: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a:t>
                      </a: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high</a:t>
                      </a: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pl-PL" sz="900" b="0" i="0" u="none" strike="noStrike" dirty="0">
                          <a:solidFill>
                            <a:schemeClr val="tx1"/>
                          </a:solidFill>
                          <a:effectLst/>
                          <a:latin typeface="Arial" panose="020B0604020202020204" pitchFamily="34" charset="0"/>
                          <a:cs typeface="Arial" panose="020B0604020202020204" pitchFamily="34" charset="0"/>
                        </a:rPr>
                        <a:t>low/-</a:t>
                      </a: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pl-PL" sz="900" b="0" i="0" u="none" strike="noStrike" dirty="0" err="1">
                          <a:solidFill>
                            <a:schemeClr val="tx1"/>
                          </a:solidFill>
                          <a:effectLst/>
                          <a:latin typeface="Arial" panose="020B0604020202020204" pitchFamily="34" charset="0"/>
                          <a:cs typeface="Arial" panose="020B0604020202020204" pitchFamily="34" charset="0"/>
                        </a:rPr>
                        <a:t>low</a:t>
                      </a:r>
                      <a:r>
                        <a:rPr lang="pl-PL" sz="900" b="0" i="0" u="none" strike="noStrike" dirty="0">
                          <a:solidFill>
                            <a:schemeClr val="tx1"/>
                          </a:solidFill>
                          <a:effectLst/>
                          <a:latin typeface="Arial" panose="020B0604020202020204" pitchFamily="34" charset="0"/>
                          <a:cs typeface="Arial" panose="020B0604020202020204" pitchFamily="34" charset="0"/>
                        </a:rPr>
                        <a:t>/-</a:t>
                      </a: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chemeClr val="tx1"/>
                          </a:solidFill>
                          <a:effectLst/>
                          <a:latin typeface="Arial" panose="020B0604020202020204" pitchFamily="34" charset="0"/>
                          <a:cs typeface="Arial" panose="020B0604020202020204" pitchFamily="34" charset="0"/>
                        </a:rPr>
                        <a:t> </a:t>
                      </a: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gridSpan="2">
                  <a:txBody>
                    <a:bodyPr/>
                    <a:lstStyle/>
                    <a:p>
                      <a:pPr algn="ctr" fontAlgn="b"/>
                      <a:r>
                        <a:rPr lang="en-US" sz="900" b="1" i="0" u="none" strike="noStrike" dirty="0">
                          <a:solidFill>
                            <a:schemeClr val="tx1"/>
                          </a:solidFill>
                          <a:effectLst/>
                          <a:latin typeface="Arial" panose="020B0604020202020204" pitchFamily="34" charset="0"/>
                          <a:cs typeface="Arial" panose="020B0604020202020204" pitchFamily="34" charset="0"/>
                        </a:rPr>
                        <a:t> 426 </a:t>
                      </a: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pPr algn="r" fontAlgn="b"/>
                      <a:endParaRPr lang="en-US" sz="900" b="0" i="0" u="none" strike="noStrike" dirty="0">
                        <a:solidFill>
                          <a:srgbClr val="000000"/>
                        </a:solidFill>
                        <a:effectLst/>
                        <a:latin typeface="Arial"/>
                      </a:endParaRP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gridSpan="2">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 (82-1,387) </a:t>
                      </a: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r>
                        <a:rPr lang="en-US" sz="800" b="0" i="0" u="none" strike="noStrike" dirty="0">
                          <a:solidFill>
                            <a:schemeClr val="tx1"/>
                          </a:solidFill>
                          <a:effectLst/>
                          <a:latin typeface="Arial" panose="020B0604020202020204" pitchFamily="34" charset="0"/>
                          <a:cs typeface="Arial" panose="020B0604020202020204" pitchFamily="34" charset="0"/>
                        </a:rPr>
                        <a:t> </a:t>
                      </a: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dirty="0">
                          <a:solidFill>
                            <a:schemeClr val="tx1"/>
                          </a:solidFill>
                          <a:effectLst/>
                          <a:latin typeface="Arial" panose="020B0604020202020204" pitchFamily="34" charset="0"/>
                          <a:cs typeface="Arial" panose="020B0604020202020204" pitchFamily="34" charset="0"/>
                        </a:rPr>
                        <a:t> 0.037 </a:t>
                      </a: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dirty="0">
                          <a:solidFill>
                            <a:schemeClr val="tx1"/>
                          </a:solidFill>
                          <a:effectLst/>
                          <a:latin typeface="Arial" panose="020B0604020202020204" pitchFamily="34" charset="0"/>
                          <a:cs typeface="Arial" panose="020B0604020202020204" pitchFamily="34" charset="0"/>
                        </a:rPr>
                        <a:t>(0.0035-0.12) </a:t>
                      </a:r>
                    </a:p>
                  </a:txBody>
                  <a:tcPr marL="6260" marR="6260" marT="6260"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l" fontAlgn="b"/>
                      <a:endParaRPr lang="en-US" sz="800" b="0" i="0" u="none" strike="noStrike">
                        <a:solidFill>
                          <a:srgbClr val="000000"/>
                        </a:solidFill>
                        <a:effectLst/>
                        <a:latin typeface="Arial"/>
                      </a:endParaRPr>
                    </a:p>
                  </a:txBody>
                  <a:tcPr marL="6260" marR="6260" marT="6260" marB="0" anchor="b">
                    <a:lnL>
                      <a:noFill/>
                    </a:lnL>
                    <a:lnR>
                      <a:noFill/>
                    </a:lnR>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chemeClr val="tx1"/>
                          </a:solidFill>
                          <a:effectLst/>
                          <a:latin typeface="Arial" panose="020B0604020202020204" pitchFamily="34" charset="0"/>
                          <a:cs typeface="Arial" panose="020B0604020202020204" pitchFamily="34" charset="0"/>
                        </a:rPr>
                        <a:t> </a:t>
                      </a:r>
                    </a:p>
                  </a:txBody>
                  <a:tcPr marL="6260" marR="6260" marT="6260" marB="0" anchor="b">
                    <a:lnL>
                      <a:noFill/>
                    </a:lnL>
                    <a:lnR>
                      <a:noFill/>
                    </a:lnR>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chemeClr val="tx1"/>
                          </a:solidFill>
                          <a:effectLst/>
                          <a:latin typeface="Arial" panose="020B0604020202020204" pitchFamily="34" charset="0"/>
                          <a:cs typeface="Arial" panose="020B0604020202020204" pitchFamily="34" charset="0"/>
                        </a:rPr>
                        <a:t>Pop 4</a:t>
                      </a:r>
                    </a:p>
                  </a:txBody>
                  <a:tcPr marL="6260" marR="6260" marT="626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30711">
                <a:tc gridSpan="7">
                  <a:txBody>
                    <a:bodyPr/>
                    <a:lstStyle/>
                    <a:p>
                      <a:pPr algn="l" fontAlgn="b">
                        <a:lnSpc>
                          <a:spcPts val="500"/>
                        </a:lnSpc>
                      </a:pPr>
                      <a:r>
                        <a:rPr lang="en-US" sz="700" b="0" i="0" u="none" strike="noStrike" dirty="0">
                          <a:solidFill>
                            <a:schemeClr val="tx1"/>
                          </a:solidFill>
                          <a:effectLst/>
                          <a:latin typeface="Arial" panose="020B0604020202020204" pitchFamily="34" charset="0"/>
                          <a:cs typeface="Arial" panose="020B0604020202020204" pitchFamily="34" charset="0"/>
                        </a:rPr>
                        <a:t>a, Event cluster identification numbers as shown in Figure 2.</a:t>
                      </a: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lnSpc>
                          <a:spcPts val="500"/>
                        </a:lnSpc>
                      </a:pPr>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lnSpc>
                          <a:spcPts val="500"/>
                        </a:lnSpc>
                      </a:pPr>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lnSpc>
                          <a:spcPts val="500"/>
                        </a:lnSpc>
                      </a:pPr>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ctr" fontAlgn="b">
                        <a:lnSpc>
                          <a:spcPts val="500"/>
                        </a:lnSpc>
                      </a:pPr>
                      <a:endParaRPr lang="en-US" sz="800" b="1"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pPr algn="l" fontAlgn="b"/>
                      <a:endParaRPr lang="en-US" sz="800" b="0" i="0" u="none" strike="noStrike">
                        <a:solidFill>
                          <a:srgbClr val="000000"/>
                        </a:solidFill>
                        <a:effectLst/>
                        <a:latin typeface="Arial"/>
                      </a:endParaRP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a:lnSpc>
                          <a:spcPts val="500"/>
                        </a:lnSpc>
                      </a:pPr>
                      <a:endParaRPr lang="en-US">
                        <a:solidFill>
                          <a:schemeClr val="tx1"/>
                        </a:solidFill>
                        <a:latin typeface="Arial" panose="020B0604020202020204" pitchFamily="34" charset="0"/>
                        <a:cs typeface="Arial" panose="020B0604020202020204" pitchFamily="34" charset="0"/>
                      </a:endParaRP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lnSpc>
                          <a:spcPts val="500"/>
                        </a:lnSpc>
                      </a:pPr>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lnSpc>
                          <a:spcPts val="500"/>
                        </a:lnSpc>
                      </a:pPr>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lnSpc>
                          <a:spcPts val="500"/>
                        </a:lnSpc>
                      </a:pPr>
                      <a:endParaRPr lang="en-US" sz="800" b="1"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lnSpc>
                          <a:spcPts val="500"/>
                        </a:lnSpc>
                      </a:pPr>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gridSpan="2">
                  <a:txBody>
                    <a:bodyPr/>
                    <a:lstStyle/>
                    <a:p>
                      <a:pPr algn="ctr" fontAlgn="b">
                        <a:lnSpc>
                          <a:spcPts val="500"/>
                        </a:lnSpc>
                      </a:pPr>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hMerge="1">
                  <a:txBody>
                    <a:bodyPr/>
                    <a:lstStyle/>
                    <a:p>
                      <a:pPr algn="l" fontAlgn="b"/>
                      <a:endParaRPr lang="en-US" sz="800" b="0" i="0" u="none" strike="noStrike">
                        <a:solidFill>
                          <a:srgbClr val="000000"/>
                        </a:solidFill>
                        <a:effectLst/>
                        <a:latin typeface="Arial"/>
                      </a:endParaRP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a:lnSpc>
                          <a:spcPts val="500"/>
                        </a:lnSpc>
                      </a:pPr>
                      <a:endParaRPr lang="en-US">
                        <a:solidFill>
                          <a:schemeClr val="tx1"/>
                        </a:solidFill>
                        <a:latin typeface="Arial" panose="020B0604020202020204" pitchFamily="34" charset="0"/>
                        <a:cs typeface="Arial" panose="020B0604020202020204" pitchFamily="34" charset="0"/>
                      </a:endParaRP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lnSpc>
                          <a:spcPts val="500"/>
                        </a:lnSpc>
                      </a:pPr>
                      <a:endParaRPr lang="en-US" sz="800" b="0" i="0" u="none" strike="noStrike" dirty="0">
                        <a:solidFill>
                          <a:schemeClr val="tx1"/>
                        </a:solidFill>
                        <a:effectLst/>
                        <a:latin typeface="Arial" panose="020B0604020202020204" pitchFamily="34" charset="0"/>
                        <a:cs typeface="Arial" panose="020B0604020202020204" pitchFamily="34" charset="0"/>
                      </a:endParaRPr>
                    </a:p>
                  </a:txBody>
                  <a:tcPr marL="6260" marR="6260" marT="6260"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9"/>
                  </a:ext>
                </a:extLst>
              </a:tr>
              <a:tr h="175847">
                <a:tc gridSpan="10">
                  <a:txBody>
                    <a:bodyPr/>
                    <a:lstStyle/>
                    <a:p>
                      <a:pPr algn="l" fontAlgn="b">
                        <a:lnSpc>
                          <a:spcPts val="500"/>
                        </a:lnSpc>
                      </a:pPr>
                      <a:r>
                        <a:rPr lang="en-US" sz="700" b="0" i="0" u="none" strike="noStrike" dirty="0">
                          <a:solidFill>
                            <a:schemeClr val="tx1"/>
                          </a:solidFill>
                          <a:effectLst/>
                          <a:latin typeface="Arial" panose="020B0604020202020204" pitchFamily="34" charset="0"/>
                          <a:cs typeface="Arial" panose="020B0604020202020204" pitchFamily="34" charset="0"/>
                        </a:rPr>
                        <a:t>b, Putative correspondence with populations identified by manual gating as shown in Figure</a:t>
                      </a:r>
                      <a:r>
                        <a:rPr lang="en-US" sz="700" b="0" i="0" u="none" strike="noStrike" baseline="0" dirty="0">
                          <a:solidFill>
                            <a:schemeClr val="tx1"/>
                          </a:solidFill>
                          <a:effectLst/>
                          <a:latin typeface="Arial" panose="020B0604020202020204" pitchFamily="34" charset="0"/>
                          <a:cs typeface="Arial" panose="020B0604020202020204" pitchFamily="34" charset="0"/>
                        </a:rPr>
                        <a:t> </a:t>
                      </a:r>
                      <a:r>
                        <a:rPr lang="en-US" sz="700" b="0" i="0" u="none" strike="noStrike" dirty="0">
                          <a:solidFill>
                            <a:schemeClr val="tx1"/>
                          </a:solidFill>
                          <a:effectLst/>
                          <a:latin typeface="Arial" panose="020B0604020202020204" pitchFamily="34" charset="0"/>
                          <a:cs typeface="Arial" panose="020B0604020202020204" pitchFamily="34" charset="0"/>
                        </a:rPr>
                        <a:t>1</a:t>
                      </a:r>
                      <a:r>
                        <a:rPr lang="en-US" sz="700" b="0" i="0" u="none" strike="noStrike" baseline="0" dirty="0">
                          <a:solidFill>
                            <a:schemeClr val="tx1"/>
                          </a:solidFill>
                          <a:effectLst/>
                          <a:latin typeface="Arial" panose="020B0604020202020204" pitchFamily="34" charset="0"/>
                          <a:cs typeface="Arial" panose="020B0604020202020204" pitchFamily="34" charset="0"/>
                        </a:rPr>
                        <a:t>A</a:t>
                      </a:r>
                      <a:r>
                        <a:rPr lang="en-US" sz="700" b="0" i="0" u="none" strike="noStrike" dirty="0">
                          <a:solidFill>
                            <a:schemeClr val="tx1"/>
                          </a:solidFill>
                          <a:effectLst/>
                          <a:latin typeface="Arial" panose="020B0604020202020204" pitchFamily="34" charset="0"/>
                          <a:cs typeface="Arial" panose="020B0604020202020204" pitchFamily="34" charset="0"/>
                        </a:rPr>
                        <a:t>.</a:t>
                      </a:r>
                    </a:p>
                  </a:txBody>
                  <a:tcPr marL="6260" marR="6260" marT="6260" marB="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fontAlgn="b">
                        <a:lnSpc>
                          <a:spcPts val="500"/>
                        </a:lnSpc>
                      </a:pPr>
                      <a:endParaRPr lang="en-US" sz="800" b="1" i="0" u="none" strike="noStrike" dirty="0">
                        <a:solidFill>
                          <a:schemeClr val="tx1"/>
                        </a:solidFill>
                        <a:effectLst/>
                        <a:latin typeface="Arial" panose="020B0604020202020204" pitchFamily="34" charset="0"/>
                        <a:cs typeface="Arial" panose="020B0604020202020204" pitchFamily="34" charset="0"/>
                      </a:endParaRPr>
                    </a:p>
                  </a:txBody>
                  <a:tcPr marL="6260" marR="6260" marT="6260" marB="0" anchor="ctr">
                    <a:lnL>
                      <a:noFill/>
                    </a:lnL>
                    <a:lnR>
                      <a:noFill/>
                    </a:lnR>
                    <a:lnT>
                      <a:noFill/>
                    </a:lnT>
                    <a:lnB>
                      <a:noFill/>
                    </a:lnB>
                  </a:tcPr>
                </a:tc>
                <a:tc hMerge="1">
                  <a:txBody>
                    <a:bodyPr/>
                    <a:lstStyle/>
                    <a:p>
                      <a:pPr algn="l" fontAlgn="b"/>
                      <a:endParaRPr lang="en-US" sz="800" b="0" i="0" u="none" strike="noStrike">
                        <a:solidFill>
                          <a:srgbClr val="000000"/>
                        </a:solidFill>
                        <a:effectLst/>
                        <a:latin typeface="Arial"/>
                      </a:endParaRPr>
                    </a:p>
                  </a:txBody>
                  <a:tcPr marL="6260" marR="6260" marT="6260" marB="0" anchor="b">
                    <a:lnL>
                      <a:noFill/>
                    </a:lnL>
                    <a:lnR>
                      <a:noFill/>
                    </a:lnR>
                    <a:lnT>
                      <a:noFill/>
                    </a:lnT>
                    <a:lnB>
                      <a:noFill/>
                    </a:lnB>
                  </a:tcPr>
                </a:tc>
                <a:tc>
                  <a:txBody>
                    <a:bodyPr/>
                    <a:lstStyle/>
                    <a:p>
                      <a:pPr algn="ctr">
                        <a:lnSpc>
                          <a:spcPts val="500"/>
                        </a:lnSpc>
                      </a:pPr>
                      <a:endParaRPr lang="en-US" dirty="0">
                        <a:solidFill>
                          <a:schemeClr val="tx1"/>
                        </a:solidFill>
                        <a:latin typeface="Arial" panose="020B0604020202020204" pitchFamily="34" charset="0"/>
                        <a:cs typeface="Arial" panose="020B0604020202020204" pitchFamily="34" charset="0"/>
                      </a:endParaRPr>
                    </a:p>
                  </a:txBody>
                  <a:tcPr marL="6260" marR="6260" marT="6260" marB="0" anchor="ctr">
                    <a:lnL>
                      <a:noFill/>
                    </a:lnL>
                    <a:lnR>
                      <a:noFill/>
                    </a:lnR>
                    <a:lnT>
                      <a:noFill/>
                    </a:lnT>
                    <a:lnB>
                      <a:noFill/>
                    </a:lnB>
                  </a:tcPr>
                </a:tc>
                <a:tc>
                  <a:txBody>
                    <a:bodyPr/>
                    <a:lstStyle/>
                    <a:p>
                      <a:pPr algn="ctr" fontAlgn="b">
                        <a:lnSpc>
                          <a:spcPts val="500"/>
                        </a:lnSpc>
                      </a:pPr>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ctr">
                    <a:lnL>
                      <a:noFill/>
                    </a:lnL>
                    <a:lnR>
                      <a:noFill/>
                    </a:lnR>
                    <a:lnT>
                      <a:noFill/>
                    </a:lnT>
                    <a:lnB>
                      <a:noFill/>
                    </a:lnB>
                  </a:tcPr>
                </a:tc>
                <a:tc>
                  <a:txBody>
                    <a:bodyPr/>
                    <a:lstStyle/>
                    <a:p>
                      <a:pPr algn="ctr" fontAlgn="b">
                        <a:lnSpc>
                          <a:spcPts val="500"/>
                        </a:lnSpc>
                      </a:pPr>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ctr">
                    <a:lnL>
                      <a:noFill/>
                    </a:lnL>
                    <a:lnR>
                      <a:noFill/>
                    </a:lnR>
                    <a:lnT>
                      <a:noFill/>
                    </a:lnT>
                    <a:lnB>
                      <a:noFill/>
                    </a:lnB>
                  </a:tcPr>
                </a:tc>
                <a:tc>
                  <a:txBody>
                    <a:bodyPr/>
                    <a:lstStyle/>
                    <a:p>
                      <a:pPr algn="ctr" fontAlgn="b">
                        <a:lnSpc>
                          <a:spcPts val="500"/>
                        </a:lnSpc>
                      </a:pPr>
                      <a:endParaRPr lang="en-US" sz="800" b="1"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ctr">
                    <a:lnL>
                      <a:noFill/>
                    </a:lnL>
                    <a:lnR>
                      <a:noFill/>
                    </a:lnR>
                    <a:lnT>
                      <a:noFill/>
                    </a:lnT>
                    <a:lnB>
                      <a:noFill/>
                    </a:lnB>
                  </a:tcPr>
                </a:tc>
                <a:tc>
                  <a:txBody>
                    <a:bodyPr/>
                    <a:lstStyle/>
                    <a:p>
                      <a:pPr algn="ctr" fontAlgn="b">
                        <a:lnSpc>
                          <a:spcPts val="500"/>
                        </a:lnSpc>
                      </a:pPr>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ctr">
                    <a:lnL>
                      <a:noFill/>
                    </a:lnL>
                    <a:lnR>
                      <a:noFill/>
                    </a:lnR>
                    <a:lnT>
                      <a:noFill/>
                    </a:lnT>
                    <a:lnB>
                      <a:noFill/>
                    </a:lnB>
                  </a:tcPr>
                </a:tc>
                <a:tc gridSpan="2">
                  <a:txBody>
                    <a:bodyPr/>
                    <a:lstStyle/>
                    <a:p>
                      <a:pPr algn="ctr" fontAlgn="b">
                        <a:lnSpc>
                          <a:spcPts val="500"/>
                        </a:lnSpc>
                      </a:pPr>
                      <a:endParaRPr lang="en-US" sz="800" b="0" i="0" u="none" strike="noStrike">
                        <a:solidFill>
                          <a:schemeClr val="tx1"/>
                        </a:solidFill>
                        <a:effectLst/>
                        <a:latin typeface="Arial" panose="020B0604020202020204" pitchFamily="34" charset="0"/>
                        <a:cs typeface="Arial" panose="020B0604020202020204" pitchFamily="34" charset="0"/>
                      </a:endParaRPr>
                    </a:p>
                  </a:txBody>
                  <a:tcPr marL="6260" marR="6260" marT="6260" marB="0" anchor="ctr">
                    <a:lnL>
                      <a:noFill/>
                    </a:lnL>
                    <a:lnR>
                      <a:noFill/>
                    </a:lnR>
                    <a:lnT>
                      <a:noFill/>
                    </a:lnT>
                    <a:lnB>
                      <a:noFill/>
                    </a:lnB>
                  </a:tcPr>
                </a:tc>
                <a:tc hMerge="1">
                  <a:txBody>
                    <a:bodyPr/>
                    <a:lstStyle/>
                    <a:p>
                      <a:pPr algn="l" fontAlgn="b"/>
                      <a:endParaRPr lang="en-US" sz="800" b="0" i="0" u="none" strike="noStrike">
                        <a:solidFill>
                          <a:srgbClr val="000000"/>
                        </a:solidFill>
                        <a:effectLst/>
                        <a:latin typeface="Arial"/>
                      </a:endParaRPr>
                    </a:p>
                  </a:txBody>
                  <a:tcPr marL="6260" marR="6260" marT="6260" marB="0" anchor="b">
                    <a:lnL>
                      <a:noFill/>
                    </a:lnL>
                    <a:lnR>
                      <a:noFill/>
                    </a:lnR>
                    <a:lnT>
                      <a:noFill/>
                    </a:lnT>
                    <a:lnB>
                      <a:noFill/>
                    </a:lnB>
                  </a:tcPr>
                </a:tc>
                <a:tc>
                  <a:txBody>
                    <a:bodyPr/>
                    <a:lstStyle/>
                    <a:p>
                      <a:pPr algn="ctr">
                        <a:lnSpc>
                          <a:spcPts val="500"/>
                        </a:lnSpc>
                      </a:pPr>
                      <a:endParaRPr lang="en-US">
                        <a:solidFill>
                          <a:schemeClr val="tx1"/>
                        </a:solidFill>
                        <a:latin typeface="Arial" panose="020B0604020202020204" pitchFamily="34" charset="0"/>
                        <a:cs typeface="Arial" panose="020B0604020202020204" pitchFamily="34" charset="0"/>
                      </a:endParaRPr>
                    </a:p>
                  </a:txBody>
                  <a:tcPr marL="6260" marR="6260" marT="6260" marB="0" anchor="ctr">
                    <a:lnL>
                      <a:noFill/>
                    </a:lnL>
                    <a:lnR>
                      <a:noFill/>
                    </a:lnR>
                    <a:lnT>
                      <a:noFill/>
                    </a:lnT>
                    <a:lnB>
                      <a:noFill/>
                    </a:lnB>
                  </a:tcPr>
                </a:tc>
                <a:tc>
                  <a:txBody>
                    <a:bodyPr/>
                    <a:lstStyle/>
                    <a:p>
                      <a:pPr algn="ctr" fontAlgn="b">
                        <a:lnSpc>
                          <a:spcPts val="500"/>
                        </a:lnSpc>
                      </a:pPr>
                      <a:endParaRPr lang="en-US" sz="800" b="0" i="0" u="none" strike="noStrike" dirty="0">
                        <a:solidFill>
                          <a:schemeClr val="tx1"/>
                        </a:solidFill>
                        <a:effectLst/>
                        <a:latin typeface="Arial" panose="020B0604020202020204" pitchFamily="34" charset="0"/>
                        <a:cs typeface="Arial" panose="020B0604020202020204" pitchFamily="34" charset="0"/>
                      </a:endParaRPr>
                    </a:p>
                  </a:txBody>
                  <a:tcPr marL="6260" marR="6260" marT="6260" marB="0" anchor="ctr">
                    <a:lnL>
                      <a:noFill/>
                    </a:lnL>
                    <a:lnR>
                      <a:noFill/>
                    </a:lnR>
                    <a:lnT>
                      <a:noFill/>
                    </a:lnT>
                    <a:lnB>
                      <a:noFill/>
                    </a:lnB>
                  </a:tcPr>
                </a:tc>
                <a:extLst>
                  <a:ext uri="{0D108BD9-81ED-4DB2-BD59-A6C34878D82A}">
                    <a16:rowId xmlns:a16="http://schemas.microsoft.com/office/drawing/2014/main" val="10010"/>
                  </a:ext>
                </a:extLst>
              </a:tr>
            </a:tbl>
          </a:graphicData>
        </a:graphic>
      </p:graphicFrame>
      <p:sp>
        <p:nvSpPr>
          <p:cNvPr id="6" name="TextBox 5"/>
          <p:cNvSpPr txBox="1"/>
          <p:nvPr/>
        </p:nvSpPr>
        <p:spPr>
          <a:xfrm>
            <a:off x="4233" y="-810"/>
            <a:ext cx="318621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effectLst/>
                <a:uLnTx/>
                <a:uFillTx/>
                <a:latin typeface="Arial"/>
                <a:ea typeface="+mn-ea"/>
                <a:cs typeface="Arial"/>
              </a:rPr>
              <a:t>Supplemental Table 1 </a:t>
            </a:r>
          </a:p>
        </p:txBody>
      </p:sp>
    </p:spTree>
    <p:extLst>
      <p:ext uri="{BB962C8B-B14F-4D97-AF65-F5344CB8AC3E}">
        <p14:creationId xmlns:p14="http://schemas.microsoft.com/office/powerpoint/2010/main" val="15818259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1DD2B003-AB41-4D5F-ACBC-F484468F0F98}"/>
              </a:ext>
            </a:extLst>
          </p:cNvPr>
          <p:cNvGraphicFramePr>
            <a:graphicFrameLocks noGrp="1"/>
          </p:cNvGraphicFramePr>
          <p:nvPr>
            <p:extLst>
              <p:ext uri="{D42A27DB-BD31-4B8C-83A1-F6EECF244321}">
                <p14:modId xmlns:p14="http://schemas.microsoft.com/office/powerpoint/2010/main" val="314027173"/>
              </p:ext>
            </p:extLst>
          </p:nvPr>
        </p:nvGraphicFramePr>
        <p:xfrm>
          <a:off x="1252041" y="914400"/>
          <a:ext cx="4353917" cy="7315200"/>
        </p:xfrm>
        <a:graphic>
          <a:graphicData uri="http://schemas.openxmlformats.org/drawingml/2006/table">
            <a:tbl>
              <a:tblPr firstRow="1" firstCol="1" bandRow="1"/>
              <a:tblGrid>
                <a:gridCol w="1344017">
                  <a:extLst>
                    <a:ext uri="{9D8B030D-6E8A-4147-A177-3AD203B41FA5}">
                      <a16:colId xmlns:a16="http://schemas.microsoft.com/office/drawing/2014/main" val="3324095911"/>
                    </a:ext>
                  </a:extLst>
                </a:gridCol>
                <a:gridCol w="3009900">
                  <a:extLst>
                    <a:ext uri="{9D8B030D-6E8A-4147-A177-3AD203B41FA5}">
                      <a16:colId xmlns:a16="http://schemas.microsoft.com/office/drawing/2014/main" val="737263534"/>
                    </a:ext>
                  </a:extLst>
                </a:gridCol>
              </a:tblGrid>
              <a:tr h="146797">
                <a:tc>
                  <a:txBody>
                    <a:bodyPr/>
                    <a:lstStyle/>
                    <a:p>
                      <a:pPr marL="0" marR="0" algn="r">
                        <a:spcBef>
                          <a:spcPts val="0"/>
                        </a:spcBef>
                        <a:spcAft>
                          <a:spcPts val="0"/>
                        </a:spcAft>
                      </a:pPr>
                      <a:r>
                        <a:rPr lang="en-US" sz="12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Abbreviation</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tc>
                  <a:txBody>
                    <a:bodyPr/>
                    <a:lstStyle/>
                    <a:p>
                      <a:pPr marL="0" marR="0">
                        <a:spcBef>
                          <a:spcPts val="0"/>
                        </a:spcBef>
                        <a:spcAft>
                          <a:spcPts val="0"/>
                        </a:spcAft>
                      </a:pPr>
                      <a:r>
                        <a:rPr lang="en-US" sz="12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Pathway Name</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8078685"/>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Adipo</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Adipogenesis</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69879089"/>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Allo Rej</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Allograft Rejection</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78583585"/>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Androg Resp</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Androgen Response</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9719750"/>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Apic Junc</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tx1"/>
                          </a:solidFill>
                          <a:effectLst/>
                          <a:latin typeface="Arial" panose="020B0604020202020204" pitchFamily="34" charset="0"/>
                          <a:ea typeface="Calibri" panose="020F0502020204030204" pitchFamily="34" charset="0"/>
                          <a:cs typeface="Arial" panose="020B0604020202020204" pitchFamily="34" charset="0"/>
                        </a:rPr>
                        <a:t>Hallmark Apical Junction</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629497"/>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Apic Surf</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Apical Surface</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60649735"/>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Apoptosis</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Apoptosis</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4727228"/>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Coag</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Coagulation</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69634193"/>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Complement</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Complement</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8228996"/>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DNA Rep</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tx1"/>
                          </a:solidFill>
                          <a:effectLst/>
                          <a:latin typeface="Arial" panose="020B0604020202020204" pitchFamily="34" charset="0"/>
                          <a:ea typeface="Calibri" panose="020F0502020204030204" pitchFamily="34" charset="0"/>
                          <a:cs typeface="Arial" panose="020B0604020202020204" pitchFamily="34" charset="0"/>
                        </a:rPr>
                        <a:t>Hallmark DNA Response</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429550"/>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E2F Targets</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E2F Targets</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6180585"/>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EMT</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EMT</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7160401"/>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Estro Resp 1</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Estrogen Response Early</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8117144"/>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Estro Resp 2</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Estrogen Response Late</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93112465"/>
                  </a:ext>
                </a:extLst>
              </a:tr>
              <a:tr h="182880">
                <a:tc>
                  <a:txBody>
                    <a:bodyPr/>
                    <a:lstStyle/>
                    <a:p>
                      <a:pPr marL="0" marR="0" algn="r">
                        <a:spcBef>
                          <a:spcPts val="0"/>
                        </a:spcBef>
                        <a:spcAft>
                          <a:spcPts val="0"/>
                        </a:spcAft>
                      </a:pPr>
                      <a:r>
                        <a:rPr lang="en-US" sz="1200" dirty="0">
                          <a:solidFill>
                            <a:schemeClr val="tx1"/>
                          </a:solidFill>
                          <a:effectLst/>
                          <a:latin typeface="Arial" panose="020B0604020202020204" pitchFamily="34" charset="0"/>
                          <a:ea typeface="Calibri" panose="020F0502020204030204" pitchFamily="34" charset="0"/>
                          <a:cs typeface="Arial" panose="020B0604020202020204" pitchFamily="34" charset="0"/>
                        </a:rPr>
                        <a:t>FA </a:t>
                      </a:r>
                      <a:r>
                        <a:rPr lang="en-US" sz="1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Metab</a:t>
                      </a:r>
                      <a:endParaRPr lang="en-US" sz="12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tx1"/>
                          </a:solidFill>
                          <a:effectLst/>
                          <a:latin typeface="Arial" panose="020B0604020202020204" pitchFamily="34" charset="0"/>
                          <a:ea typeface="Calibri" panose="020F0502020204030204" pitchFamily="34" charset="0"/>
                          <a:cs typeface="Arial" panose="020B0604020202020204" pitchFamily="34" charset="0"/>
                        </a:rPr>
                        <a:t>Hallmark Fatty Acid Metabolism</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1191133"/>
                  </a:ext>
                </a:extLst>
              </a:tr>
              <a:tr h="146797">
                <a:tc>
                  <a:txBody>
                    <a:bodyPr/>
                    <a:lstStyle/>
                    <a:p>
                      <a:pPr marL="0" marR="0" algn="r">
                        <a:spcBef>
                          <a:spcPts val="0"/>
                        </a:spcBef>
                        <a:spcAft>
                          <a:spcPts val="0"/>
                        </a:spcAft>
                      </a:pPr>
                      <a:r>
                        <a:rPr lang="en-US" sz="1200" dirty="0">
                          <a:solidFill>
                            <a:schemeClr val="tx1"/>
                          </a:solidFill>
                          <a:effectLst/>
                          <a:latin typeface="Arial" panose="020B0604020202020204" pitchFamily="34" charset="0"/>
                          <a:ea typeface="Calibri" panose="020F0502020204030204" pitchFamily="34" charset="0"/>
                          <a:cs typeface="Arial" panose="020B0604020202020204" pitchFamily="34" charset="0"/>
                        </a:rPr>
                        <a:t>G2M </a:t>
                      </a:r>
                      <a:r>
                        <a:rPr lang="en-US" sz="1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Chkt</a:t>
                      </a:r>
                      <a:endParaRPr lang="en-US" sz="12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G2M Checkpoint</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1517548"/>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Glyco</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Glycolysis</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98911901"/>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Heme Metab</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Heme Metabolism</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0410917"/>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Hypoxia</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Hypoxia</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0034241"/>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IL6-JAK-STAT3</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tx1"/>
                          </a:solidFill>
                          <a:effectLst/>
                          <a:latin typeface="Arial" panose="020B0604020202020204" pitchFamily="34" charset="0"/>
                          <a:ea typeface="Calibri" panose="020F0502020204030204" pitchFamily="34" charset="0"/>
                          <a:cs typeface="Arial" panose="020B0604020202020204" pitchFamily="34" charset="0"/>
                        </a:rPr>
                        <a:t>Hallmark IL6-JAK-STAT3</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09458773"/>
                  </a:ext>
                </a:extLst>
              </a:tr>
              <a:tr h="146797">
                <a:tc>
                  <a:txBody>
                    <a:bodyPr/>
                    <a:lstStyle/>
                    <a:p>
                      <a:pPr marL="0" marR="0" algn="r">
                        <a:spcBef>
                          <a:spcPts val="0"/>
                        </a:spcBef>
                        <a:spcAft>
                          <a:spcPts val="0"/>
                        </a:spcAft>
                      </a:pPr>
                      <a:r>
                        <a:rPr lang="en-US" sz="1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Inflam</a:t>
                      </a:r>
                      <a:r>
                        <a:rPr lang="en-US" sz="1200" dirty="0">
                          <a:solidFill>
                            <a:schemeClr val="tx1"/>
                          </a:solidFill>
                          <a:effectLst/>
                          <a:latin typeface="Arial" panose="020B0604020202020204" pitchFamily="34" charset="0"/>
                          <a:ea typeface="Calibri" panose="020F0502020204030204" pitchFamily="34" charset="0"/>
                          <a:cs typeface="Arial" panose="020B0604020202020204" pitchFamily="34" charset="0"/>
                        </a:rPr>
                        <a:t> Resp</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Inflammatory Response</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7453940"/>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IFNA Resp</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IFNA Response</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1887645"/>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IFNG Resp</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IFNG Response</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1073742"/>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KRAS Up</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tx1"/>
                          </a:solidFill>
                          <a:effectLst/>
                          <a:latin typeface="Arial" panose="020B0604020202020204" pitchFamily="34" charset="0"/>
                          <a:ea typeface="Calibri" panose="020F0502020204030204" pitchFamily="34" charset="0"/>
                          <a:cs typeface="Arial" panose="020B0604020202020204" pitchFamily="34" charset="0"/>
                        </a:rPr>
                        <a:t>Hallmark KRAS Up</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77650655"/>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Mit Spindle</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Mitotic Spindle</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115234"/>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MTOR Sig</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MTOR Signalling</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7627829"/>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MYC Targ 1</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MYC Targets v1</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905846"/>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MYC Targ 2</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MYC Targets v2</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8633867"/>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NOTCH</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tx1"/>
                          </a:solidFill>
                          <a:effectLst/>
                          <a:latin typeface="Arial" panose="020B0604020202020204" pitchFamily="34" charset="0"/>
                          <a:ea typeface="Calibri" panose="020F0502020204030204" pitchFamily="34" charset="0"/>
                          <a:cs typeface="Arial" panose="020B0604020202020204" pitchFamily="34" charset="0"/>
                        </a:rPr>
                        <a:t>Hallmark NOTCH </a:t>
                      </a:r>
                      <a:r>
                        <a:rPr lang="en-US" sz="1200" dirty="0" err="1">
                          <a:solidFill>
                            <a:schemeClr val="tx1"/>
                          </a:solidFill>
                          <a:effectLst/>
                          <a:latin typeface="Arial" panose="020B0604020202020204" pitchFamily="34" charset="0"/>
                          <a:ea typeface="Calibri" panose="020F0502020204030204" pitchFamily="34" charset="0"/>
                          <a:cs typeface="Arial" panose="020B0604020202020204" pitchFamily="34" charset="0"/>
                        </a:rPr>
                        <a:t>Signalling</a:t>
                      </a:r>
                      <a:endParaRPr lang="en-US" sz="12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4050093"/>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OxPhos</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Oxidative Phosphorylation</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3942271"/>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P53</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P53 Pathway</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24543124"/>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Perox</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Peroxisome</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8705145"/>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PI3K-AKT-MTOR</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tx1"/>
                          </a:solidFill>
                          <a:effectLst/>
                          <a:latin typeface="Arial" panose="020B0604020202020204" pitchFamily="34" charset="0"/>
                          <a:ea typeface="Calibri" panose="020F0502020204030204" pitchFamily="34" charset="0"/>
                          <a:cs typeface="Arial" panose="020B0604020202020204" pitchFamily="34" charset="0"/>
                        </a:rPr>
                        <a:t>Hallmark PI3K-AKT-MTOR</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5843216"/>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Prot Sec</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Protein Secretion</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1069361"/>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ROS</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Reactive Oxigen Species</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9346387"/>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Spermat</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Spermatogenesis</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7727378"/>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TNFA Sig</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TNFA Signalling</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4654336"/>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UPR</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Unfolded Protein Response</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5597571"/>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UV Response Up</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Hallmark UV Response Up</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5182562"/>
                  </a:ext>
                </a:extLst>
              </a:tr>
              <a:tr h="146797">
                <a:tc>
                  <a:txBody>
                    <a:bodyPr/>
                    <a:lstStyle/>
                    <a:p>
                      <a:pPr marL="0" marR="0" algn="r">
                        <a:spcBef>
                          <a:spcPts val="0"/>
                        </a:spcBef>
                        <a:spcAft>
                          <a:spcPts val="0"/>
                        </a:spcAft>
                      </a:pPr>
                      <a:r>
                        <a:rPr lang="en-US" sz="1200">
                          <a:solidFill>
                            <a:schemeClr val="tx1"/>
                          </a:solidFill>
                          <a:effectLst/>
                          <a:latin typeface="Arial" panose="020B0604020202020204" pitchFamily="34" charset="0"/>
                          <a:ea typeface="Calibri" panose="020F0502020204030204" pitchFamily="34" charset="0"/>
                          <a:cs typeface="Arial" panose="020B0604020202020204" pitchFamily="34" charset="0"/>
                        </a:rPr>
                        <a:t>Xeno Metab</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tx1"/>
                          </a:solidFill>
                          <a:effectLst/>
                          <a:latin typeface="Arial" panose="020B0604020202020204" pitchFamily="34" charset="0"/>
                          <a:ea typeface="Calibri" panose="020F0502020204030204" pitchFamily="34" charset="0"/>
                          <a:cs typeface="Arial" panose="020B0604020202020204" pitchFamily="34" charset="0"/>
                        </a:rPr>
                        <a:t>Hallmark Xenobiotic Metabolism</a:t>
                      </a:r>
                    </a:p>
                  </a:txBody>
                  <a:tcPr marL="63996" marR="6399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84803210"/>
                  </a:ext>
                </a:extLst>
              </a:tr>
            </a:tbl>
          </a:graphicData>
        </a:graphic>
      </p:graphicFrame>
      <p:sp>
        <p:nvSpPr>
          <p:cNvPr id="3" name="Title 1">
            <a:extLst>
              <a:ext uri="{FF2B5EF4-FFF2-40B4-BE49-F238E27FC236}">
                <a16:creationId xmlns:a16="http://schemas.microsoft.com/office/drawing/2014/main" id="{A9AEFCAD-47EA-4CA6-9761-7D6F44E4334A}"/>
              </a:ext>
            </a:extLst>
          </p:cNvPr>
          <p:cNvSpPr txBox="1">
            <a:spLocks/>
          </p:cNvSpPr>
          <p:nvPr/>
        </p:nvSpPr>
        <p:spPr>
          <a:xfrm>
            <a:off x="4233" y="0"/>
            <a:ext cx="3784600" cy="399360"/>
          </a:xfrm>
          <a:prstGeom prst="rect">
            <a:avLst/>
          </a:prstGeom>
        </p:spPr>
        <p:txBody>
          <a:bodyPr>
            <a:noAutofit/>
          </a:bodyPr>
          <a:lstStyle>
            <a:lvl1pPr algn="l" defTabSz="685837" rtl="0" eaLnBrk="1" latinLnBrk="0" hangingPunct="1">
              <a:lnSpc>
                <a:spcPct val="90000"/>
              </a:lnSpc>
              <a:spcBef>
                <a:spcPct val="0"/>
              </a:spcBef>
              <a:buNone/>
              <a:defRPr sz="3300" kern="1200">
                <a:solidFill>
                  <a:schemeClr val="tx1"/>
                </a:solidFill>
                <a:latin typeface="+mj-lt"/>
                <a:ea typeface="+mj-ea"/>
                <a:cs typeface="+mj-cs"/>
              </a:defRPr>
            </a:lvl1pPr>
          </a:lstStyle>
          <a:p>
            <a:pPr marL="0" marR="0" lvl="0" indent="0" algn="l" defTabSz="685837" rtl="0" eaLnBrk="1" fontAlgn="auto" latinLnBrk="0" hangingPunct="1">
              <a:lnSpc>
                <a:spcPct val="90000"/>
              </a:lnSpc>
              <a:spcBef>
                <a:spcPct val="0"/>
              </a:spcBef>
              <a:spcAft>
                <a:spcPts val="0"/>
              </a:spcAft>
              <a:buClrTx/>
              <a:buSzTx/>
              <a:buFontTx/>
              <a:buNone/>
              <a:tabLst/>
              <a:defRPr/>
            </a:pPr>
            <a:r>
              <a:rPr kumimoji="0" lang="en-US" sz="1800" b="1"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rPr>
              <a:t>Supplemental Table 2</a:t>
            </a:r>
          </a:p>
        </p:txBody>
      </p:sp>
      <p:sp>
        <p:nvSpPr>
          <p:cNvPr id="5" name="Rectangle 4">
            <a:extLst>
              <a:ext uri="{FF2B5EF4-FFF2-40B4-BE49-F238E27FC236}">
                <a16:creationId xmlns:a16="http://schemas.microsoft.com/office/drawing/2014/main" id="{BBFFD1D2-ED30-456B-BB00-8D3D7CBF3E05}"/>
              </a:ext>
            </a:extLst>
          </p:cNvPr>
          <p:cNvSpPr/>
          <p:nvPr/>
        </p:nvSpPr>
        <p:spPr>
          <a:xfrm>
            <a:off x="1168155" y="624310"/>
            <a:ext cx="2143344" cy="276999"/>
          </a:xfrm>
          <a:prstGeom prst="rect">
            <a:avLst/>
          </a:prstGeom>
        </p:spPr>
        <p:txBody>
          <a:bodyPr wrap="none">
            <a:spAutoFit/>
          </a:bodyPr>
          <a:lstStyle/>
          <a:p>
            <a:r>
              <a:rPr lang="en-US" sz="1200" b="1" dirty="0">
                <a:solidFill>
                  <a:prstClr val="black"/>
                </a:solidFill>
                <a:latin typeface="Arial" panose="020B0604020202020204" pitchFamily="34" charset="0"/>
                <a:cs typeface="Arial" panose="020B0604020202020204" pitchFamily="34" charset="0"/>
              </a:rPr>
              <a:t>Table S2. </a:t>
            </a:r>
            <a:r>
              <a:rPr lang="en-US" sz="1200" b="1" dirty="0">
                <a:latin typeface="Arial" panose="020B0604020202020204" pitchFamily="34" charset="0"/>
                <a:cs typeface="Arial" panose="020B0604020202020204" pitchFamily="34" charset="0"/>
              </a:rPr>
              <a:t>List of pathways.</a:t>
            </a:r>
          </a:p>
        </p:txBody>
      </p:sp>
    </p:spTree>
    <p:extLst>
      <p:ext uri="{BB962C8B-B14F-4D97-AF65-F5344CB8AC3E}">
        <p14:creationId xmlns:p14="http://schemas.microsoft.com/office/powerpoint/2010/main" val="558222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BBAE8F3-7CC2-456A-A6A9-52FD8A939675}"/>
              </a:ext>
            </a:extLst>
          </p:cNvPr>
          <p:cNvSpPr txBox="1">
            <a:spLocks noChangeArrowheads="1"/>
          </p:cNvSpPr>
          <p:nvPr/>
        </p:nvSpPr>
        <p:spPr bwMode="auto">
          <a:xfrm>
            <a:off x="10939" y="-3313"/>
            <a:ext cx="2659702" cy="369332"/>
          </a:xfrm>
          <a:prstGeom prst="rect">
            <a:avLst/>
          </a:prstGeom>
          <a:noFill/>
          <a:ln>
            <a:noFill/>
          </a:ln>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panose="020B0604020202020204" pitchFamily="34" charset="0"/>
                <a:ea typeface="ＭＳ Ｐゴシック" charset="0"/>
                <a:cs typeface="Arial" panose="020B0604020202020204" pitchFamily="34" charset="0"/>
              </a:rPr>
              <a:t>Supplemental Figure 2</a:t>
            </a:r>
          </a:p>
        </p:txBody>
      </p:sp>
      <p:grpSp>
        <p:nvGrpSpPr>
          <p:cNvPr id="24" name="Group 23">
            <a:extLst>
              <a:ext uri="{FF2B5EF4-FFF2-40B4-BE49-F238E27FC236}">
                <a16:creationId xmlns:a16="http://schemas.microsoft.com/office/drawing/2014/main" id="{266EF32E-3409-4641-AFC6-8A8301A09DB5}"/>
              </a:ext>
            </a:extLst>
          </p:cNvPr>
          <p:cNvGrpSpPr/>
          <p:nvPr/>
        </p:nvGrpSpPr>
        <p:grpSpPr>
          <a:xfrm>
            <a:off x="-847" y="825152"/>
            <a:ext cx="6858000" cy="4215066"/>
            <a:chOff x="0" y="1117600"/>
            <a:chExt cx="6858000" cy="4215066"/>
          </a:xfrm>
        </p:grpSpPr>
        <p:pic>
          <p:nvPicPr>
            <p:cNvPr id="4" name="Picture 3">
              <a:extLst>
                <a:ext uri="{FF2B5EF4-FFF2-40B4-BE49-F238E27FC236}">
                  <a16:creationId xmlns:a16="http://schemas.microsoft.com/office/drawing/2014/main" id="{EF0A0F15-2FBF-48B9-92C6-9478EB211972}"/>
                </a:ext>
              </a:extLst>
            </p:cNvPr>
            <p:cNvPicPr>
              <a:picLocks noChangeAspect="1"/>
            </p:cNvPicPr>
            <p:nvPr/>
          </p:nvPicPr>
          <p:blipFill>
            <a:blip r:embed="rId2"/>
            <a:stretch>
              <a:fillRect/>
            </a:stretch>
          </p:blipFill>
          <p:spPr>
            <a:xfrm>
              <a:off x="0" y="1117600"/>
              <a:ext cx="6858000" cy="4215066"/>
            </a:xfrm>
            <a:prstGeom prst="rect">
              <a:avLst/>
            </a:prstGeom>
          </p:spPr>
        </p:pic>
        <p:sp>
          <p:nvSpPr>
            <p:cNvPr id="5" name="Rectangle 4">
              <a:extLst>
                <a:ext uri="{FF2B5EF4-FFF2-40B4-BE49-F238E27FC236}">
                  <a16:creationId xmlns:a16="http://schemas.microsoft.com/office/drawing/2014/main" id="{4086E665-D6F6-4F94-BD82-0EDB722AF39F}"/>
                </a:ext>
              </a:extLst>
            </p:cNvPr>
            <p:cNvSpPr/>
            <p:nvPr/>
          </p:nvSpPr>
          <p:spPr>
            <a:xfrm>
              <a:off x="0" y="2546839"/>
              <a:ext cx="6839712" cy="658782"/>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6" name="Rectangle 5">
              <a:extLst>
                <a:ext uri="{FF2B5EF4-FFF2-40B4-BE49-F238E27FC236}">
                  <a16:creationId xmlns:a16="http://schemas.microsoft.com/office/drawing/2014/main" id="{78486B52-E7FB-4A3E-B6B5-092403933693}"/>
                </a:ext>
              </a:extLst>
            </p:cNvPr>
            <p:cNvSpPr/>
            <p:nvPr/>
          </p:nvSpPr>
          <p:spPr>
            <a:xfrm>
              <a:off x="0" y="4655230"/>
              <a:ext cx="6541574" cy="658782"/>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7" name="TextBox 6">
              <a:extLst>
                <a:ext uri="{FF2B5EF4-FFF2-40B4-BE49-F238E27FC236}">
                  <a16:creationId xmlns:a16="http://schemas.microsoft.com/office/drawing/2014/main" id="{69C965D4-501B-4A39-83FF-2CB01E17BC9E}"/>
                </a:ext>
              </a:extLst>
            </p:cNvPr>
            <p:cNvSpPr txBox="1"/>
            <p:nvPr/>
          </p:nvSpPr>
          <p:spPr>
            <a:xfrm>
              <a:off x="761949" y="4647610"/>
              <a:ext cx="835389" cy="24622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FITC </a:t>
              </a:r>
              <a:r>
                <a:rPr kumimoji="0" lang="en-US" sz="10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IgD</a:t>
              </a:r>
              <a:endPar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8" name="TextBox 7">
              <a:extLst>
                <a:ext uri="{FF2B5EF4-FFF2-40B4-BE49-F238E27FC236}">
                  <a16:creationId xmlns:a16="http://schemas.microsoft.com/office/drawing/2014/main" id="{F0E3AFE8-38F4-4319-9A4D-2F6222B7BF86}"/>
                </a:ext>
              </a:extLst>
            </p:cNvPr>
            <p:cNvSpPr txBox="1"/>
            <p:nvPr/>
          </p:nvSpPr>
          <p:spPr>
            <a:xfrm>
              <a:off x="2376483" y="4647610"/>
              <a:ext cx="835389" cy="24622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V450 CD38</a:t>
              </a:r>
            </a:p>
          </p:txBody>
        </p:sp>
        <p:sp>
          <p:nvSpPr>
            <p:cNvPr id="9" name="TextBox 8">
              <a:extLst>
                <a:ext uri="{FF2B5EF4-FFF2-40B4-BE49-F238E27FC236}">
                  <a16:creationId xmlns:a16="http://schemas.microsoft.com/office/drawing/2014/main" id="{856B3303-B85A-46CE-B5CD-EE1AA537AD7A}"/>
                </a:ext>
              </a:extLst>
            </p:cNvPr>
            <p:cNvSpPr txBox="1"/>
            <p:nvPr/>
          </p:nvSpPr>
          <p:spPr>
            <a:xfrm>
              <a:off x="4019416" y="4647610"/>
              <a:ext cx="903104" cy="24622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PE BLIMP-1</a:t>
              </a:r>
            </a:p>
          </p:txBody>
        </p:sp>
        <p:sp>
          <p:nvSpPr>
            <p:cNvPr id="10" name="TextBox 9">
              <a:extLst>
                <a:ext uri="{FF2B5EF4-FFF2-40B4-BE49-F238E27FC236}">
                  <a16:creationId xmlns:a16="http://schemas.microsoft.com/office/drawing/2014/main" id="{720E6089-1583-4866-B827-4A41CAA709CC}"/>
                </a:ext>
              </a:extLst>
            </p:cNvPr>
            <p:cNvSpPr txBox="1"/>
            <p:nvPr/>
          </p:nvSpPr>
          <p:spPr>
            <a:xfrm>
              <a:off x="753159" y="2539219"/>
              <a:ext cx="835389" cy="24622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FSC-A</a:t>
              </a:r>
            </a:p>
          </p:txBody>
        </p:sp>
        <p:sp>
          <p:nvSpPr>
            <p:cNvPr id="11" name="TextBox 10">
              <a:extLst>
                <a:ext uri="{FF2B5EF4-FFF2-40B4-BE49-F238E27FC236}">
                  <a16:creationId xmlns:a16="http://schemas.microsoft.com/office/drawing/2014/main" id="{76258C74-F740-40DB-B610-3CA8D2AE7A96}"/>
                </a:ext>
              </a:extLst>
            </p:cNvPr>
            <p:cNvSpPr txBox="1"/>
            <p:nvPr/>
          </p:nvSpPr>
          <p:spPr>
            <a:xfrm>
              <a:off x="2373155" y="2539219"/>
              <a:ext cx="835389" cy="24622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FSC-H</a:t>
              </a:r>
            </a:p>
          </p:txBody>
        </p:sp>
        <p:sp>
          <p:nvSpPr>
            <p:cNvPr id="12" name="TextBox 11">
              <a:extLst>
                <a:ext uri="{FF2B5EF4-FFF2-40B4-BE49-F238E27FC236}">
                  <a16:creationId xmlns:a16="http://schemas.microsoft.com/office/drawing/2014/main" id="{A84133F2-5D57-4FC1-8DE9-ABF90C9F78E9}"/>
                </a:ext>
              </a:extLst>
            </p:cNvPr>
            <p:cNvSpPr txBox="1"/>
            <p:nvPr/>
          </p:nvSpPr>
          <p:spPr>
            <a:xfrm>
              <a:off x="4014919" y="2539219"/>
              <a:ext cx="835389" cy="24622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SSC-H</a:t>
              </a:r>
            </a:p>
          </p:txBody>
        </p:sp>
        <p:sp>
          <p:nvSpPr>
            <p:cNvPr id="13" name="TextBox 12">
              <a:extLst>
                <a:ext uri="{FF2B5EF4-FFF2-40B4-BE49-F238E27FC236}">
                  <a16:creationId xmlns:a16="http://schemas.microsoft.com/office/drawing/2014/main" id="{48497714-91F0-4135-A3B3-A969D961B07E}"/>
                </a:ext>
              </a:extLst>
            </p:cNvPr>
            <p:cNvSpPr txBox="1"/>
            <p:nvPr/>
          </p:nvSpPr>
          <p:spPr>
            <a:xfrm>
              <a:off x="5416723" y="2539219"/>
              <a:ext cx="1372697" cy="24622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PE-Cy5.5 CD3/CD14</a:t>
              </a:r>
            </a:p>
          </p:txBody>
        </p:sp>
        <p:sp>
          <p:nvSpPr>
            <p:cNvPr id="14" name="TextBox 13">
              <a:extLst>
                <a:ext uri="{FF2B5EF4-FFF2-40B4-BE49-F238E27FC236}">
                  <a16:creationId xmlns:a16="http://schemas.microsoft.com/office/drawing/2014/main" id="{8CE0779A-21DA-420C-9711-3A86645DFE9E}"/>
                </a:ext>
              </a:extLst>
            </p:cNvPr>
            <p:cNvSpPr txBox="1"/>
            <p:nvPr/>
          </p:nvSpPr>
          <p:spPr>
            <a:xfrm rot="16200000">
              <a:off x="1351741" y="3755037"/>
              <a:ext cx="1165642" cy="24622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APC CD138</a:t>
              </a:r>
            </a:p>
          </p:txBody>
        </p:sp>
        <p:sp>
          <p:nvSpPr>
            <p:cNvPr id="15" name="TextBox 14">
              <a:extLst>
                <a:ext uri="{FF2B5EF4-FFF2-40B4-BE49-F238E27FC236}">
                  <a16:creationId xmlns:a16="http://schemas.microsoft.com/office/drawing/2014/main" id="{8BD57AD6-1BD7-4592-807B-6355093A4786}"/>
                </a:ext>
              </a:extLst>
            </p:cNvPr>
            <p:cNvSpPr txBox="1"/>
            <p:nvPr/>
          </p:nvSpPr>
          <p:spPr>
            <a:xfrm rot="16200000">
              <a:off x="-506937" y="3755037"/>
              <a:ext cx="1600883" cy="24622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APCeF780 CD27</a:t>
              </a:r>
            </a:p>
          </p:txBody>
        </p:sp>
        <p:sp>
          <p:nvSpPr>
            <p:cNvPr id="17" name="TextBox 16">
              <a:extLst>
                <a:ext uri="{FF2B5EF4-FFF2-40B4-BE49-F238E27FC236}">
                  <a16:creationId xmlns:a16="http://schemas.microsoft.com/office/drawing/2014/main" id="{2A98797B-25A9-44FD-8346-BB7218584C57}"/>
                </a:ext>
              </a:extLst>
            </p:cNvPr>
            <p:cNvSpPr txBox="1"/>
            <p:nvPr/>
          </p:nvSpPr>
          <p:spPr>
            <a:xfrm rot="16200000">
              <a:off x="1471148" y="1684657"/>
              <a:ext cx="835389" cy="24622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FSC-W</a:t>
              </a:r>
            </a:p>
          </p:txBody>
        </p:sp>
        <p:sp>
          <p:nvSpPr>
            <p:cNvPr id="18" name="TextBox 17">
              <a:extLst>
                <a:ext uri="{FF2B5EF4-FFF2-40B4-BE49-F238E27FC236}">
                  <a16:creationId xmlns:a16="http://schemas.microsoft.com/office/drawing/2014/main" id="{747B7733-936E-4EC9-A6DF-0FC5FC6D272C}"/>
                </a:ext>
              </a:extLst>
            </p:cNvPr>
            <p:cNvSpPr txBox="1"/>
            <p:nvPr/>
          </p:nvSpPr>
          <p:spPr>
            <a:xfrm rot="16200000">
              <a:off x="3101622" y="1684657"/>
              <a:ext cx="835389" cy="24622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SSC-W</a:t>
              </a:r>
            </a:p>
          </p:txBody>
        </p:sp>
        <p:sp>
          <p:nvSpPr>
            <p:cNvPr id="19" name="TextBox 18">
              <a:extLst>
                <a:ext uri="{FF2B5EF4-FFF2-40B4-BE49-F238E27FC236}">
                  <a16:creationId xmlns:a16="http://schemas.microsoft.com/office/drawing/2014/main" id="{43755871-14D3-4745-A7E9-1D1059F18501}"/>
                </a:ext>
              </a:extLst>
            </p:cNvPr>
            <p:cNvSpPr txBox="1"/>
            <p:nvPr/>
          </p:nvSpPr>
          <p:spPr>
            <a:xfrm rot="16200000">
              <a:off x="4657881" y="1684657"/>
              <a:ext cx="1027316" cy="24622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PE-Cy7 CD19</a:t>
              </a:r>
            </a:p>
          </p:txBody>
        </p:sp>
        <p:sp>
          <p:nvSpPr>
            <p:cNvPr id="20" name="TextBox 19">
              <a:extLst>
                <a:ext uri="{FF2B5EF4-FFF2-40B4-BE49-F238E27FC236}">
                  <a16:creationId xmlns:a16="http://schemas.microsoft.com/office/drawing/2014/main" id="{53699165-78C3-47FF-98FF-470F9BD09788}"/>
                </a:ext>
              </a:extLst>
            </p:cNvPr>
            <p:cNvSpPr txBox="1"/>
            <p:nvPr/>
          </p:nvSpPr>
          <p:spPr>
            <a:xfrm rot="16200000">
              <a:off x="3233704" y="3774087"/>
              <a:ext cx="835389" cy="24622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Cells</a:t>
              </a:r>
            </a:p>
          </p:txBody>
        </p:sp>
        <p:sp>
          <p:nvSpPr>
            <p:cNvPr id="16" name="TextBox 15">
              <a:extLst>
                <a:ext uri="{FF2B5EF4-FFF2-40B4-BE49-F238E27FC236}">
                  <a16:creationId xmlns:a16="http://schemas.microsoft.com/office/drawing/2014/main" id="{3945824E-55E1-4409-A36D-8A5692182840}"/>
                </a:ext>
              </a:extLst>
            </p:cNvPr>
            <p:cNvSpPr txBox="1"/>
            <p:nvPr/>
          </p:nvSpPr>
          <p:spPr>
            <a:xfrm rot="16200000">
              <a:off x="-169910" y="1684657"/>
              <a:ext cx="835389" cy="24622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SSC-A</a:t>
              </a:r>
            </a:p>
          </p:txBody>
        </p:sp>
      </p:grpSp>
      <p:sp>
        <p:nvSpPr>
          <p:cNvPr id="2" name="TextBox 1">
            <a:extLst>
              <a:ext uri="{FF2B5EF4-FFF2-40B4-BE49-F238E27FC236}">
                <a16:creationId xmlns:a16="http://schemas.microsoft.com/office/drawing/2014/main" id="{72C9C423-C01E-4842-AEA6-D78013B098CB}"/>
              </a:ext>
            </a:extLst>
          </p:cNvPr>
          <p:cNvSpPr txBox="1"/>
          <p:nvPr/>
        </p:nvSpPr>
        <p:spPr>
          <a:xfrm>
            <a:off x="130889" y="4706552"/>
            <a:ext cx="6587411" cy="1015663"/>
          </a:xfrm>
          <a:prstGeom prst="rect">
            <a:avLst/>
          </a:prstGeom>
          <a:noFill/>
        </p:spPr>
        <p:txBody>
          <a:bodyPr wrap="square" rtlCol="0">
            <a:spAutoFit/>
          </a:bodyPr>
          <a:lstStyle/>
          <a:p>
            <a:pPr lvl="0" algn="just">
              <a:defRPr/>
            </a:pPr>
            <a:r>
              <a:rPr kumimoji="0" 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Supplemental Figure 2. </a:t>
            </a:r>
            <a:r>
              <a:rPr lang="en-US" sz="1200" b="1" dirty="0" err="1">
                <a:solidFill>
                  <a:prstClr val="black"/>
                </a:solidFill>
                <a:latin typeface="Arial" panose="020B0604020202020204" pitchFamily="34" charset="0"/>
                <a:cs typeface="Arial" panose="020B0604020202020204" pitchFamily="34" charset="0"/>
              </a:rPr>
              <a:t>Backgating</a:t>
            </a:r>
            <a:r>
              <a:rPr lang="en-US" sz="1200" b="1" dirty="0">
                <a:solidFill>
                  <a:prstClr val="black"/>
                </a:solidFill>
                <a:latin typeface="Arial" panose="020B0604020202020204" pitchFamily="34" charset="0"/>
                <a:cs typeface="Arial" panose="020B0604020202020204" pitchFamily="34" charset="0"/>
              </a:rPr>
              <a:t> of Pop 4 showing similar FSC and SSC properties as other ASC populations.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Backgating</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analysis for Blimp-1</a:t>
            </a:r>
            <a:r>
              <a:rPr kumimoji="0" lang="en-US" sz="1200" b="0" i="0"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rPr>
              <a:t>+</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Pop 4 (CD19-CD38hiCD138-). PBMC from a subject 6 days post receiving the Tetanus vaccine were stained for intracellular Blimp-1 expression as well as ASC markers. Numbers indicate frequencies of the parent population.</a:t>
            </a:r>
          </a:p>
        </p:txBody>
      </p:sp>
    </p:spTree>
    <p:extLst>
      <p:ext uri="{BB962C8B-B14F-4D97-AF65-F5344CB8AC3E}">
        <p14:creationId xmlns:p14="http://schemas.microsoft.com/office/powerpoint/2010/main" val="35481889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9" name="TextBox 4"/>
          <p:cNvSpPr txBox="1">
            <a:spLocks noChangeArrowheads="1"/>
          </p:cNvSpPr>
          <p:nvPr/>
        </p:nvSpPr>
        <p:spPr bwMode="auto">
          <a:xfrm>
            <a:off x="14634" y="12744"/>
            <a:ext cx="3339376"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b="1" dirty="0">
                <a:latin typeface="Arial" charset="0"/>
                <a:cs typeface="Arial" charset="0"/>
              </a:rPr>
              <a:t>Supplemental Figure 3 (A,B) </a:t>
            </a:r>
          </a:p>
        </p:txBody>
      </p:sp>
      <p:sp>
        <p:nvSpPr>
          <p:cNvPr id="2" name="TextBox 1"/>
          <p:cNvSpPr txBox="1"/>
          <p:nvPr/>
        </p:nvSpPr>
        <p:spPr>
          <a:xfrm>
            <a:off x="115480" y="6172335"/>
            <a:ext cx="6612102" cy="2862322"/>
          </a:xfrm>
          <a:prstGeom prst="rect">
            <a:avLst/>
          </a:prstGeom>
          <a:noFill/>
        </p:spPr>
        <p:txBody>
          <a:bodyPr wrap="square" rtlCol="0">
            <a:spAutoFit/>
          </a:bodyPr>
          <a:lstStyle/>
          <a:p>
            <a:pPr algn="just"/>
            <a:r>
              <a:rPr lang="en-US" sz="1200" b="1" dirty="0">
                <a:latin typeface="Arial" panose="020B0604020202020204" pitchFamily="34" charset="0"/>
                <a:cs typeface="Arial" panose="020B0604020202020204" pitchFamily="34" charset="0"/>
              </a:rPr>
              <a:t>Supplemental Figure 3. </a:t>
            </a:r>
            <a:r>
              <a:rPr lang="en-US" sz="1200" dirty="0">
                <a:latin typeface="Arial" panose="020B0604020202020204" pitchFamily="34" charset="0"/>
                <a:cs typeface="Arial" panose="020B0604020202020204" pitchFamily="34" charset="0"/>
              </a:rPr>
              <a:t>(</a:t>
            </a:r>
            <a:r>
              <a:rPr lang="en-US" sz="1200" b="1" dirty="0">
                <a:latin typeface="Arial" panose="020B0604020202020204" pitchFamily="34" charset="0"/>
                <a:cs typeface="Arial" panose="020B0604020202020204" pitchFamily="34" charset="0"/>
              </a:rPr>
              <a:t>A</a:t>
            </a:r>
            <a:r>
              <a:rPr lang="en-US" sz="1200" dirty="0">
                <a:latin typeface="Arial" panose="020B0604020202020204" pitchFamily="34" charset="0"/>
                <a:cs typeface="Arial" panose="020B0604020202020204" pitchFamily="34" charset="0"/>
              </a:rPr>
              <a:t>) Mean mutation rate taken from an average of all clone mutation rates. (</a:t>
            </a:r>
            <a:r>
              <a:rPr lang="en-US" sz="1200" b="1" dirty="0">
                <a:latin typeface="Arial" panose="020B0604020202020204" pitchFamily="34" charset="0"/>
                <a:cs typeface="Arial" panose="020B0604020202020204" pitchFamily="34" charset="0"/>
              </a:rPr>
              <a:t>B</a:t>
            </a:r>
            <a:r>
              <a:rPr lang="en-US" sz="1200" dirty="0">
                <a:latin typeface="Arial" panose="020B0604020202020204" pitchFamily="34" charset="0"/>
                <a:cs typeface="Arial" panose="020B0604020202020204" pitchFamily="34" charset="0"/>
              </a:rPr>
              <a:t>) An average of how much each population deviates from the average mutation rate within each clone. For this value, the mean mutation rate of each population within each individual clone is subtracted from the mean mutation rate of that clone. Those values are then averaged. This value implies that switched memory are typically the least mutated within individual clones, followed by Pop 2 and Pop 5. Pops 1, 3, and 4 are the most mutated within clones. This analysis does not differentiate isotypes. (</a:t>
            </a:r>
            <a:r>
              <a:rPr lang="en-US" sz="1200" b="1" dirty="0">
                <a:latin typeface="Arial" panose="020B0604020202020204" pitchFamily="34" charset="0"/>
                <a:cs typeface="Arial" panose="020B0604020202020204" pitchFamily="34" charset="0"/>
              </a:rPr>
              <a:t>C</a:t>
            </a:r>
            <a:r>
              <a:rPr lang="en-US" sz="1200" dirty="0">
                <a:latin typeface="Arial" panose="020B0604020202020204" pitchFamily="34" charset="0"/>
                <a:cs typeface="Arial" panose="020B0604020202020204" pitchFamily="34" charset="0"/>
              </a:rPr>
              <a:t>) Phylogenetic trees were constructed from the largest clone using </a:t>
            </a:r>
            <a:r>
              <a:rPr lang="en-US" sz="1200" dirty="0" err="1">
                <a:latin typeface="Arial" panose="020B0604020202020204" pitchFamily="34" charset="0"/>
                <a:cs typeface="Arial" panose="020B0604020202020204" pitchFamily="34" charset="0"/>
              </a:rPr>
              <a:t>Phylip</a:t>
            </a:r>
            <a:r>
              <a:rPr lang="en-US" sz="1200" dirty="0">
                <a:latin typeface="Arial" panose="020B0604020202020204" pitchFamily="34" charset="0"/>
                <a:cs typeface="Arial" panose="020B0604020202020204" pitchFamily="34" charset="0"/>
              </a:rPr>
              <a:t> by examining nucleotide sequences after filtering for quality and removing singletons. The germline node is shown as a green diamond and each node on the tree is determined to be a unique sequence containing a single mutation from the node before it. Nodes colored in red contain sequences from the designated population (seen to the right of each plot), while nodes in blue contained sequences from the other populations, but not the designated population for that particular plot. Larger circles designate nodes with more instances of the sequence, while smaller circles designate nodes with only one or a few instances.</a:t>
            </a:r>
          </a:p>
        </p:txBody>
      </p:sp>
      <p:grpSp>
        <p:nvGrpSpPr>
          <p:cNvPr id="8" name="Group 7">
            <a:extLst>
              <a:ext uri="{FF2B5EF4-FFF2-40B4-BE49-F238E27FC236}">
                <a16:creationId xmlns:a16="http://schemas.microsoft.com/office/drawing/2014/main" id="{BE6A5467-84F5-47DB-B3D1-9B599C78C78E}"/>
              </a:ext>
            </a:extLst>
          </p:cNvPr>
          <p:cNvGrpSpPr/>
          <p:nvPr/>
        </p:nvGrpSpPr>
        <p:grpSpPr>
          <a:xfrm>
            <a:off x="1165794" y="473289"/>
            <a:ext cx="3981736" cy="5470322"/>
            <a:chOff x="1184844" y="473289"/>
            <a:chExt cx="3981736" cy="5470322"/>
          </a:xfrm>
        </p:grpSpPr>
        <p:sp>
          <p:nvSpPr>
            <p:cNvPr id="27" name="TextBox 26"/>
            <p:cNvSpPr txBox="1"/>
            <p:nvPr/>
          </p:nvSpPr>
          <p:spPr>
            <a:xfrm>
              <a:off x="1184844" y="473289"/>
              <a:ext cx="351378" cy="369332"/>
            </a:xfrm>
            <a:prstGeom prst="rect">
              <a:avLst/>
            </a:prstGeom>
            <a:noFill/>
          </p:spPr>
          <p:txBody>
            <a:bodyPr wrap="none" rtlCol="0">
              <a:spAutoFit/>
            </a:bodyPr>
            <a:lstStyle/>
            <a:p>
              <a:r>
                <a:rPr lang="en-US" b="1" dirty="0">
                  <a:latin typeface="Arial" charset="0"/>
                  <a:ea typeface="Arial" charset="0"/>
                  <a:cs typeface="Arial" charset="0"/>
                </a:rPr>
                <a:t>A</a:t>
              </a:r>
            </a:p>
          </p:txBody>
        </p:sp>
        <p:grpSp>
          <p:nvGrpSpPr>
            <p:cNvPr id="7" name="Group 6">
              <a:extLst>
                <a:ext uri="{FF2B5EF4-FFF2-40B4-BE49-F238E27FC236}">
                  <a16:creationId xmlns:a16="http://schemas.microsoft.com/office/drawing/2014/main" id="{ED260860-0E44-441B-B618-F1CC1B0345E1}"/>
                </a:ext>
              </a:extLst>
            </p:cNvPr>
            <p:cNvGrpSpPr/>
            <p:nvPr/>
          </p:nvGrpSpPr>
          <p:grpSpPr>
            <a:xfrm>
              <a:off x="1547285" y="735303"/>
              <a:ext cx="3613346" cy="2343618"/>
              <a:chOff x="1547285" y="735303"/>
              <a:chExt cx="3613346" cy="2343618"/>
            </a:xfrm>
          </p:grpSpPr>
          <p:sp>
            <p:nvSpPr>
              <p:cNvPr id="65" name="TextBox 64"/>
              <p:cNvSpPr txBox="1"/>
              <p:nvPr/>
            </p:nvSpPr>
            <p:spPr>
              <a:xfrm rot="16200000">
                <a:off x="1086101" y="1698478"/>
                <a:ext cx="1199367" cy="276999"/>
              </a:xfrm>
              <a:prstGeom prst="rect">
                <a:avLst/>
              </a:prstGeom>
              <a:solidFill>
                <a:schemeClr val="bg1"/>
              </a:solidFill>
            </p:spPr>
            <p:txBody>
              <a:bodyPr wrap="none" rtlCol="0">
                <a:spAutoFit/>
              </a:bodyPr>
              <a:lstStyle/>
              <a:p>
                <a:pPr algn="ctr"/>
                <a:r>
                  <a:rPr lang="en-US" sz="1200" dirty="0">
                    <a:latin typeface="Arial" charset="0"/>
                    <a:ea typeface="Arial" charset="0"/>
                    <a:cs typeface="Arial" charset="0"/>
                  </a:rPr>
                  <a:t>Mean Mutation</a:t>
                </a:r>
              </a:p>
            </p:txBody>
          </p:sp>
          <p:grpSp>
            <p:nvGrpSpPr>
              <p:cNvPr id="5" name="Group 4">
                <a:extLst>
                  <a:ext uri="{FF2B5EF4-FFF2-40B4-BE49-F238E27FC236}">
                    <a16:creationId xmlns:a16="http://schemas.microsoft.com/office/drawing/2014/main" id="{EA679C9D-0579-4F6D-8D17-A4C1BAD22FB2}"/>
                  </a:ext>
                </a:extLst>
              </p:cNvPr>
              <p:cNvGrpSpPr/>
              <p:nvPr/>
            </p:nvGrpSpPr>
            <p:grpSpPr>
              <a:xfrm>
                <a:off x="1681904" y="735303"/>
                <a:ext cx="3478727" cy="2343618"/>
                <a:chOff x="1681904" y="735303"/>
                <a:chExt cx="3478727" cy="2343618"/>
              </a:xfrm>
            </p:grpSpPr>
            <p:pic>
              <p:nvPicPr>
                <p:cNvPr id="58" name="Picture 57"/>
                <p:cNvPicPr>
                  <a:picLocks noChangeAspect="1"/>
                </p:cNvPicPr>
                <p:nvPr/>
              </p:nvPicPr>
              <p:blipFill rotWithShape="1">
                <a:blip r:embed="rId3">
                  <a:extLst>
                    <a:ext uri="{28A0092B-C50C-407E-A947-70E740481C1C}">
                      <a14:useLocalDpi xmlns:a14="http://schemas.microsoft.com/office/drawing/2010/main" val="0"/>
                    </a:ext>
                  </a:extLst>
                </a:blip>
                <a:srcRect l="5682"/>
                <a:stretch/>
              </p:blipFill>
              <p:spPr>
                <a:xfrm>
                  <a:off x="2193933" y="805532"/>
                  <a:ext cx="2966698" cy="2227657"/>
                </a:xfrm>
                <a:prstGeom prst="rect">
                  <a:avLst/>
                </a:prstGeom>
              </p:spPr>
            </p:pic>
            <p:sp>
              <p:nvSpPr>
                <p:cNvPr id="3" name="TextBox 2"/>
                <p:cNvSpPr txBox="1"/>
                <p:nvPr/>
              </p:nvSpPr>
              <p:spPr>
                <a:xfrm>
                  <a:off x="1681904" y="735303"/>
                  <a:ext cx="519353" cy="276999"/>
                </a:xfrm>
                <a:prstGeom prst="rect">
                  <a:avLst/>
                </a:prstGeom>
                <a:solidFill>
                  <a:schemeClr val="bg1"/>
                </a:solidFill>
              </p:spPr>
              <p:txBody>
                <a:bodyPr wrap="square" rtlCol="0">
                  <a:spAutoFit/>
                </a:bodyPr>
                <a:lstStyle/>
                <a:p>
                  <a:pPr algn="r"/>
                  <a:r>
                    <a:rPr lang="en-US" sz="1200" dirty="0">
                      <a:latin typeface="Arial" charset="0"/>
                      <a:ea typeface="Arial" charset="0"/>
                      <a:cs typeface="Arial" charset="0"/>
                    </a:rPr>
                    <a:t>10.0</a:t>
                  </a:r>
                </a:p>
              </p:txBody>
            </p:sp>
            <p:sp>
              <p:nvSpPr>
                <p:cNvPr id="60" name="TextBox 59"/>
                <p:cNvSpPr txBox="1"/>
                <p:nvPr/>
              </p:nvSpPr>
              <p:spPr>
                <a:xfrm>
                  <a:off x="1803391" y="1207511"/>
                  <a:ext cx="397866" cy="276999"/>
                </a:xfrm>
                <a:prstGeom prst="rect">
                  <a:avLst/>
                </a:prstGeom>
                <a:solidFill>
                  <a:schemeClr val="bg1"/>
                </a:solidFill>
              </p:spPr>
              <p:txBody>
                <a:bodyPr wrap="none" rtlCol="0">
                  <a:spAutoFit/>
                </a:bodyPr>
                <a:lstStyle/>
                <a:p>
                  <a:pPr algn="r"/>
                  <a:r>
                    <a:rPr lang="en-US" sz="1200" dirty="0">
                      <a:latin typeface="Arial" charset="0"/>
                      <a:ea typeface="Arial" charset="0"/>
                      <a:cs typeface="Arial" charset="0"/>
                    </a:rPr>
                    <a:t>7.5</a:t>
                  </a:r>
                </a:p>
              </p:txBody>
            </p:sp>
            <p:sp>
              <p:nvSpPr>
                <p:cNvPr id="62" name="TextBox 61"/>
                <p:cNvSpPr txBox="1"/>
                <p:nvPr/>
              </p:nvSpPr>
              <p:spPr>
                <a:xfrm>
                  <a:off x="1803391" y="1696518"/>
                  <a:ext cx="397866" cy="276999"/>
                </a:xfrm>
                <a:prstGeom prst="rect">
                  <a:avLst/>
                </a:prstGeom>
                <a:solidFill>
                  <a:schemeClr val="bg1"/>
                </a:solidFill>
              </p:spPr>
              <p:txBody>
                <a:bodyPr wrap="none" rtlCol="0">
                  <a:spAutoFit/>
                </a:bodyPr>
                <a:lstStyle/>
                <a:p>
                  <a:pPr algn="r"/>
                  <a:r>
                    <a:rPr lang="en-US" sz="1200" dirty="0">
                      <a:latin typeface="Arial" charset="0"/>
                      <a:ea typeface="Arial" charset="0"/>
                      <a:cs typeface="Arial" charset="0"/>
                    </a:rPr>
                    <a:t>5.0</a:t>
                  </a:r>
                </a:p>
              </p:txBody>
            </p:sp>
            <p:sp>
              <p:nvSpPr>
                <p:cNvPr id="63" name="TextBox 62"/>
                <p:cNvSpPr txBox="1"/>
                <p:nvPr/>
              </p:nvSpPr>
              <p:spPr>
                <a:xfrm>
                  <a:off x="1803391" y="2192363"/>
                  <a:ext cx="397866" cy="276999"/>
                </a:xfrm>
                <a:prstGeom prst="rect">
                  <a:avLst/>
                </a:prstGeom>
                <a:solidFill>
                  <a:schemeClr val="bg1"/>
                </a:solidFill>
              </p:spPr>
              <p:txBody>
                <a:bodyPr wrap="none" rtlCol="0">
                  <a:spAutoFit/>
                </a:bodyPr>
                <a:lstStyle/>
                <a:p>
                  <a:pPr algn="r"/>
                  <a:r>
                    <a:rPr lang="en-US" sz="1200" dirty="0">
                      <a:latin typeface="Arial" charset="0"/>
                      <a:ea typeface="Arial" charset="0"/>
                      <a:cs typeface="Arial" charset="0"/>
                    </a:rPr>
                    <a:t>2.5</a:t>
                  </a:r>
                </a:p>
              </p:txBody>
            </p:sp>
            <p:sp>
              <p:nvSpPr>
                <p:cNvPr id="64" name="TextBox 63"/>
                <p:cNvSpPr txBox="1"/>
                <p:nvPr/>
              </p:nvSpPr>
              <p:spPr>
                <a:xfrm>
                  <a:off x="1803391" y="2636703"/>
                  <a:ext cx="397866" cy="276999"/>
                </a:xfrm>
                <a:prstGeom prst="rect">
                  <a:avLst/>
                </a:prstGeom>
                <a:solidFill>
                  <a:schemeClr val="bg1"/>
                </a:solidFill>
              </p:spPr>
              <p:txBody>
                <a:bodyPr wrap="none" rtlCol="0">
                  <a:spAutoFit/>
                </a:bodyPr>
                <a:lstStyle/>
                <a:p>
                  <a:pPr algn="r"/>
                  <a:r>
                    <a:rPr lang="en-US" sz="1200" dirty="0">
                      <a:latin typeface="Arial" charset="0"/>
                      <a:ea typeface="Arial" charset="0"/>
                      <a:cs typeface="Arial" charset="0"/>
                    </a:rPr>
                    <a:t>0.0</a:t>
                  </a:r>
                </a:p>
              </p:txBody>
            </p:sp>
            <p:sp>
              <p:nvSpPr>
                <p:cNvPr id="66" name="TextBox 65"/>
                <p:cNvSpPr txBox="1"/>
                <p:nvPr/>
              </p:nvSpPr>
              <p:spPr>
                <a:xfrm>
                  <a:off x="2246110" y="2832700"/>
                  <a:ext cx="498855" cy="246221"/>
                </a:xfrm>
                <a:prstGeom prst="rect">
                  <a:avLst/>
                </a:prstGeom>
                <a:solidFill>
                  <a:schemeClr val="bg1"/>
                </a:solidFill>
              </p:spPr>
              <p:txBody>
                <a:bodyPr wrap="none" rtlCol="0">
                  <a:spAutoFit/>
                </a:bodyPr>
                <a:lstStyle/>
                <a:p>
                  <a:pPr algn="ctr"/>
                  <a:r>
                    <a:rPr lang="en-US" sz="1000" dirty="0">
                      <a:latin typeface="Arial" charset="0"/>
                      <a:ea typeface="Arial" charset="0"/>
                      <a:cs typeface="Arial" charset="0"/>
                    </a:rPr>
                    <a:t>SWM</a:t>
                  </a:r>
                </a:p>
              </p:txBody>
            </p:sp>
            <p:sp>
              <p:nvSpPr>
                <p:cNvPr id="67" name="TextBox 66"/>
                <p:cNvSpPr txBox="1"/>
                <p:nvPr/>
              </p:nvSpPr>
              <p:spPr>
                <a:xfrm>
                  <a:off x="2722993" y="2832700"/>
                  <a:ext cx="516487" cy="246221"/>
                </a:xfrm>
                <a:prstGeom prst="rect">
                  <a:avLst/>
                </a:prstGeom>
                <a:solidFill>
                  <a:schemeClr val="bg1"/>
                </a:solidFill>
              </p:spPr>
              <p:txBody>
                <a:bodyPr wrap="none" rtlCol="0">
                  <a:spAutoFit/>
                </a:bodyPr>
                <a:lstStyle/>
                <a:p>
                  <a:pPr algn="ctr"/>
                  <a:r>
                    <a:rPr lang="en-US" sz="1000" dirty="0">
                      <a:latin typeface="Arial" charset="0"/>
                      <a:ea typeface="Arial" charset="0"/>
                      <a:cs typeface="Arial" charset="0"/>
                    </a:rPr>
                    <a:t>Pop 1</a:t>
                  </a:r>
                </a:p>
              </p:txBody>
            </p:sp>
            <p:sp>
              <p:nvSpPr>
                <p:cNvPr id="68" name="TextBox 67"/>
                <p:cNvSpPr txBox="1"/>
                <p:nvPr/>
              </p:nvSpPr>
              <p:spPr>
                <a:xfrm>
                  <a:off x="3173083" y="2832700"/>
                  <a:ext cx="539676" cy="246221"/>
                </a:xfrm>
                <a:prstGeom prst="rect">
                  <a:avLst/>
                </a:prstGeom>
                <a:solidFill>
                  <a:schemeClr val="bg1"/>
                </a:solidFill>
              </p:spPr>
              <p:txBody>
                <a:bodyPr wrap="square" rtlCol="0">
                  <a:spAutoFit/>
                </a:bodyPr>
                <a:lstStyle/>
                <a:p>
                  <a:pPr algn="ctr"/>
                  <a:r>
                    <a:rPr lang="en-US" sz="1000">
                      <a:latin typeface="Arial" charset="0"/>
                      <a:ea typeface="Arial" charset="0"/>
                      <a:cs typeface="Arial" charset="0"/>
                    </a:rPr>
                    <a:t>Pop 2</a:t>
                  </a:r>
                  <a:endParaRPr lang="en-US" sz="1000" dirty="0">
                    <a:latin typeface="Arial" charset="0"/>
                    <a:ea typeface="Arial" charset="0"/>
                    <a:cs typeface="Arial" charset="0"/>
                  </a:endParaRPr>
                </a:p>
              </p:txBody>
            </p:sp>
            <p:sp>
              <p:nvSpPr>
                <p:cNvPr id="69" name="TextBox 68"/>
                <p:cNvSpPr txBox="1"/>
                <p:nvPr/>
              </p:nvSpPr>
              <p:spPr>
                <a:xfrm>
                  <a:off x="3664281" y="2832700"/>
                  <a:ext cx="516487" cy="246221"/>
                </a:xfrm>
                <a:prstGeom prst="rect">
                  <a:avLst/>
                </a:prstGeom>
                <a:solidFill>
                  <a:schemeClr val="bg1"/>
                </a:solidFill>
              </p:spPr>
              <p:txBody>
                <a:bodyPr wrap="none" rtlCol="0">
                  <a:spAutoFit/>
                </a:bodyPr>
                <a:lstStyle/>
                <a:p>
                  <a:pPr algn="ctr"/>
                  <a:r>
                    <a:rPr lang="en-US" sz="1000" dirty="0">
                      <a:latin typeface="Arial" charset="0"/>
                      <a:ea typeface="Arial" charset="0"/>
                      <a:cs typeface="Arial" charset="0"/>
                    </a:rPr>
                    <a:t>Pop 3</a:t>
                  </a:r>
                </a:p>
              </p:txBody>
            </p:sp>
            <p:sp>
              <p:nvSpPr>
                <p:cNvPr id="70" name="TextBox 69"/>
                <p:cNvSpPr txBox="1"/>
                <p:nvPr/>
              </p:nvSpPr>
              <p:spPr>
                <a:xfrm>
                  <a:off x="4123706" y="2832700"/>
                  <a:ext cx="516487" cy="246221"/>
                </a:xfrm>
                <a:prstGeom prst="rect">
                  <a:avLst/>
                </a:prstGeom>
                <a:solidFill>
                  <a:schemeClr val="bg1"/>
                </a:solidFill>
              </p:spPr>
              <p:txBody>
                <a:bodyPr wrap="none" rtlCol="0">
                  <a:spAutoFit/>
                </a:bodyPr>
                <a:lstStyle/>
                <a:p>
                  <a:pPr algn="ctr"/>
                  <a:r>
                    <a:rPr lang="en-US" sz="1000" dirty="0">
                      <a:latin typeface="Arial" charset="0"/>
                      <a:ea typeface="Arial" charset="0"/>
                      <a:cs typeface="Arial" charset="0"/>
                    </a:rPr>
                    <a:t>Pop 4</a:t>
                  </a:r>
                </a:p>
              </p:txBody>
            </p:sp>
            <p:sp>
              <p:nvSpPr>
                <p:cNvPr id="71" name="TextBox 70"/>
                <p:cNvSpPr txBox="1"/>
                <p:nvPr/>
              </p:nvSpPr>
              <p:spPr>
                <a:xfrm>
                  <a:off x="4608223" y="2832700"/>
                  <a:ext cx="516487" cy="246221"/>
                </a:xfrm>
                <a:prstGeom prst="rect">
                  <a:avLst/>
                </a:prstGeom>
                <a:solidFill>
                  <a:schemeClr val="bg1"/>
                </a:solidFill>
              </p:spPr>
              <p:txBody>
                <a:bodyPr wrap="none" rtlCol="0">
                  <a:spAutoFit/>
                </a:bodyPr>
                <a:lstStyle/>
                <a:p>
                  <a:pPr algn="ctr"/>
                  <a:r>
                    <a:rPr lang="en-US" sz="1000" dirty="0">
                      <a:latin typeface="Arial" charset="0"/>
                      <a:ea typeface="Arial" charset="0"/>
                      <a:cs typeface="Arial" charset="0"/>
                    </a:rPr>
                    <a:t>Pop 5</a:t>
                  </a:r>
                </a:p>
              </p:txBody>
            </p:sp>
          </p:grpSp>
        </p:grpSp>
        <p:sp>
          <p:nvSpPr>
            <p:cNvPr id="100" name="TextBox 99"/>
            <p:cNvSpPr txBox="1"/>
            <p:nvPr/>
          </p:nvSpPr>
          <p:spPr>
            <a:xfrm>
              <a:off x="1184844" y="3279052"/>
              <a:ext cx="351378" cy="369332"/>
            </a:xfrm>
            <a:prstGeom prst="rect">
              <a:avLst/>
            </a:prstGeom>
            <a:noFill/>
          </p:spPr>
          <p:txBody>
            <a:bodyPr wrap="none" rtlCol="0">
              <a:spAutoFit/>
            </a:bodyPr>
            <a:lstStyle/>
            <a:p>
              <a:r>
                <a:rPr lang="en-US" b="1" dirty="0">
                  <a:latin typeface="Arial" charset="0"/>
                  <a:ea typeface="Arial" charset="0"/>
                  <a:cs typeface="Arial" charset="0"/>
                </a:rPr>
                <a:t>B</a:t>
              </a:r>
            </a:p>
          </p:txBody>
        </p:sp>
        <p:grpSp>
          <p:nvGrpSpPr>
            <p:cNvPr id="6" name="Group 5">
              <a:extLst>
                <a:ext uri="{FF2B5EF4-FFF2-40B4-BE49-F238E27FC236}">
                  <a16:creationId xmlns:a16="http://schemas.microsoft.com/office/drawing/2014/main" id="{730B98CB-96FC-48EB-B8AF-06AE299B6304}"/>
                </a:ext>
              </a:extLst>
            </p:cNvPr>
            <p:cNvGrpSpPr/>
            <p:nvPr/>
          </p:nvGrpSpPr>
          <p:grpSpPr>
            <a:xfrm>
              <a:off x="1547284" y="3391731"/>
              <a:ext cx="3619296" cy="2551880"/>
              <a:chOff x="1547284" y="3391731"/>
              <a:chExt cx="3619296" cy="2551880"/>
            </a:xfrm>
          </p:grpSpPr>
          <p:grpSp>
            <p:nvGrpSpPr>
              <p:cNvPr id="4" name="Group 3">
                <a:extLst>
                  <a:ext uri="{FF2B5EF4-FFF2-40B4-BE49-F238E27FC236}">
                    <a16:creationId xmlns:a16="http://schemas.microsoft.com/office/drawing/2014/main" id="{B3E05CCF-BA7D-469E-A129-D73560E559A0}"/>
                  </a:ext>
                </a:extLst>
              </p:cNvPr>
              <p:cNvGrpSpPr/>
              <p:nvPr/>
            </p:nvGrpSpPr>
            <p:grpSpPr>
              <a:xfrm>
                <a:off x="1710148" y="3560417"/>
                <a:ext cx="3456432" cy="2339967"/>
                <a:chOff x="1814923" y="3569942"/>
                <a:chExt cx="3288896" cy="2339967"/>
              </a:xfrm>
            </p:grpSpPr>
            <p:pic>
              <p:nvPicPr>
                <p:cNvPr id="39" name="Picture 38"/>
                <p:cNvPicPr>
                  <a:picLocks noChangeAspect="1"/>
                </p:cNvPicPr>
                <p:nvPr/>
              </p:nvPicPr>
              <p:blipFill rotWithShape="1">
                <a:blip r:embed="rId4">
                  <a:extLst>
                    <a:ext uri="{28A0092B-C50C-407E-A947-70E740481C1C}">
                      <a14:useLocalDpi xmlns:a14="http://schemas.microsoft.com/office/drawing/2010/main" val="0"/>
                    </a:ext>
                  </a:extLst>
                </a:blip>
                <a:srcRect l="2274"/>
                <a:stretch/>
              </p:blipFill>
              <p:spPr>
                <a:xfrm>
                  <a:off x="2175424" y="3675690"/>
                  <a:ext cx="2928395" cy="2114657"/>
                </a:xfrm>
                <a:prstGeom prst="rect">
                  <a:avLst/>
                </a:prstGeom>
              </p:spPr>
            </p:pic>
            <p:sp>
              <p:nvSpPr>
                <p:cNvPr id="40" name="TextBox 39"/>
                <p:cNvSpPr txBox="1"/>
                <p:nvPr/>
              </p:nvSpPr>
              <p:spPr>
                <a:xfrm>
                  <a:off x="2298866" y="5663688"/>
                  <a:ext cx="498856" cy="246221"/>
                </a:xfrm>
                <a:prstGeom prst="rect">
                  <a:avLst/>
                </a:prstGeom>
                <a:solidFill>
                  <a:schemeClr val="bg1"/>
                </a:solidFill>
              </p:spPr>
              <p:txBody>
                <a:bodyPr wrap="none" rtlCol="0">
                  <a:spAutoFit/>
                </a:bodyPr>
                <a:lstStyle/>
                <a:p>
                  <a:pPr algn="ctr"/>
                  <a:r>
                    <a:rPr lang="en-US" sz="1000" dirty="0">
                      <a:latin typeface="Arial" charset="0"/>
                      <a:ea typeface="Arial" charset="0"/>
                      <a:cs typeface="Arial" charset="0"/>
                    </a:rPr>
                    <a:t>SWM</a:t>
                  </a:r>
                </a:p>
              </p:txBody>
            </p:sp>
            <p:sp>
              <p:nvSpPr>
                <p:cNvPr id="41" name="TextBox 40"/>
                <p:cNvSpPr txBox="1"/>
                <p:nvPr/>
              </p:nvSpPr>
              <p:spPr>
                <a:xfrm>
                  <a:off x="2765428" y="5663688"/>
                  <a:ext cx="516488" cy="246221"/>
                </a:xfrm>
                <a:prstGeom prst="rect">
                  <a:avLst/>
                </a:prstGeom>
                <a:solidFill>
                  <a:schemeClr val="bg1"/>
                </a:solidFill>
              </p:spPr>
              <p:txBody>
                <a:bodyPr wrap="none" rtlCol="0">
                  <a:spAutoFit/>
                </a:bodyPr>
                <a:lstStyle/>
                <a:p>
                  <a:pPr algn="ctr"/>
                  <a:r>
                    <a:rPr lang="en-US" sz="1000" dirty="0">
                      <a:latin typeface="Arial" charset="0"/>
                      <a:ea typeface="Arial" charset="0"/>
                      <a:cs typeface="Arial" charset="0"/>
                    </a:rPr>
                    <a:t>Pop 1</a:t>
                  </a:r>
                </a:p>
              </p:txBody>
            </p:sp>
            <p:sp>
              <p:nvSpPr>
                <p:cNvPr id="42" name="TextBox 41"/>
                <p:cNvSpPr txBox="1"/>
                <p:nvPr/>
              </p:nvSpPr>
              <p:spPr>
                <a:xfrm>
                  <a:off x="3201222" y="5663688"/>
                  <a:ext cx="534917" cy="246221"/>
                </a:xfrm>
                <a:prstGeom prst="rect">
                  <a:avLst/>
                </a:prstGeom>
                <a:solidFill>
                  <a:schemeClr val="bg1"/>
                </a:solidFill>
              </p:spPr>
              <p:txBody>
                <a:bodyPr wrap="square" rtlCol="0">
                  <a:spAutoFit/>
                </a:bodyPr>
                <a:lstStyle/>
                <a:p>
                  <a:pPr algn="ctr"/>
                  <a:r>
                    <a:rPr lang="en-US" sz="1000">
                      <a:latin typeface="Arial" charset="0"/>
                      <a:ea typeface="Arial" charset="0"/>
                      <a:cs typeface="Arial" charset="0"/>
                    </a:rPr>
                    <a:t>Pop 2</a:t>
                  </a:r>
                  <a:endParaRPr lang="en-US" sz="1000" dirty="0">
                    <a:latin typeface="Arial" charset="0"/>
                    <a:ea typeface="Arial" charset="0"/>
                    <a:cs typeface="Arial" charset="0"/>
                  </a:endParaRPr>
                </a:p>
              </p:txBody>
            </p:sp>
            <p:sp>
              <p:nvSpPr>
                <p:cNvPr id="43" name="TextBox 42"/>
                <p:cNvSpPr txBox="1"/>
                <p:nvPr/>
              </p:nvSpPr>
              <p:spPr>
                <a:xfrm>
                  <a:off x="3653806" y="5663688"/>
                  <a:ext cx="539163" cy="246221"/>
                </a:xfrm>
                <a:prstGeom prst="rect">
                  <a:avLst/>
                </a:prstGeom>
                <a:solidFill>
                  <a:schemeClr val="bg1"/>
                </a:solidFill>
              </p:spPr>
              <p:txBody>
                <a:bodyPr wrap="square" rtlCol="0">
                  <a:spAutoFit/>
                </a:bodyPr>
                <a:lstStyle/>
                <a:p>
                  <a:pPr algn="ctr"/>
                  <a:r>
                    <a:rPr lang="en-US" sz="1000" dirty="0">
                      <a:latin typeface="Arial" charset="0"/>
                      <a:ea typeface="Arial" charset="0"/>
                      <a:cs typeface="Arial" charset="0"/>
                    </a:rPr>
                    <a:t>Pop 3</a:t>
                  </a:r>
                </a:p>
              </p:txBody>
            </p:sp>
            <p:sp>
              <p:nvSpPr>
                <p:cNvPr id="44" name="TextBox 43"/>
                <p:cNvSpPr txBox="1"/>
                <p:nvPr/>
              </p:nvSpPr>
              <p:spPr>
                <a:xfrm>
                  <a:off x="4110391" y="5663688"/>
                  <a:ext cx="516488" cy="246221"/>
                </a:xfrm>
                <a:prstGeom prst="rect">
                  <a:avLst/>
                </a:prstGeom>
                <a:solidFill>
                  <a:schemeClr val="bg1"/>
                </a:solidFill>
              </p:spPr>
              <p:txBody>
                <a:bodyPr wrap="none" rtlCol="0">
                  <a:spAutoFit/>
                </a:bodyPr>
                <a:lstStyle/>
                <a:p>
                  <a:pPr algn="ctr"/>
                  <a:r>
                    <a:rPr lang="en-US" sz="1000" dirty="0">
                      <a:latin typeface="Arial" charset="0"/>
                      <a:ea typeface="Arial" charset="0"/>
                      <a:cs typeface="Arial" charset="0"/>
                    </a:rPr>
                    <a:t>Pop 4</a:t>
                  </a:r>
                </a:p>
              </p:txBody>
            </p:sp>
            <p:sp>
              <p:nvSpPr>
                <p:cNvPr id="45" name="TextBox 44"/>
                <p:cNvSpPr txBox="1"/>
                <p:nvPr/>
              </p:nvSpPr>
              <p:spPr>
                <a:xfrm>
                  <a:off x="4573428" y="5663688"/>
                  <a:ext cx="516488" cy="246221"/>
                </a:xfrm>
                <a:prstGeom prst="rect">
                  <a:avLst/>
                </a:prstGeom>
                <a:solidFill>
                  <a:schemeClr val="bg1"/>
                </a:solidFill>
              </p:spPr>
              <p:txBody>
                <a:bodyPr wrap="none" rtlCol="0">
                  <a:spAutoFit/>
                </a:bodyPr>
                <a:lstStyle/>
                <a:p>
                  <a:pPr algn="ctr"/>
                  <a:r>
                    <a:rPr lang="en-US" sz="1000" dirty="0">
                      <a:latin typeface="Arial" charset="0"/>
                      <a:ea typeface="Arial" charset="0"/>
                      <a:cs typeface="Arial" charset="0"/>
                    </a:rPr>
                    <a:t>Pop 5</a:t>
                  </a:r>
                </a:p>
              </p:txBody>
            </p:sp>
            <p:sp>
              <p:nvSpPr>
                <p:cNvPr id="46" name="TextBox 45"/>
                <p:cNvSpPr txBox="1"/>
                <p:nvPr/>
              </p:nvSpPr>
              <p:spPr>
                <a:xfrm>
                  <a:off x="1827031" y="3569942"/>
                  <a:ext cx="437054" cy="276999"/>
                </a:xfrm>
                <a:prstGeom prst="rect">
                  <a:avLst/>
                </a:prstGeom>
                <a:solidFill>
                  <a:schemeClr val="bg1"/>
                </a:solidFill>
              </p:spPr>
              <p:txBody>
                <a:bodyPr wrap="square" rtlCol="0">
                  <a:spAutoFit/>
                </a:bodyPr>
                <a:lstStyle/>
                <a:p>
                  <a:pPr algn="r"/>
                  <a:r>
                    <a:rPr lang="en-US" sz="1200" dirty="0">
                      <a:latin typeface="Arial" charset="0"/>
                      <a:ea typeface="Arial" charset="0"/>
                      <a:cs typeface="Arial" charset="0"/>
                    </a:rPr>
                    <a:t>0.5</a:t>
                  </a:r>
                </a:p>
              </p:txBody>
            </p:sp>
            <p:sp>
              <p:nvSpPr>
                <p:cNvPr id="47" name="TextBox 46"/>
                <p:cNvSpPr txBox="1"/>
                <p:nvPr/>
              </p:nvSpPr>
              <p:spPr>
                <a:xfrm>
                  <a:off x="1866220" y="3875853"/>
                  <a:ext cx="397865" cy="276999"/>
                </a:xfrm>
                <a:prstGeom prst="rect">
                  <a:avLst/>
                </a:prstGeom>
                <a:solidFill>
                  <a:schemeClr val="bg1"/>
                </a:solidFill>
              </p:spPr>
              <p:txBody>
                <a:bodyPr wrap="none" rtlCol="0">
                  <a:spAutoFit/>
                </a:bodyPr>
                <a:lstStyle/>
                <a:p>
                  <a:pPr algn="r"/>
                  <a:r>
                    <a:rPr lang="en-US" sz="1200" dirty="0">
                      <a:latin typeface="Arial" charset="0"/>
                      <a:ea typeface="Arial" charset="0"/>
                      <a:cs typeface="Arial" charset="0"/>
                    </a:rPr>
                    <a:t>0.4</a:t>
                  </a:r>
                </a:p>
              </p:txBody>
            </p:sp>
            <p:sp>
              <p:nvSpPr>
                <p:cNvPr id="48" name="TextBox 47"/>
                <p:cNvSpPr txBox="1"/>
                <p:nvPr/>
              </p:nvSpPr>
              <p:spPr>
                <a:xfrm>
                  <a:off x="1866220" y="4181764"/>
                  <a:ext cx="397865" cy="276999"/>
                </a:xfrm>
                <a:prstGeom prst="rect">
                  <a:avLst/>
                </a:prstGeom>
                <a:solidFill>
                  <a:schemeClr val="bg1"/>
                </a:solidFill>
              </p:spPr>
              <p:txBody>
                <a:bodyPr wrap="none" rtlCol="0">
                  <a:spAutoFit/>
                </a:bodyPr>
                <a:lstStyle/>
                <a:p>
                  <a:pPr algn="r"/>
                  <a:r>
                    <a:rPr lang="en-US" sz="1200" dirty="0">
                      <a:latin typeface="Arial" charset="0"/>
                      <a:ea typeface="Arial" charset="0"/>
                      <a:cs typeface="Arial" charset="0"/>
                    </a:rPr>
                    <a:t>0.3</a:t>
                  </a:r>
                </a:p>
              </p:txBody>
            </p:sp>
            <p:sp>
              <p:nvSpPr>
                <p:cNvPr id="49" name="TextBox 48"/>
                <p:cNvSpPr txBox="1"/>
                <p:nvPr/>
              </p:nvSpPr>
              <p:spPr>
                <a:xfrm>
                  <a:off x="1866220" y="4487675"/>
                  <a:ext cx="397865" cy="276999"/>
                </a:xfrm>
                <a:prstGeom prst="rect">
                  <a:avLst/>
                </a:prstGeom>
                <a:solidFill>
                  <a:schemeClr val="bg1"/>
                </a:solidFill>
              </p:spPr>
              <p:txBody>
                <a:bodyPr wrap="none" rtlCol="0">
                  <a:spAutoFit/>
                </a:bodyPr>
                <a:lstStyle/>
                <a:p>
                  <a:pPr algn="r"/>
                  <a:r>
                    <a:rPr lang="en-US" sz="1200" dirty="0">
                      <a:latin typeface="Arial" charset="0"/>
                      <a:ea typeface="Arial" charset="0"/>
                      <a:cs typeface="Arial" charset="0"/>
                    </a:rPr>
                    <a:t>0.2</a:t>
                  </a:r>
                </a:p>
              </p:txBody>
            </p:sp>
            <p:sp>
              <p:nvSpPr>
                <p:cNvPr id="50" name="TextBox 49"/>
                <p:cNvSpPr txBox="1"/>
                <p:nvPr/>
              </p:nvSpPr>
              <p:spPr>
                <a:xfrm>
                  <a:off x="1866220" y="4793586"/>
                  <a:ext cx="397865" cy="276999"/>
                </a:xfrm>
                <a:prstGeom prst="rect">
                  <a:avLst/>
                </a:prstGeom>
                <a:solidFill>
                  <a:schemeClr val="bg1"/>
                </a:solidFill>
              </p:spPr>
              <p:txBody>
                <a:bodyPr wrap="none" rtlCol="0">
                  <a:spAutoFit/>
                </a:bodyPr>
                <a:lstStyle/>
                <a:p>
                  <a:pPr algn="r"/>
                  <a:r>
                    <a:rPr lang="en-US" sz="1200" dirty="0">
                      <a:latin typeface="Arial" charset="0"/>
                      <a:ea typeface="Arial" charset="0"/>
                      <a:cs typeface="Arial" charset="0"/>
                    </a:rPr>
                    <a:t>0.1</a:t>
                  </a:r>
                </a:p>
              </p:txBody>
            </p:sp>
            <p:sp>
              <p:nvSpPr>
                <p:cNvPr id="52" name="TextBox 51"/>
                <p:cNvSpPr txBox="1"/>
                <p:nvPr/>
              </p:nvSpPr>
              <p:spPr>
                <a:xfrm>
                  <a:off x="1866220" y="5099497"/>
                  <a:ext cx="397865" cy="276999"/>
                </a:xfrm>
                <a:prstGeom prst="rect">
                  <a:avLst/>
                </a:prstGeom>
                <a:solidFill>
                  <a:schemeClr val="bg1"/>
                </a:solidFill>
              </p:spPr>
              <p:txBody>
                <a:bodyPr wrap="none" rtlCol="0">
                  <a:spAutoFit/>
                </a:bodyPr>
                <a:lstStyle/>
                <a:p>
                  <a:pPr algn="r"/>
                  <a:r>
                    <a:rPr lang="en-US" sz="1200">
                      <a:latin typeface="Arial" charset="0"/>
                      <a:ea typeface="Arial" charset="0"/>
                      <a:cs typeface="Arial" charset="0"/>
                    </a:rPr>
                    <a:t>0.0</a:t>
                  </a:r>
                  <a:endParaRPr lang="en-US" sz="1200" dirty="0">
                    <a:latin typeface="Arial" charset="0"/>
                    <a:ea typeface="Arial" charset="0"/>
                    <a:cs typeface="Arial" charset="0"/>
                  </a:endParaRPr>
                </a:p>
              </p:txBody>
            </p:sp>
            <p:sp>
              <p:nvSpPr>
                <p:cNvPr id="53" name="TextBox 52"/>
                <p:cNvSpPr txBox="1"/>
                <p:nvPr/>
              </p:nvSpPr>
              <p:spPr>
                <a:xfrm>
                  <a:off x="1814923" y="5405407"/>
                  <a:ext cx="449162" cy="276999"/>
                </a:xfrm>
                <a:prstGeom prst="rect">
                  <a:avLst/>
                </a:prstGeom>
                <a:solidFill>
                  <a:schemeClr val="bg1"/>
                </a:solidFill>
              </p:spPr>
              <p:txBody>
                <a:bodyPr wrap="none" rtlCol="0">
                  <a:spAutoFit/>
                </a:bodyPr>
                <a:lstStyle/>
                <a:p>
                  <a:pPr algn="r"/>
                  <a:r>
                    <a:rPr lang="en-US" sz="1200" dirty="0">
                      <a:latin typeface="Arial" charset="0"/>
                      <a:ea typeface="Arial" charset="0"/>
                      <a:cs typeface="Arial" charset="0"/>
                    </a:rPr>
                    <a:t>-0.0</a:t>
                  </a:r>
                </a:p>
              </p:txBody>
            </p:sp>
          </p:grpSp>
          <p:sp>
            <p:nvSpPr>
              <p:cNvPr id="51" name="TextBox 50"/>
              <p:cNvSpPr txBox="1"/>
              <p:nvPr/>
            </p:nvSpPr>
            <p:spPr>
              <a:xfrm rot="16200000">
                <a:off x="409844" y="4529171"/>
                <a:ext cx="2551880" cy="276999"/>
              </a:xfrm>
              <a:prstGeom prst="rect">
                <a:avLst/>
              </a:prstGeom>
              <a:solidFill>
                <a:schemeClr val="bg1"/>
              </a:solidFill>
            </p:spPr>
            <p:txBody>
              <a:bodyPr wrap="square" rtlCol="0">
                <a:spAutoFit/>
              </a:bodyPr>
              <a:lstStyle/>
              <a:p>
                <a:pPr algn="ctr"/>
                <a:r>
                  <a:rPr lang="en-US" sz="1200" dirty="0">
                    <a:latin typeface="Arial" charset="0"/>
                    <a:ea typeface="Arial" charset="0"/>
                    <a:cs typeface="Arial" charset="0"/>
                  </a:rPr>
                  <a:t>Deviation from Mean Mutation</a:t>
                </a:r>
              </a:p>
            </p:txBody>
          </p:sp>
        </p:grpSp>
      </p:grpSp>
    </p:spTree>
    <p:extLst>
      <p:ext uri="{BB962C8B-B14F-4D97-AF65-F5344CB8AC3E}">
        <p14:creationId xmlns:p14="http://schemas.microsoft.com/office/powerpoint/2010/main" val="20815654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2700" y="14608"/>
            <a:ext cx="4851400" cy="369332"/>
          </a:xfrm>
          <a:prstGeom prst="rect">
            <a:avLst/>
          </a:prstGeom>
          <a:noFill/>
        </p:spPr>
        <p:txBody>
          <a:bodyPr wrap="square" rtlCol="0">
            <a:spAutoFit/>
          </a:bodyPr>
          <a:lstStyle/>
          <a:p>
            <a:r>
              <a:rPr lang="en-US" b="1" dirty="0">
                <a:latin typeface="Arial" charset="0"/>
                <a:ea typeface="Arial" charset="0"/>
                <a:cs typeface="Arial" charset="0"/>
              </a:rPr>
              <a:t>Supplemental Figure 3 (C)</a:t>
            </a:r>
          </a:p>
        </p:txBody>
      </p:sp>
      <p:grpSp>
        <p:nvGrpSpPr>
          <p:cNvPr id="4" name="Group 3">
            <a:extLst>
              <a:ext uri="{FF2B5EF4-FFF2-40B4-BE49-F238E27FC236}">
                <a16:creationId xmlns:a16="http://schemas.microsoft.com/office/drawing/2014/main" id="{F6E986B1-BA7C-4537-A34F-7F627F685869}"/>
              </a:ext>
            </a:extLst>
          </p:cNvPr>
          <p:cNvGrpSpPr/>
          <p:nvPr/>
        </p:nvGrpSpPr>
        <p:grpSpPr>
          <a:xfrm>
            <a:off x="958841" y="586624"/>
            <a:ext cx="5621346" cy="8398584"/>
            <a:chOff x="868354" y="415174"/>
            <a:chExt cx="5621346" cy="8398584"/>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0114" y="415174"/>
              <a:ext cx="4070117" cy="209964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0114" y="2514820"/>
              <a:ext cx="4070117" cy="2099646"/>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0114" y="4614466"/>
              <a:ext cx="4070117" cy="2099646"/>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40114" y="6714112"/>
              <a:ext cx="4070117" cy="2099646"/>
            </a:xfrm>
            <a:prstGeom prst="rect">
              <a:avLst/>
            </a:prstGeom>
          </p:spPr>
        </p:pic>
        <p:sp>
          <p:nvSpPr>
            <p:cNvPr id="8" name="TextBox 7"/>
            <p:cNvSpPr txBox="1"/>
            <p:nvPr/>
          </p:nvSpPr>
          <p:spPr>
            <a:xfrm>
              <a:off x="5448300" y="1536700"/>
              <a:ext cx="1041400" cy="307777"/>
            </a:xfrm>
            <a:prstGeom prst="rect">
              <a:avLst/>
            </a:prstGeom>
            <a:noFill/>
          </p:spPr>
          <p:txBody>
            <a:bodyPr wrap="square" rtlCol="0">
              <a:spAutoFit/>
            </a:bodyPr>
            <a:lstStyle/>
            <a:p>
              <a:r>
                <a:rPr lang="en-US" sz="1400" dirty="0">
                  <a:latin typeface="Arial" charset="0"/>
                  <a:ea typeface="Arial" charset="0"/>
                  <a:cs typeface="Arial" charset="0"/>
                </a:rPr>
                <a:t>Pop 2</a:t>
              </a:r>
            </a:p>
          </p:txBody>
        </p:sp>
        <p:sp>
          <p:nvSpPr>
            <p:cNvPr id="9" name="TextBox 8"/>
            <p:cNvSpPr txBox="1"/>
            <p:nvPr/>
          </p:nvSpPr>
          <p:spPr>
            <a:xfrm>
              <a:off x="5448300" y="3625510"/>
              <a:ext cx="1041400" cy="307777"/>
            </a:xfrm>
            <a:prstGeom prst="rect">
              <a:avLst/>
            </a:prstGeom>
            <a:noFill/>
          </p:spPr>
          <p:txBody>
            <a:bodyPr wrap="square" rtlCol="0">
              <a:spAutoFit/>
            </a:bodyPr>
            <a:lstStyle/>
            <a:p>
              <a:r>
                <a:rPr lang="en-US" sz="1400" dirty="0">
                  <a:latin typeface="Arial" charset="0"/>
                  <a:ea typeface="Arial" charset="0"/>
                  <a:cs typeface="Arial" charset="0"/>
                </a:rPr>
                <a:t>Pop 3</a:t>
              </a:r>
            </a:p>
          </p:txBody>
        </p:sp>
        <p:sp>
          <p:nvSpPr>
            <p:cNvPr id="10" name="TextBox 9"/>
            <p:cNvSpPr txBox="1"/>
            <p:nvPr/>
          </p:nvSpPr>
          <p:spPr>
            <a:xfrm>
              <a:off x="5448300" y="5714320"/>
              <a:ext cx="1041400" cy="307777"/>
            </a:xfrm>
            <a:prstGeom prst="rect">
              <a:avLst/>
            </a:prstGeom>
            <a:noFill/>
          </p:spPr>
          <p:txBody>
            <a:bodyPr wrap="square" rtlCol="0">
              <a:spAutoFit/>
            </a:bodyPr>
            <a:lstStyle/>
            <a:p>
              <a:r>
                <a:rPr lang="en-US" sz="1400" dirty="0">
                  <a:latin typeface="Arial" charset="0"/>
                  <a:ea typeface="Arial" charset="0"/>
                  <a:cs typeface="Arial" charset="0"/>
                </a:rPr>
                <a:t>Pop 4</a:t>
              </a:r>
            </a:p>
          </p:txBody>
        </p:sp>
        <p:sp>
          <p:nvSpPr>
            <p:cNvPr id="11" name="TextBox 10"/>
            <p:cNvSpPr txBox="1"/>
            <p:nvPr/>
          </p:nvSpPr>
          <p:spPr>
            <a:xfrm>
              <a:off x="5448300" y="7803131"/>
              <a:ext cx="1041400" cy="307777"/>
            </a:xfrm>
            <a:prstGeom prst="rect">
              <a:avLst/>
            </a:prstGeom>
            <a:noFill/>
          </p:spPr>
          <p:txBody>
            <a:bodyPr wrap="square" rtlCol="0">
              <a:spAutoFit/>
            </a:bodyPr>
            <a:lstStyle/>
            <a:p>
              <a:r>
                <a:rPr lang="en-US" sz="1400" dirty="0">
                  <a:latin typeface="Arial" charset="0"/>
                  <a:ea typeface="Arial" charset="0"/>
                  <a:cs typeface="Arial" charset="0"/>
                </a:rPr>
                <a:t>Pop 5</a:t>
              </a:r>
            </a:p>
          </p:txBody>
        </p:sp>
        <p:cxnSp>
          <p:nvCxnSpPr>
            <p:cNvPr id="5" name="Straight Arrow Connector 4">
              <a:extLst>
                <a:ext uri="{FF2B5EF4-FFF2-40B4-BE49-F238E27FC236}">
                  <a16:creationId xmlns:a16="http://schemas.microsoft.com/office/drawing/2014/main" id="{215D7558-77A4-214B-8DF5-DB3911B58DB4}"/>
                </a:ext>
              </a:extLst>
            </p:cNvPr>
            <p:cNvCxnSpPr/>
            <p:nvPr/>
          </p:nvCxnSpPr>
          <p:spPr>
            <a:xfrm>
              <a:off x="965200" y="835025"/>
              <a:ext cx="301625" cy="85725"/>
            </a:xfrm>
            <a:prstGeom prst="straightConnector1">
              <a:avLst/>
            </a:prstGeom>
            <a:ln w="6350" cap="flat">
              <a:solidFill>
                <a:srgbClr val="00B050"/>
              </a:solidFill>
              <a:tailEnd type="stealth"/>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043BD8C0-8CD5-534F-AAC0-61E4222C4C63}"/>
                </a:ext>
              </a:extLst>
            </p:cNvPr>
            <p:cNvCxnSpPr/>
            <p:nvPr/>
          </p:nvCxnSpPr>
          <p:spPr>
            <a:xfrm>
              <a:off x="902045" y="2934671"/>
              <a:ext cx="301625" cy="85725"/>
            </a:xfrm>
            <a:prstGeom prst="straightConnector1">
              <a:avLst/>
            </a:prstGeom>
            <a:ln w="6350" cap="flat">
              <a:solidFill>
                <a:srgbClr val="00B050"/>
              </a:solidFill>
              <a:tailEnd type="stealth"/>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03336B99-43DF-B548-91C6-8124CCE42B07}"/>
                </a:ext>
              </a:extLst>
            </p:cNvPr>
            <p:cNvCxnSpPr/>
            <p:nvPr/>
          </p:nvCxnSpPr>
          <p:spPr>
            <a:xfrm>
              <a:off x="902044" y="5022688"/>
              <a:ext cx="301625" cy="85725"/>
            </a:xfrm>
            <a:prstGeom prst="straightConnector1">
              <a:avLst/>
            </a:prstGeom>
            <a:ln w="6350" cap="flat">
              <a:solidFill>
                <a:srgbClr val="00B050"/>
              </a:solidFill>
              <a:tailEnd type="stealth"/>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F9A9E26C-2498-4244-B5AC-3DDAEA8F8B43}"/>
                </a:ext>
              </a:extLst>
            </p:cNvPr>
            <p:cNvCxnSpPr/>
            <p:nvPr/>
          </p:nvCxnSpPr>
          <p:spPr>
            <a:xfrm>
              <a:off x="868354" y="7122334"/>
              <a:ext cx="301625" cy="85725"/>
            </a:xfrm>
            <a:prstGeom prst="straightConnector1">
              <a:avLst/>
            </a:prstGeom>
            <a:ln w="6350" cap="flat">
              <a:solidFill>
                <a:srgbClr val="00B050"/>
              </a:solidFill>
              <a:tailEnd type="stealth"/>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0740463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4">
            <a:extLst>
              <a:ext uri="{FF2B5EF4-FFF2-40B4-BE49-F238E27FC236}">
                <a16:creationId xmlns:a16="http://schemas.microsoft.com/office/drawing/2014/main" id="{6653AB14-B6CC-B64C-8201-243F4FE2A74A}"/>
              </a:ext>
            </a:extLst>
          </p:cNvPr>
          <p:cNvSpPr txBox="1">
            <a:spLocks noChangeArrowheads="1"/>
          </p:cNvSpPr>
          <p:nvPr/>
        </p:nvSpPr>
        <p:spPr bwMode="auto">
          <a:xfrm>
            <a:off x="14634" y="13776"/>
            <a:ext cx="2659702"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charset="0"/>
                <a:ea typeface="ＭＳ Ｐゴシック" charset="0"/>
                <a:cs typeface="Arial" charset="0"/>
              </a:rPr>
              <a:t>Supplemental Figure 4</a:t>
            </a:r>
          </a:p>
        </p:txBody>
      </p:sp>
      <p:sp>
        <p:nvSpPr>
          <p:cNvPr id="4" name="TextBox 3">
            <a:extLst>
              <a:ext uri="{FF2B5EF4-FFF2-40B4-BE49-F238E27FC236}">
                <a16:creationId xmlns:a16="http://schemas.microsoft.com/office/drawing/2014/main" id="{90DE2728-E6C8-1842-95BD-498242934468}"/>
              </a:ext>
            </a:extLst>
          </p:cNvPr>
          <p:cNvSpPr txBox="1"/>
          <p:nvPr/>
        </p:nvSpPr>
        <p:spPr>
          <a:xfrm>
            <a:off x="146049" y="5574464"/>
            <a:ext cx="6565900" cy="1015663"/>
          </a:xfrm>
          <a:prstGeom prst="rect">
            <a:avLst/>
          </a:prstGeom>
          <a:noFill/>
        </p:spPr>
        <p:txBody>
          <a:bodyPr wrap="square" rtlCol="0">
            <a:spAutoFit/>
          </a:bodyPr>
          <a:lstStyle/>
          <a:p>
            <a:pPr algn="just"/>
            <a:r>
              <a:rPr lang="en-US" sz="1200" b="1" dirty="0">
                <a:solidFill>
                  <a:srgbClr val="000000"/>
                </a:solidFill>
                <a:latin typeface="Arial" panose="020B0604020202020204" pitchFamily="34" charset="0"/>
                <a:ea typeface="Times New Roman" panose="02020603050405020304" pitchFamily="18" charset="0"/>
              </a:rPr>
              <a:t>Supplementary Figure 4. Principal Component Analysis of 2 of Pop 2, Pop 3, and Pop 5. </a:t>
            </a:r>
            <a:r>
              <a:rPr lang="en-US" sz="1200" dirty="0">
                <a:solidFill>
                  <a:srgbClr val="000000"/>
                </a:solidFill>
                <a:latin typeface="Arial" panose="020B0604020202020204" pitchFamily="34" charset="0"/>
                <a:ea typeface="Times New Roman" panose="02020603050405020304" pitchFamily="18" charset="0"/>
              </a:rPr>
              <a:t>The principal component analysis of the genes included in the hierarchical cluster (</a:t>
            </a:r>
            <a:r>
              <a:rPr lang="en-US" sz="1200" b="1" dirty="0">
                <a:solidFill>
                  <a:srgbClr val="000000"/>
                </a:solidFill>
                <a:latin typeface="Arial" panose="020B0604020202020204" pitchFamily="34" charset="0"/>
                <a:ea typeface="Times New Roman" panose="02020603050405020304" pitchFamily="18" charset="0"/>
              </a:rPr>
              <a:t>Figure 6A</a:t>
            </a:r>
            <a:r>
              <a:rPr lang="en-US" sz="1200" dirty="0">
                <a:solidFill>
                  <a:srgbClr val="000000"/>
                </a:solidFill>
                <a:latin typeface="Arial" panose="020B0604020202020204" pitchFamily="34" charset="0"/>
                <a:ea typeface="Times New Roman" panose="02020603050405020304" pitchFamily="18" charset="0"/>
              </a:rPr>
              <a:t>) was performed. PC1 explains 56.6% of the variance. PC2 explains 6.98% of the variance. Pop 2 (light blue) and Pop 3 (dark blue) are separated from Pop 5 (green) samples by PC1. Pop 2 and Pop 3 are separated by PC2.</a:t>
            </a:r>
            <a:endParaRPr lang="en-US" sz="1200" dirty="0">
              <a:latin typeface="Times New Roman" panose="02020603050405020304" pitchFamily="18" charset="0"/>
              <a:ea typeface="Times New Roman" panose="02020603050405020304" pitchFamily="18" charset="0"/>
            </a:endParaRPr>
          </a:p>
        </p:txBody>
      </p:sp>
      <p:grpSp>
        <p:nvGrpSpPr>
          <p:cNvPr id="5" name="Group 4">
            <a:extLst>
              <a:ext uri="{FF2B5EF4-FFF2-40B4-BE49-F238E27FC236}">
                <a16:creationId xmlns:a16="http://schemas.microsoft.com/office/drawing/2014/main" id="{62A22D27-26F2-4E07-BE4E-BE5561754357}"/>
              </a:ext>
            </a:extLst>
          </p:cNvPr>
          <p:cNvGrpSpPr/>
          <p:nvPr/>
        </p:nvGrpSpPr>
        <p:grpSpPr>
          <a:xfrm>
            <a:off x="-547577" y="848331"/>
            <a:ext cx="7953153" cy="4753326"/>
            <a:chOff x="-505279" y="2195337"/>
            <a:chExt cx="7953153" cy="4753326"/>
          </a:xfrm>
        </p:grpSpPr>
        <p:sp>
          <p:nvSpPr>
            <p:cNvPr id="6" name="Rectangle 5">
              <a:extLst>
                <a:ext uri="{FF2B5EF4-FFF2-40B4-BE49-F238E27FC236}">
                  <a16:creationId xmlns:a16="http://schemas.microsoft.com/office/drawing/2014/main" id="{46F57DA9-2292-4162-B6E5-A55B475ECAFA}"/>
                </a:ext>
              </a:extLst>
            </p:cNvPr>
            <p:cNvSpPr/>
            <p:nvPr/>
          </p:nvSpPr>
          <p:spPr>
            <a:xfrm>
              <a:off x="-505279" y="2195337"/>
              <a:ext cx="7953153" cy="475332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285750" indent="-285750" algn="ctr">
                <a:buFont typeface="Arial" panose="020B0604020202020204" pitchFamily="34" charset="0"/>
                <a:buChar char="•"/>
              </a:pPr>
              <a:endParaRPr lang="en-US" dirty="0"/>
            </a:p>
          </p:txBody>
        </p:sp>
        <p:pic>
          <p:nvPicPr>
            <p:cNvPr id="7" name="Picture 6">
              <a:extLst>
                <a:ext uri="{FF2B5EF4-FFF2-40B4-BE49-F238E27FC236}">
                  <a16:creationId xmlns:a16="http://schemas.microsoft.com/office/drawing/2014/main" id="{3B67A2C8-822D-47A5-97E2-F765844876C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1591" y="2366069"/>
              <a:ext cx="5915637" cy="4582594"/>
            </a:xfrm>
            <a:prstGeom prst="rect">
              <a:avLst/>
            </a:prstGeom>
            <a:ln>
              <a:noFill/>
            </a:ln>
          </p:spPr>
        </p:pic>
        <p:sp>
          <p:nvSpPr>
            <p:cNvPr id="8" name="Rectangle 7">
              <a:extLst>
                <a:ext uri="{FF2B5EF4-FFF2-40B4-BE49-F238E27FC236}">
                  <a16:creationId xmlns:a16="http://schemas.microsoft.com/office/drawing/2014/main" id="{BD8C45AE-3119-4C14-841F-3F865C3BFF5C}"/>
                </a:ext>
              </a:extLst>
            </p:cNvPr>
            <p:cNvSpPr/>
            <p:nvPr/>
          </p:nvSpPr>
          <p:spPr>
            <a:xfrm>
              <a:off x="331591" y="2366069"/>
              <a:ext cx="583434" cy="368591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764E5D-1007-4AD3-A3C3-42E980D84014}"/>
                </a:ext>
              </a:extLst>
            </p:cNvPr>
            <p:cNvSpPr/>
            <p:nvPr/>
          </p:nvSpPr>
          <p:spPr>
            <a:xfrm rot="5400000">
              <a:off x="3128074" y="4045425"/>
              <a:ext cx="583434" cy="499970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16839252-0ADF-4D28-90A2-205D5EE57E61}"/>
                </a:ext>
              </a:extLst>
            </p:cNvPr>
            <p:cNvSpPr txBox="1"/>
            <p:nvPr/>
          </p:nvSpPr>
          <p:spPr>
            <a:xfrm rot="16200000">
              <a:off x="-235052" y="4095533"/>
              <a:ext cx="1490273" cy="307777"/>
            </a:xfrm>
            <a:prstGeom prst="rect">
              <a:avLst/>
            </a:prstGeom>
            <a:noFill/>
            <a:ln>
              <a:noFill/>
            </a:ln>
          </p:spPr>
          <p:txBody>
            <a:bodyPr wrap="square" rtlCol="0">
              <a:spAutoFit/>
            </a:bodyPr>
            <a:lstStyle/>
            <a:p>
              <a:pPr algn="ctr"/>
              <a:r>
                <a:rPr lang="en-US" sz="1400" dirty="0">
                  <a:latin typeface="Arial" panose="020B0604020202020204" pitchFamily="34" charset="0"/>
                  <a:cs typeface="Arial" panose="020B0604020202020204" pitchFamily="34" charset="0"/>
                </a:rPr>
                <a:t>PC2 (6.98%VE)</a:t>
              </a:r>
            </a:p>
          </p:txBody>
        </p:sp>
        <p:sp>
          <p:nvSpPr>
            <p:cNvPr id="11" name="TextBox 10">
              <a:extLst>
                <a:ext uri="{FF2B5EF4-FFF2-40B4-BE49-F238E27FC236}">
                  <a16:creationId xmlns:a16="http://schemas.microsoft.com/office/drawing/2014/main" id="{22BD4566-DCCF-471C-B196-4179EA26D269}"/>
                </a:ext>
              </a:extLst>
            </p:cNvPr>
            <p:cNvSpPr txBox="1"/>
            <p:nvPr/>
          </p:nvSpPr>
          <p:spPr>
            <a:xfrm>
              <a:off x="516923" y="2598629"/>
              <a:ext cx="423905" cy="276999"/>
            </a:xfrm>
            <a:prstGeom prst="rect">
              <a:avLst/>
            </a:prstGeom>
            <a:noFill/>
            <a:ln>
              <a:noFill/>
            </a:ln>
          </p:spPr>
          <p:txBody>
            <a:bodyPr wrap="square" rtlCol="0">
              <a:spAutoFit/>
            </a:bodyPr>
            <a:lstStyle/>
            <a:p>
              <a:pPr algn="r"/>
              <a:r>
                <a:rPr lang="en-US" sz="1200" dirty="0">
                  <a:latin typeface="Arial" panose="020B0604020202020204" pitchFamily="34" charset="0"/>
                  <a:cs typeface="Arial" panose="020B0604020202020204" pitchFamily="34" charset="0"/>
                </a:rPr>
                <a:t>10</a:t>
              </a:r>
            </a:p>
          </p:txBody>
        </p:sp>
        <p:sp>
          <p:nvSpPr>
            <p:cNvPr id="12" name="TextBox 11">
              <a:extLst>
                <a:ext uri="{FF2B5EF4-FFF2-40B4-BE49-F238E27FC236}">
                  <a16:creationId xmlns:a16="http://schemas.microsoft.com/office/drawing/2014/main" id="{396BF3A9-42C1-4EE2-83C8-CEC5744219AE}"/>
                </a:ext>
              </a:extLst>
            </p:cNvPr>
            <p:cNvSpPr txBox="1"/>
            <p:nvPr/>
          </p:nvSpPr>
          <p:spPr>
            <a:xfrm>
              <a:off x="516923" y="3359931"/>
              <a:ext cx="423905" cy="276999"/>
            </a:xfrm>
            <a:prstGeom prst="rect">
              <a:avLst/>
            </a:prstGeom>
            <a:noFill/>
            <a:ln>
              <a:noFill/>
            </a:ln>
          </p:spPr>
          <p:txBody>
            <a:bodyPr wrap="square" rtlCol="0">
              <a:spAutoFit/>
            </a:bodyPr>
            <a:lstStyle/>
            <a:p>
              <a:pPr algn="r"/>
              <a:r>
                <a:rPr lang="en-US" sz="1200" dirty="0">
                  <a:latin typeface="Arial" panose="020B0604020202020204" pitchFamily="34" charset="0"/>
                  <a:cs typeface="Arial" panose="020B0604020202020204" pitchFamily="34" charset="0"/>
                </a:rPr>
                <a:t>5</a:t>
              </a:r>
            </a:p>
          </p:txBody>
        </p:sp>
        <p:sp>
          <p:nvSpPr>
            <p:cNvPr id="13" name="TextBox 12">
              <a:extLst>
                <a:ext uri="{FF2B5EF4-FFF2-40B4-BE49-F238E27FC236}">
                  <a16:creationId xmlns:a16="http://schemas.microsoft.com/office/drawing/2014/main" id="{8D22C26C-0B6E-4CA5-9213-8062AB7C09CE}"/>
                </a:ext>
              </a:extLst>
            </p:cNvPr>
            <p:cNvSpPr txBox="1"/>
            <p:nvPr/>
          </p:nvSpPr>
          <p:spPr>
            <a:xfrm>
              <a:off x="516923" y="4111708"/>
              <a:ext cx="423905" cy="276999"/>
            </a:xfrm>
            <a:prstGeom prst="rect">
              <a:avLst/>
            </a:prstGeom>
            <a:noFill/>
            <a:ln>
              <a:noFill/>
            </a:ln>
          </p:spPr>
          <p:txBody>
            <a:bodyPr wrap="square" rtlCol="0">
              <a:spAutoFit/>
            </a:bodyPr>
            <a:lstStyle/>
            <a:p>
              <a:pPr algn="r"/>
              <a:r>
                <a:rPr lang="en-US" sz="1200" dirty="0">
                  <a:latin typeface="Arial" panose="020B0604020202020204" pitchFamily="34" charset="0"/>
                  <a:cs typeface="Arial" panose="020B0604020202020204" pitchFamily="34" charset="0"/>
                </a:rPr>
                <a:t>0</a:t>
              </a:r>
            </a:p>
          </p:txBody>
        </p:sp>
        <p:sp>
          <p:nvSpPr>
            <p:cNvPr id="14" name="TextBox 13">
              <a:extLst>
                <a:ext uri="{FF2B5EF4-FFF2-40B4-BE49-F238E27FC236}">
                  <a16:creationId xmlns:a16="http://schemas.microsoft.com/office/drawing/2014/main" id="{1CCE406E-95C3-4835-975B-5D7065407215}"/>
                </a:ext>
              </a:extLst>
            </p:cNvPr>
            <p:cNvSpPr txBox="1"/>
            <p:nvPr/>
          </p:nvSpPr>
          <p:spPr>
            <a:xfrm>
              <a:off x="516923" y="5623746"/>
              <a:ext cx="423905" cy="276999"/>
            </a:xfrm>
            <a:prstGeom prst="rect">
              <a:avLst/>
            </a:prstGeom>
            <a:noFill/>
            <a:ln>
              <a:noFill/>
            </a:ln>
          </p:spPr>
          <p:txBody>
            <a:bodyPr wrap="square" rtlCol="0">
              <a:spAutoFit/>
            </a:bodyPr>
            <a:lstStyle/>
            <a:p>
              <a:pPr algn="r"/>
              <a:r>
                <a:rPr lang="en-US" sz="1200" dirty="0">
                  <a:latin typeface="Arial" panose="020B0604020202020204" pitchFamily="34" charset="0"/>
                  <a:cs typeface="Arial" panose="020B0604020202020204" pitchFamily="34" charset="0"/>
                </a:rPr>
                <a:t>-10</a:t>
              </a:r>
            </a:p>
          </p:txBody>
        </p:sp>
        <p:sp>
          <p:nvSpPr>
            <p:cNvPr id="15" name="TextBox 14">
              <a:extLst>
                <a:ext uri="{FF2B5EF4-FFF2-40B4-BE49-F238E27FC236}">
                  <a16:creationId xmlns:a16="http://schemas.microsoft.com/office/drawing/2014/main" id="{E9853A13-61E0-4837-ADA0-B7D7D48F0C8E}"/>
                </a:ext>
              </a:extLst>
            </p:cNvPr>
            <p:cNvSpPr txBox="1"/>
            <p:nvPr/>
          </p:nvSpPr>
          <p:spPr>
            <a:xfrm>
              <a:off x="516923" y="4867643"/>
              <a:ext cx="423905" cy="276999"/>
            </a:xfrm>
            <a:prstGeom prst="rect">
              <a:avLst/>
            </a:prstGeom>
            <a:noFill/>
            <a:ln>
              <a:noFill/>
            </a:ln>
          </p:spPr>
          <p:txBody>
            <a:bodyPr wrap="square" rtlCol="0">
              <a:spAutoFit/>
            </a:bodyPr>
            <a:lstStyle/>
            <a:p>
              <a:pPr algn="r"/>
              <a:r>
                <a:rPr lang="en-US" sz="1200" dirty="0">
                  <a:latin typeface="Arial" panose="020B0604020202020204" pitchFamily="34" charset="0"/>
                  <a:cs typeface="Arial" panose="020B0604020202020204" pitchFamily="34" charset="0"/>
                </a:rPr>
                <a:t>-5</a:t>
              </a:r>
            </a:p>
          </p:txBody>
        </p:sp>
        <p:sp>
          <p:nvSpPr>
            <p:cNvPr id="16" name="TextBox 15">
              <a:extLst>
                <a:ext uri="{FF2B5EF4-FFF2-40B4-BE49-F238E27FC236}">
                  <a16:creationId xmlns:a16="http://schemas.microsoft.com/office/drawing/2014/main" id="{6E8C5422-391E-43DD-8244-42655BF7D055}"/>
                </a:ext>
              </a:extLst>
            </p:cNvPr>
            <p:cNvSpPr txBox="1"/>
            <p:nvPr/>
          </p:nvSpPr>
          <p:spPr>
            <a:xfrm>
              <a:off x="838867" y="6245913"/>
              <a:ext cx="423905" cy="276999"/>
            </a:xfrm>
            <a:prstGeom prst="rect">
              <a:avLst/>
            </a:prstGeom>
            <a:noFill/>
            <a:ln>
              <a:noFill/>
            </a:ln>
          </p:spPr>
          <p:txBody>
            <a:bodyPr wrap="square" rtlCol="0">
              <a:spAutoFit/>
            </a:bodyPr>
            <a:lstStyle/>
            <a:p>
              <a:pPr algn="ctr"/>
              <a:r>
                <a:rPr lang="en-US" sz="1200" dirty="0">
                  <a:latin typeface="Arial" panose="020B0604020202020204" pitchFamily="34" charset="0"/>
                  <a:cs typeface="Arial" panose="020B0604020202020204" pitchFamily="34" charset="0"/>
                </a:rPr>
                <a:t>-50</a:t>
              </a:r>
            </a:p>
          </p:txBody>
        </p:sp>
        <p:sp>
          <p:nvSpPr>
            <p:cNvPr id="17" name="TextBox 16">
              <a:extLst>
                <a:ext uri="{FF2B5EF4-FFF2-40B4-BE49-F238E27FC236}">
                  <a16:creationId xmlns:a16="http://schemas.microsoft.com/office/drawing/2014/main" id="{F7B4B708-BA55-49F1-A94D-28DD7AA86B20}"/>
                </a:ext>
              </a:extLst>
            </p:cNvPr>
            <p:cNvSpPr txBox="1"/>
            <p:nvPr/>
          </p:nvSpPr>
          <p:spPr>
            <a:xfrm>
              <a:off x="2266540" y="6292544"/>
              <a:ext cx="423905" cy="276999"/>
            </a:xfrm>
            <a:prstGeom prst="rect">
              <a:avLst/>
            </a:prstGeom>
            <a:noFill/>
            <a:ln>
              <a:noFill/>
            </a:ln>
          </p:spPr>
          <p:txBody>
            <a:bodyPr wrap="square" rtlCol="0">
              <a:spAutoFit/>
            </a:bodyPr>
            <a:lstStyle/>
            <a:p>
              <a:pPr algn="ctr"/>
              <a:r>
                <a:rPr lang="en-US" sz="1200" dirty="0">
                  <a:latin typeface="Arial" panose="020B0604020202020204" pitchFamily="34" charset="0"/>
                  <a:cs typeface="Arial" panose="020B0604020202020204" pitchFamily="34" charset="0"/>
                </a:rPr>
                <a:t>-30</a:t>
              </a:r>
            </a:p>
          </p:txBody>
        </p:sp>
        <p:sp>
          <p:nvSpPr>
            <p:cNvPr id="18" name="TextBox 17">
              <a:extLst>
                <a:ext uri="{FF2B5EF4-FFF2-40B4-BE49-F238E27FC236}">
                  <a16:creationId xmlns:a16="http://schemas.microsoft.com/office/drawing/2014/main" id="{7CB705B4-B0B6-46BE-9096-C390DC5DEE77}"/>
                </a:ext>
              </a:extLst>
            </p:cNvPr>
            <p:cNvSpPr txBox="1"/>
            <p:nvPr/>
          </p:nvSpPr>
          <p:spPr>
            <a:xfrm>
              <a:off x="3703734" y="6287630"/>
              <a:ext cx="423905" cy="276999"/>
            </a:xfrm>
            <a:prstGeom prst="rect">
              <a:avLst/>
            </a:prstGeom>
            <a:noFill/>
            <a:ln>
              <a:noFill/>
            </a:ln>
          </p:spPr>
          <p:txBody>
            <a:bodyPr wrap="square" rtlCol="0">
              <a:spAutoFit/>
            </a:bodyPr>
            <a:lstStyle/>
            <a:p>
              <a:pPr algn="ctr"/>
              <a:r>
                <a:rPr lang="en-US" sz="1200" dirty="0">
                  <a:latin typeface="Arial" panose="020B0604020202020204" pitchFamily="34" charset="0"/>
                  <a:cs typeface="Arial" panose="020B0604020202020204" pitchFamily="34" charset="0"/>
                </a:rPr>
                <a:t>-10</a:t>
              </a:r>
            </a:p>
          </p:txBody>
        </p:sp>
        <p:sp>
          <p:nvSpPr>
            <p:cNvPr id="19" name="TextBox 18">
              <a:extLst>
                <a:ext uri="{FF2B5EF4-FFF2-40B4-BE49-F238E27FC236}">
                  <a16:creationId xmlns:a16="http://schemas.microsoft.com/office/drawing/2014/main" id="{3C1B9E7F-60D4-4FD4-AD51-78EE698D37DF}"/>
                </a:ext>
              </a:extLst>
            </p:cNvPr>
            <p:cNvSpPr txBox="1"/>
            <p:nvPr/>
          </p:nvSpPr>
          <p:spPr>
            <a:xfrm>
              <a:off x="5140928" y="6290867"/>
              <a:ext cx="423905" cy="276999"/>
            </a:xfrm>
            <a:prstGeom prst="rect">
              <a:avLst/>
            </a:prstGeom>
            <a:noFill/>
            <a:ln>
              <a:noFill/>
            </a:ln>
          </p:spPr>
          <p:txBody>
            <a:bodyPr wrap="square" rtlCol="0">
              <a:spAutoFit/>
            </a:bodyPr>
            <a:lstStyle/>
            <a:p>
              <a:pPr algn="ctr"/>
              <a:r>
                <a:rPr lang="en-US" sz="1200" dirty="0">
                  <a:latin typeface="Arial" panose="020B0604020202020204" pitchFamily="34" charset="0"/>
                  <a:cs typeface="Arial" panose="020B0604020202020204" pitchFamily="34" charset="0"/>
                </a:rPr>
                <a:t>10</a:t>
              </a:r>
            </a:p>
          </p:txBody>
        </p:sp>
        <p:sp>
          <p:nvSpPr>
            <p:cNvPr id="20" name="TextBox 19">
              <a:extLst>
                <a:ext uri="{FF2B5EF4-FFF2-40B4-BE49-F238E27FC236}">
                  <a16:creationId xmlns:a16="http://schemas.microsoft.com/office/drawing/2014/main" id="{A552E16F-AA63-4F0E-A61D-321923B5E69A}"/>
                </a:ext>
              </a:extLst>
            </p:cNvPr>
            <p:cNvSpPr txBox="1"/>
            <p:nvPr/>
          </p:nvSpPr>
          <p:spPr>
            <a:xfrm>
              <a:off x="2830022" y="6575902"/>
              <a:ext cx="1490273" cy="307777"/>
            </a:xfrm>
            <a:prstGeom prst="rect">
              <a:avLst/>
            </a:prstGeom>
            <a:noFill/>
            <a:ln>
              <a:noFill/>
            </a:ln>
          </p:spPr>
          <p:txBody>
            <a:bodyPr wrap="square" rtlCol="0">
              <a:spAutoFit/>
            </a:bodyPr>
            <a:lstStyle/>
            <a:p>
              <a:pPr algn="ctr"/>
              <a:r>
                <a:rPr lang="en-US" sz="1400" dirty="0">
                  <a:latin typeface="Arial" panose="020B0604020202020204" pitchFamily="34" charset="0"/>
                  <a:cs typeface="Arial" panose="020B0604020202020204" pitchFamily="34" charset="0"/>
                </a:rPr>
                <a:t>PC1 (56.6%VE)</a:t>
              </a:r>
            </a:p>
          </p:txBody>
        </p:sp>
        <p:sp>
          <p:nvSpPr>
            <p:cNvPr id="21" name="Rectangle 20">
              <a:extLst>
                <a:ext uri="{FF2B5EF4-FFF2-40B4-BE49-F238E27FC236}">
                  <a16:creationId xmlns:a16="http://schemas.microsoft.com/office/drawing/2014/main" id="{A62FB13C-E9CE-492D-826B-8BDECDC89F8F}"/>
                </a:ext>
              </a:extLst>
            </p:cNvPr>
            <p:cNvSpPr/>
            <p:nvPr/>
          </p:nvSpPr>
          <p:spPr>
            <a:xfrm rot="16200000">
              <a:off x="2112579" y="4411706"/>
              <a:ext cx="216310" cy="70855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63043859-DBBC-408F-A78B-FFAE149832CD}"/>
                </a:ext>
              </a:extLst>
            </p:cNvPr>
            <p:cNvSpPr txBox="1"/>
            <p:nvPr/>
          </p:nvSpPr>
          <p:spPr>
            <a:xfrm>
              <a:off x="1409506" y="4233442"/>
              <a:ext cx="1490273" cy="307777"/>
            </a:xfrm>
            <a:prstGeom prst="rect">
              <a:avLst/>
            </a:prstGeom>
            <a:noFill/>
            <a:ln>
              <a:noFill/>
            </a:ln>
          </p:spPr>
          <p:txBody>
            <a:bodyPr wrap="square" rtlCol="0">
              <a:spAutoFit/>
            </a:bodyPr>
            <a:lstStyle/>
            <a:p>
              <a:pPr algn="ctr"/>
              <a:r>
                <a:rPr lang="en-US" sz="1400" dirty="0">
                  <a:solidFill>
                    <a:srgbClr val="00B050"/>
                  </a:solidFill>
                  <a:latin typeface="Arial" panose="020B0604020202020204" pitchFamily="34" charset="0"/>
                  <a:cs typeface="Arial" panose="020B0604020202020204" pitchFamily="34" charset="0"/>
                </a:rPr>
                <a:t>Pop 5</a:t>
              </a:r>
            </a:p>
          </p:txBody>
        </p:sp>
        <p:sp>
          <p:nvSpPr>
            <p:cNvPr id="23" name="Rectangle 22">
              <a:extLst>
                <a:ext uri="{FF2B5EF4-FFF2-40B4-BE49-F238E27FC236}">
                  <a16:creationId xmlns:a16="http://schemas.microsoft.com/office/drawing/2014/main" id="{C103A7D5-696B-4CDC-9505-6D82CD8A1DCA}"/>
                </a:ext>
              </a:extLst>
            </p:cNvPr>
            <p:cNvSpPr/>
            <p:nvPr/>
          </p:nvSpPr>
          <p:spPr>
            <a:xfrm rot="5400000">
              <a:off x="4519722" y="4355589"/>
              <a:ext cx="583434" cy="79411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B226EA8E-26F2-4B9E-99CA-E515A1AD974D}"/>
                </a:ext>
              </a:extLst>
            </p:cNvPr>
            <p:cNvSpPr txBox="1"/>
            <p:nvPr/>
          </p:nvSpPr>
          <p:spPr>
            <a:xfrm>
              <a:off x="3917807" y="4798164"/>
              <a:ext cx="1490273" cy="307777"/>
            </a:xfrm>
            <a:prstGeom prst="rect">
              <a:avLst/>
            </a:prstGeom>
            <a:noFill/>
            <a:ln>
              <a:noFill/>
            </a:ln>
          </p:spPr>
          <p:txBody>
            <a:bodyPr wrap="square" rtlCol="0">
              <a:spAutoFit/>
            </a:bodyPr>
            <a:lstStyle/>
            <a:p>
              <a:pPr algn="ctr"/>
              <a:r>
                <a:rPr lang="en-US" sz="1400" dirty="0">
                  <a:solidFill>
                    <a:schemeClr val="accent1">
                      <a:lumMod val="50000"/>
                    </a:schemeClr>
                  </a:solidFill>
                  <a:latin typeface="Arial" panose="020B0604020202020204" pitchFamily="34" charset="0"/>
                  <a:cs typeface="Arial" panose="020B0604020202020204" pitchFamily="34" charset="0"/>
                </a:rPr>
                <a:t>Pop 3</a:t>
              </a:r>
            </a:p>
          </p:txBody>
        </p:sp>
        <p:sp>
          <p:nvSpPr>
            <p:cNvPr id="25" name="Rectangle 24">
              <a:extLst>
                <a:ext uri="{FF2B5EF4-FFF2-40B4-BE49-F238E27FC236}">
                  <a16:creationId xmlns:a16="http://schemas.microsoft.com/office/drawing/2014/main" id="{AFC98AD2-7505-4BD1-A0DC-40B2E06CCA32}"/>
                </a:ext>
              </a:extLst>
            </p:cNvPr>
            <p:cNvSpPr/>
            <p:nvPr/>
          </p:nvSpPr>
          <p:spPr>
            <a:xfrm rot="5400000">
              <a:off x="5359497" y="3235858"/>
              <a:ext cx="315422" cy="58343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5D0BAF57-291B-4B58-B319-872092FE2B04}"/>
                </a:ext>
              </a:extLst>
            </p:cNvPr>
            <p:cNvSpPr txBox="1"/>
            <p:nvPr/>
          </p:nvSpPr>
          <p:spPr>
            <a:xfrm>
              <a:off x="4795055" y="3398031"/>
              <a:ext cx="1490273" cy="307777"/>
            </a:xfrm>
            <a:prstGeom prst="rect">
              <a:avLst/>
            </a:prstGeom>
            <a:noFill/>
            <a:ln>
              <a:noFill/>
            </a:ln>
          </p:spPr>
          <p:txBody>
            <a:bodyPr wrap="square" rtlCol="0">
              <a:spAutoFit/>
            </a:bodyPr>
            <a:lstStyle/>
            <a:p>
              <a:pPr algn="ctr"/>
              <a:r>
                <a:rPr lang="en-US" sz="1400" dirty="0">
                  <a:solidFill>
                    <a:srgbClr val="00B0F0"/>
                  </a:solidFill>
                  <a:latin typeface="Arial" panose="020B0604020202020204" pitchFamily="34" charset="0"/>
                  <a:cs typeface="Arial" panose="020B0604020202020204" pitchFamily="34" charset="0"/>
                </a:rPr>
                <a:t>Pop 2</a:t>
              </a:r>
            </a:p>
          </p:txBody>
        </p:sp>
        <p:sp>
          <p:nvSpPr>
            <p:cNvPr id="27" name="Rectangle 26">
              <a:extLst>
                <a:ext uri="{FF2B5EF4-FFF2-40B4-BE49-F238E27FC236}">
                  <a16:creationId xmlns:a16="http://schemas.microsoft.com/office/drawing/2014/main" id="{B8455228-5B6E-4CBF-A00C-64D89FAD1DC0}"/>
                </a:ext>
              </a:extLst>
            </p:cNvPr>
            <p:cNvSpPr/>
            <p:nvPr/>
          </p:nvSpPr>
          <p:spPr>
            <a:xfrm rot="5400000">
              <a:off x="1297952" y="5411664"/>
              <a:ext cx="697205" cy="5834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A0E2A0F3-75AA-42BC-B063-59918C119F73}"/>
                </a:ext>
              </a:extLst>
            </p:cNvPr>
            <p:cNvSpPr/>
            <p:nvPr/>
          </p:nvSpPr>
          <p:spPr>
            <a:xfrm>
              <a:off x="1147982" y="5257800"/>
              <a:ext cx="206855" cy="79418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9524453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TextBox 4">
            <a:extLst>
              <a:ext uri="{FF2B5EF4-FFF2-40B4-BE49-F238E27FC236}">
                <a16:creationId xmlns:a16="http://schemas.microsoft.com/office/drawing/2014/main" id="{1D8DB8EB-9F27-E045-8AB1-26D0E0AE07E5}"/>
              </a:ext>
            </a:extLst>
          </p:cNvPr>
          <p:cNvSpPr txBox="1">
            <a:spLocks noChangeArrowheads="1"/>
          </p:cNvSpPr>
          <p:nvPr/>
        </p:nvSpPr>
        <p:spPr bwMode="auto">
          <a:xfrm>
            <a:off x="10939" y="-3313"/>
            <a:ext cx="3262432"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b="1" dirty="0">
                <a:latin typeface="Arial" panose="020B0604020202020204" pitchFamily="34" charset="0"/>
                <a:cs typeface="Arial" panose="020B0604020202020204" pitchFamily="34" charset="0"/>
              </a:rPr>
              <a:t>Supplemental Figure 5 (A-F)</a:t>
            </a:r>
          </a:p>
        </p:txBody>
      </p:sp>
      <p:grpSp>
        <p:nvGrpSpPr>
          <p:cNvPr id="14" name="Group 13">
            <a:extLst>
              <a:ext uri="{FF2B5EF4-FFF2-40B4-BE49-F238E27FC236}">
                <a16:creationId xmlns:a16="http://schemas.microsoft.com/office/drawing/2014/main" id="{13DFFE40-A6C9-4737-B4C3-FB2019219377}"/>
              </a:ext>
            </a:extLst>
          </p:cNvPr>
          <p:cNvGrpSpPr/>
          <p:nvPr/>
        </p:nvGrpSpPr>
        <p:grpSpPr>
          <a:xfrm>
            <a:off x="-243487" y="328702"/>
            <a:ext cx="6937627" cy="8716087"/>
            <a:chOff x="-243487" y="328702"/>
            <a:chExt cx="6937627" cy="8716087"/>
          </a:xfrm>
        </p:grpSpPr>
        <p:sp>
          <p:nvSpPr>
            <p:cNvPr id="23" name="TextBox 22">
              <a:extLst>
                <a:ext uri="{FF2B5EF4-FFF2-40B4-BE49-F238E27FC236}">
                  <a16:creationId xmlns:a16="http://schemas.microsoft.com/office/drawing/2014/main" id="{B62C7EB4-993E-954E-85F0-5D08A087471D}"/>
                </a:ext>
              </a:extLst>
            </p:cNvPr>
            <p:cNvSpPr txBox="1"/>
            <p:nvPr/>
          </p:nvSpPr>
          <p:spPr>
            <a:xfrm>
              <a:off x="3652193" y="328702"/>
              <a:ext cx="856709" cy="276999"/>
            </a:xfrm>
            <a:prstGeom prst="rect">
              <a:avLst/>
            </a:prstGeom>
            <a:noFill/>
          </p:spPr>
          <p:txBody>
            <a:bodyPr wrap="square" rtlCol="0">
              <a:spAutoFit/>
            </a:bodyPr>
            <a:lstStyle/>
            <a:p>
              <a:endParaRPr lang="en-US" sz="1200" b="1"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AE889A72-F037-3846-89D1-2692BF4BD36C}"/>
                </a:ext>
              </a:extLst>
            </p:cNvPr>
            <p:cNvPicPr>
              <a:picLocks noChangeAspect="1"/>
            </p:cNvPicPr>
            <p:nvPr/>
          </p:nvPicPr>
          <p:blipFill>
            <a:blip r:embed="rId3"/>
            <a:stretch>
              <a:fillRect/>
            </a:stretch>
          </p:blipFill>
          <p:spPr>
            <a:xfrm>
              <a:off x="271018" y="8170160"/>
              <a:ext cx="2984829" cy="837887"/>
            </a:xfrm>
            <a:prstGeom prst="rect">
              <a:avLst/>
            </a:prstGeom>
          </p:spPr>
        </p:pic>
        <p:pic>
          <p:nvPicPr>
            <p:cNvPr id="17" name="Picture 16">
              <a:extLst>
                <a:ext uri="{FF2B5EF4-FFF2-40B4-BE49-F238E27FC236}">
                  <a16:creationId xmlns:a16="http://schemas.microsoft.com/office/drawing/2014/main" id="{B46A51F4-7A4D-1241-9AC3-2817F75AD581}"/>
                </a:ext>
              </a:extLst>
            </p:cNvPr>
            <p:cNvPicPr>
              <a:picLocks noChangeAspect="1"/>
            </p:cNvPicPr>
            <p:nvPr/>
          </p:nvPicPr>
          <p:blipFill>
            <a:blip r:embed="rId4"/>
            <a:stretch>
              <a:fillRect/>
            </a:stretch>
          </p:blipFill>
          <p:spPr>
            <a:xfrm>
              <a:off x="271018" y="852256"/>
              <a:ext cx="2984829" cy="837887"/>
            </a:xfrm>
            <a:prstGeom prst="rect">
              <a:avLst/>
            </a:prstGeom>
          </p:spPr>
        </p:pic>
        <p:sp>
          <p:nvSpPr>
            <p:cNvPr id="20" name="TextBox 19">
              <a:extLst>
                <a:ext uri="{FF2B5EF4-FFF2-40B4-BE49-F238E27FC236}">
                  <a16:creationId xmlns:a16="http://schemas.microsoft.com/office/drawing/2014/main" id="{4656B840-11AA-484C-A370-BECB4FBAE12B}"/>
                </a:ext>
              </a:extLst>
            </p:cNvPr>
            <p:cNvSpPr txBox="1"/>
            <p:nvPr/>
          </p:nvSpPr>
          <p:spPr>
            <a:xfrm>
              <a:off x="258318" y="701090"/>
              <a:ext cx="2785452" cy="276999"/>
            </a:xfrm>
            <a:prstGeom prst="rect">
              <a:avLst/>
            </a:prstGeom>
            <a:noFill/>
          </p:spPr>
          <p:txBody>
            <a:bodyPr wrap="square" rtlCol="0">
              <a:spAutoFit/>
            </a:bodyPr>
            <a:lstStyle/>
            <a:p>
              <a:endParaRPr lang="en-US" sz="1200"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6A6482E2-8311-3F4A-96B2-D5D9485B63CB}"/>
                </a:ext>
              </a:extLst>
            </p:cNvPr>
            <p:cNvSpPr txBox="1"/>
            <p:nvPr/>
          </p:nvSpPr>
          <p:spPr>
            <a:xfrm>
              <a:off x="37344" y="928170"/>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25" name="TextBox 24">
              <a:extLst>
                <a:ext uri="{FF2B5EF4-FFF2-40B4-BE49-F238E27FC236}">
                  <a16:creationId xmlns:a16="http://schemas.microsoft.com/office/drawing/2014/main" id="{2092B772-3375-0848-8055-5E00D46F9F88}"/>
                </a:ext>
              </a:extLst>
            </p:cNvPr>
            <p:cNvSpPr txBox="1"/>
            <p:nvPr/>
          </p:nvSpPr>
          <p:spPr>
            <a:xfrm>
              <a:off x="37344" y="1138900"/>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26" name="TextBox 25">
              <a:extLst>
                <a:ext uri="{FF2B5EF4-FFF2-40B4-BE49-F238E27FC236}">
                  <a16:creationId xmlns:a16="http://schemas.microsoft.com/office/drawing/2014/main" id="{488EC39B-7C93-C44A-A05A-E02481B9AF78}"/>
                </a:ext>
              </a:extLst>
            </p:cNvPr>
            <p:cNvSpPr txBox="1"/>
            <p:nvPr/>
          </p:nvSpPr>
          <p:spPr>
            <a:xfrm>
              <a:off x="37344" y="1339527"/>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sp>
          <p:nvSpPr>
            <p:cNvPr id="16" name="TextBox 15">
              <a:extLst>
                <a:ext uri="{FF2B5EF4-FFF2-40B4-BE49-F238E27FC236}">
                  <a16:creationId xmlns:a16="http://schemas.microsoft.com/office/drawing/2014/main" id="{AB274489-114F-2E40-B6ED-A395B1C8A516}"/>
                </a:ext>
              </a:extLst>
            </p:cNvPr>
            <p:cNvSpPr txBox="1"/>
            <p:nvPr/>
          </p:nvSpPr>
          <p:spPr>
            <a:xfrm>
              <a:off x="-756" y="398740"/>
              <a:ext cx="856709"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A</a:t>
              </a:r>
            </a:p>
          </p:txBody>
        </p:sp>
        <p:pic>
          <p:nvPicPr>
            <p:cNvPr id="35" name="Picture 34">
              <a:extLst>
                <a:ext uri="{FF2B5EF4-FFF2-40B4-BE49-F238E27FC236}">
                  <a16:creationId xmlns:a16="http://schemas.microsoft.com/office/drawing/2014/main" id="{8A9FED19-1B6E-C745-A71A-7B9A579C3EEF}"/>
                </a:ext>
              </a:extLst>
            </p:cNvPr>
            <p:cNvPicPr>
              <a:picLocks noChangeAspect="1"/>
            </p:cNvPicPr>
            <p:nvPr/>
          </p:nvPicPr>
          <p:blipFill>
            <a:blip r:embed="rId5"/>
            <a:stretch>
              <a:fillRect/>
            </a:stretch>
          </p:blipFill>
          <p:spPr>
            <a:xfrm>
              <a:off x="271018" y="2285385"/>
              <a:ext cx="2984829" cy="837887"/>
            </a:xfrm>
            <a:prstGeom prst="rect">
              <a:avLst/>
            </a:prstGeom>
          </p:spPr>
        </p:pic>
        <p:sp>
          <p:nvSpPr>
            <p:cNvPr id="33" name="TextBox 32">
              <a:extLst>
                <a:ext uri="{FF2B5EF4-FFF2-40B4-BE49-F238E27FC236}">
                  <a16:creationId xmlns:a16="http://schemas.microsoft.com/office/drawing/2014/main" id="{87CBF5EE-4704-3D48-8DA7-4F499BA6B4BA}"/>
                </a:ext>
              </a:extLst>
            </p:cNvPr>
            <p:cNvSpPr txBox="1"/>
            <p:nvPr/>
          </p:nvSpPr>
          <p:spPr>
            <a:xfrm>
              <a:off x="-756" y="1821384"/>
              <a:ext cx="805553"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B</a:t>
              </a:r>
            </a:p>
          </p:txBody>
        </p:sp>
        <p:pic>
          <p:nvPicPr>
            <p:cNvPr id="47" name="Picture 46">
              <a:extLst>
                <a:ext uri="{FF2B5EF4-FFF2-40B4-BE49-F238E27FC236}">
                  <a16:creationId xmlns:a16="http://schemas.microsoft.com/office/drawing/2014/main" id="{4E6BF9CC-BB57-3D4F-8BE5-CE263ADE4C3B}"/>
                </a:ext>
              </a:extLst>
            </p:cNvPr>
            <p:cNvPicPr>
              <a:picLocks noChangeAspect="1"/>
            </p:cNvPicPr>
            <p:nvPr/>
          </p:nvPicPr>
          <p:blipFill>
            <a:blip r:embed="rId6"/>
            <a:stretch>
              <a:fillRect/>
            </a:stretch>
          </p:blipFill>
          <p:spPr>
            <a:xfrm>
              <a:off x="271018" y="3788869"/>
              <a:ext cx="2984829" cy="837887"/>
            </a:xfrm>
            <a:prstGeom prst="rect">
              <a:avLst/>
            </a:prstGeom>
          </p:spPr>
        </p:pic>
        <p:sp>
          <p:nvSpPr>
            <p:cNvPr id="52" name="TextBox 51">
              <a:extLst>
                <a:ext uri="{FF2B5EF4-FFF2-40B4-BE49-F238E27FC236}">
                  <a16:creationId xmlns:a16="http://schemas.microsoft.com/office/drawing/2014/main" id="{57B69B0F-0C1F-5F40-83DD-9B60B00269FF}"/>
                </a:ext>
              </a:extLst>
            </p:cNvPr>
            <p:cNvSpPr txBox="1"/>
            <p:nvPr/>
          </p:nvSpPr>
          <p:spPr>
            <a:xfrm>
              <a:off x="-756" y="3332825"/>
              <a:ext cx="805553"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C</a:t>
              </a:r>
            </a:p>
          </p:txBody>
        </p:sp>
        <p:pic>
          <p:nvPicPr>
            <p:cNvPr id="64" name="Picture 63">
              <a:extLst>
                <a:ext uri="{FF2B5EF4-FFF2-40B4-BE49-F238E27FC236}">
                  <a16:creationId xmlns:a16="http://schemas.microsoft.com/office/drawing/2014/main" id="{EC315C62-C3E0-8945-A0D8-C7165F33B7C6}"/>
                </a:ext>
              </a:extLst>
            </p:cNvPr>
            <p:cNvPicPr>
              <a:picLocks noChangeAspect="1"/>
            </p:cNvPicPr>
            <p:nvPr/>
          </p:nvPicPr>
          <p:blipFill>
            <a:blip r:embed="rId7"/>
            <a:stretch>
              <a:fillRect/>
            </a:stretch>
          </p:blipFill>
          <p:spPr>
            <a:xfrm>
              <a:off x="271018" y="5233738"/>
              <a:ext cx="2984829" cy="837887"/>
            </a:xfrm>
            <a:prstGeom prst="rect">
              <a:avLst/>
            </a:prstGeom>
          </p:spPr>
        </p:pic>
        <p:sp>
          <p:nvSpPr>
            <p:cNvPr id="62" name="TextBox 61">
              <a:extLst>
                <a:ext uri="{FF2B5EF4-FFF2-40B4-BE49-F238E27FC236}">
                  <a16:creationId xmlns:a16="http://schemas.microsoft.com/office/drawing/2014/main" id="{22A10A25-9D08-FB4A-9A9C-F057C336652A}"/>
                </a:ext>
              </a:extLst>
            </p:cNvPr>
            <p:cNvSpPr txBox="1"/>
            <p:nvPr/>
          </p:nvSpPr>
          <p:spPr>
            <a:xfrm>
              <a:off x="-756" y="4782033"/>
              <a:ext cx="805553"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D</a:t>
              </a:r>
            </a:p>
          </p:txBody>
        </p:sp>
        <p:pic>
          <p:nvPicPr>
            <p:cNvPr id="79" name="Picture 78">
              <a:extLst>
                <a:ext uri="{FF2B5EF4-FFF2-40B4-BE49-F238E27FC236}">
                  <a16:creationId xmlns:a16="http://schemas.microsoft.com/office/drawing/2014/main" id="{B7AA87DD-2533-A344-9CE2-6EFCC9DF6685}"/>
                </a:ext>
              </a:extLst>
            </p:cNvPr>
            <p:cNvPicPr>
              <a:picLocks noChangeAspect="1"/>
            </p:cNvPicPr>
            <p:nvPr/>
          </p:nvPicPr>
          <p:blipFill>
            <a:blip r:embed="rId8"/>
            <a:stretch>
              <a:fillRect/>
            </a:stretch>
          </p:blipFill>
          <p:spPr>
            <a:xfrm>
              <a:off x="271018" y="6700608"/>
              <a:ext cx="2984829" cy="837887"/>
            </a:xfrm>
            <a:prstGeom prst="rect">
              <a:avLst/>
            </a:prstGeom>
          </p:spPr>
        </p:pic>
        <p:sp>
          <p:nvSpPr>
            <p:cNvPr id="77" name="TextBox 76">
              <a:extLst>
                <a:ext uri="{FF2B5EF4-FFF2-40B4-BE49-F238E27FC236}">
                  <a16:creationId xmlns:a16="http://schemas.microsoft.com/office/drawing/2014/main" id="{CC008B99-EF34-CE4C-A2AF-427A27C3A39A}"/>
                </a:ext>
              </a:extLst>
            </p:cNvPr>
            <p:cNvSpPr txBox="1"/>
            <p:nvPr/>
          </p:nvSpPr>
          <p:spPr>
            <a:xfrm>
              <a:off x="-756" y="6240462"/>
              <a:ext cx="805553"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E</a:t>
              </a:r>
            </a:p>
          </p:txBody>
        </p:sp>
        <p:sp>
          <p:nvSpPr>
            <p:cNvPr id="90" name="TextBox 89">
              <a:extLst>
                <a:ext uri="{FF2B5EF4-FFF2-40B4-BE49-F238E27FC236}">
                  <a16:creationId xmlns:a16="http://schemas.microsoft.com/office/drawing/2014/main" id="{EAC7F955-D235-7C47-9FF2-BB097AD5E54F}"/>
                </a:ext>
              </a:extLst>
            </p:cNvPr>
            <p:cNvSpPr txBox="1"/>
            <p:nvPr/>
          </p:nvSpPr>
          <p:spPr>
            <a:xfrm>
              <a:off x="-756" y="7711075"/>
              <a:ext cx="805553"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F</a:t>
              </a:r>
            </a:p>
          </p:txBody>
        </p:sp>
        <p:sp>
          <p:nvSpPr>
            <p:cNvPr id="91" name="TextBox 90">
              <a:extLst>
                <a:ext uri="{FF2B5EF4-FFF2-40B4-BE49-F238E27FC236}">
                  <a16:creationId xmlns:a16="http://schemas.microsoft.com/office/drawing/2014/main" id="{049CA6A6-D224-BB41-85FE-7A540D36F63B}"/>
                </a:ext>
              </a:extLst>
            </p:cNvPr>
            <p:cNvSpPr txBox="1"/>
            <p:nvPr/>
          </p:nvSpPr>
          <p:spPr>
            <a:xfrm>
              <a:off x="-243487" y="649698"/>
              <a:ext cx="400349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Genes Correlated with PC1</a:t>
              </a:r>
            </a:p>
          </p:txBody>
        </p:sp>
        <p:pic>
          <p:nvPicPr>
            <p:cNvPr id="4" name="Picture 3">
              <a:extLst>
                <a:ext uri="{FF2B5EF4-FFF2-40B4-BE49-F238E27FC236}">
                  <a16:creationId xmlns:a16="http://schemas.microsoft.com/office/drawing/2014/main" id="{6F68B9FF-8CFC-344A-96C6-7DFB79E70FE9}"/>
                </a:ext>
              </a:extLst>
            </p:cNvPr>
            <p:cNvPicPr>
              <a:picLocks noChangeAspect="1"/>
            </p:cNvPicPr>
            <p:nvPr/>
          </p:nvPicPr>
          <p:blipFill>
            <a:blip r:embed="rId9"/>
            <a:stretch>
              <a:fillRect/>
            </a:stretch>
          </p:blipFill>
          <p:spPr>
            <a:xfrm>
              <a:off x="3709311" y="8168159"/>
              <a:ext cx="2984829" cy="837887"/>
            </a:xfrm>
            <a:prstGeom prst="rect">
              <a:avLst/>
            </a:prstGeom>
          </p:spPr>
        </p:pic>
        <p:sp>
          <p:nvSpPr>
            <p:cNvPr id="5" name="TextBox 4">
              <a:extLst>
                <a:ext uri="{FF2B5EF4-FFF2-40B4-BE49-F238E27FC236}">
                  <a16:creationId xmlns:a16="http://schemas.microsoft.com/office/drawing/2014/main" id="{8D52CB44-705B-C943-B76C-AF5E3AB7DC36}"/>
                </a:ext>
              </a:extLst>
            </p:cNvPr>
            <p:cNvSpPr txBox="1"/>
            <p:nvPr/>
          </p:nvSpPr>
          <p:spPr>
            <a:xfrm>
              <a:off x="3685171" y="7951095"/>
              <a:ext cx="3007396"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All Genes</a:t>
              </a:r>
            </a:p>
          </p:txBody>
        </p:sp>
        <p:pic>
          <p:nvPicPr>
            <p:cNvPr id="18" name="Picture 17">
              <a:extLst>
                <a:ext uri="{FF2B5EF4-FFF2-40B4-BE49-F238E27FC236}">
                  <a16:creationId xmlns:a16="http://schemas.microsoft.com/office/drawing/2014/main" id="{4CADA4CE-DA11-104B-BB08-2C25CE43BE66}"/>
                </a:ext>
              </a:extLst>
            </p:cNvPr>
            <p:cNvPicPr>
              <a:picLocks noChangeAspect="1"/>
            </p:cNvPicPr>
            <p:nvPr/>
          </p:nvPicPr>
          <p:blipFill>
            <a:blip r:embed="rId10"/>
            <a:stretch>
              <a:fillRect/>
            </a:stretch>
          </p:blipFill>
          <p:spPr>
            <a:xfrm>
              <a:off x="3709311" y="859524"/>
              <a:ext cx="2984829" cy="837887"/>
            </a:xfrm>
            <a:prstGeom prst="rect">
              <a:avLst/>
            </a:prstGeom>
          </p:spPr>
        </p:pic>
        <p:sp>
          <p:nvSpPr>
            <p:cNvPr id="19" name="TextBox 18">
              <a:extLst>
                <a:ext uri="{FF2B5EF4-FFF2-40B4-BE49-F238E27FC236}">
                  <a16:creationId xmlns:a16="http://schemas.microsoft.com/office/drawing/2014/main" id="{158AB499-9645-834D-9857-42A426F199E1}"/>
                </a:ext>
              </a:extLst>
            </p:cNvPr>
            <p:cNvSpPr txBox="1"/>
            <p:nvPr/>
          </p:nvSpPr>
          <p:spPr>
            <a:xfrm>
              <a:off x="3694953" y="644418"/>
              <a:ext cx="2984829"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All Genes</a:t>
              </a:r>
            </a:p>
          </p:txBody>
        </p:sp>
        <p:sp>
          <p:nvSpPr>
            <p:cNvPr id="27" name="TextBox 26">
              <a:extLst>
                <a:ext uri="{FF2B5EF4-FFF2-40B4-BE49-F238E27FC236}">
                  <a16:creationId xmlns:a16="http://schemas.microsoft.com/office/drawing/2014/main" id="{7165B9A4-7A38-9F48-87DA-B6B04ADE5B2D}"/>
                </a:ext>
              </a:extLst>
            </p:cNvPr>
            <p:cNvSpPr txBox="1"/>
            <p:nvPr/>
          </p:nvSpPr>
          <p:spPr>
            <a:xfrm>
              <a:off x="3479651" y="928170"/>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28" name="TextBox 27">
              <a:extLst>
                <a:ext uri="{FF2B5EF4-FFF2-40B4-BE49-F238E27FC236}">
                  <a16:creationId xmlns:a16="http://schemas.microsoft.com/office/drawing/2014/main" id="{D92EDB6C-A673-DC42-8F0C-1E51D0E88B18}"/>
                </a:ext>
              </a:extLst>
            </p:cNvPr>
            <p:cNvSpPr txBox="1"/>
            <p:nvPr/>
          </p:nvSpPr>
          <p:spPr>
            <a:xfrm>
              <a:off x="3479651" y="1138900"/>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29" name="TextBox 28">
              <a:extLst>
                <a:ext uri="{FF2B5EF4-FFF2-40B4-BE49-F238E27FC236}">
                  <a16:creationId xmlns:a16="http://schemas.microsoft.com/office/drawing/2014/main" id="{4CB2DF10-9FAC-3442-8E4F-670F976B928C}"/>
                </a:ext>
              </a:extLst>
            </p:cNvPr>
            <p:cNvSpPr txBox="1"/>
            <p:nvPr/>
          </p:nvSpPr>
          <p:spPr>
            <a:xfrm>
              <a:off x="3479651" y="1339527"/>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pic>
          <p:nvPicPr>
            <p:cNvPr id="34" name="Picture 33">
              <a:extLst>
                <a:ext uri="{FF2B5EF4-FFF2-40B4-BE49-F238E27FC236}">
                  <a16:creationId xmlns:a16="http://schemas.microsoft.com/office/drawing/2014/main" id="{03DEB7D5-97A2-7340-9330-2DEAA14E8E85}"/>
                </a:ext>
              </a:extLst>
            </p:cNvPr>
            <p:cNvPicPr>
              <a:picLocks noChangeAspect="1"/>
            </p:cNvPicPr>
            <p:nvPr/>
          </p:nvPicPr>
          <p:blipFill>
            <a:blip r:embed="rId11"/>
            <a:stretch>
              <a:fillRect/>
            </a:stretch>
          </p:blipFill>
          <p:spPr>
            <a:xfrm>
              <a:off x="3709311" y="2292653"/>
              <a:ext cx="2984829" cy="837887"/>
            </a:xfrm>
            <a:prstGeom prst="rect">
              <a:avLst/>
            </a:prstGeom>
          </p:spPr>
        </p:pic>
        <p:sp>
          <p:nvSpPr>
            <p:cNvPr id="36" name="TextBox 35">
              <a:extLst>
                <a:ext uri="{FF2B5EF4-FFF2-40B4-BE49-F238E27FC236}">
                  <a16:creationId xmlns:a16="http://schemas.microsoft.com/office/drawing/2014/main" id="{66800E3D-5FBD-D942-AFB4-8CEAC139D65A}"/>
                </a:ext>
              </a:extLst>
            </p:cNvPr>
            <p:cNvSpPr txBox="1"/>
            <p:nvPr/>
          </p:nvSpPr>
          <p:spPr>
            <a:xfrm>
              <a:off x="3694953" y="2065532"/>
              <a:ext cx="2984829"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All Genes</a:t>
              </a:r>
            </a:p>
          </p:txBody>
        </p:sp>
        <p:pic>
          <p:nvPicPr>
            <p:cNvPr id="46" name="Picture 45">
              <a:extLst>
                <a:ext uri="{FF2B5EF4-FFF2-40B4-BE49-F238E27FC236}">
                  <a16:creationId xmlns:a16="http://schemas.microsoft.com/office/drawing/2014/main" id="{E18FC9D3-E0F4-7C44-B9BE-67717B26E73F}"/>
                </a:ext>
              </a:extLst>
            </p:cNvPr>
            <p:cNvPicPr>
              <a:picLocks noChangeAspect="1"/>
            </p:cNvPicPr>
            <p:nvPr/>
          </p:nvPicPr>
          <p:blipFill>
            <a:blip r:embed="rId12"/>
            <a:stretch>
              <a:fillRect/>
            </a:stretch>
          </p:blipFill>
          <p:spPr>
            <a:xfrm>
              <a:off x="3709311" y="3783436"/>
              <a:ext cx="2984829" cy="837887"/>
            </a:xfrm>
            <a:prstGeom prst="rect">
              <a:avLst/>
            </a:prstGeom>
          </p:spPr>
        </p:pic>
        <p:sp>
          <p:nvSpPr>
            <p:cNvPr id="48" name="TextBox 47">
              <a:extLst>
                <a:ext uri="{FF2B5EF4-FFF2-40B4-BE49-F238E27FC236}">
                  <a16:creationId xmlns:a16="http://schemas.microsoft.com/office/drawing/2014/main" id="{A2D89F84-5D84-334E-AA42-64E6A18E7645}"/>
                </a:ext>
              </a:extLst>
            </p:cNvPr>
            <p:cNvSpPr txBox="1"/>
            <p:nvPr/>
          </p:nvSpPr>
          <p:spPr>
            <a:xfrm>
              <a:off x="3715694" y="3587575"/>
              <a:ext cx="297687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All Genes</a:t>
              </a:r>
            </a:p>
          </p:txBody>
        </p:sp>
        <p:pic>
          <p:nvPicPr>
            <p:cNvPr id="63" name="Picture 62">
              <a:extLst>
                <a:ext uri="{FF2B5EF4-FFF2-40B4-BE49-F238E27FC236}">
                  <a16:creationId xmlns:a16="http://schemas.microsoft.com/office/drawing/2014/main" id="{AB4A2FE8-975D-7E41-B74B-9364854F3030}"/>
                </a:ext>
              </a:extLst>
            </p:cNvPr>
            <p:cNvPicPr>
              <a:picLocks noChangeAspect="1"/>
            </p:cNvPicPr>
            <p:nvPr/>
          </p:nvPicPr>
          <p:blipFill>
            <a:blip r:embed="rId13"/>
            <a:stretch>
              <a:fillRect/>
            </a:stretch>
          </p:blipFill>
          <p:spPr>
            <a:xfrm>
              <a:off x="3709311" y="5241005"/>
              <a:ext cx="2984829" cy="837887"/>
            </a:xfrm>
            <a:prstGeom prst="rect">
              <a:avLst/>
            </a:prstGeom>
          </p:spPr>
        </p:pic>
        <p:sp>
          <p:nvSpPr>
            <p:cNvPr id="65" name="TextBox 64">
              <a:extLst>
                <a:ext uri="{FF2B5EF4-FFF2-40B4-BE49-F238E27FC236}">
                  <a16:creationId xmlns:a16="http://schemas.microsoft.com/office/drawing/2014/main" id="{62997175-A4DA-8B4C-8D06-745D18874714}"/>
                </a:ext>
              </a:extLst>
            </p:cNvPr>
            <p:cNvSpPr txBox="1"/>
            <p:nvPr/>
          </p:nvSpPr>
          <p:spPr>
            <a:xfrm>
              <a:off x="3681975" y="5029811"/>
              <a:ext cx="2980925"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All Genes</a:t>
              </a:r>
            </a:p>
          </p:txBody>
        </p:sp>
        <p:pic>
          <p:nvPicPr>
            <p:cNvPr id="78" name="Picture 77">
              <a:extLst>
                <a:ext uri="{FF2B5EF4-FFF2-40B4-BE49-F238E27FC236}">
                  <a16:creationId xmlns:a16="http://schemas.microsoft.com/office/drawing/2014/main" id="{5B456088-31DB-CF4D-9060-DF1014CA53EC}"/>
                </a:ext>
              </a:extLst>
            </p:cNvPr>
            <p:cNvPicPr>
              <a:picLocks noChangeAspect="1"/>
            </p:cNvPicPr>
            <p:nvPr/>
          </p:nvPicPr>
          <p:blipFill>
            <a:blip r:embed="rId14"/>
            <a:stretch>
              <a:fillRect/>
            </a:stretch>
          </p:blipFill>
          <p:spPr>
            <a:xfrm>
              <a:off x="3709311" y="6720575"/>
              <a:ext cx="2984829" cy="837887"/>
            </a:xfrm>
            <a:prstGeom prst="rect">
              <a:avLst/>
            </a:prstGeom>
          </p:spPr>
        </p:pic>
        <p:sp>
          <p:nvSpPr>
            <p:cNvPr id="80" name="TextBox 79">
              <a:extLst>
                <a:ext uri="{FF2B5EF4-FFF2-40B4-BE49-F238E27FC236}">
                  <a16:creationId xmlns:a16="http://schemas.microsoft.com/office/drawing/2014/main" id="{E1E5BB6F-F07E-A942-8504-091AB2909C57}"/>
                </a:ext>
              </a:extLst>
            </p:cNvPr>
            <p:cNvSpPr txBox="1"/>
            <p:nvPr/>
          </p:nvSpPr>
          <p:spPr>
            <a:xfrm>
              <a:off x="3703471" y="6502380"/>
              <a:ext cx="2963611"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All Genes</a:t>
              </a:r>
            </a:p>
          </p:txBody>
        </p:sp>
        <p:sp>
          <p:nvSpPr>
            <p:cNvPr id="2" name="Rectangle 1">
              <a:extLst>
                <a:ext uri="{FF2B5EF4-FFF2-40B4-BE49-F238E27FC236}">
                  <a16:creationId xmlns:a16="http://schemas.microsoft.com/office/drawing/2014/main" id="{0E98D7CB-6170-184B-834D-D1483B376113}"/>
                </a:ext>
              </a:extLst>
            </p:cNvPr>
            <p:cNvSpPr/>
            <p:nvPr/>
          </p:nvSpPr>
          <p:spPr>
            <a:xfrm>
              <a:off x="5356591" y="1634964"/>
              <a:ext cx="904251" cy="91440"/>
            </a:xfrm>
            <a:prstGeom prst="rec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sp>
          <p:nvSpPr>
            <p:cNvPr id="101" name="Rectangle 100">
              <a:extLst>
                <a:ext uri="{FF2B5EF4-FFF2-40B4-BE49-F238E27FC236}">
                  <a16:creationId xmlns:a16="http://schemas.microsoft.com/office/drawing/2014/main" id="{FD2F8193-674D-AA4E-8A2C-3F08CAD64F82}"/>
                </a:ext>
              </a:extLst>
            </p:cNvPr>
            <p:cNvSpPr/>
            <p:nvPr/>
          </p:nvSpPr>
          <p:spPr>
            <a:xfrm>
              <a:off x="3715694" y="3057712"/>
              <a:ext cx="904251" cy="91440"/>
            </a:xfrm>
            <a:prstGeom prst="rec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sp>
          <p:nvSpPr>
            <p:cNvPr id="103" name="Rectangle 102">
              <a:extLst>
                <a:ext uri="{FF2B5EF4-FFF2-40B4-BE49-F238E27FC236}">
                  <a16:creationId xmlns:a16="http://schemas.microsoft.com/office/drawing/2014/main" id="{79EE79FD-7172-D84C-BDD1-B46F92B63958}"/>
                </a:ext>
              </a:extLst>
            </p:cNvPr>
            <p:cNvSpPr/>
            <p:nvPr/>
          </p:nvSpPr>
          <p:spPr>
            <a:xfrm>
              <a:off x="5262549" y="4541749"/>
              <a:ext cx="904251" cy="91440"/>
            </a:xfrm>
            <a:prstGeom prst="rec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sp>
          <p:nvSpPr>
            <p:cNvPr id="104" name="Rectangle 103">
              <a:extLst>
                <a:ext uri="{FF2B5EF4-FFF2-40B4-BE49-F238E27FC236}">
                  <a16:creationId xmlns:a16="http://schemas.microsoft.com/office/drawing/2014/main" id="{AB500AF0-FD6F-EB41-BB8D-F67106526AF9}"/>
                </a:ext>
              </a:extLst>
            </p:cNvPr>
            <p:cNvSpPr/>
            <p:nvPr/>
          </p:nvSpPr>
          <p:spPr>
            <a:xfrm>
              <a:off x="5692011" y="6001162"/>
              <a:ext cx="904251" cy="91440"/>
            </a:xfrm>
            <a:prstGeom prst="rec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sp>
          <p:nvSpPr>
            <p:cNvPr id="105" name="Rectangle 104">
              <a:extLst>
                <a:ext uri="{FF2B5EF4-FFF2-40B4-BE49-F238E27FC236}">
                  <a16:creationId xmlns:a16="http://schemas.microsoft.com/office/drawing/2014/main" id="{61C28CD4-82EA-F242-8AE3-FFD1104AB909}"/>
                </a:ext>
              </a:extLst>
            </p:cNvPr>
            <p:cNvSpPr/>
            <p:nvPr/>
          </p:nvSpPr>
          <p:spPr>
            <a:xfrm>
              <a:off x="5230572" y="7482649"/>
              <a:ext cx="725470" cy="91440"/>
            </a:xfrm>
            <a:prstGeom prst="rec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sp>
          <p:nvSpPr>
            <p:cNvPr id="107" name="Rectangle 106">
              <a:extLst>
                <a:ext uri="{FF2B5EF4-FFF2-40B4-BE49-F238E27FC236}">
                  <a16:creationId xmlns:a16="http://schemas.microsoft.com/office/drawing/2014/main" id="{AC2EC7ED-EC7F-9440-AA7F-E374C204156A}"/>
                </a:ext>
              </a:extLst>
            </p:cNvPr>
            <p:cNvSpPr/>
            <p:nvPr/>
          </p:nvSpPr>
          <p:spPr>
            <a:xfrm>
              <a:off x="5951837" y="8953349"/>
              <a:ext cx="725470" cy="91440"/>
            </a:xfrm>
            <a:prstGeom prst="rec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sp>
          <p:nvSpPr>
            <p:cNvPr id="30" name="Rectangle 29">
              <a:extLst>
                <a:ext uri="{FF2B5EF4-FFF2-40B4-BE49-F238E27FC236}">
                  <a16:creationId xmlns:a16="http://schemas.microsoft.com/office/drawing/2014/main" id="{A6BB68AF-669D-9D4A-B2A3-C8DF262E70E5}"/>
                </a:ext>
              </a:extLst>
            </p:cNvPr>
            <p:cNvSpPr/>
            <p:nvPr/>
          </p:nvSpPr>
          <p:spPr>
            <a:xfrm>
              <a:off x="2696618" y="398740"/>
              <a:ext cx="1596912" cy="276999"/>
            </a:xfrm>
            <a:prstGeom prst="rect">
              <a:avLst/>
            </a:prstGeom>
          </p:spPr>
          <p:txBody>
            <a:bodyPr wrap="none">
              <a:spAutoFit/>
            </a:bodyPr>
            <a:lstStyle/>
            <a:p>
              <a:pPr algn="ctr"/>
              <a:r>
                <a:rPr lang="en-US" sz="1200" b="1" dirty="0">
                  <a:latin typeface="Arial" panose="020B0604020202020204" pitchFamily="34" charset="0"/>
                  <a:cs typeface="Arial" panose="020B0604020202020204" pitchFamily="34" charset="0"/>
                </a:rPr>
                <a:t>Allograft Rejection </a:t>
              </a:r>
            </a:p>
          </p:txBody>
        </p:sp>
        <p:sp>
          <p:nvSpPr>
            <p:cNvPr id="111" name="TextBox 110">
              <a:extLst>
                <a:ext uri="{FF2B5EF4-FFF2-40B4-BE49-F238E27FC236}">
                  <a16:creationId xmlns:a16="http://schemas.microsoft.com/office/drawing/2014/main" id="{3B9B7E61-0FA9-D743-88C2-BA8DBB9571EE}"/>
                </a:ext>
              </a:extLst>
            </p:cNvPr>
            <p:cNvSpPr txBox="1"/>
            <p:nvPr/>
          </p:nvSpPr>
          <p:spPr>
            <a:xfrm>
              <a:off x="-230787" y="2072358"/>
              <a:ext cx="400349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Genes Correlated with PC1</a:t>
              </a:r>
            </a:p>
          </p:txBody>
        </p:sp>
        <p:sp>
          <p:nvSpPr>
            <p:cNvPr id="31" name="Rectangle 30">
              <a:extLst>
                <a:ext uri="{FF2B5EF4-FFF2-40B4-BE49-F238E27FC236}">
                  <a16:creationId xmlns:a16="http://schemas.microsoft.com/office/drawing/2014/main" id="{7DED3F6D-06EF-0546-A8FA-79E5E0161942}"/>
                </a:ext>
              </a:extLst>
            </p:cNvPr>
            <p:cNvSpPr/>
            <p:nvPr/>
          </p:nvSpPr>
          <p:spPr>
            <a:xfrm>
              <a:off x="2957106" y="1821384"/>
              <a:ext cx="1075936" cy="276999"/>
            </a:xfrm>
            <a:prstGeom prst="rect">
              <a:avLst/>
            </a:prstGeom>
          </p:spPr>
          <p:txBody>
            <a:bodyPr wrap="none">
              <a:spAutoFit/>
            </a:bodyPr>
            <a:lstStyle/>
            <a:p>
              <a:pPr algn="ctr"/>
              <a:r>
                <a:rPr lang="en-US" sz="1200" b="1" dirty="0">
                  <a:latin typeface="Arial" panose="020B0604020202020204" pitchFamily="34" charset="0"/>
                  <a:cs typeface="Arial" panose="020B0604020202020204" pitchFamily="34" charset="0"/>
                </a:rPr>
                <a:t>Coagulation</a:t>
              </a:r>
            </a:p>
          </p:txBody>
        </p:sp>
        <p:sp>
          <p:nvSpPr>
            <p:cNvPr id="112" name="TextBox 111">
              <a:extLst>
                <a:ext uri="{FF2B5EF4-FFF2-40B4-BE49-F238E27FC236}">
                  <a16:creationId xmlns:a16="http://schemas.microsoft.com/office/drawing/2014/main" id="{9A78C71F-F6A6-AF4A-8286-3A0897C73EC3}"/>
                </a:ext>
              </a:extLst>
            </p:cNvPr>
            <p:cNvSpPr txBox="1"/>
            <p:nvPr/>
          </p:nvSpPr>
          <p:spPr>
            <a:xfrm>
              <a:off x="-233178" y="3586015"/>
              <a:ext cx="400349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Genes Correlated with PC1</a:t>
              </a:r>
            </a:p>
          </p:txBody>
        </p:sp>
        <p:sp>
          <p:nvSpPr>
            <p:cNvPr id="113" name="TextBox 112">
              <a:extLst>
                <a:ext uri="{FF2B5EF4-FFF2-40B4-BE49-F238E27FC236}">
                  <a16:creationId xmlns:a16="http://schemas.microsoft.com/office/drawing/2014/main" id="{3ED41190-1694-214D-8E58-8795C00C304D}"/>
                </a:ext>
              </a:extLst>
            </p:cNvPr>
            <p:cNvSpPr txBox="1"/>
            <p:nvPr/>
          </p:nvSpPr>
          <p:spPr>
            <a:xfrm>
              <a:off x="-233178" y="5020078"/>
              <a:ext cx="400349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Genes Correlated with PC1</a:t>
              </a:r>
            </a:p>
          </p:txBody>
        </p:sp>
        <p:sp>
          <p:nvSpPr>
            <p:cNvPr id="114" name="TextBox 113">
              <a:extLst>
                <a:ext uri="{FF2B5EF4-FFF2-40B4-BE49-F238E27FC236}">
                  <a16:creationId xmlns:a16="http://schemas.microsoft.com/office/drawing/2014/main" id="{25E494CF-B240-6F49-BFA7-81B9A2C52736}"/>
                </a:ext>
              </a:extLst>
            </p:cNvPr>
            <p:cNvSpPr txBox="1"/>
            <p:nvPr/>
          </p:nvSpPr>
          <p:spPr>
            <a:xfrm>
              <a:off x="-195078" y="6492431"/>
              <a:ext cx="400349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Genes Correlated with PC1</a:t>
              </a:r>
            </a:p>
          </p:txBody>
        </p:sp>
        <p:sp>
          <p:nvSpPr>
            <p:cNvPr id="115" name="TextBox 114">
              <a:extLst>
                <a:ext uri="{FF2B5EF4-FFF2-40B4-BE49-F238E27FC236}">
                  <a16:creationId xmlns:a16="http://schemas.microsoft.com/office/drawing/2014/main" id="{560B932A-461B-E440-BF35-7FFE3461F2C7}"/>
                </a:ext>
              </a:extLst>
            </p:cNvPr>
            <p:cNvSpPr txBox="1"/>
            <p:nvPr/>
          </p:nvSpPr>
          <p:spPr>
            <a:xfrm>
              <a:off x="-201147" y="7952766"/>
              <a:ext cx="400349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Genes Correlated with PC1</a:t>
              </a:r>
            </a:p>
          </p:txBody>
        </p:sp>
        <p:sp>
          <p:nvSpPr>
            <p:cNvPr id="45" name="Rectangle 44">
              <a:extLst>
                <a:ext uri="{FF2B5EF4-FFF2-40B4-BE49-F238E27FC236}">
                  <a16:creationId xmlns:a16="http://schemas.microsoft.com/office/drawing/2014/main" id="{301C61AE-980F-844A-8FA6-21B8B2D672B4}"/>
                </a:ext>
              </a:extLst>
            </p:cNvPr>
            <p:cNvSpPr/>
            <p:nvPr/>
          </p:nvSpPr>
          <p:spPr>
            <a:xfrm>
              <a:off x="2829667" y="7711075"/>
              <a:ext cx="1330814" cy="276999"/>
            </a:xfrm>
            <a:prstGeom prst="rect">
              <a:avLst/>
            </a:prstGeom>
          </p:spPr>
          <p:txBody>
            <a:bodyPr wrap="none">
              <a:spAutoFit/>
            </a:bodyPr>
            <a:lstStyle/>
            <a:p>
              <a:pPr algn="ctr"/>
              <a:r>
                <a:rPr lang="en-US" sz="1200" b="1" dirty="0">
                  <a:latin typeface="Arial" panose="020B0604020202020204" pitchFamily="34" charset="0"/>
                  <a:cs typeface="Arial" panose="020B0604020202020204" pitchFamily="34" charset="0"/>
                </a:rPr>
                <a:t>IFNG Response</a:t>
              </a:r>
            </a:p>
          </p:txBody>
        </p:sp>
        <p:sp>
          <p:nvSpPr>
            <p:cNvPr id="49" name="Rectangle 48">
              <a:extLst>
                <a:ext uri="{FF2B5EF4-FFF2-40B4-BE49-F238E27FC236}">
                  <a16:creationId xmlns:a16="http://schemas.microsoft.com/office/drawing/2014/main" id="{BD038534-F45B-A141-92A6-0D7913674DF7}"/>
                </a:ext>
              </a:extLst>
            </p:cNvPr>
            <p:cNvSpPr/>
            <p:nvPr/>
          </p:nvSpPr>
          <p:spPr>
            <a:xfrm>
              <a:off x="2749517" y="6240462"/>
              <a:ext cx="1491114" cy="276999"/>
            </a:xfrm>
            <a:prstGeom prst="rect">
              <a:avLst/>
            </a:prstGeom>
          </p:spPr>
          <p:txBody>
            <a:bodyPr wrap="none">
              <a:spAutoFit/>
            </a:bodyPr>
            <a:lstStyle/>
            <a:p>
              <a:pPr algn="ctr"/>
              <a:r>
                <a:rPr lang="en-US" sz="1200" b="1" dirty="0" err="1">
                  <a:latin typeface="Arial" panose="020B0604020202020204" pitchFamily="34" charset="0"/>
                  <a:cs typeface="Arial" panose="020B0604020202020204" pitchFamily="34" charset="0"/>
                </a:rPr>
                <a:t>Heme</a:t>
              </a:r>
              <a:r>
                <a:rPr lang="en-US" sz="1200" b="1" dirty="0">
                  <a:latin typeface="Arial" panose="020B0604020202020204" pitchFamily="34" charset="0"/>
                  <a:cs typeface="Arial" panose="020B0604020202020204" pitchFamily="34" charset="0"/>
                </a:rPr>
                <a:t> Metabolism</a:t>
              </a:r>
            </a:p>
          </p:txBody>
        </p:sp>
        <p:sp>
          <p:nvSpPr>
            <p:cNvPr id="50" name="Rectangle 49">
              <a:extLst>
                <a:ext uri="{FF2B5EF4-FFF2-40B4-BE49-F238E27FC236}">
                  <a16:creationId xmlns:a16="http://schemas.microsoft.com/office/drawing/2014/main" id="{A4A2971A-EEFD-0949-9495-06919B5902A3}"/>
                </a:ext>
              </a:extLst>
            </p:cNvPr>
            <p:cNvSpPr/>
            <p:nvPr/>
          </p:nvSpPr>
          <p:spPr>
            <a:xfrm>
              <a:off x="2979196" y="4782033"/>
              <a:ext cx="1031757" cy="276999"/>
            </a:xfrm>
            <a:prstGeom prst="rect">
              <a:avLst/>
            </a:prstGeom>
          </p:spPr>
          <p:txBody>
            <a:bodyPr wrap="none">
              <a:spAutoFit/>
            </a:bodyPr>
            <a:lstStyle/>
            <a:p>
              <a:pPr algn="ctr"/>
              <a:r>
                <a:rPr lang="en-US" sz="1200" b="1" dirty="0">
                  <a:latin typeface="Arial" panose="020B0604020202020204" pitchFamily="34" charset="0"/>
                  <a:cs typeface="Arial" panose="020B0604020202020204" pitchFamily="34" charset="0"/>
                </a:rPr>
                <a:t>DNA Repair</a:t>
              </a:r>
            </a:p>
          </p:txBody>
        </p:sp>
        <p:sp>
          <p:nvSpPr>
            <p:cNvPr id="59" name="Rectangle 58">
              <a:extLst>
                <a:ext uri="{FF2B5EF4-FFF2-40B4-BE49-F238E27FC236}">
                  <a16:creationId xmlns:a16="http://schemas.microsoft.com/office/drawing/2014/main" id="{5C850FAB-6A76-A84B-B345-D015E6439104}"/>
                </a:ext>
              </a:extLst>
            </p:cNvPr>
            <p:cNvSpPr/>
            <p:nvPr/>
          </p:nvSpPr>
          <p:spPr>
            <a:xfrm>
              <a:off x="2937069" y="3332825"/>
              <a:ext cx="1116011" cy="276999"/>
            </a:xfrm>
            <a:prstGeom prst="rect">
              <a:avLst/>
            </a:prstGeom>
          </p:spPr>
          <p:txBody>
            <a:bodyPr wrap="none">
              <a:spAutoFit/>
            </a:bodyPr>
            <a:lstStyle/>
            <a:p>
              <a:pPr algn="ctr"/>
              <a:r>
                <a:rPr lang="en-US" sz="1200" b="1" dirty="0">
                  <a:latin typeface="Arial" panose="020B0604020202020204" pitchFamily="34" charset="0"/>
                  <a:cs typeface="Arial" panose="020B0604020202020204" pitchFamily="34" charset="0"/>
                </a:rPr>
                <a:t>Complement</a:t>
              </a:r>
            </a:p>
          </p:txBody>
        </p:sp>
        <p:sp>
          <p:nvSpPr>
            <p:cNvPr id="108" name="TextBox 107">
              <a:extLst>
                <a:ext uri="{FF2B5EF4-FFF2-40B4-BE49-F238E27FC236}">
                  <a16:creationId xmlns:a16="http://schemas.microsoft.com/office/drawing/2014/main" id="{3AF9BA9F-2086-4440-A309-89BD59ED8AEC}"/>
                </a:ext>
              </a:extLst>
            </p:cNvPr>
            <p:cNvSpPr txBox="1"/>
            <p:nvPr/>
          </p:nvSpPr>
          <p:spPr>
            <a:xfrm>
              <a:off x="37344" y="2367503"/>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109" name="TextBox 108">
              <a:extLst>
                <a:ext uri="{FF2B5EF4-FFF2-40B4-BE49-F238E27FC236}">
                  <a16:creationId xmlns:a16="http://schemas.microsoft.com/office/drawing/2014/main" id="{4B09F361-78DB-42BE-A60D-25781516A04D}"/>
                </a:ext>
              </a:extLst>
            </p:cNvPr>
            <p:cNvSpPr txBox="1"/>
            <p:nvPr/>
          </p:nvSpPr>
          <p:spPr>
            <a:xfrm>
              <a:off x="37344" y="2578233"/>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110" name="TextBox 109">
              <a:extLst>
                <a:ext uri="{FF2B5EF4-FFF2-40B4-BE49-F238E27FC236}">
                  <a16:creationId xmlns:a16="http://schemas.microsoft.com/office/drawing/2014/main" id="{119FAA35-373F-47FE-A380-429E61E618E0}"/>
                </a:ext>
              </a:extLst>
            </p:cNvPr>
            <p:cNvSpPr txBox="1"/>
            <p:nvPr/>
          </p:nvSpPr>
          <p:spPr>
            <a:xfrm>
              <a:off x="37344" y="2778860"/>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sp>
          <p:nvSpPr>
            <p:cNvPr id="116" name="TextBox 115">
              <a:extLst>
                <a:ext uri="{FF2B5EF4-FFF2-40B4-BE49-F238E27FC236}">
                  <a16:creationId xmlns:a16="http://schemas.microsoft.com/office/drawing/2014/main" id="{C3FD9F43-86E2-4C50-973D-530CC152D26B}"/>
                </a:ext>
              </a:extLst>
            </p:cNvPr>
            <p:cNvSpPr txBox="1"/>
            <p:nvPr/>
          </p:nvSpPr>
          <p:spPr>
            <a:xfrm>
              <a:off x="3479651" y="2375970"/>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117" name="TextBox 116">
              <a:extLst>
                <a:ext uri="{FF2B5EF4-FFF2-40B4-BE49-F238E27FC236}">
                  <a16:creationId xmlns:a16="http://schemas.microsoft.com/office/drawing/2014/main" id="{595CEC25-0C90-45B0-86AA-2C328A9B8C94}"/>
                </a:ext>
              </a:extLst>
            </p:cNvPr>
            <p:cNvSpPr txBox="1"/>
            <p:nvPr/>
          </p:nvSpPr>
          <p:spPr>
            <a:xfrm>
              <a:off x="3479651" y="2586700"/>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118" name="TextBox 117">
              <a:extLst>
                <a:ext uri="{FF2B5EF4-FFF2-40B4-BE49-F238E27FC236}">
                  <a16:creationId xmlns:a16="http://schemas.microsoft.com/office/drawing/2014/main" id="{4FCA2B78-1BE5-4E73-A27D-09D3C6340631}"/>
                </a:ext>
              </a:extLst>
            </p:cNvPr>
            <p:cNvSpPr txBox="1"/>
            <p:nvPr/>
          </p:nvSpPr>
          <p:spPr>
            <a:xfrm>
              <a:off x="3479651" y="2787327"/>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sp>
          <p:nvSpPr>
            <p:cNvPr id="119" name="TextBox 118">
              <a:extLst>
                <a:ext uri="{FF2B5EF4-FFF2-40B4-BE49-F238E27FC236}">
                  <a16:creationId xmlns:a16="http://schemas.microsoft.com/office/drawing/2014/main" id="{359C7729-F998-4838-B072-7BF6D69CC44C}"/>
                </a:ext>
              </a:extLst>
            </p:cNvPr>
            <p:cNvSpPr txBox="1"/>
            <p:nvPr/>
          </p:nvSpPr>
          <p:spPr>
            <a:xfrm>
              <a:off x="37344" y="3866108"/>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120" name="TextBox 119">
              <a:extLst>
                <a:ext uri="{FF2B5EF4-FFF2-40B4-BE49-F238E27FC236}">
                  <a16:creationId xmlns:a16="http://schemas.microsoft.com/office/drawing/2014/main" id="{44089BC2-E331-434F-B221-21D150D0DEAF}"/>
                </a:ext>
              </a:extLst>
            </p:cNvPr>
            <p:cNvSpPr txBox="1"/>
            <p:nvPr/>
          </p:nvSpPr>
          <p:spPr>
            <a:xfrm>
              <a:off x="37344" y="4076838"/>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121" name="TextBox 120">
              <a:extLst>
                <a:ext uri="{FF2B5EF4-FFF2-40B4-BE49-F238E27FC236}">
                  <a16:creationId xmlns:a16="http://schemas.microsoft.com/office/drawing/2014/main" id="{FBBFB874-8042-4448-A505-E9075467E72D}"/>
                </a:ext>
              </a:extLst>
            </p:cNvPr>
            <p:cNvSpPr txBox="1"/>
            <p:nvPr/>
          </p:nvSpPr>
          <p:spPr>
            <a:xfrm>
              <a:off x="37344" y="4277465"/>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sp>
          <p:nvSpPr>
            <p:cNvPr id="122" name="TextBox 121">
              <a:extLst>
                <a:ext uri="{FF2B5EF4-FFF2-40B4-BE49-F238E27FC236}">
                  <a16:creationId xmlns:a16="http://schemas.microsoft.com/office/drawing/2014/main" id="{68B6383C-17F5-4014-9A68-0A2BFE312785}"/>
                </a:ext>
              </a:extLst>
            </p:cNvPr>
            <p:cNvSpPr txBox="1"/>
            <p:nvPr/>
          </p:nvSpPr>
          <p:spPr>
            <a:xfrm>
              <a:off x="3479651" y="3874575"/>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123" name="TextBox 122">
              <a:extLst>
                <a:ext uri="{FF2B5EF4-FFF2-40B4-BE49-F238E27FC236}">
                  <a16:creationId xmlns:a16="http://schemas.microsoft.com/office/drawing/2014/main" id="{A77383E6-F765-4569-9008-71FB8F646A70}"/>
                </a:ext>
              </a:extLst>
            </p:cNvPr>
            <p:cNvSpPr txBox="1"/>
            <p:nvPr/>
          </p:nvSpPr>
          <p:spPr>
            <a:xfrm>
              <a:off x="3479651" y="4085305"/>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124" name="TextBox 123">
              <a:extLst>
                <a:ext uri="{FF2B5EF4-FFF2-40B4-BE49-F238E27FC236}">
                  <a16:creationId xmlns:a16="http://schemas.microsoft.com/office/drawing/2014/main" id="{27ECE7E5-0DF1-4DE4-A9F9-17F5EBEE52EE}"/>
                </a:ext>
              </a:extLst>
            </p:cNvPr>
            <p:cNvSpPr txBox="1"/>
            <p:nvPr/>
          </p:nvSpPr>
          <p:spPr>
            <a:xfrm>
              <a:off x="3479651" y="4285932"/>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sp>
          <p:nvSpPr>
            <p:cNvPr id="125" name="TextBox 124">
              <a:extLst>
                <a:ext uri="{FF2B5EF4-FFF2-40B4-BE49-F238E27FC236}">
                  <a16:creationId xmlns:a16="http://schemas.microsoft.com/office/drawing/2014/main" id="{DA95C33A-9CD8-42CB-90FD-5FD130157DAC}"/>
                </a:ext>
              </a:extLst>
            </p:cNvPr>
            <p:cNvSpPr txBox="1"/>
            <p:nvPr/>
          </p:nvSpPr>
          <p:spPr>
            <a:xfrm>
              <a:off x="37344" y="5330845"/>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126" name="TextBox 125">
              <a:extLst>
                <a:ext uri="{FF2B5EF4-FFF2-40B4-BE49-F238E27FC236}">
                  <a16:creationId xmlns:a16="http://schemas.microsoft.com/office/drawing/2014/main" id="{7E3401AD-788C-45EB-9305-2DFABD740FB0}"/>
                </a:ext>
              </a:extLst>
            </p:cNvPr>
            <p:cNvSpPr txBox="1"/>
            <p:nvPr/>
          </p:nvSpPr>
          <p:spPr>
            <a:xfrm>
              <a:off x="37344" y="5541575"/>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127" name="TextBox 126">
              <a:extLst>
                <a:ext uri="{FF2B5EF4-FFF2-40B4-BE49-F238E27FC236}">
                  <a16:creationId xmlns:a16="http://schemas.microsoft.com/office/drawing/2014/main" id="{52DE21A4-F684-4251-BB27-803C6A3E7F29}"/>
                </a:ext>
              </a:extLst>
            </p:cNvPr>
            <p:cNvSpPr txBox="1"/>
            <p:nvPr/>
          </p:nvSpPr>
          <p:spPr>
            <a:xfrm>
              <a:off x="37344" y="5742202"/>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sp>
          <p:nvSpPr>
            <p:cNvPr id="128" name="TextBox 127">
              <a:extLst>
                <a:ext uri="{FF2B5EF4-FFF2-40B4-BE49-F238E27FC236}">
                  <a16:creationId xmlns:a16="http://schemas.microsoft.com/office/drawing/2014/main" id="{C4247A38-FF6F-42E6-8E29-6F84C65B6F7E}"/>
                </a:ext>
              </a:extLst>
            </p:cNvPr>
            <p:cNvSpPr txBox="1"/>
            <p:nvPr/>
          </p:nvSpPr>
          <p:spPr>
            <a:xfrm>
              <a:off x="3479651" y="5339312"/>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129" name="TextBox 128">
              <a:extLst>
                <a:ext uri="{FF2B5EF4-FFF2-40B4-BE49-F238E27FC236}">
                  <a16:creationId xmlns:a16="http://schemas.microsoft.com/office/drawing/2014/main" id="{7A96C9E0-FD7D-4753-87ED-63629596D09B}"/>
                </a:ext>
              </a:extLst>
            </p:cNvPr>
            <p:cNvSpPr txBox="1"/>
            <p:nvPr/>
          </p:nvSpPr>
          <p:spPr>
            <a:xfrm>
              <a:off x="3479651" y="5550042"/>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130" name="TextBox 129">
              <a:extLst>
                <a:ext uri="{FF2B5EF4-FFF2-40B4-BE49-F238E27FC236}">
                  <a16:creationId xmlns:a16="http://schemas.microsoft.com/office/drawing/2014/main" id="{4E906015-1193-4619-92A9-2782E6433775}"/>
                </a:ext>
              </a:extLst>
            </p:cNvPr>
            <p:cNvSpPr txBox="1"/>
            <p:nvPr/>
          </p:nvSpPr>
          <p:spPr>
            <a:xfrm>
              <a:off x="3479651" y="5750669"/>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sp>
          <p:nvSpPr>
            <p:cNvPr id="131" name="TextBox 130">
              <a:extLst>
                <a:ext uri="{FF2B5EF4-FFF2-40B4-BE49-F238E27FC236}">
                  <a16:creationId xmlns:a16="http://schemas.microsoft.com/office/drawing/2014/main" id="{3E06FBBE-B86F-474E-B6B3-40D6D354BA4A}"/>
                </a:ext>
              </a:extLst>
            </p:cNvPr>
            <p:cNvSpPr txBox="1"/>
            <p:nvPr/>
          </p:nvSpPr>
          <p:spPr>
            <a:xfrm>
              <a:off x="37344" y="6795582"/>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132" name="TextBox 131">
              <a:extLst>
                <a:ext uri="{FF2B5EF4-FFF2-40B4-BE49-F238E27FC236}">
                  <a16:creationId xmlns:a16="http://schemas.microsoft.com/office/drawing/2014/main" id="{53C65E9E-76BE-475C-ADC7-37EA579FAC5D}"/>
                </a:ext>
              </a:extLst>
            </p:cNvPr>
            <p:cNvSpPr txBox="1"/>
            <p:nvPr/>
          </p:nvSpPr>
          <p:spPr>
            <a:xfrm>
              <a:off x="37344" y="7006312"/>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133" name="TextBox 132">
              <a:extLst>
                <a:ext uri="{FF2B5EF4-FFF2-40B4-BE49-F238E27FC236}">
                  <a16:creationId xmlns:a16="http://schemas.microsoft.com/office/drawing/2014/main" id="{EBA7DED8-5863-4E47-8482-DC9446DF02E2}"/>
                </a:ext>
              </a:extLst>
            </p:cNvPr>
            <p:cNvSpPr txBox="1"/>
            <p:nvPr/>
          </p:nvSpPr>
          <p:spPr>
            <a:xfrm>
              <a:off x="37344" y="7206939"/>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sp>
          <p:nvSpPr>
            <p:cNvPr id="134" name="TextBox 133">
              <a:extLst>
                <a:ext uri="{FF2B5EF4-FFF2-40B4-BE49-F238E27FC236}">
                  <a16:creationId xmlns:a16="http://schemas.microsoft.com/office/drawing/2014/main" id="{623FECA7-B0E0-4537-9EB8-9F66892D36E4}"/>
                </a:ext>
              </a:extLst>
            </p:cNvPr>
            <p:cNvSpPr txBox="1"/>
            <p:nvPr/>
          </p:nvSpPr>
          <p:spPr>
            <a:xfrm>
              <a:off x="3479651" y="6804049"/>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135" name="TextBox 134">
              <a:extLst>
                <a:ext uri="{FF2B5EF4-FFF2-40B4-BE49-F238E27FC236}">
                  <a16:creationId xmlns:a16="http://schemas.microsoft.com/office/drawing/2014/main" id="{940AC9D1-55E2-4C8A-82D2-111646710F5E}"/>
                </a:ext>
              </a:extLst>
            </p:cNvPr>
            <p:cNvSpPr txBox="1"/>
            <p:nvPr/>
          </p:nvSpPr>
          <p:spPr>
            <a:xfrm>
              <a:off x="3479651" y="7014779"/>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136" name="TextBox 135">
              <a:extLst>
                <a:ext uri="{FF2B5EF4-FFF2-40B4-BE49-F238E27FC236}">
                  <a16:creationId xmlns:a16="http://schemas.microsoft.com/office/drawing/2014/main" id="{8BED8560-AA3C-4F33-BF36-1598D089EA00}"/>
                </a:ext>
              </a:extLst>
            </p:cNvPr>
            <p:cNvSpPr txBox="1"/>
            <p:nvPr/>
          </p:nvSpPr>
          <p:spPr>
            <a:xfrm>
              <a:off x="3479651" y="7215406"/>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sp>
          <p:nvSpPr>
            <p:cNvPr id="137" name="TextBox 136">
              <a:extLst>
                <a:ext uri="{FF2B5EF4-FFF2-40B4-BE49-F238E27FC236}">
                  <a16:creationId xmlns:a16="http://schemas.microsoft.com/office/drawing/2014/main" id="{269B83A1-D958-4FFD-A52E-AC13EEEE7E5B}"/>
                </a:ext>
              </a:extLst>
            </p:cNvPr>
            <p:cNvSpPr txBox="1"/>
            <p:nvPr/>
          </p:nvSpPr>
          <p:spPr>
            <a:xfrm>
              <a:off x="37344" y="8243385"/>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138" name="TextBox 137">
              <a:extLst>
                <a:ext uri="{FF2B5EF4-FFF2-40B4-BE49-F238E27FC236}">
                  <a16:creationId xmlns:a16="http://schemas.microsoft.com/office/drawing/2014/main" id="{33509D62-6816-4C56-9B08-C99BCFD686F9}"/>
                </a:ext>
              </a:extLst>
            </p:cNvPr>
            <p:cNvSpPr txBox="1"/>
            <p:nvPr/>
          </p:nvSpPr>
          <p:spPr>
            <a:xfrm>
              <a:off x="37344" y="8454115"/>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139" name="TextBox 138">
              <a:extLst>
                <a:ext uri="{FF2B5EF4-FFF2-40B4-BE49-F238E27FC236}">
                  <a16:creationId xmlns:a16="http://schemas.microsoft.com/office/drawing/2014/main" id="{F6E0C222-00E4-4406-944D-C20B57F0C1AB}"/>
                </a:ext>
              </a:extLst>
            </p:cNvPr>
            <p:cNvSpPr txBox="1"/>
            <p:nvPr/>
          </p:nvSpPr>
          <p:spPr>
            <a:xfrm>
              <a:off x="37344" y="8654742"/>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sp>
          <p:nvSpPr>
            <p:cNvPr id="140" name="TextBox 139">
              <a:extLst>
                <a:ext uri="{FF2B5EF4-FFF2-40B4-BE49-F238E27FC236}">
                  <a16:creationId xmlns:a16="http://schemas.microsoft.com/office/drawing/2014/main" id="{5417ACEE-43C2-4D28-864D-905E8C70C1E5}"/>
                </a:ext>
              </a:extLst>
            </p:cNvPr>
            <p:cNvSpPr txBox="1"/>
            <p:nvPr/>
          </p:nvSpPr>
          <p:spPr>
            <a:xfrm>
              <a:off x="3479651" y="8251852"/>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141" name="TextBox 140">
              <a:extLst>
                <a:ext uri="{FF2B5EF4-FFF2-40B4-BE49-F238E27FC236}">
                  <a16:creationId xmlns:a16="http://schemas.microsoft.com/office/drawing/2014/main" id="{A6F31492-CB55-4847-818A-84DB2AB12ABE}"/>
                </a:ext>
              </a:extLst>
            </p:cNvPr>
            <p:cNvSpPr txBox="1"/>
            <p:nvPr/>
          </p:nvSpPr>
          <p:spPr>
            <a:xfrm>
              <a:off x="3479651" y="8462582"/>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142" name="TextBox 141">
              <a:extLst>
                <a:ext uri="{FF2B5EF4-FFF2-40B4-BE49-F238E27FC236}">
                  <a16:creationId xmlns:a16="http://schemas.microsoft.com/office/drawing/2014/main" id="{5218D703-2239-4553-ABF7-3CA49923138D}"/>
                </a:ext>
              </a:extLst>
            </p:cNvPr>
            <p:cNvSpPr txBox="1"/>
            <p:nvPr/>
          </p:nvSpPr>
          <p:spPr>
            <a:xfrm>
              <a:off x="3479651" y="8663209"/>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grpSp>
    </p:spTree>
    <p:extLst>
      <p:ext uri="{BB962C8B-B14F-4D97-AF65-F5344CB8AC3E}">
        <p14:creationId xmlns:p14="http://schemas.microsoft.com/office/powerpoint/2010/main" val="34472368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13F2FB1-6A09-4C7D-ADCB-53A85A06898D}"/>
              </a:ext>
            </a:extLst>
          </p:cNvPr>
          <p:cNvGrpSpPr/>
          <p:nvPr/>
        </p:nvGrpSpPr>
        <p:grpSpPr>
          <a:xfrm>
            <a:off x="-129187" y="387283"/>
            <a:ext cx="6766856" cy="8653742"/>
            <a:chOff x="-129187" y="387283"/>
            <a:chExt cx="6766856" cy="8653742"/>
          </a:xfrm>
        </p:grpSpPr>
        <p:pic>
          <p:nvPicPr>
            <p:cNvPr id="106" name="Picture 105">
              <a:extLst>
                <a:ext uri="{FF2B5EF4-FFF2-40B4-BE49-F238E27FC236}">
                  <a16:creationId xmlns:a16="http://schemas.microsoft.com/office/drawing/2014/main" id="{F961EAAE-BA84-DE42-AE24-56FEC59C11CF}"/>
                </a:ext>
              </a:extLst>
            </p:cNvPr>
            <p:cNvPicPr>
              <a:picLocks noChangeAspect="1"/>
            </p:cNvPicPr>
            <p:nvPr/>
          </p:nvPicPr>
          <p:blipFill>
            <a:blip r:embed="rId3"/>
            <a:stretch>
              <a:fillRect/>
            </a:stretch>
          </p:blipFill>
          <p:spPr>
            <a:xfrm>
              <a:off x="553144" y="3756386"/>
              <a:ext cx="2647961" cy="885053"/>
            </a:xfrm>
            <a:prstGeom prst="rect">
              <a:avLst/>
            </a:prstGeom>
          </p:spPr>
        </p:pic>
        <p:pic>
          <p:nvPicPr>
            <p:cNvPr id="108" name="Picture 107">
              <a:extLst>
                <a:ext uri="{FF2B5EF4-FFF2-40B4-BE49-F238E27FC236}">
                  <a16:creationId xmlns:a16="http://schemas.microsoft.com/office/drawing/2014/main" id="{B5A6D64F-9AF8-2E4D-AE39-1C7BAC4516AF}"/>
                </a:ext>
              </a:extLst>
            </p:cNvPr>
            <p:cNvPicPr>
              <a:picLocks noChangeAspect="1"/>
            </p:cNvPicPr>
            <p:nvPr/>
          </p:nvPicPr>
          <p:blipFill>
            <a:blip r:embed="rId4"/>
            <a:stretch>
              <a:fillRect/>
            </a:stretch>
          </p:blipFill>
          <p:spPr>
            <a:xfrm>
              <a:off x="553144" y="5198868"/>
              <a:ext cx="2647961" cy="885053"/>
            </a:xfrm>
            <a:prstGeom prst="rect">
              <a:avLst/>
            </a:prstGeom>
          </p:spPr>
        </p:pic>
        <p:pic>
          <p:nvPicPr>
            <p:cNvPr id="110" name="Picture 109">
              <a:extLst>
                <a:ext uri="{FF2B5EF4-FFF2-40B4-BE49-F238E27FC236}">
                  <a16:creationId xmlns:a16="http://schemas.microsoft.com/office/drawing/2014/main" id="{4E200CF4-A482-8A46-9718-EA955C0F4E06}"/>
                </a:ext>
              </a:extLst>
            </p:cNvPr>
            <p:cNvPicPr>
              <a:picLocks noChangeAspect="1"/>
            </p:cNvPicPr>
            <p:nvPr/>
          </p:nvPicPr>
          <p:blipFill>
            <a:blip r:embed="rId5"/>
            <a:stretch>
              <a:fillRect/>
            </a:stretch>
          </p:blipFill>
          <p:spPr>
            <a:xfrm>
              <a:off x="553144" y="6675052"/>
              <a:ext cx="2647961" cy="885053"/>
            </a:xfrm>
            <a:prstGeom prst="rect">
              <a:avLst/>
            </a:prstGeom>
          </p:spPr>
        </p:pic>
        <p:pic>
          <p:nvPicPr>
            <p:cNvPr id="101" name="Picture 100">
              <a:extLst>
                <a:ext uri="{FF2B5EF4-FFF2-40B4-BE49-F238E27FC236}">
                  <a16:creationId xmlns:a16="http://schemas.microsoft.com/office/drawing/2014/main" id="{FCE8835F-7EA8-604C-BB38-7FFBBDEEA1BB}"/>
                </a:ext>
              </a:extLst>
            </p:cNvPr>
            <p:cNvPicPr>
              <a:picLocks noChangeAspect="1"/>
            </p:cNvPicPr>
            <p:nvPr/>
          </p:nvPicPr>
          <p:blipFill>
            <a:blip r:embed="rId6"/>
            <a:stretch>
              <a:fillRect/>
            </a:stretch>
          </p:blipFill>
          <p:spPr>
            <a:xfrm>
              <a:off x="553144" y="820206"/>
              <a:ext cx="2647961" cy="885053"/>
            </a:xfrm>
            <a:prstGeom prst="rect">
              <a:avLst/>
            </a:prstGeom>
          </p:spPr>
        </p:pic>
        <p:pic>
          <p:nvPicPr>
            <p:cNvPr id="104" name="Picture 103">
              <a:extLst>
                <a:ext uri="{FF2B5EF4-FFF2-40B4-BE49-F238E27FC236}">
                  <a16:creationId xmlns:a16="http://schemas.microsoft.com/office/drawing/2014/main" id="{1D5F5E3F-3666-8A4E-B159-3FB096DEA338}"/>
                </a:ext>
              </a:extLst>
            </p:cNvPr>
            <p:cNvPicPr>
              <a:picLocks noChangeAspect="1"/>
            </p:cNvPicPr>
            <p:nvPr/>
          </p:nvPicPr>
          <p:blipFill>
            <a:blip r:embed="rId7"/>
            <a:stretch>
              <a:fillRect/>
            </a:stretch>
          </p:blipFill>
          <p:spPr>
            <a:xfrm>
              <a:off x="553144" y="2295715"/>
              <a:ext cx="2647961" cy="885053"/>
            </a:xfrm>
            <a:prstGeom prst="rect">
              <a:avLst/>
            </a:prstGeom>
          </p:spPr>
        </p:pic>
        <p:sp>
          <p:nvSpPr>
            <p:cNvPr id="8" name="TextBox 7">
              <a:extLst>
                <a:ext uri="{FF2B5EF4-FFF2-40B4-BE49-F238E27FC236}">
                  <a16:creationId xmlns:a16="http://schemas.microsoft.com/office/drawing/2014/main" id="{8B4E6EB2-1320-FD4B-83D6-4B5ADBB7575A}"/>
                </a:ext>
              </a:extLst>
            </p:cNvPr>
            <p:cNvSpPr txBox="1"/>
            <p:nvPr/>
          </p:nvSpPr>
          <p:spPr>
            <a:xfrm>
              <a:off x="328836" y="8217103"/>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9" name="TextBox 8">
              <a:extLst>
                <a:ext uri="{FF2B5EF4-FFF2-40B4-BE49-F238E27FC236}">
                  <a16:creationId xmlns:a16="http://schemas.microsoft.com/office/drawing/2014/main" id="{86447CC4-D5E3-E74D-9350-EDA7CBE78CB6}"/>
                </a:ext>
              </a:extLst>
            </p:cNvPr>
            <p:cNvSpPr txBox="1"/>
            <p:nvPr/>
          </p:nvSpPr>
          <p:spPr>
            <a:xfrm>
              <a:off x="328836" y="8427833"/>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10" name="TextBox 9">
              <a:extLst>
                <a:ext uri="{FF2B5EF4-FFF2-40B4-BE49-F238E27FC236}">
                  <a16:creationId xmlns:a16="http://schemas.microsoft.com/office/drawing/2014/main" id="{D19DA13D-0F93-A945-9027-896BB7F972B0}"/>
                </a:ext>
              </a:extLst>
            </p:cNvPr>
            <p:cNvSpPr txBox="1"/>
            <p:nvPr/>
          </p:nvSpPr>
          <p:spPr>
            <a:xfrm>
              <a:off x="328836" y="8653861"/>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sp>
          <p:nvSpPr>
            <p:cNvPr id="20" name="TextBox 19">
              <a:extLst>
                <a:ext uri="{FF2B5EF4-FFF2-40B4-BE49-F238E27FC236}">
                  <a16:creationId xmlns:a16="http://schemas.microsoft.com/office/drawing/2014/main" id="{4656B840-11AA-484C-A370-BECB4FBAE12B}"/>
                </a:ext>
              </a:extLst>
            </p:cNvPr>
            <p:cNvSpPr txBox="1"/>
            <p:nvPr/>
          </p:nvSpPr>
          <p:spPr>
            <a:xfrm>
              <a:off x="528626" y="667507"/>
              <a:ext cx="2785452" cy="276999"/>
            </a:xfrm>
            <a:prstGeom prst="rect">
              <a:avLst/>
            </a:prstGeom>
            <a:noFill/>
          </p:spPr>
          <p:txBody>
            <a:bodyPr wrap="square" rtlCol="0">
              <a:spAutoFit/>
            </a:bodyPr>
            <a:lstStyle/>
            <a:p>
              <a:endParaRPr lang="en-US" sz="1200"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6A6482E2-8311-3F4A-96B2-D5D9485B63CB}"/>
                </a:ext>
              </a:extLst>
            </p:cNvPr>
            <p:cNvSpPr txBox="1"/>
            <p:nvPr/>
          </p:nvSpPr>
          <p:spPr>
            <a:xfrm>
              <a:off x="328836" y="903309"/>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25" name="TextBox 24">
              <a:extLst>
                <a:ext uri="{FF2B5EF4-FFF2-40B4-BE49-F238E27FC236}">
                  <a16:creationId xmlns:a16="http://schemas.microsoft.com/office/drawing/2014/main" id="{2092B772-3375-0848-8055-5E00D46F9F88}"/>
                </a:ext>
              </a:extLst>
            </p:cNvPr>
            <p:cNvSpPr txBox="1"/>
            <p:nvPr/>
          </p:nvSpPr>
          <p:spPr>
            <a:xfrm>
              <a:off x="328836" y="1138689"/>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26" name="TextBox 25">
              <a:extLst>
                <a:ext uri="{FF2B5EF4-FFF2-40B4-BE49-F238E27FC236}">
                  <a16:creationId xmlns:a16="http://schemas.microsoft.com/office/drawing/2014/main" id="{488EC39B-7C93-C44A-A05A-E02481B9AF78}"/>
                </a:ext>
              </a:extLst>
            </p:cNvPr>
            <p:cNvSpPr txBox="1"/>
            <p:nvPr/>
          </p:nvSpPr>
          <p:spPr>
            <a:xfrm>
              <a:off x="328836" y="1360482"/>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sp>
          <p:nvSpPr>
            <p:cNvPr id="16" name="TextBox 15">
              <a:extLst>
                <a:ext uri="{FF2B5EF4-FFF2-40B4-BE49-F238E27FC236}">
                  <a16:creationId xmlns:a16="http://schemas.microsoft.com/office/drawing/2014/main" id="{AB274489-114F-2E40-B6ED-A395B1C8A516}"/>
                </a:ext>
              </a:extLst>
            </p:cNvPr>
            <p:cNvSpPr txBox="1"/>
            <p:nvPr/>
          </p:nvSpPr>
          <p:spPr>
            <a:xfrm>
              <a:off x="132888" y="387283"/>
              <a:ext cx="856709"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G</a:t>
              </a:r>
            </a:p>
          </p:txBody>
        </p:sp>
        <p:sp>
          <p:nvSpPr>
            <p:cNvPr id="39" name="TextBox 38">
              <a:extLst>
                <a:ext uri="{FF2B5EF4-FFF2-40B4-BE49-F238E27FC236}">
                  <a16:creationId xmlns:a16="http://schemas.microsoft.com/office/drawing/2014/main" id="{F406BA35-6458-1246-851B-9623ECA8F63D}"/>
                </a:ext>
              </a:extLst>
            </p:cNvPr>
            <p:cNvSpPr txBox="1"/>
            <p:nvPr/>
          </p:nvSpPr>
          <p:spPr>
            <a:xfrm>
              <a:off x="328836" y="2387979"/>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40" name="TextBox 39">
              <a:extLst>
                <a:ext uri="{FF2B5EF4-FFF2-40B4-BE49-F238E27FC236}">
                  <a16:creationId xmlns:a16="http://schemas.microsoft.com/office/drawing/2014/main" id="{D598AA57-5E1E-2C46-8D65-099E15C704D2}"/>
                </a:ext>
              </a:extLst>
            </p:cNvPr>
            <p:cNvSpPr txBox="1"/>
            <p:nvPr/>
          </p:nvSpPr>
          <p:spPr>
            <a:xfrm>
              <a:off x="328836" y="2607365"/>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41" name="TextBox 40">
              <a:extLst>
                <a:ext uri="{FF2B5EF4-FFF2-40B4-BE49-F238E27FC236}">
                  <a16:creationId xmlns:a16="http://schemas.microsoft.com/office/drawing/2014/main" id="{F5055952-251D-F94E-8FBB-49CF1AAA0A9C}"/>
                </a:ext>
              </a:extLst>
            </p:cNvPr>
            <p:cNvSpPr txBox="1"/>
            <p:nvPr/>
          </p:nvSpPr>
          <p:spPr>
            <a:xfrm>
              <a:off x="328836" y="2821538"/>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sp>
          <p:nvSpPr>
            <p:cNvPr id="33" name="TextBox 32">
              <a:extLst>
                <a:ext uri="{FF2B5EF4-FFF2-40B4-BE49-F238E27FC236}">
                  <a16:creationId xmlns:a16="http://schemas.microsoft.com/office/drawing/2014/main" id="{87CBF5EE-4704-3D48-8DA7-4F499BA6B4BA}"/>
                </a:ext>
              </a:extLst>
            </p:cNvPr>
            <p:cNvSpPr txBox="1"/>
            <p:nvPr/>
          </p:nvSpPr>
          <p:spPr>
            <a:xfrm>
              <a:off x="132888" y="1872951"/>
              <a:ext cx="805553"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H</a:t>
              </a:r>
            </a:p>
          </p:txBody>
        </p:sp>
        <p:sp>
          <p:nvSpPr>
            <p:cNvPr id="53" name="TextBox 52">
              <a:extLst>
                <a:ext uri="{FF2B5EF4-FFF2-40B4-BE49-F238E27FC236}">
                  <a16:creationId xmlns:a16="http://schemas.microsoft.com/office/drawing/2014/main" id="{F4F90EDC-BEC2-964D-8E46-81A163CD937E}"/>
                </a:ext>
              </a:extLst>
            </p:cNvPr>
            <p:cNvSpPr txBox="1"/>
            <p:nvPr/>
          </p:nvSpPr>
          <p:spPr>
            <a:xfrm>
              <a:off x="328836" y="3830377"/>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54" name="TextBox 53">
              <a:extLst>
                <a:ext uri="{FF2B5EF4-FFF2-40B4-BE49-F238E27FC236}">
                  <a16:creationId xmlns:a16="http://schemas.microsoft.com/office/drawing/2014/main" id="{DED64EA5-024E-1E42-9318-EDF0CA3E460B}"/>
                </a:ext>
              </a:extLst>
            </p:cNvPr>
            <p:cNvSpPr txBox="1"/>
            <p:nvPr/>
          </p:nvSpPr>
          <p:spPr>
            <a:xfrm>
              <a:off x="328836" y="4056347"/>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55" name="TextBox 54">
              <a:extLst>
                <a:ext uri="{FF2B5EF4-FFF2-40B4-BE49-F238E27FC236}">
                  <a16:creationId xmlns:a16="http://schemas.microsoft.com/office/drawing/2014/main" id="{5FB18C57-EE90-B24B-82B7-88F717318B08}"/>
                </a:ext>
              </a:extLst>
            </p:cNvPr>
            <p:cNvSpPr txBox="1"/>
            <p:nvPr/>
          </p:nvSpPr>
          <p:spPr>
            <a:xfrm>
              <a:off x="328836" y="4278140"/>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sp>
          <p:nvSpPr>
            <p:cNvPr id="52" name="TextBox 51">
              <a:extLst>
                <a:ext uri="{FF2B5EF4-FFF2-40B4-BE49-F238E27FC236}">
                  <a16:creationId xmlns:a16="http://schemas.microsoft.com/office/drawing/2014/main" id="{57B69B0F-0C1F-5F40-83DD-9B60B00269FF}"/>
                </a:ext>
              </a:extLst>
            </p:cNvPr>
            <p:cNvSpPr txBox="1"/>
            <p:nvPr/>
          </p:nvSpPr>
          <p:spPr>
            <a:xfrm>
              <a:off x="132888" y="3347736"/>
              <a:ext cx="805553"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I</a:t>
              </a:r>
            </a:p>
          </p:txBody>
        </p:sp>
        <p:sp>
          <p:nvSpPr>
            <p:cNvPr id="68" name="TextBox 67">
              <a:extLst>
                <a:ext uri="{FF2B5EF4-FFF2-40B4-BE49-F238E27FC236}">
                  <a16:creationId xmlns:a16="http://schemas.microsoft.com/office/drawing/2014/main" id="{4EE16B52-7429-814F-A1D0-9DE4C942A998}"/>
                </a:ext>
              </a:extLst>
            </p:cNvPr>
            <p:cNvSpPr txBox="1"/>
            <p:nvPr/>
          </p:nvSpPr>
          <p:spPr>
            <a:xfrm>
              <a:off x="328836" y="5267626"/>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69" name="TextBox 68">
              <a:extLst>
                <a:ext uri="{FF2B5EF4-FFF2-40B4-BE49-F238E27FC236}">
                  <a16:creationId xmlns:a16="http://schemas.microsoft.com/office/drawing/2014/main" id="{34AF0E92-251F-C34D-BD8E-D1B1B3ED7707}"/>
                </a:ext>
              </a:extLst>
            </p:cNvPr>
            <p:cNvSpPr txBox="1"/>
            <p:nvPr/>
          </p:nvSpPr>
          <p:spPr>
            <a:xfrm>
              <a:off x="328836" y="5493596"/>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70" name="TextBox 69">
              <a:extLst>
                <a:ext uri="{FF2B5EF4-FFF2-40B4-BE49-F238E27FC236}">
                  <a16:creationId xmlns:a16="http://schemas.microsoft.com/office/drawing/2014/main" id="{2EB4EBC9-03F2-904F-9DBC-4E040900BDAB}"/>
                </a:ext>
              </a:extLst>
            </p:cNvPr>
            <p:cNvSpPr txBox="1"/>
            <p:nvPr/>
          </p:nvSpPr>
          <p:spPr>
            <a:xfrm>
              <a:off x="328836" y="5715389"/>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sp>
          <p:nvSpPr>
            <p:cNvPr id="62" name="TextBox 61">
              <a:extLst>
                <a:ext uri="{FF2B5EF4-FFF2-40B4-BE49-F238E27FC236}">
                  <a16:creationId xmlns:a16="http://schemas.microsoft.com/office/drawing/2014/main" id="{22A10A25-9D08-FB4A-9A9C-F057C336652A}"/>
                </a:ext>
              </a:extLst>
            </p:cNvPr>
            <p:cNvSpPr txBox="1"/>
            <p:nvPr/>
          </p:nvSpPr>
          <p:spPr>
            <a:xfrm>
              <a:off x="132888" y="4780479"/>
              <a:ext cx="805553"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J</a:t>
              </a:r>
            </a:p>
          </p:txBody>
        </p:sp>
        <p:sp>
          <p:nvSpPr>
            <p:cNvPr id="83" name="TextBox 82">
              <a:extLst>
                <a:ext uri="{FF2B5EF4-FFF2-40B4-BE49-F238E27FC236}">
                  <a16:creationId xmlns:a16="http://schemas.microsoft.com/office/drawing/2014/main" id="{6C9A96BD-A771-CB41-A6C5-C503C919AAA4}"/>
                </a:ext>
              </a:extLst>
            </p:cNvPr>
            <p:cNvSpPr txBox="1"/>
            <p:nvPr/>
          </p:nvSpPr>
          <p:spPr>
            <a:xfrm>
              <a:off x="328836" y="6754371"/>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84" name="TextBox 83">
              <a:extLst>
                <a:ext uri="{FF2B5EF4-FFF2-40B4-BE49-F238E27FC236}">
                  <a16:creationId xmlns:a16="http://schemas.microsoft.com/office/drawing/2014/main" id="{C9CE26B6-263A-B442-8514-3EF62E3D85AC}"/>
                </a:ext>
              </a:extLst>
            </p:cNvPr>
            <p:cNvSpPr txBox="1"/>
            <p:nvPr/>
          </p:nvSpPr>
          <p:spPr>
            <a:xfrm>
              <a:off x="328836" y="6982035"/>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85" name="TextBox 84">
              <a:extLst>
                <a:ext uri="{FF2B5EF4-FFF2-40B4-BE49-F238E27FC236}">
                  <a16:creationId xmlns:a16="http://schemas.microsoft.com/office/drawing/2014/main" id="{61891447-728A-1048-9403-9316F3D9D21F}"/>
                </a:ext>
              </a:extLst>
            </p:cNvPr>
            <p:cNvSpPr txBox="1"/>
            <p:nvPr/>
          </p:nvSpPr>
          <p:spPr>
            <a:xfrm>
              <a:off x="328836" y="7192171"/>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sp>
          <p:nvSpPr>
            <p:cNvPr id="77" name="TextBox 76">
              <a:extLst>
                <a:ext uri="{FF2B5EF4-FFF2-40B4-BE49-F238E27FC236}">
                  <a16:creationId xmlns:a16="http://schemas.microsoft.com/office/drawing/2014/main" id="{CC008B99-EF34-CE4C-A2AF-427A27C3A39A}"/>
                </a:ext>
              </a:extLst>
            </p:cNvPr>
            <p:cNvSpPr txBox="1"/>
            <p:nvPr/>
          </p:nvSpPr>
          <p:spPr>
            <a:xfrm>
              <a:off x="132888" y="6253221"/>
              <a:ext cx="805553"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K</a:t>
              </a:r>
            </a:p>
          </p:txBody>
        </p:sp>
        <p:sp>
          <p:nvSpPr>
            <p:cNvPr id="90" name="TextBox 89">
              <a:extLst>
                <a:ext uri="{FF2B5EF4-FFF2-40B4-BE49-F238E27FC236}">
                  <a16:creationId xmlns:a16="http://schemas.microsoft.com/office/drawing/2014/main" id="{EAC7F955-D235-7C47-9FF2-BB097AD5E54F}"/>
                </a:ext>
              </a:extLst>
            </p:cNvPr>
            <p:cNvSpPr txBox="1"/>
            <p:nvPr/>
          </p:nvSpPr>
          <p:spPr>
            <a:xfrm>
              <a:off x="132888" y="7688825"/>
              <a:ext cx="805553"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L</a:t>
              </a:r>
            </a:p>
          </p:txBody>
        </p:sp>
        <p:pic>
          <p:nvPicPr>
            <p:cNvPr id="112" name="Picture 111">
              <a:extLst>
                <a:ext uri="{FF2B5EF4-FFF2-40B4-BE49-F238E27FC236}">
                  <a16:creationId xmlns:a16="http://schemas.microsoft.com/office/drawing/2014/main" id="{14EB43D2-703E-DC42-9060-9F2297F99924}"/>
                </a:ext>
              </a:extLst>
            </p:cNvPr>
            <p:cNvPicPr>
              <a:picLocks noChangeAspect="1"/>
            </p:cNvPicPr>
            <p:nvPr/>
          </p:nvPicPr>
          <p:blipFill>
            <a:blip r:embed="rId8"/>
            <a:stretch>
              <a:fillRect/>
            </a:stretch>
          </p:blipFill>
          <p:spPr>
            <a:xfrm>
              <a:off x="553144" y="8124896"/>
              <a:ext cx="2647961" cy="885053"/>
            </a:xfrm>
            <a:prstGeom prst="rect">
              <a:avLst/>
            </a:prstGeom>
          </p:spPr>
        </p:pic>
        <p:pic>
          <p:nvPicPr>
            <p:cNvPr id="103" name="Picture 102">
              <a:extLst>
                <a:ext uri="{FF2B5EF4-FFF2-40B4-BE49-F238E27FC236}">
                  <a16:creationId xmlns:a16="http://schemas.microsoft.com/office/drawing/2014/main" id="{798A06A0-4C0C-0E4A-8C52-D1FDF7868C12}"/>
                </a:ext>
              </a:extLst>
            </p:cNvPr>
            <p:cNvPicPr>
              <a:picLocks noChangeAspect="1"/>
            </p:cNvPicPr>
            <p:nvPr/>
          </p:nvPicPr>
          <p:blipFill>
            <a:blip r:embed="rId9"/>
            <a:stretch>
              <a:fillRect/>
            </a:stretch>
          </p:blipFill>
          <p:spPr>
            <a:xfrm>
              <a:off x="3800332" y="823497"/>
              <a:ext cx="2647961" cy="885053"/>
            </a:xfrm>
            <a:prstGeom prst="rect">
              <a:avLst/>
            </a:prstGeom>
          </p:spPr>
        </p:pic>
        <p:pic>
          <p:nvPicPr>
            <p:cNvPr id="111" name="Picture 110">
              <a:extLst>
                <a:ext uri="{FF2B5EF4-FFF2-40B4-BE49-F238E27FC236}">
                  <a16:creationId xmlns:a16="http://schemas.microsoft.com/office/drawing/2014/main" id="{1B3A5305-61F2-3A47-BD07-EC5A17E4F9B0}"/>
                </a:ext>
              </a:extLst>
            </p:cNvPr>
            <p:cNvPicPr>
              <a:picLocks noChangeAspect="1"/>
            </p:cNvPicPr>
            <p:nvPr/>
          </p:nvPicPr>
          <p:blipFill>
            <a:blip r:embed="rId10"/>
            <a:stretch>
              <a:fillRect/>
            </a:stretch>
          </p:blipFill>
          <p:spPr>
            <a:xfrm>
              <a:off x="3800332" y="6675939"/>
              <a:ext cx="2647961" cy="885053"/>
            </a:xfrm>
            <a:prstGeom prst="rect">
              <a:avLst/>
            </a:prstGeom>
          </p:spPr>
        </p:pic>
        <p:pic>
          <p:nvPicPr>
            <p:cNvPr id="113" name="Picture 112">
              <a:extLst>
                <a:ext uri="{FF2B5EF4-FFF2-40B4-BE49-F238E27FC236}">
                  <a16:creationId xmlns:a16="http://schemas.microsoft.com/office/drawing/2014/main" id="{672C36A3-A49C-8741-8836-BE6DFEBC72DC}"/>
                </a:ext>
              </a:extLst>
            </p:cNvPr>
            <p:cNvPicPr>
              <a:picLocks noChangeAspect="1"/>
            </p:cNvPicPr>
            <p:nvPr/>
          </p:nvPicPr>
          <p:blipFill>
            <a:blip r:embed="rId11"/>
            <a:stretch>
              <a:fillRect/>
            </a:stretch>
          </p:blipFill>
          <p:spPr>
            <a:xfrm>
              <a:off x="3800332" y="8133076"/>
              <a:ext cx="2647961" cy="885053"/>
            </a:xfrm>
            <a:prstGeom prst="rect">
              <a:avLst/>
            </a:prstGeom>
          </p:spPr>
        </p:pic>
        <p:pic>
          <p:nvPicPr>
            <p:cNvPr id="105" name="Picture 104">
              <a:extLst>
                <a:ext uri="{FF2B5EF4-FFF2-40B4-BE49-F238E27FC236}">
                  <a16:creationId xmlns:a16="http://schemas.microsoft.com/office/drawing/2014/main" id="{DEE0D9ED-FAB2-F445-9E1F-30BE664901AA}"/>
                </a:ext>
              </a:extLst>
            </p:cNvPr>
            <p:cNvPicPr>
              <a:picLocks noChangeAspect="1"/>
            </p:cNvPicPr>
            <p:nvPr/>
          </p:nvPicPr>
          <p:blipFill>
            <a:blip r:embed="rId12"/>
            <a:stretch>
              <a:fillRect/>
            </a:stretch>
          </p:blipFill>
          <p:spPr>
            <a:xfrm>
              <a:off x="3800332" y="2302089"/>
              <a:ext cx="2647961" cy="885053"/>
            </a:xfrm>
            <a:prstGeom prst="rect">
              <a:avLst/>
            </a:prstGeom>
          </p:spPr>
        </p:pic>
        <p:pic>
          <p:nvPicPr>
            <p:cNvPr id="107" name="Picture 106">
              <a:extLst>
                <a:ext uri="{FF2B5EF4-FFF2-40B4-BE49-F238E27FC236}">
                  <a16:creationId xmlns:a16="http://schemas.microsoft.com/office/drawing/2014/main" id="{6C1CE682-D418-9E4F-BD82-E43B89C5F815}"/>
                </a:ext>
              </a:extLst>
            </p:cNvPr>
            <p:cNvPicPr>
              <a:picLocks noChangeAspect="1"/>
            </p:cNvPicPr>
            <p:nvPr/>
          </p:nvPicPr>
          <p:blipFill>
            <a:blip r:embed="rId13"/>
            <a:stretch>
              <a:fillRect/>
            </a:stretch>
          </p:blipFill>
          <p:spPr>
            <a:xfrm>
              <a:off x="3800332" y="3751080"/>
              <a:ext cx="2647961" cy="885053"/>
            </a:xfrm>
            <a:prstGeom prst="rect">
              <a:avLst/>
            </a:prstGeom>
          </p:spPr>
        </p:pic>
        <p:pic>
          <p:nvPicPr>
            <p:cNvPr id="109" name="Picture 108">
              <a:extLst>
                <a:ext uri="{FF2B5EF4-FFF2-40B4-BE49-F238E27FC236}">
                  <a16:creationId xmlns:a16="http://schemas.microsoft.com/office/drawing/2014/main" id="{0D73ABC6-D10A-4942-B296-501AB89769E9}"/>
                </a:ext>
              </a:extLst>
            </p:cNvPr>
            <p:cNvPicPr>
              <a:picLocks noChangeAspect="1"/>
            </p:cNvPicPr>
            <p:nvPr/>
          </p:nvPicPr>
          <p:blipFill>
            <a:blip r:embed="rId14"/>
            <a:stretch>
              <a:fillRect/>
            </a:stretch>
          </p:blipFill>
          <p:spPr>
            <a:xfrm>
              <a:off x="3800332" y="5185238"/>
              <a:ext cx="2647961" cy="885053"/>
            </a:xfrm>
            <a:prstGeom prst="rect">
              <a:avLst/>
            </a:prstGeom>
          </p:spPr>
        </p:pic>
        <p:sp>
          <p:nvSpPr>
            <p:cNvPr id="5" name="TextBox 4">
              <a:extLst>
                <a:ext uri="{FF2B5EF4-FFF2-40B4-BE49-F238E27FC236}">
                  <a16:creationId xmlns:a16="http://schemas.microsoft.com/office/drawing/2014/main" id="{8D52CB44-705B-C943-B76C-AF5E3AB7DC36}"/>
                </a:ext>
              </a:extLst>
            </p:cNvPr>
            <p:cNvSpPr txBox="1"/>
            <p:nvPr/>
          </p:nvSpPr>
          <p:spPr>
            <a:xfrm>
              <a:off x="3630273" y="7938935"/>
              <a:ext cx="3007396"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All Genes</a:t>
              </a:r>
            </a:p>
          </p:txBody>
        </p:sp>
        <p:sp>
          <p:nvSpPr>
            <p:cNvPr id="11" name="TextBox 10">
              <a:extLst>
                <a:ext uri="{FF2B5EF4-FFF2-40B4-BE49-F238E27FC236}">
                  <a16:creationId xmlns:a16="http://schemas.microsoft.com/office/drawing/2014/main" id="{FC9DBA84-1D45-5343-AEA7-6D6D4E47CF82}"/>
                </a:ext>
              </a:extLst>
            </p:cNvPr>
            <p:cNvSpPr txBox="1"/>
            <p:nvPr/>
          </p:nvSpPr>
          <p:spPr>
            <a:xfrm>
              <a:off x="3569361" y="8217103"/>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12" name="TextBox 11">
              <a:extLst>
                <a:ext uri="{FF2B5EF4-FFF2-40B4-BE49-F238E27FC236}">
                  <a16:creationId xmlns:a16="http://schemas.microsoft.com/office/drawing/2014/main" id="{68AA63A4-05A9-564F-8FA3-123B0C8CEC9F}"/>
                </a:ext>
              </a:extLst>
            </p:cNvPr>
            <p:cNvSpPr txBox="1"/>
            <p:nvPr/>
          </p:nvSpPr>
          <p:spPr>
            <a:xfrm>
              <a:off x="3569361" y="8427833"/>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13" name="TextBox 12">
              <a:extLst>
                <a:ext uri="{FF2B5EF4-FFF2-40B4-BE49-F238E27FC236}">
                  <a16:creationId xmlns:a16="http://schemas.microsoft.com/office/drawing/2014/main" id="{44C8AB24-67F3-684C-8346-129A1B183F6A}"/>
                </a:ext>
              </a:extLst>
            </p:cNvPr>
            <p:cNvSpPr txBox="1"/>
            <p:nvPr/>
          </p:nvSpPr>
          <p:spPr>
            <a:xfrm>
              <a:off x="3569361" y="8653861"/>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sp>
          <p:nvSpPr>
            <p:cNvPr id="19" name="TextBox 18">
              <a:extLst>
                <a:ext uri="{FF2B5EF4-FFF2-40B4-BE49-F238E27FC236}">
                  <a16:creationId xmlns:a16="http://schemas.microsoft.com/office/drawing/2014/main" id="{158AB499-9645-834D-9857-42A426F199E1}"/>
                </a:ext>
              </a:extLst>
            </p:cNvPr>
            <p:cNvSpPr txBox="1"/>
            <p:nvPr/>
          </p:nvSpPr>
          <p:spPr>
            <a:xfrm>
              <a:off x="3641557" y="632258"/>
              <a:ext cx="2984829"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All Genes</a:t>
              </a:r>
            </a:p>
          </p:txBody>
        </p:sp>
        <p:sp>
          <p:nvSpPr>
            <p:cNvPr id="27" name="TextBox 26">
              <a:extLst>
                <a:ext uri="{FF2B5EF4-FFF2-40B4-BE49-F238E27FC236}">
                  <a16:creationId xmlns:a16="http://schemas.microsoft.com/office/drawing/2014/main" id="{7165B9A4-7A38-9F48-87DA-B6B04ADE5B2D}"/>
                </a:ext>
              </a:extLst>
            </p:cNvPr>
            <p:cNvSpPr txBox="1"/>
            <p:nvPr/>
          </p:nvSpPr>
          <p:spPr>
            <a:xfrm>
              <a:off x="3569361" y="903309"/>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28" name="TextBox 27">
              <a:extLst>
                <a:ext uri="{FF2B5EF4-FFF2-40B4-BE49-F238E27FC236}">
                  <a16:creationId xmlns:a16="http://schemas.microsoft.com/office/drawing/2014/main" id="{D92EDB6C-A673-DC42-8F0C-1E51D0E88B18}"/>
                </a:ext>
              </a:extLst>
            </p:cNvPr>
            <p:cNvSpPr txBox="1"/>
            <p:nvPr/>
          </p:nvSpPr>
          <p:spPr>
            <a:xfrm>
              <a:off x="3569361" y="1129279"/>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29" name="TextBox 28">
              <a:extLst>
                <a:ext uri="{FF2B5EF4-FFF2-40B4-BE49-F238E27FC236}">
                  <a16:creationId xmlns:a16="http://schemas.microsoft.com/office/drawing/2014/main" id="{4CB2DF10-9FAC-3442-8E4F-670F976B928C}"/>
                </a:ext>
              </a:extLst>
            </p:cNvPr>
            <p:cNvSpPr txBox="1"/>
            <p:nvPr/>
          </p:nvSpPr>
          <p:spPr>
            <a:xfrm>
              <a:off x="3569361" y="1360482"/>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sp>
          <p:nvSpPr>
            <p:cNvPr id="36" name="TextBox 35">
              <a:extLst>
                <a:ext uri="{FF2B5EF4-FFF2-40B4-BE49-F238E27FC236}">
                  <a16:creationId xmlns:a16="http://schemas.microsoft.com/office/drawing/2014/main" id="{66800E3D-5FBD-D942-AFB4-8CEAC139D65A}"/>
                </a:ext>
              </a:extLst>
            </p:cNvPr>
            <p:cNvSpPr txBox="1"/>
            <p:nvPr/>
          </p:nvSpPr>
          <p:spPr>
            <a:xfrm>
              <a:off x="3641557" y="2095312"/>
              <a:ext cx="2984829"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All Genes</a:t>
              </a:r>
            </a:p>
          </p:txBody>
        </p:sp>
        <p:sp>
          <p:nvSpPr>
            <p:cNvPr id="42" name="TextBox 41">
              <a:extLst>
                <a:ext uri="{FF2B5EF4-FFF2-40B4-BE49-F238E27FC236}">
                  <a16:creationId xmlns:a16="http://schemas.microsoft.com/office/drawing/2014/main" id="{4C1AFE64-BAC0-F348-8847-127AE2DB9EA6}"/>
                </a:ext>
              </a:extLst>
            </p:cNvPr>
            <p:cNvSpPr txBox="1"/>
            <p:nvPr/>
          </p:nvSpPr>
          <p:spPr>
            <a:xfrm>
              <a:off x="3569361" y="2387979"/>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43" name="TextBox 42">
              <a:extLst>
                <a:ext uri="{FF2B5EF4-FFF2-40B4-BE49-F238E27FC236}">
                  <a16:creationId xmlns:a16="http://schemas.microsoft.com/office/drawing/2014/main" id="{45830B3F-BE34-7E45-A178-2C6FDEE55618}"/>
                </a:ext>
              </a:extLst>
            </p:cNvPr>
            <p:cNvSpPr txBox="1"/>
            <p:nvPr/>
          </p:nvSpPr>
          <p:spPr>
            <a:xfrm>
              <a:off x="3569361" y="2598709"/>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44" name="TextBox 43">
              <a:extLst>
                <a:ext uri="{FF2B5EF4-FFF2-40B4-BE49-F238E27FC236}">
                  <a16:creationId xmlns:a16="http://schemas.microsoft.com/office/drawing/2014/main" id="{574E0D11-5AA3-9F45-B66E-2C2114A9301B}"/>
                </a:ext>
              </a:extLst>
            </p:cNvPr>
            <p:cNvSpPr txBox="1"/>
            <p:nvPr/>
          </p:nvSpPr>
          <p:spPr>
            <a:xfrm>
              <a:off x="3569361" y="2821538"/>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sp>
          <p:nvSpPr>
            <p:cNvPr id="48" name="TextBox 47">
              <a:extLst>
                <a:ext uri="{FF2B5EF4-FFF2-40B4-BE49-F238E27FC236}">
                  <a16:creationId xmlns:a16="http://schemas.microsoft.com/office/drawing/2014/main" id="{A2D89F84-5D84-334E-AA42-64E6A18E7645}"/>
                </a:ext>
              </a:extLst>
            </p:cNvPr>
            <p:cNvSpPr txBox="1"/>
            <p:nvPr/>
          </p:nvSpPr>
          <p:spPr>
            <a:xfrm>
              <a:off x="3645535" y="3562715"/>
              <a:ext cx="297687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All Genes</a:t>
              </a:r>
            </a:p>
          </p:txBody>
        </p:sp>
        <p:sp>
          <p:nvSpPr>
            <p:cNvPr id="56" name="TextBox 55">
              <a:extLst>
                <a:ext uri="{FF2B5EF4-FFF2-40B4-BE49-F238E27FC236}">
                  <a16:creationId xmlns:a16="http://schemas.microsoft.com/office/drawing/2014/main" id="{B6CF60A6-EDF0-8C46-9B65-D6CADC202D22}"/>
                </a:ext>
              </a:extLst>
            </p:cNvPr>
            <p:cNvSpPr txBox="1"/>
            <p:nvPr/>
          </p:nvSpPr>
          <p:spPr>
            <a:xfrm>
              <a:off x="3569361" y="3825102"/>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57" name="TextBox 56">
              <a:extLst>
                <a:ext uri="{FF2B5EF4-FFF2-40B4-BE49-F238E27FC236}">
                  <a16:creationId xmlns:a16="http://schemas.microsoft.com/office/drawing/2014/main" id="{E2CE3709-13F4-FB43-BCFA-D4DB41A1B189}"/>
                </a:ext>
              </a:extLst>
            </p:cNvPr>
            <p:cNvSpPr txBox="1"/>
            <p:nvPr/>
          </p:nvSpPr>
          <p:spPr>
            <a:xfrm>
              <a:off x="3569361" y="4051072"/>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58" name="TextBox 57">
              <a:extLst>
                <a:ext uri="{FF2B5EF4-FFF2-40B4-BE49-F238E27FC236}">
                  <a16:creationId xmlns:a16="http://schemas.microsoft.com/office/drawing/2014/main" id="{43F1307F-7E88-7D4C-8F13-39125B5D131B}"/>
                </a:ext>
              </a:extLst>
            </p:cNvPr>
            <p:cNvSpPr txBox="1"/>
            <p:nvPr/>
          </p:nvSpPr>
          <p:spPr>
            <a:xfrm>
              <a:off x="3569361" y="4272865"/>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sp>
          <p:nvSpPr>
            <p:cNvPr id="65" name="TextBox 64">
              <a:extLst>
                <a:ext uri="{FF2B5EF4-FFF2-40B4-BE49-F238E27FC236}">
                  <a16:creationId xmlns:a16="http://schemas.microsoft.com/office/drawing/2014/main" id="{62997175-A4DA-8B4C-8D06-745D18874714}"/>
                </a:ext>
              </a:extLst>
            </p:cNvPr>
            <p:cNvSpPr txBox="1"/>
            <p:nvPr/>
          </p:nvSpPr>
          <p:spPr>
            <a:xfrm>
              <a:off x="3643509" y="4992251"/>
              <a:ext cx="2980925"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All Genes</a:t>
              </a:r>
            </a:p>
          </p:txBody>
        </p:sp>
        <p:sp>
          <p:nvSpPr>
            <p:cNvPr id="71" name="TextBox 70">
              <a:extLst>
                <a:ext uri="{FF2B5EF4-FFF2-40B4-BE49-F238E27FC236}">
                  <a16:creationId xmlns:a16="http://schemas.microsoft.com/office/drawing/2014/main" id="{2BBE4AFB-DCF5-0B49-A6D0-F6B6BCB1C555}"/>
                </a:ext>
              </a:extLst>
            </p:cNvPr>
            <p:cNvSpPr txBox="1"/>
            <p:nvPr/>
          </p:nvSpPr>
          <p:spPr>
            <a:xfrm>
              <a:off x="3569361" y="5263380"/>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72" name="TextBox 71">
              <a:extLst>
                <a:ext uri="{FF2B5EF4-FFF2-40B4-BE49-F238E27FC236}">
                  <a16:creationId xmlns:a16="http://schemas.microsoft.com/office/drawing/2014/main" id="{EF1907C2-22C0-CC46-BD3D-1A908B8772BD}"/>
                </a:ext>
              </a:extLst>
            </p:cNvPr>
            <p:cNvSpPr txBox="1"/>
            <p:nvPr/>
          </p:nvSpPr>
          <p:spPr>
            <a:xfrm>
              <a:off x="3569361" y="5489350"/>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73" name="TextBox 72">
              <a:extLst>
                <a:ext uri="{FF2B5EF4-FFF2-40B4-BE49-F238E27FC236}">
                  <a16:creationId xmlns:a16="http://schemas.microsoft.com/office/drawing/2014/main" id="{9FAA615F-CA6B-8941-97DB-92D36CD86F32}"/>
                </a:ext>
              </a:extLst>
            </p:cNvPr>
            <p:cNvSpPr txBox="1"/>
            <p:nvPr/>
          </p:nvSpPr>
          <p:spPr>
            <a:xfrm>
              <a:off x="3569361" y="5711143"/>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sp>
          <p:nvSpPr>
            <p:cNvPr id="80" name="TextBox 79">
              <a:extLst>
                <a:ext uri="{FF2B5EF4-FFF2-40B4-BE49-F238E27FC236}">
                  <a16:creationId xmlns:a16="http://schemas.microsoft.com/office/drawing/2014/main" id="{E1E5BB6F-F07E-A942-8504-091AB2909C57}"/>
                </a:ext>
              </a:extLst>
            </p:cNvPr>
            <p:cNvSpPr txBox="1"/>
            <p:nvPr/>
          </p:nvSpPr>
          <p:spPr>
            <a:xfrm>
              <a:off x="3652166" y="6490220"/>
              <a:ext cx="2963611"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All Genes</a:t>
              </a:r>
            </a:p>
          </p:txBody>
        </p:sp>
        <p:sp>
          <p:nvSpPr>
            <p:cNvPr id="86" name="TextBox 85">
              <a:extLst>
                <a:ext uri="{FF2B5EF4-FFF2-40B4-BE49-F238E27FC236}">
                  <a16:creationId xmlns:a16="http://schemas.microsoft.com/office/drawing/2014/main" id="{D747610F-1C3D-C24A-867D-CFB762A2CC10}"/>
                </a:ext>
              </a:extLst>
            </p:cNvPr>
            <p:cNvSpPr txBox="1"/>
            <p:nvPr/>
          </p:nvSpPr>
          <p:spPr>
            <a:xfrm>
              <a:off x="3569361" y="6754371"/>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2</a:t>
              </a:r>
            </a:p>
          </p:txBody>
        </p:sp>
        <p:sp>
          <p:nvSpPr>
            <p:cNvPr id="87" name="TextBox 86">
              <a:extLst>
                <a:ext uri="{FF2B5EF4-FFF2-40B4-BE49-F238E27FC236}">
                  <a16:creationId xmlns:a16="http://schemas.microsoft.com/office/drawing/2014/main" id="{C2FBE29F-94F1-3F43-87D9-4424E8472008}"/>
                </a:ext>
              </a:extLst>
            </p:cNvPr>
            <p:cNvSpPr txBox="1"/>
            <p:nvPr/>
          </p:nvSpPr>
          <p:spPr>
            <a:xfrm>
              <a:off x="3569361" y="6982035"/>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a:t>
              </a:r>
            </a:p>
          </p:txBody>
        </p:sp>
        <p:sp>
          <p:nvSpPr>
            <p:cNvPr id="88" name="TextBox 87">
              <a:extLst>
                <a:ext uri="{FF2B5EF4-FFF2-40B4-BE49-F238E27FC236}">
                  <a16:creationId xmlns:a16="http://schemas.microsoft.com/office/drawing/2014/main" id="{807CB191-D6FB-8F42-B2AB-EA06A8C6BB95}"/>
                </a:ext>
              </a:extLst>
            </p:cNvPr>
            <p:cNvSpPr txBox="1"/>
            <p:nvPr/>
          </p:nvSpPr>
          <p:spPr>
            <a:xfrm>
              <a:off x="3569361" y="7199596"/>
              <a:ext cx="33539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5</a:t>
              </a:r>
            </a:p>
          </p:txBody>
        </p:sp>
        <p:sp>
          <p:nvSpPr>
            <p:cNvPr id="114" name="Rectangle 113">
              <a:extLst>
                <a:ext uri="{FF2B5EF4-FFF2-40B4-BE49-F238E27FC236}">
                  <a16:creationId xmlns:a16="http://schemas.microsoft.com/office/drawing/2014/main" id="{EE407B1D-1650-5143-9F90-99A4CF0B0065}"/>
                </a:ext>
              </a:extLst>
            </p:cNvPr>
            <p:cNvSpPr/>
            <p:nvPr/>
          </p:nvSpPr>
          <p:spPr>
            <a:xfrm>
              <a:off x="5040124" y="1628828"/>
              <a:ext cx="905887" cy="91440"/>
            </a:xfrm>
            <a:prstGeom prst="rec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sp>
          <p:nvSpPr>
            <p:cNvPr id="115" name="Rectangle 114">
              <a:extLst>
                <a:ext uri="{FF2B5EF4-FFF2-40B4-BE49-F238E27FC236}">
                  <a16:creationId xmlns:a16="http://schemas.microsoft.com/office/drawing/2014/main" id="{D43BD74B-5EE1-654A-877B-F4D60BA1CF6E}"/>
                </a:ext>
              </a:extLst>
            </p:cNvPr>
            <p:cNvSpPr/>
            <p:nvPr/>
          </p:nvSpPr>
          <p:spPr>
            <a:xfrm>
              <a:off x="4550119" y="3106225"/>
              <a:ext cx="905887" cy="91440"/>
            </a:xfrm>
            <a:prstGeom prst="rec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sp>
          <p:nvSpPr>
            <p:cNvPr id="116" name="Rectangle 115">
              <a:extLst>
                <a:ext uri="{FF2B5EF4-FFF2-40B4-BE49-F238E27FC236}">
                  <a16:creationId xmlns:a16="http://schemas.microsoft.com/office/drawing/2014/main" id="{4E658485-D2F5-D941-BC55-CB7D0EC1588E}"/>
                </a:ext>
              </a:extLst>
            </p:cNvPr>
            <p:cNvSpPr/>
            <p:nvPr/>
          </p:nvSpPr>
          <p:spPr>
            <a:xfrm>
              <a:off x="5649724" y="4573138"/>
              <a:ext cx="760163" cy="91440"/>
            </a:xfrm>
            <a:prstGeom prst="rec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sp>
          <p:nvSpPr>
            <p:cNvPr id="117" name="Rectangle 116">
              <a:extLst>
                <a:ext uri="{FF2B5EF4-FFF2-40B4-BE49-F238E27FC236}">
                  <a16:creationId xmlns:a16="http://schemas.microsoft.com/office/drawing/2014/main" id="{8830419C-B304-B947-ADFF-A86157B7279B}"/>
                </a:ext>
              </a:extLst>
            </p:cNvPr>
            <p:cNvSpPr/>
            <p:nvPr/>
          </p:nvSpPr>
          <p:spPr>
            <a:xfrm>
              <a:off x="5442608" y="5977500"/>
              <a:ext cx="760163" cy="91440"/>
            </a:xfrm>
            <a:prstGeom prst="rec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sp>
          <p:nvSpPr>
            <p:cNvPr id="118" name="Rectangle 117">
              <a:extLst>
                <a:ext uri="{FF2B5EF4-FFF2-40B4-BE49-F238E27FC236}">
                  <a16:creationId xmlns:a16="http://schemas.microsoft.com/office/drawing/2014/main" id="{D9F8AC55-30E4-0644-9EB3-A77E8449F76C}"/>
                </a:ext>
              </a:extLst>
            </p:cNvPr>
            <p:cNvSpPr/>
            <p:nvPr/>
          </p:nvSpPr>
          <p:spPr>
            <a:xfrm>
              <a:off x="4808905" y="7487654"/>
              <a:ext cx="760163" cy="91440"/>
            </a:xfrm>
            <a:prstGeom prst="rec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sp>
          <p:nvSpPr>
            <p:cNvPr id="119" name="Rectangle 118">
              <a:extLst>
                <a:ext uri="{FF2B5EF4-FFF2-40B4-BE49-F238E27FC236}">
                  <a16:creationId xmlns:a16="http://schemas.microsoft.com/office/drawing/2014/main" id="{4073450C-AE04-3F49-9FBE-E3B6B0D115E8}"/>
                </a:ext>
              </a:extLst>
            </p:cNvPr>
            <p:cNvSpPr/>
            <p:nvPr/>
          </p:nvSpPr>
          <p:spPr>
            <a:xfrm>
              <a:off x="5633694" y="8949585"/>
              <a:ext cx="760163" cy="91440"/>
            </a:xfrm>
            <a:prstGeom prst="rect">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sp>
          <p:nvSpPr>
            <p:cNvPr id="120" name="TextBox 119">
              <a:extLst>
                <a:ext uri="{FF2B5EF4-FFF2-40B4-BE49-F238E27FC236}">
                  <a16:creationId xmlns:a16="http://schemas.microsoft.com/office/drawing/2014/main" id="{E7C63C0D-379F-8F4B-8C0F-0008F47E7328}"/>
                </a:ext>
              </a:extLst>
            </p:cNvPr>
            <p:cNvSpPr txBox="1"/>
            <p:nvPr/>
          </p:nvSpPr>
          <p:spPr>
            <a:xfrm>
              <a:off x="-129187" y="624298"/>
              <a:ext cx="400349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Genes Correlated with PC1</a:t>
              </a:r>
            </a:p>
          </p:txBody>
        </p:sp>
        <p:sp>
          <p:nvSpPr>
            <p:cNvPr id="121" name="TextBox 120">
              <a:extLst>
                <a:ext uri="{FF2B5EF4-FFF2-40B4-BE49-F238E27FC236}">
                  <a16:creationId xmlns:a16="http://schemas.microsoft.com/office/drawing/2014/main" id="{5CE99D34-DEB3-FB44-80F6-99FDF5C98990}"/>
                </a:ext>
              </a:extLst>
            </p:cNvPr>
            <p:cNvSpPr txBox="1"/>
            <p:nvPr/>
          </p:nvSpPr>
          <p:spPr>
            <a:xfrm>
              <a:off x="-116487" y="2097758"/>
              <a:ext cx="400349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Genes Correlated with PC1</a:t>
              </a:r>
            </a:p>
          </p:txBody>
        </p:sp>
        <p:sp>
          <p:nvSpPr>
            <p:cNvPr id="122" name="TextBox 121">
              <a:extLst>
                <a:ext uri="{FF2B5EF4-FFF2-40B4-BE49-F238E27FC236}">
                  <a16:creationId xmlns:a16="http://schemas.microsoft.com/office/drawing/2014/main" id="{EB299720-DCB9-D143-829E-B52CBD0E9991}"/>
                </a:ext>
              </a:extLst>
            </p:cNvPr>
            <p:cNvSpPr txBox="1"/>
            <p:nvPr/>
          </p:nvSpPr>
          <p:spPr>
            <a:xfrm>
              <a:off x="-106178" y="3573315"/>
              <a:ext cx="400349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Genes Correlated with PC1</a:t>
              </a:r>
            </a:p>
          </p:txBody>
        </p:sp>
        <p:sp>
          <p:nvSpPr>
            <p:cNvPr id="123" name="TextBox 122">
              <a:extLst>
                <a:ext uri="{FF2B5EF4-FFF2-40B4-BE49-F238E27FC236}">
                  <a16:creationId xmlns:a16="http://schemas.microsoft.com/office/drawing/2014/main" id="{361EA1A8-351B-484D-B3EF-B1990E2C3FD8}"/>
                </a:ext>
              </a:extLst>
            </p:cNvPr>
            <p:cNvSpPr txBox="1"/>
            <p:nvPr/>
          </p:nvSpPr>
          <p:spPr>
            <a:xfrm>
              <a:off x="-106178" y="5007378"/>
              <a:ext cx="400349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Genes Correlated with PC1</a:t>
              </a:r>
            </a:p>
          </p:txBody>
        </p:sp>
        <p:sp>
          <p:nvSpPr>
            <p:cNvPr id="124" name="TextBox 123">
              <a:extLst>
                <a:ext uri="{FF2B5EF4-FFF2-40B4-BE49-F238E27FC236}">
                  <a16:creationId xmlns:a16="http://schemas.microsoft.com/office/drawing/2014/main" id="{22FC87A6-066A-6140-B1E7-60EBC301F22E}"/>
                </a:ext>
              </a:extLst>
            </p:cNvPr>
            <p:cNvSpPr txBox="1"/>
            <p:nvPr/>
          </p:nvSpPr>
          <p:spPr>
            <a:xfrm>
              <a:off x="-106178" y="6492431"/>
              <a:ext cx="400349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Genes Correlated with PC1</a:t>
              </a:r>
            </a:p>
          </p:txBody>
        </p:sp>
        <p:sp>
          <p:nvSpPr>
            <p:cNvPr id="125" name="TextBox 124">
              <a:extLst>
                <a:ext uri="{FF2B5EF4-FFF2-40B4-BE49-F238E27FC236}">
                  <a16:creationId xmlns:a16="http://schemas.microsoft.com/office/drawing/2014/main" id="{559DA76C-5ADC-E64D-BC13-C25ED45557FC}"/>
                </a:ext>
              </a:extLst>
            </p:cNvPr>
            <p:cNvSpPr txBox="1"/>
            <p:nvPr/>
          </p:nvSpPr>
          <p:spPr>
            <a:xfrm>
              <a:off x="-112247" y="7940066"/>
              <a:ext cx="4003493"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Genes Correlated with PC1</a:t>
              </a:r>
            </a:p>
          </p:txBody>
        </p:sp>
        <p:sp>
          <p:nvSpPr>
            <p:cNvPr id="4" name="Rectangle 3">
              <a:extLst>
                <a:ext uri="{FF2B5EF4-FFF2-40B4-BE49-F238E27FC236}">
                  <a16:creationId xmlns:a16="http://schemas.microsoft.com/office/drawing/2014/main" id="{20836099-8833-FB44-8490-BBFAE4779CB9}"/>
                </a:ext>
              </a:extLst>
            </p:cNvPr>
            <p:cNvSpPr/>
            <p:nvPr/>
          </p:nvSpPr>
          <p:spPr>
            <a:xfrm>
              <a:off x="2790569" y="387283"/>
              <a:ext cx="1282723" cy="276999"/>
            </a:xfrm>
            <a:prstGeom prst="rect">
              <a:avLst/>
            </a:prstGeom>
          </p:spPr>
          <p:txBody>
            <a:bodyPr wrap="none">
              <a:spAutoFit/>
            </a:bodyPr>
            <a:lstStyle/>
            <a:p>
              <a:pPr algn="ctr"/>
              <a:r>
                <a:rPr lang="en-US" sz="1200" b="1" dirty="0">
                  <a:latin typeface="Arial" panose="020B0604020202020204" pitchFamily="34" charset="0"/>
                  <a:cs typeface="Arial" panose="020B0604020202020204" pitchFamily="34" charset="0"/>
                </a:rPr>
                <a:t>Mitotic Spindle</a:t>
              </a:r>
            </a:p>
          </p:txBody>
        </p:sp>
        <p:sp>
          <p:nvSpPr>
            <p:cNvPr id="6" name="Rectangle 5">
              <a:extLst>
                <a:ext uri="{FF2B5EF4-FFF2-40B4-BE49-F238E27FC236}">
                  <a16:creationId xmlns:a16="http://schemas.microsoft.com/office/drawing/2014/main" id="{BDD1E746-A757-2343-A07B-8926648F846E}"/>
                </a:ext>
              </a:extLst>
            </p:cNvPr>
            <p:cNvSpPr/>
            <p:nvPr/>
          </p:nvSpPr>
          <p:spPr>
            <a:xfrm>
              <a:off x="2646875" y="1872951"/>
              <a:ext cx="1570110" cy="276999"/>
            </a:xfrm>
            <a:prstGeom prst="rect">
              <a:avLst/>
            </a:prstGeom>
          </p:spPr>
          <p:txBody>
            <a:bodyPr wrap="none">
              <a:spAutoFit/>
            </a:bodyPr>
            <a:lstStyle/>
            <a:p>
              <a:pPr algn="ctr"/>
              <a:r>
                <a:rPr lang="en-US" sz="1200" b="1" dirty="0">
                  <a:latin typeface="Arial" panose="020B0604020202020204" pitchFamily="34" charset="0"/>
                  <a:cs typeface="Arial" panose="020B0604020202020204" pitchFamily="34" charset="0"/>
                </a:rPr>
                <a:t>MTORC1 Signaling</a:t>
              </a:r>
            </a:p>
          </p:txBody>
        </p:sp>
        <p:sp>
          <p:nvSpPr>
            <p:cNvPr id="7" name="Rectangle 6">
              <a:extLst>
                <a:ext uri="{FF2B5EF4-FFF2-40B4-BE49-F238E27FC236}">
                  <a16:creationId xmlns:a16="http://schemas.microsoft.com/office/drawing/2014/main" id="{CF7174A8-5A44-D646-8464-3DEA6813B96B}"/>
                </a:ext>
              </a:extLst>
            </p:cNvPr>
            <p:cNvSpPr/>
            <p:nvPr/>
          </p:nvSpPr>
          <p:spPr>
            <a:xfrm>
              <a:off x="2904382" y="3347736"/>
              <a:ext cx="1055097" cy="276999"/>
            </a:xfrm>
            <a:prstGeom prst="rect">
              <a:avLst/>
            </a:prstGeom>
          </p:spPr>
          <p:txBody>
            <a:bodyPr wrap="none">
              <a:spAutoFit/>
            </a:bodyPr>
            <a:lstStyle/>
            <a:p>
              <a:pPr algn="ctr"/>
              <a:r>
                <a:rPr lang="en-US" sz="1200" b="1" dirty="0">
                  <a:latin typeface="Arial" panose="020B0604020202020204" pitchFamily="34" charset="0"/>
                  <a:cs typeface="Arial" panose="020B0604020202020204" pitchFamily="34" charset="0"/>
                </a:rPr>
                <a:t>Peroxisome</a:t>
              </a:r>
            </a:p>
          </p:txBody>
        </p:sp>
        <p:sp>
          <p:nvSpPr>
            <p:cNvPr id="14" name="Rectangle 13">
              <a:extLst>
                <a:ext uri="{FF2B5EF4-FFF2-40B4-BE49-F238E27FC236}">
                  <a16:creationId xmlns:a16="http://schemas.microsoft.com/office/drawing/2014/main" id="{39F47BFA-817E-D245-8747-5FF8FDC1E37D}"/>
                </a:ext>
              </a:extLst>
            </p:cNvPr>
            <p:cNvSpPr/>
            <p:nvPr/>
          </p:nvSpPr>
          <p:spPr>
            <a:xfrm>
              <a:off x="2699197" y="4780479"/>
              <a:ext cx="1465466" cy="276999"/>
            </a:xfrm>
            <a:prstGeom prst="rect">
              <a:avLst/>
            </a:prstGeom>
          </p:spPr>
          <p:txBody>
            <a:bodyPr wrap="none">
              <a:spAutoFit/>
            </a:bodyPr>
            <a:lstStyle/>
            <a:p>
              <a:pPr algn="ctr"/>
              <a:r>
                <a:rPr lang="en-US" sz="1200" b="1" dirty="0">
                  <a:latin typeface="Arial" panose="020B0604020202020204" pitchFamily="34" charset="0"/>
                  <a:cs typeface="Arial" panose="020B0604020202020204" pitchFamily="34" charset="0"/>
                </a:rPr>
                <a:t>Spermatogenesis</a:t>
              </a:r>
            </a:p>
          </p:txBody>
        </p:sp>
        <p:sp>
          <p:nvSpPr>
            <p:cNvPr id="15" name="Rectangle 14">
              <a:extLst>
                <a:ext uri="{FF2B5EF4-FFF2-40B4-BE49-F238E27FC236}">
                  <a16:creationId xmlns:a16="http://schemas.microsoft.com/office/drawing/2014/main" id="{809AB4E3-5565-754C-A453-17114CB9302E}"/>
                </a:ext>
              </a:extLst>
            </p:cNvPr>
            <p:cNvSpPr/>
            <p:nvPr/>
          </p:nvSpPr>
          <p:spPr>
            <a:xfrm>
              <a:off x="2720036" y="6253221"/>
              <a:ext cx="1423788" cy="276999"/>
            </a:xfrm>
            <a:prstGeom prst="rect">
              <a:avLst/>
            </a:prstGeom>
          </p:spPr>
          <p:txBody>
            <a:bodyPr wrap="none">
              <a:spAutoFit/>
            </a:bodyPr>
            <a:lstStyle/>
            <a:p>
              <a:pPr algn="ctr"/>
              <a:r>
                <a:rPr lang="en-US" sz="1200" b="1" dirty="0">
                  <a:latin typeface="Arial" panose="020B0604020202020204" pitchFamily="34" charset="0"/>
                  <a:cs typeface="Arial" panose="020B0604020202020204" pitchFamily="34" charset="0"/>
                </a:rPr>
                <a:t>UV Response Up</a:t>
              </a:r>
            </a:p>
          </p:txBody>
        </p:sp>
        <p:sp>
          <p:nvSpPr>
            <p:cNvPr id="17" name="Rectangle 16">
              <a:extLst>
                <a:ext uri="{FF2B5EF4-FFF2-40B4-BE49-F238E27FC236}">
                  <a16:creationId xmlns:a16="http://schemas.microsoft.com/office/drawing/2014/main" id="{EE99D81D-C597-8345-A9E5-CAE36457D2AF}"/>
                </a:ext>
              </a:extLst>
            </p:cNvPr>
            <p:cNvSpPr/>
            <p:nvPr/>
          </p:nvSpPr>
          <p:spPr>
            <a:xfrm>
              <a:off x="2706411" y="7701525"/>
              <a:ext cx="1451038" cy="276999"/>
            </a:xfrm>
            <a:prstGeom prst="rect">
              <a:avLst/>
            </a:prstGeom>
          </p:spPr>
          <p:txBody>
            <a:bodyPr wrap="none">
              <a:spAutoFit/>
            </a:bodyPr>
            <a:lstStyle/>
            <a:p>
              <a:pPr algn="ctr"/>
              <a:r>
                <a:rPr lang="en-US" sz="1200" b="1" dirty="0" err="1">
                  <a:latin typeface="Arial" panose="020B0604020202020204" pitchFamily="34" charset="0"/>
                  <a:cs typeface="Arial" panose="020B0604020202020204" pitchFamily="34" charset="0"/>
                </a:rPr>
                <a:t>Xeno</a:t>
              </a:r>
              <a:r>
                <a:rPr lang="en-US" sz="1200" b="1" dirty="0">
                  <a:latin typeface="Arial" panose="020B0604020202020204" pitchFamily="34" charset="0"/>
                  <a:cs typeface="Arial" panose="020B0604020202020204" pitchFamily="34" charset="0"/>
                </a:rPr>
                <a:t> Metabolism</a:t>
              </a:r>
            </a:p>
          </p:txBody>
        </p:sp>
      </p:grpSp>
      <p:sp>
        <p:nvSpPr>
          <p:cNvPr id="102" name="TextBox 4">
            <a:extLst>
              <a:ext uri="{FF2B5EF4-FFF2-40B4-BE49-F238E27FC236}">
                <a16:creationId xmlns:a16="http://schemas.microsoft.com/office/drawing/2014/main" id="{1796AC16-D160-404B-B69D-81165BB42A21}"/>
              </a:ext>
            </a:extLst>
          </p:cNvPr>
          <p:cNvSpPr txBox="1">
            <a:spLocks noChangeArrowheads="1"/>
          </p:cNvSpPr>
          <p:nvPr/>
        </p:nvSpPr>
        <p:spPr bwMode="auto">
          <a:xfrm>
            <a:off x="10939" y="-3313"/>
            <a:ext cx="3275256"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b="1" dirty="0">
                <a:latin typeface="Arial" panose="020B0604020202020204" pitchFamily="34" charset="0"/>
                <a:cs typeface="Arial" panose="020B0604020202020204" pitchFamily="34" charset="0"/>
              </a:rPr>
              <a:t>Supplemental Figure 5 (G-L)</a:t>
            </a:r>
          </a:p>
        </p:txBody>
      </p:sp>
    </p:spTree>
    <p:extLst>
      <p:ext uri="{BB962C8B-B14F-4D97-AF65-F5344CB8AC3E}">
        <p14:creationId xmlns:p14="http://schemas.microsoft.com/office/powerpoint/2010/main" val="2747285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B3C70A2-12C3-734E-8340-355819B24124}"/>
              </a:ext>
            </a:extLst>
          </p:cNvPr>
          <p:cNvSpPr txBox="1"/>
          <p:nvPr/>
        </p:nvSpPr>
        <p:spPr>
          <a:xfrm>
            <a:off x="63501" y="498021"/>
            <a:ext cx="6731000" cy="3785652"/>
          </a:xfrm>
          <a:prstGeom prst="rect">
            <a:avLst/>
          </a:prstGeom>
          <a:noFill/>
        </p:spPr>
        <p:txBody>
          <a:bodyPr wrap="square" rtlCol="0">
            <a:spAutoFit/>
          </a:bodyPr>
          <a:lstStyle/>
          <a:p>
            <a:pPr algn="just"/>
            <a:r>
              <a:rPr lang="en-US" sz="1200" b="1" dirty="0">
                <a:latin typeface="Arial" panose="020B0604020202020204" pitchFamily="34" charset="0"/>
                <a:cs typeface="Arial" panose="020B0604020202020204" pitchFamily="34" charset="0"/>
              </a:rPr>
              <a:t>Supplementary Figure 5. Two-Way Hierarchical Clusters of Incongruous Hallmark Gene Sets in the GSEA of pops 2, 3, and 5 and the Top Loading Genes of the First Principal Component for Each of 12 Discrepant Gene Sets.</a:t>
            </a:r>
            <a:r>
              <a:rPr lang="en-US" sz="1200" dirty="0">
                <a:latin typeface="Arial" panose="020B0604020202020204" pitchFamily="34" charset="0"/>
                <a:cs typeface="Arial" panose="020B0604020202020204" pitchFamily="34" charset="0"/>
              </a:rPr>
              <a:t> Twelve gene sets were incongruous between GSEA and PC1 pathway analysis. The reason for this that the genes driving the PC1 present a contradictory result to the GSEA, which takes into account all of the genes within the pathway. This figure presents the two-way hierarchical clusters of 12 Hallmark gene sets. On the x-axis are genes within the denoted gene set and on the y-axis are the three populations of peripheral blood ASCs; where pop 2 is denoted by the number 2, pop 3 is denoted by the number 3, and pop 5 is denoted by the number 5. In the left column are are the two-way hierarchical clusters of the gene expression of the genes are the genes that are highly correlated (&gt;0.9) with PC1 of each pathway. On the right are the two-way hierarchical clusters of all of the genes within each gene set; underneath each of these is a red bar to denote the genes that contribute to PC1 (on the left). (</a:t>
            </a:r>
            <a:r>
              <a:rPr lang="en-US" sz="1200" b="1" dirty="0">
                <a:latin typeface="Arial" panose="020B0604020202020204" pitchFamily="34" charset="0"/>
                <a:cs typeface="Arial" panose="020B0604020202020204" pitchFamily="34" charset="0"/>
              </a:rPr>
              <a:t>A</a:t>
            </a:r>
            <a:r>
              <a:rPr lang="en-US" sz="1200" dirty="0">
                <a:latin typeface="Arial" panose="020B0604020202020204" pitchFamily="34" charset="0"/>
                <a:cs typeface="Arial" panose="020B0604020202020204" pitchFamily="34" charset="0"/>
              </a:rPr>
              <a:t>) Describes genes within the Hallmark Allograft Rejection gene set. (</a:t>
            </a:r>
            <a:r>
              <a:rPr lang="en-US" sz="1200" b="1" dirty="0">
                <a:latin typeface="Arial" panose="020B0604020202020204" pitchFamily="34" charset="0"/>
                <a:cs typeface="Arial" panose="020B0604020202020204" pitchFamily="34" charset="0"/>
              </a:rPr>
              <a:t>B</a:t>
            </a:r>
            <a:r>
              <a:rPr lang="en-US" sz="1200" dirty="0">
                <a:latin typeface="Arial" panose="020B0604020202020204" pitchFamily="34" charset="0"/>
                <a:cs typeface="Arial" panose="020B0604020202020204" pitchFamily="34" charset="0"/>
              </a:rPr>
              <a:t>) Describe genes within the Hallmark Coagulation Signaling gene set. (</a:t>
            </a:r>
            <a:r>
              <a:rPr lang="en-US" sz="1200" b="1" dirty="0">
                <a:latin typeface="Arial" panose="020B0604020202020204" pitchFamily="34" charset="0"/>
                <a:cs typeface="Arial" panose="020B0604020202020204" pitchFamily="34" charset="0"/>
              </a:rPr>
              <a:t>C</a:t>
            </a:r>
            <a:r>
              <a:rPr lang="en-US" sz="1200" dirty="0">
                <a:latin typeface="Arial" panose="020B0604020202020204" pitchFamily="34" charset="0"/>
                <a:cs typeface="Arial" panose="020B0604020202020204" pitchFamily="34" charset="0"/>
              </a:rPr>
              <a:t>) Denotes the Hallmark Complement gene set. (</a:t>
            </a:r>
            <a:r>
              <a:rPr lang="en-US" sz="1200" b="1" dirty="0">
                <a:latin typeface="Arial" panose="020B0604020202020204" pitchFamily="34" charset="0"/>
                <a:cs typeface="Arial" panose="020B0604020202020204" pitchFamily="34" charset="0"/>
              </a:rPr>
              <a:t>D</a:t>
            </a:r>
            <a:r>
              <a:rPr lang="en-US" sz="1200" dirty="0">
                <a:latin typeface="Arial" panose="020B0604020202020204" pitchFamily="34" charset="0"/>
                <a:cs typeface="Arial" panose="020B0604020202020204" pitchFamily="34" charset="0"/>
              </a:rPr>
              <a:t>) Displays the  Hallmark DNA Repair. (</a:t>
            </a:r>
            <a:r>
              <a:rPr lang="en-US" sz="1200" b="1" dirty="0">
                <a:latin typeface="Arial" panose="020B0604020202020204" pitchFamily="34" charset="0"/>
                <a:cs typeface="Arial" panose="020B0604020202020204" pitchFamily="34" charset="0"/>
              </a:rPr>
              <a:t>E</a:t>
            </a:r>
            <a:r>
              <a:rPr lang="en-US" sz="1200" dirty="0">
                <a:latin typeface="Arial" panose="020B0604020202020204" pitchFamily="34" charset="0"/>
                <a:cs typeface="Arial" panose="020B0604020202020204" pitchFamily="34" charset="0"/>
              </a:rPr>
              <a:t>) Denotes genes in the Hallmark Heme Metabolism gene set. (</a:t>
            </a:r>
            <a:r>
              <a:rPr lang="en-US" sz="1200" b="1" dirty="0">
                <a:latin typeface="Arial" panose="020B0604020202020204" pitchFamily="34" charset="0"/>
                <a:cs typeface="Arial" panose="020B0604020202020204" pitchFamily="34" charset="0"/>
              </a:rPr>
              <a:t>F</a:t>
            </a:r>
            <a:r>
              <a:rPr lang="en-US" sz="1200" dirty="0">
                <a:latin typeface="Arial" panose="020B0604020202020204" pitchFamily="34" charset="0"/>
                <a:cs typeface="Arial" panose="020B0604020202020204" pitchFamily="34" charset="0"/>
              </a:rPr>
              <a:t>) Shows gene expression for Hallmark IFNG Response gene set. (</a:t>
            </a:r>
            <a:r>
              <a:rPr lang="en-US" sz="1200" b="1" dirty="0">
                <a:latin typeface="Arial" panose="020B0604020202020204" pitchFamily="34" charset="0"/>
                <a:cs typeface="Arial" panose="020B0604020202020204" pitchFamily="34" charset="0"/>
              </a:rPr>
              <a:t>G</a:t>
            </a:r>
            <a:r>
              <a:rPr lang="en-US" sz="1200" dirty="0">
                <a:latin typeface="Arial" panose="020B0604020202020204" pitchFamily="34" charset="0"/>
                <a:cs typeface="Arial" panose="020B0604020202020204" pitchFamily="34" charset="0"/>
              </a:rPr>
              <a:t>) Denotes the Hallmark Mitotic Spindle gene set. (</a:t>
            </a:r>
            <a:r>
              <a:rPr lang="en-US" sz="1200" b="1" dirty="0">
                <a:latin typeface="Arial" panose="020B0604020202020204" pitchFamily="34" charset="0"/>
                <a:cs typeface="Arial" panose="020B0604020202020204" pitchFamily="34" charset="0"/>
              </a:rPr>
              <a:t>H</a:t>
            </a:r>
            <a:r>
              <a:rPr lang="en-US" sz="1200" dirty="0">
                <a:latin typeface="Arial" panose="020B0604020202020204" pitchFamily="34" charset="0"/>
                <a:cs typeface="Arial" panose="020B0604020202020204" pitchFamily="34" charset="0"/>
              </a:rPr>
              <a:t>) Displays the Hallmark MTORC1 Signaling gene set. (</a:t>
            </a:r>
            <a:r>
              <a:rPr lang="en-US" sz="1200" b="1" dirty="0">
                <a:latin typeface="Arial" panose="020B0604020202020204" pitchFamily="34" charset="0"/>
                <a:cs typeface="Arial" panose="020B0604020202020204" pitchFamily="34" charset="0"/>
              </a:rPr>
              <a:t>I</a:t>
            </a:r>
            <a:r>
              <a:rPr lang="en-US" sz="1200" dirty="0">
                <a:latin typeface="Arial" panose="020B0604020202020204" pitchFamily="34" charset="0"/>
                <a:cs typeface="Arial" panose="020B0604020202020204" pitchFamily="34" charset="0"/>
              </a:rPr>
              <a:t>) Describes the Hallmark Peroxisome gene set. (</a:t>
            </a:r>
            <a:r>
              <a:rPr lang="en-US" sz="1200" b="1" dirty="0">
                <a:latin typeface="Arial" panose="020B0604020202020204" pitchFamily="34" charset="0"/>
                <a:cs typeface="Arial" panose="020B0604020202020204" pitchFamily="34" charset="0"/>
              </a:rPr>
              <a:t>J</a:t>
            </a:r>
            <a:r>
              <a:rPr lang="en-US" sz="1200" dirty="0">
                <a:latin typeface="Arial" panose="020B0604020202020204" pitchFamily="34" charset="0"/>
                <a:cs typeface="Arial" panose="020B0604020202020204" pitchFamily="34" charset="0"/>
              </a:rPr>
              <a:t>) Shows the Hallmark Spermatogenesis gene set. (</a:t>
            </a:r>
            <a:r>
              <a:rPr lang="en-US" sz="1200" b="1" dirty="0">
                <a:latin typeface="Arial" panose="020B0604020202020204" pitchFamily="34" charset="0"/>
                <a:cs typeface="Arial" panose="020B0604020202020204" pitchFamily="34" charset="0"/>
              </a:rPr>
              <a:t>K</a:t>
            </a:r>
            <a:r>
              <a:rPr lang="en-US" sz="1200" dirty="0">
                <a:latin typeface="Arial" panose="020B0604020202020204" pitchFamily="34" charset="0"/>
                <a:cs typeface="Arial" panose="020B0604020202020204" pitchFamily="34" charset="0"/>
              </a:rPr>
              <a:t>) Describes the Hallmark UV Response Up gene set. (</a:t>
            </a:r>
            <a:r>
              <a:rPr lang="en-US" sz="1200" b="1" dirty="0">
                <a:latin typeface="Arial" panose="020B0604020202020204" pitchFamily="34" charset="0"/>
                <a:cs typeface="Arial" panose="020B0604020202020204" pitchFamily="34" charset="0"/>
              </a:rPr>
              <a:t>L</a:t>
            </a:r>
            <a:r>
              <a:rPr lang="en-US" sz="1200" dirty="0">
                <a:latin typeface="Arial" panose="020B0604020202020204" pitchFamily="34" charset="0"/>
                <a:cs typeface="Arial" panose="020B0604020202020204" pitchFamily="34" charset="0"/>
              </a:rPr>
              <a:t>) Provides expression of the Hallmark Xenobiotic Metabolism gene set.</a:t>
            </a:r>
            <a:endParaRPr lang="en-US" dirty="0"/>
          </a:p>
        </p:txBody>
      </p:sp>
      <p:sp>
        <p:nvSpPr>
          <p:cNvPr id="5" name="TextBox 4">
            <a:extLst>
              <a:ext uri="{FF2B5EF4-FFF2-40B4-BE49-F238E27FC236}">
                <a16:creationId xmlns:a16="http://schemas.microsoft.com/office/drawing/2014/main" id="{10F7B381-FFB8-4053-9617-07353768B160}"/>
              </a:ext>
            </a:extLst>
          </p:cNvPr>
          <p:cNvSpPr txBox="1">
            <a:spLocks noChangeArrowheads="1"/>
          </p:cNvSpPr>
          <p:nvPr/>
        </p:nvSpPr>
        <p:spPr bwMode="auto">
          <a:xfrm>
            <a:off x="10939" y="-3313"/>
            <a:ext cx="2736647"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sz="1800" b="1" dirty="0">
                <a:latin typeface="Arial" panose="020B0604020202020204" pitchFamily="34" charset="0"/>
                <a:cs typeface="Arial" panose="020B0604020202020204" pitchFamily="34" charset="0"/>
              </a:rPr>
              <a:t>Supplemental Figure 5</a:t>
            </a:r>
          </a:p>
        </p:txBody>
      </p:sp>
    </p:spTree>
    <p:extLst>
      <p:ext uri="{BB962C8B-B14F-4D97-AF65-F5344CB8AC3E}">
        <p14:creationId xmlns:p14="http://schemas.microsoft.com/office/powerpoint/2010/main" val="124554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4">
            <a:extLst>
              <a:ext uri="{FF2B5EF4-FFF2-40B4-BE49-F238E27FC236}">
                <a16:creationId xmlns:a16="http://schemas.microsoft.com/office/drawing/2014/main" id="{7159A30D-BEAE-439C-B849-85C60CD4DD68}"/>
              </a:ext>
            </a:extLst>
          </p:cNvPr>
          <p:cNvSpPr txBox="1">
            <a:spLocks noChangeArrowheads="1"/>
          </p:cNvSpPr>
          <p:nvPr/>
        </p:nvSpPr>
        <p:spPr bwMode="auto">
          <a:xfrm>
            <a:off x="10939" y="-3313"/>
            <a:ext cx="2736647" cy="369332"/>
          </a:xfrm>
          <a:prstGeom prst="rect">
            <a:avLst/>
          </a:prstGeom>
          <a:noFill/>
          <a:ln>
            <a:noFill/>
          </a:ln>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rPr>
              <a:t>Supplemental Figure 6</a:t>
            </a:r>
          </a:p>
        </p:txBody>
      </p:sp>
      <p:sp>
        <p:nvSpPr>
          <p:cNvPr id="52" name="TextBox 51">
            <a:extLst>
              <a:ext uri="{FF2B5EF4-FFF2-40B4-BE49-F238E27FC236}">
                <a16:creationId xmlns:a16="http://schemas.microsoft.com/office/drawing/2014/main" id="{EE861D54-5807-47D0-94C9-859E321BDE40}"/>
              </a:ext>
            </a:extLst>
          </p:cNvPr>
          <p:cNvSpPr txBox="1"/>
          <p:nvPr/>
        </p:nvSpPr>
        <p:spPr>
          <a:xfrm>
            <a:off x="197575" y="5797690"/>
            <a:ext cx="6464479" cy="2449453"/>
          </a:xfrm>
          <a:prstGeom prst="rect">
            <a:avLst/>
          </a:prstGeom>
          <a:noFill/>
        </p:spPr>
        <p:txBody>
          <a:bodyPr wrap="square" rtlCol="0">
            <a:spAutoFit/>
          </a:bodyPr>
          <a:lstStyle/>
          <a:p>
            <a:pPr marL="0" marR="0" lvl="0" indent="0" algn="just" defTabSz="457200" rtl="0" eaLnBrk="1" fontAlgn="auto" latinLnBrk="0" hangingPunct="1">
              <a:lnSpc>
                <a:spcPct val="107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Supplementary Figure 6. Acquisition of maturation marker, CD138, of cultured blood ASC</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a:t>
            </a:r>
            <a:r>
              <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 </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a:t>
            </a:r>
            <a:r>
              <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A</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a:t>
            </a:r>
            <a:r>
              <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 </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Blood ASC (CD19</a:t>
            </a:r>
            <a:r>
              <a:rPr kumimoji="0" lang="en-US" sz="1200" b="0" i="0" u="none" strike="noStrike" kern="1200" cap="none" spc="0" normalizeH="0" baseline="30000" noProof="0" dirty="0">
                <a:ln>
                  <a:noFill/>
                </a:ln>
                <a:solidFill>
                  <a:srgbClr val="000000"/>
                </a:solidFill>
                <a:effectLst/>
                <a:uLnTx/>
                <a:uFillTx/>
                <a:latin typeface="Arial" panose="020B0604020202020204" pitchFamily="34" charset="0"/>
                <a:ea typeface="+mn-ea"/>
                <a:cs typeface="Times New Roman" panose="02020603050405020304" pitchFamily="18" charset="0"/>
              </a:rPr>
              <a:t>+</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CD27</a:t>
            </a:r>
            <a:r>
              <a:rPr kumimoji="0" lang="en-US" sz="1200" b="0" i="0" u="none" strike="noStrike" kern="1200" cap="none" spc="0" normalizeH="0" baseline="30000" noProof="0" dirty="0">
                <a:ln>
                  <a:noFill/>
                </a:ln>
                <a:solidFill>
                  <a:srgbClr val="000000"/>
                </a:solidFill>
                <a:effectLst/>
                <a:uLnTx/>
                <a:uFillTx/>
                <a:latin typeface="Arial" panose="020B0604020202020204" pitchFamily="34" charset="0"/>
                <a:ea typeface="+mn-ea"/>
                <a:cs typeface="Times New Roman" panose="02020603050405020304" pitchFamily="18" charset="0"/>
              </a:rPr>
              <a:t>hi</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CD38</a:t>
            </a:r>
            <a:r>
              <a:rPr kumimoji="0" lang="en-US" sz="1200" b="0" i="0" u="none" strike="noStrike" kern="1200" cap="none" spc="0" normalizeH="0" baseline="30000" noProof="0" dirty="0">
                <a:ln>
                  <a:noFill/>
                </a:ln>
                <a:solidFill>
                  <a:srgbClr val="000000"/>
                </a:solidFill>
                <a:effectLst/>
                <a:uLnTx/>
                <a:uFillTx/>
                <a:latin typeface="Arial" panose="020B0604020202020204" pitchFamily="34" charset="0"/>
                <a:ea typeface="+mn-ea"/>
                <a:cs typeface="Times New Roman" panose="02020603050405020304" pitchFamily="18" charset="0"/>
              </a:rPr>
              <a:t>hi</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 were FACS-sorted from a healthy donor. Percentage of post-sorted ASC getting off the sorter (Day 0) was immediately analyzed by flow cytometry for surface markers CD19 or CD138. (</a:t>
            </a:r>
            <a:r>
              <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B</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 ASC cultured in the </a:t>
            </a:r>
            <a:r>
              <a:rPr kumimoji="0" lang="en-US" sz="1200" b="0" i="1"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in vitro </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BM mimic (in the presence of exogenous APRIL) were collected at Day 1 and Day 14 of cultures and subjected to confocal imaging for surface markers CD19 (green) or CD138 (red). Nuclei were counterstained with DAPI (blue). Representative images shown. (</a:t>
            </a:r>
            <a:r>
              <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C</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 Frequencies (% DAPI) of blood ASC positive for CD19 or CD138 shown in A and B, which show similar CD19 staining (from 99% at day 0 to 92% at day 14) (left) and increase of CD138 (from 46% at day 0 to 99% at day 14) (right). Confocal imaging performed by Olympus FV1000 inverted microscope (with acquisition software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mn-ea"/>
                <a:cs typeface="Times New Roman" panose="02020603050405020304" pitchFamily="18" charset="0"/>
              </a:rPr>
              <a:t>Fluoview</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Times New Roman" panose="02020603050405020304" pitchFamily="18" charset="0"/>
              </a:rPr>
              <a:t> v4.2). All images captured at 40x magnification</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itchFamily="34" charset="0"/>
              </a:rPr>
              <a:t>.</a:t>
            </a:r>
          </a:p>
        </p:txBody>
      </p:sp>
      <p:grpSp>
        <p:nvGrpSpPr>
          <p:cNvPr id="3" name="Group 2">
            <a:extLst>
              <a:ext uri="{FF2B5EF4-FFF2-40B4-BE49-F238E27FC236}">
                <a16:creationId xmlns:a16="http://schemas.microsoft.com/office/drawing/2014/main" id="{22E9E916-E185-4761-B477-487B8638D9D9}"/>
              </a:ext>
            </a:extLst>
          </p:cNvPr>
          <p:cNvGrpSpPr/>
          <p:nvPr/>
        </p:nvGrpSpPr>
        <p:grpSpPr>
          <a:xfrm>
            <a:off x="53426" y="752501"/>
            <a:ext cx="6578426" cy="4738562"/>
            <a:chOff x="3998" y="987284"/>
            <a:chExt cx="6578426" cy="4738562"/>
          </a:xfrm>
        </p:grpSpPr>
        <p:grpSp>
          <p:nvGrpSpPr>
            <p:cNvPr id="38" name="Group 37">
              <a:extLst>
                <a:ext uri="{FF2B5EF4-FFF2-40B4-BE49-F238E27FC236}">
                  <a16:creationId xmlns:a16="http://schemas.microsoft.com/office/drawing/2014/main" id="{2F4B9AAD-7BFF-43A2-B54B-C2094944E7F2}"/>
                </a:ext>
              </a:extLst>
            </p:cNvPr>
            <p:cNvGrpSpPr/>
            <p:nvPr/>
          </p:nvGrpSpPr>
          <p:grpSpPr>
            <a:xfrm>
              <a:off x="501147" y="2950161"/>
              <a:ext cx="6057224" cy="2774627"/>
              <a:chOff x="501147" y="2950161"/>
              <a:chExt cx="6057224" cy="2774627"/>
            </a:xfrm>
          </p:grpSpPr>
          <p:pic>
            <p:nvPicPr>
              <p:cNvPr id="4" name="Picture 3">
                <a:extLst>
                  <a:ext uri="{FF2B5EF4-FFF2-40B4-BE49-F238E27FC236}">
                    <a16:creationId xmlns:a16="http://schemas.microsoft.com/office/drawing/2014/main" id="{86760385-9956-487C-A4AB-8F09292825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flipH="1" flipV="1">
                <a:off x="501147" y="3377947"/>
                <a:ext cx="1097280" cy="1097280"/>
              </a:xfrm>
              <a:prstGeom prst="rect">
                <a:avLst/>
              </a:prstGeom>
            </p:spPr>
          </p:pic>
          <p:pic>
            <p:nvPicPr>
              <p:cNvPr id="5" name="Picture 4">
                <a:extLst>
                  <a:ext uri="{FF2B5EF4-FFF2-40B4-BE49-F238E27FC236}">
                    <a16:creationId xmlns:a16="http://schemas.microsoft.com/office/drawing/2014/main" id="{BB35B747-55A0-4ECD-B805-7239D0C9B81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H="1" flipV="1">
                <a:off x="2981119" y="3377947"/>
                <a:ext cx="1097280" cy="1097280"/>
              </a:xfrm>
              <a:prstGeom prst="rect">
                <a:avLst/>
              </a:prstGeom>
            </p:spPr>
          </p:pic>
          <p:pic>
            <p:nvPicPr>
              <p:cNvPr id="6" name="Picture 5">
                <a:extLst>
                  <a:ext uri="{FF2B5EF4-FFF2-40B4-BE49-F238E27FC236}">
                    <a16:creationId xmlns:a16="http://schemas.microsoft.com/office/drawing/2014/main" id="{872D7997-EDD7-4EA6-ADAB-170BD46F94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flipH="1" flipV="1">
                <a:off x="1741133" y="3377947"/>
                <a:ext cx="1097280" cy="1097280"/>
              </a:xfrm>
              <a:prstGeom prst="rect">
                <a:avLst/>
              </a:prstGeom>
            </p:spPr>
          </p:pic>
          <p:pic>
            <p:nvPicPr>
              <p:cNvPr id="7" name="Picture 6">
                <a:extLst>
                  <a:ext uri="{FF2B5EF4-FFF2-40B4-BE49-F238E27FC236}">
                    <a16:creationId xmlns:a16="http://schemas.microsoft.com/office/drawing/2014/main" id="{657D7CD9-4760-4E68-BC76-C9556A49750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1147" y="4627508"/>
                <a:ext cx="1097280" cy="1097280"/>
              </a:xfrm>
              <a:prstGeom prst="rect">
                <a:avLst/>
              </a:prstGeom>
            </p:spPr>
          </p:pic>
          <p:pic>
            <p:nvPicPr>
              <p:cNvPr id="8" name="Picture 7">
                <a:extLst>
                  <a:ext uri="{FF2B5EF4-FFF2-40B4-BE49-F238E27FC236}">
                    <a16:creationId xmlns:a16="http://schemas.microsoft.com/office/drawing/2014/main" id="{4F5790D3-72EE-4A5E-A559-BA9472A78EC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81119" y="4627508"/>
                <a:ext cx="1097280" cy="1097280"/>
              </a:xfrm>
              <a:prstGeom prst="rect">
                <a:avLst/>
              </a:prstGeom>
            </p:spPr>
          </p:pic>
          <p:pic>
            <p:nvPicPr>
              <p:cNvPr id="9" name="Picture 8">
                <a:extLst>
                  <a:ext uri="{FF2B5EF4-FFF2-40B4-BE49-F238E27FC236}">
                    <a16:creationId xmlns:a16="http://schemas.microsoft.com/office/drawing/2014/main" id="{E68CFC9F-35FC-4862-B360-F56F46D9F63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41133" y="4627508"/>
                <a:ext cx="1097280" cy="1097280"/>
              </a:xfrm>
              <a:prstGeom prst="rect">
                <a:avLst/>
              </a:prstGeom>
            </p:spPr>
          </p:pic>
          <p:sp>
            <p:nvSpPr>
              <p:cNvPr id="12" name="TextBox 11">
                <a:extLst>
                  <a:ext uri="{FF2B5EF4-FFF2-40B4-BE49-F238E27FC236}">
                    <a16:creationId xmlns:a16="http://schemas.microsoft.com/office/drawing/2014/main" id="{A120293D-6CC8-4537-A554-DCC89E0BBDBD}"/>
                  </a:ext>
                </a:extLst>
              </p:cNvPr>
              <p:cNvSpPr txBox="1"/>
              <p:nvPr/>
            </p:nvSpPr>
            <p:spPr>
              <a:xfrm>
                <a:off x="842146" y="2957089"/>
                <a:ext cx="482824" cy="2462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00CC"/>
                    </a:solidFill>
                    <a:effectLst/>
                    <a:uLnTx/>
                    <a:uFillTx/>
                    <a:latin typeface="Arial" panose="020B0604020202020204" pitchFamily="34" charset="0"/>
                    <a:ea typeface="+mn-ea"/>
                    <a:cs typeface="Arial" panose="020B0604020202020204" pitchFamily="34" charset="0"/>
                  </a:rPr>
                  <a:t>DAPI</a:t>
                </a:r>
              </a:p>
            </p:txBody>
          </p:sp>
          <p:sp>
            <p:nvSpPr>
              <p:cNvPr id="13" name="TextBox 12">
                <a:extLst>
                  <a:ext uri="{FF2B5EF4-FFF2-40B4-BE49-F238E27FC236}">
                    <a16:creationId xmlns:a16="http://schemas.microsoft.com/office/drawing/2014/main" id="{92D8D310-087E-4CA0-B144-D37EE8CE5359}"/>
                  </a:ext>
                </a:extLst>
              </p:cNvPr>
              <p:cNvSpPr txBox="1"/>
              <p:nvPr/>
            </p:nvSpPr>
            <p:spPr>
              <a:xfrm>
                <a:off x="4349230" y="2950161"/>
                <a:ext cx="845103" cy="2462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B050"/>
                    </a:solidFill>
                    <a:effectLst/>
                    <a:uLnTx/>
                    <a:uFillTx/>
                    <a:latin typeface="Arial" panose="020B0604020202020204" pitchFamily="34" charset="0"/>
                    <a:ea typeface="+mn-ea"/>
                    <a:cs typeface="Arial" panose="020B0604020202020204" pitchFamily="34" charset="0"/>
                  </a:rPr>
                  <a:t>CD19</a:t>
                </a: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r>
                  <a:rPr kumimoji="0" lang="en-US" sz="1000" b="0" i="0" u="none" strike="noStrike" kern="1200" cap="none" spc="0" normalizeH="0" baseline="0" noProof="0" dirty="0">
                    <a:ln>
                      <a:noFill/>
                    </a:ln>
                    <a:solidFill>
                      <a:srgbClr val="0000CC"/>
                    </a:solidFill>
                    <a:effectLst/>
                    <a:uLnTx/>
                    <a:uFillTx/>
                    <a:latin typeface="Arial" panose="020B0604020202020204" pitchFamily="34" charset="0"/>
                    <a:ea typeface="+mn-ea"/>
                    <a:cs typeface="Arial" panose="020B0604020202020204" pitchFamily="34" charset="0"/>
                  </a:rPr>
                  <a:t>DAPI</a:t>
                </a:r>
              </a:p>
            </p:txBody>
          </p:sp>
          <p:sp>
            <p:nvSpPr>
              <p:cNvPr id="14" name="TextBox 13">
                <a:extLst>
                  <a:ext uri="{FF2B5EF4-FFF2-40B4-BE49-F238E27FC236}">
                    <a16:creationId xmlns:a16="http://schemas.microsoft.com/office/drawing/2014/main" id="{198904C0-A9A0-4892-B7B9-016476635297}"/>
                  </a:ext>
                </a:extLst>
              </p:cNvPr>
              <p:cNvSpPr txBox="1"/>
              <p:nvPr/>
            </p:nvSpPr>
            <p:spPr>
              <a:xfrm>
                <a:off x="3225349" y="2957089"/>
                <a:ext cx="582211" cy="2462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CD138</a:t>
                </a:r>
              </a:p>
            </p:txBody>
          </p:sp>
          <p:cxnSp>
            <p:nvCxnSpPr>
              <p:cNvPr id="18" name="Straight Connector 17">
                <a:extLst>
                  <a:ext uri="{FF2B5EF4-FFF2-40B4-BE49-F238E27FC236}">
                    <a16:creationId xmlns:a16="http://schemas.microsoft.com/office/drawing/2014/main" id="{88FE93DA-EA8E-477F-8E4A-FB53E82F166E}"/>
                  </a:ext>
                </a:extLst>
              </p:cNvPr>
              <p:cNvCxnSpPr/>
              <p:nvPr/>
            </p:nvCxnSpPr>
            <p:spPr>
              <a:xfrm>
                <a:off x="1745606" y="3222491"/>
                <a:ext cx="10972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75F0659-CF87-49F2-8156-DFAFA9C5717E}"/>
                  </a:ext>
                </a:extLst>
              </p:cNvPr>
              <p:cNvCxnSpPr/>
              <p:nvPr/>
            </p:nvCxnSpPr>
            <p:spPr>
              <a:xfrm>
                <a:off x="4215474" y="3222491"/>
                <a:ext cx="10972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C203746-160E-4849-9F3E-7A78C04505EF}"/>
                  </a:ext>
                </a:extLst>
              </p:cNvPr>
              <p:cNvCxnSpPr/>
              <p:nvPr/>
            </p:nvCxnSpPr>
            <p:spPr>
              <a:xfrm>
                <a:off x="5450410" y="3222491"/>
                <a:ext cx="10972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27" name="Picture 26">
                <a:extLst>
                  <a:ext uri="{FF2B5EF4-FFF2-40B4-BE49-F238E27FC236}">
                    <a16:creationId xmlns:a16="http://schemas.microsoft.com/office/drawing/2014/main" id="{171CCED4-93D8-470B-910D-A41EF6B7045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461091" y="3377947"/>
                <a:ext cx="1097280" cy="1097280"/>
              </a:xfrm>
              <a:prstGeom prst="rect">
                <a:avLst/>
              </a:prstGeom>
            </p:spPr>
          </p:pic>
          <p:pic>
            <p:nvPicPr>
              <p:cNvPr id="28" name="Picture 27">
                <a:extLst>
                  <a:ext uri="{FF2B5EF4-FFF2-40B4-BE49-F238E27FC236}">
                    <a16:creationId xmlns:a16="http://schemas.microsoft.com/office/drawing/2014/main" id="{19826131-B4A2-4AB8-9B3B-BA6BA65448A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221105" y="3377947"/>
                <a:ext cx="1097280" cy="1097280"/>
              </a:xfrm>
              <a:prstGeom prst="rect">
                <a:avLst/>
              </a:prstGeom>
            </p:spPr>
          </p:pic>
          <p:pic>
            <p:nvPicPr>
              <p:cNvPr id="29" name="Picture 28">
                <a:extLst>
                  <a:ext uri="{FF2B5EF4-FFF2-40B4-BE49-F238E27FC236}">
                    <a16:creationId xmlns:a16="http://schemas.microsoft.com/office/drawing/2014/main" id="{6BDD1310-F5A0-49B7-86FB-28901726CC3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221105" y="4627508"/>
                <a:ext cx="1097280" cy="1097280"/>
              </a:xfrm>
              <a:prstGeom prst="rect">
                <a:avLst/>
              </a:prstGeom>
            </p:spPr>
          </p:pic>
          <p:pic>
            <p:nvPicPr>
              <p:cNvPr id="30" name="Picture 29">
                <a:extLst>
                  <a:ext uri="{FF2B5EF4-FFF2-40B4-BE49-F238E27FC236}">
                    <a16:creationId xmlns:a16="http://schemas.microsoft.com/office/drawing/2014/main" id="{65829756-4B2D-4D2E-84EE-D856068C57E3}"/>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461091" y="4627508"/>
                <a:ext cx="1097280" cy="1097280"/>
              </a:xfrm>
              <a:prstGeom prst="rect">
                <a:avLst/>
              </a:prstGeom>
            </p:spPr>
          </p:pic>
          <p:cxnSp>
            <p:nvCxnSpPr>
              <p:cNvPr id="31" name="Straight Connector 30">
                <a:extLst>
                  <a:ext uri="{FF2B5EF4-FFF2-40B4-BE49-F238E27FC236}">
                    <a16:creationId xmlns:a16="http://schemas.microsoft.com/office/drawing/2014/main" id="{D7BAB8E7-91C2-4F57-B728-CCC1242A87EB}"/>
                  </a:ext>
                </a:extLst>
              </p:cNvPr>
              <p:cNvCxnSpPr/>
              <p:nvPr/>
            </p:nvCxnSpPr>
            <p:spPr>
              <a:xfrm>
                <a:off x="510672" y="3222491"/>
                <a:ext cx="10972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CBD462E-F2BA-49E5-894D-3584ECAA54C6}"/>
                  </a:ext>
                </a:extLst>
              </p:cNvPr>
              <p:cNvCxnSpPr/>
              <p:nvPr/>
            </p:nvCxnSpPr>
            <p:spPr>
              <a:xfrm>
                <a:off x="2980540" y="3222491"/>
                <a:ext cx="10972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C341E60D-FE11-4D59-B846-F5371BEABDB1}"/>
                  </a:ext>
                </a:extLst>
              </p:cNvPr>
              <p:cNvSpPr txBox="1"/>
              <p:nvPr/>
            </p:nvSpPr>
            <p:spPr>
              <a:xfrm>
                <a:off x="2044815" y="2957089"/>
                <a:ext cx="511679" cy="2462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B050"/>
                    </a:solidFill>
                    <a:effectLst/>
                    <a:uLnTx/>
                    <a:uFillTx/>
                    <a:latin typeface="Arial" panose="020B0604020202020204" pitchFamily="34" charset="0"/>
                    <a:ea typeface="+mn-ea"/>
                    <a:cs typeface="Arial" panose="020B0604020202020204" pitchFamily="34" charset="0"/>
                  </a:rPr>
                  <a:t>CD19</a:t>
                </a:r>
              </a:p>
            </p:txBody>
          </p:sp>
          <p:sp>
            <p:nvSpPr>
              <p:cNvPr id="34" name="TextBox 33">
                <a:extLst>
                  <a:ext uri="{FF2B5EF4-FFF2-40B4-BE49-F238E27FC236}">
                    <a16:creationId xmlns:a16="http://schemas.microsoft.com/office/drawing/2014/main" id="{4E21B054-8C87-4411-8448-C95721C7438C}"/>
                  </a:ext>
                </a:extLst>
              </p:cNvPr>
              <p:cNvSpPr txBox="1"/>
              <p:nvPr/>
            </p:nvSpPr>
            <p:spPr>
              <a:xfrm>
                <a:off x="5533191" y="2957089"/>
                <a:ext cx="915635" cy="2462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CD138/</a:t>
                </a:r>
                <a:r>
                  <a:rPr kumimoji="0" lang="en-US" sz="1000" b="0" i="0" u="none" strike="noStrike" kern="1200" cap="none" spc="0" normalizeH="0" baseline="0" noProof="0" dirty="0">
                    <a:ln>
                      <a:noFill/>
                    </a:ln>
                    <a:solidFill>
                      <a:srgbClr val="0000CC"/>
                    </a:solidFill>
                    <a:effectLst/>
                    <a:uLnTx/>
                    <a:uFillTx/>
                    <a:latin typeface="Arial" panose="020B0604020202020204" pitchFamily="34" charset="0"/>
                    <a:ea typeface="+mn-ea"/>
                    <a:cs typeface="Arial" panose="020B0604020202020204" pitchFamily="34" charset="0"/>
                  </a:rPr>
                  <a:t>DAPI</a:t>
                </a:r>
              </a:p>
            </p:txBody>
          </p:sp>
        </p:grpSp>
        <p:grpSp>
          <p:nvGrpSpPr>
            <p:cNvPr id="45" name="Group 44">
              <a:extLst>
                <a:ext uri="{FF2B5EF4-FFF2-40B4-BE49-F238E27FC236}">
                  <a16:creationId xmlns:a16="http://schemas.microsoft.com/office/drawing/2014/main" id="{E4BC71F7-AC98-47E9-8C95-C8A9A65B1014}"/>
                </a:ext>
              </a:extLst>
            </p:cNvPr>
            <p:cNvGrpSpPr/>
            <p:nvPr/>
          </p:nvGrpSpPr>
          <p:grpSpPr>
            <a:xfrm>
              <a:off x="3998" y="987284"/>
              <a:ext cx="6578426" cy="4738562"/>
              <a:chOff x="3998" y="987284"/>
              <a:chExt cx="6578426" cy="4738562"/>
            </a:xfrm>
          </p:grpSpPr>
          <p:grpSp>
            <p:nvGrpSpPr>
              <p:cNvPr id="42" name="Group 41">
                <a:extLst>
                  <a:ext uri="{FF2B5EF4-FFF2-40B4-BE49-F238E27FC236}">
                    <a16:creationId xmlns:a16="http://schemas.microsoft.com/office/drawing/2014/main" id="{6C02F658-D43F-4CB5-8B5C-9CD94254DF01}"/>
                  </a:ext>
                </a:extLst>
              </p:cNvPr>
              <p:cNvGrpSpPr/>
              <p:nvPr/>
            </p:nvGrpSpPr>
            <p:grpSpPr>
              <a:xfrm>
                <a:off x="63121" y="3387472"/>
                <a:ext cx="276999" cy="2338374"/>
                <a:chOff x="63121" y="3387472"/>
                <a:chExt cx="276999" cy="2338374"/>
              </a:xfrm>
            </p:grpSpPr>
            <p:sp>
              <p:nvSpPr>
                <p:cNvPr id="15" name="TextBox 14">
                  <a:extLst>
                    <a:ext uri="{FF2B5EF4-FFF2-40B4-BE49-F238E27FC236}">
                      <a16:creationId xmlns:a16="http://schemas.microsoft.com/office/drawing/2014/main" id="{78C060F4-AA1C-4967-8C8A-BACF7922B666}"/>
                    </a:ext>
                  </a:extLst>
                </p:cNvPr>
                <p:cNvSpPr txBox="1"/>
                <p:nvPr/>
              </p:nvSpPr>
              <p:spPr>
                <a:xfrm rot="16200000">
                  <a:off x="-91088" y="3796980"/>
                  <a:ext cx="585418"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Day 1</a:t>
                  </a:r>
                </a:p>
              </p:txBody>
            </p:sp>
            <p:sp>
              <p:nvSpPr>
                <p:cNvPr id="16" name="TextBox 15">
                  <a:extLst>
                    <a:ext uri="{FF2B5EF4-FFF2-40B4-BE49-F238E27FC236}">
                      <a16:creationId xmlns:a16="http://schemas.microsoft.com/office/drawing/2014/main" id="{73764046-25F4-4D87-A7AE-78C08F01C902}"/>
                    </a:ext>
                  </a:extLst>
                </p:cNvPr>
                <p:cNvSpPr txBox="1"/>
                <p:nvPr/>
              </p:nvSpPr>
              <p:spPr>
                <a:xfrm rot="16200000">
                  <a:off x="-133567" y="5049267"/>
                  <a:ext cx="670376"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Day 14</a:t>
                  </a:r>
                </a:p>
              </p:txBody>
            </p:sp>
            <p:cxnSp>
              <p:nvCxnSpPr>
                <p:cNvPr id="22" name="Straight Connector 21">
                  <a:extLst>
                    <a:ext uri="{FF2B5EF4-FFF2-40B4-BE49-F238E27FC236}">
                      <a16:creationId xmlns:a16="http://schemas.microsoft.com/office/drawing/2014/main" id="{DCC223BC-167A-4B51-8ECB-95974712B301}"/>
                    </a:ext>
                  </a:extLst>
                </p:cNvPr>
                <p:cNvCxnSpPr>
                  <a:cxnSpLocks/>
                </p:cNvCxnSpPr>
                <p:nvPr/>
              </p:nvCxnSpPr>
              <p:spPr>
                <a:xfrm rot="16200000">
                  <a:off x="-220971" y="3936112"/>
                  <a:ext cx="10972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F040E49-19DC-4617-A1FC-2E39255F5110}"/>
                    </a:ext>
                  </a:extLst>
                </p:cNvPr>
                <p:cNvCxnSpPr>
                  <a:cxnSpLocks/>
                </p:cNvCxnSpPr>
                <p:nvPr/>
              </p:nvCxnSpPr>
              <p:spPr>
                <a:xfrm rot="16200000">
                  <a:off x="-220971" y="5177206"/>
                  <a:ext cx="10972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888D6694-053C-494F-891B-6DBF8CC1194C}"/>
                  </a:ext>
                </a:extLst>
              </p:cNvPr>
              <p:cNvSpPr txBox="1"/>
              <p:nvPr/>
            </p:nvSpPr>
            <p:spPr>
              <a:xfrm>
                <a:off x="3998" y="987284"/>
                <a:ext cx="351378"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a:t>
                </a:r>
              </a:p>
            </p:txBody>
          </p:sp>
          <p:sp>
            <p:nvSpPr>
              <p:cNvPr id="36" name="TextBox 35">
                <a:extLst>
                  <a:ext uri="{FF2B5EF4-FFF2-40B4-BE49-F238E27FC236}">
                    <a16:creationId xmlns:a16="http://schemas.microsoft.com/office/drawing/2014/main" id="{879015DE-2D99-44AE-96FC-527EB3414B8D}"/>
                  </a:ext>
                </a:extLst>
              </p:cNvPr>
              <p:cNvSpPr txBox="1"/>
              <p:nvPr/>
            </p:nvSpPr>
            <p:spPr>
              <a:xfrm>
                <a:off x="3998" y="2772941"/>
                <a:ext cx="351378"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a:t>
                </a:r>
              </a:p>
            </p:txBody>
          </p:sp>
          <p:sp>
            <p:nvSpPr>
              <p:cNvPr id="37" name="TextBox 36">
                <a:extLst>
                  <a:ext uri="{FF2B5EF4-FFF2-40B4-BE49-F238E27FC236}">
                    <a16:creationId xmlns:a16="http://schemas.microsoft.com/office/drawing/2014/main" id="{8091FBFE-F4B1-447A-B076-F04EDBD6B78C}"/>
                  </a:ext>
                </a:extLst>
              </p:cNvPr>
              <p:cNvSpPr txBox="1"/>
              <p:nvPr/>
            </p:nvSpPr>
            <p:spPr>
              <a:xfrm>
                <a:off x="2964805" y="987284"/>
                <a:ext cx="351378"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C</a:t>
                </a:r>
              </a:p>
            </p:txBody>
          </p:sp>
          <p:sp>
            <p:nvSpPr>
              <p:cNvPr id="17" name="TextBox 16">
                <a:extLst>
                  <a:ext uri="{FF2B5EF4-FFF2-40B4-BE49-F238E27FC236}">
                    <a16:creationId xmlns:a16="http://schemas.microsoft.com/office/drawing/2014/main" id="{FD7C881E-DA9B-4948-8165-E43B7EA5E961}"/>
                  </a:ext>
                </a:extLst>
              </p:cNvPr>
              <p:cNvSpPr txBox="1"/>
              <p:nvPr/>
            </p:nvSpPr>
            <p:spPr>
              <a:xfrm rot="16200000">
                <a:off x="-91088" y="1756088"/>
                <a:ext cx="585418" cy="27699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Day 0</a:t>
                </a:r>
              </a:p>
            </p:txBody>
          </p:sp>
          <p:cxnSp>
            <p:nvCxnSpPr>
              <p:cNvPr id="21" name="Straight Connector 20">
                <a:extLst>
                  <a:ext uri="{FF2B5EF4-FFF2-40B4-BE49-F238E27FC236}">
                    <a16:creationId xmlns:a16="http://schemas.microsoft.com/office/drawing/2014/main" id="{15D3605F-0EB1-495C-970F-7E801986A426}"/>
                  </a:ext>
                </a:extLst>
              </p:cNvPr>
              <p:cNvCxnSpPr>
                <a:cxnSpLocks/>
              </p:cNvCxnSpPr>
              <p:nvPr/>
            </p:nvCxnSpPr>
            <p:spPr>
              <a:xfrm rot="16200000">
                <a:off x="-202683" y="1889353"/>
                <a:ext cx="10607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7" name="Group 56">
                <a:extLst>
                  <a:ext uri="{FF2B5EF4-FFF2-40B4-BE49-F238E27FC236}">
                    <a16:creationId xmlns:a16="http://schemas.microsoft.com/office/drawing/2014/main" id="{33E1AD20-8521-4A62-9ED8-C1611E84A069}"/>
                  </a:ext>
                </a:extLst>
              </p:cNvPr>
              <p:cNvGrpSpPr/>
              <p:nvPr/>
            </p:nvGrpSpPr>
            <p:grpSpPr>
              <a:xfrm>
                <a:off x="3123666" y="1346693"/>
                <a:ext cx="3458758" cy="1370662"/>
                <a:chOff x="3123666" y="1094509"/>
                <a:chExt cx="3458758" cy="1370662"/>
              </a:xfrm>
            </p:grpSpPr>
            <p:pic>
              <p:nvPicPr>
                <p:cNvPr id="39" name="Picture 38">
                  <a:extLst>
                    <a:ext uri="{FF2B5EF4-FFF2-40B4-BE49-F238E27FC236}">
                      <a16:creationId xmlns:a16="http://schemas.microsoft.com/office/drawing/2014/main" id="{C52B305E-98A8-4C56-9A22-2FAED4CE2C13}"/>
                    </a:ext>
                  </a:extLst>
                </p:cNvPr>
                <p:cNvPicPr>
                  <a:picLocks noChangeAspect="1"/>
                </p:cNvPicPr>
                <p:nvPr/>
              </p:nvPicPr>
              <p:blipFill rotWithShape="1">
                <a:blip r:embed="rId12"/>
                <a:srcRect t="6446" r="13499" b="4246"/>
                <a:stretch/>
              </p:blipFill>
              <p:spPr>
                <a:xfrm>
                  <a:off x="4799930" y="1097838"/>
                  <a:ext cx="1782494" cy="1367333"/>
                </a:xfrm>
                <a:prstGeom prst="rect">
                  <a:avLst/>
                </a:prstGeom>
              </p:spPr>
            </p:pic>
            <p:pic>
              <p:nvPicPr>
                <p:cNvPr id="40" name="Picture 39">
                  <a:extLst>
                    <a:ext uri="{FF2B5EF4-FFF2-40B4-BE49-F238E27FC236}">
                      <a16:creationId xmlns:a16="http://schemas.microsoft.com/office/drawing/2014/main" id="{22E00D09-60DE-499E-B109-74170B97D51D}"/>
                    </a:ext>
                  </a:extLst>
                </p:cNvPr>
                <p:cNvPicPr>
                  <a:picLocks noChangeAspect="1"/>
                </p:cNvPicPr>
                <p:nvPr/>
              </p:nvPicPr>
              <p:blipFill rotWithShape="1">
                <a:blip r:embed="rId13"/>
                <a:srcRect t="5619" r="13499" b="5155"/>
                <a:stretch/>
              </p:blipFill>
              <p:spPr>
                <a:xfrm>
                  <a:off x="3123666" y="1094509"/>
                  <a:ext cx="1782495" cy="1367333"/>
                </a:xfrm>
                <a:prstGeom prst="rect">
                  <a:avLst/>
                </a:prstGeom>
              </p:spPr>
            </p:pic>
          </p:grpSp>
          <p:grpSp>
            <p:nvGrpSpPr>
              <p:cNvPr id="2" name="Group 1">
                <a:extLst>
                  <a:ext uri="{FF2B5EF4-FFF2-40B4-BE49-F238E27FC236}">
                    <a16:creationId xmlns:a16="http://schemas.microsoft.com/office/drawing/2014/main" id="{73A4A016-E671-44B3-B926-E6BFAA441468}"/>
                  </a:ext>
                </a:extLst>
              </p:cNvPr>
              <p:cNvGrpSpPr/>
              <p:nvPr/>
            </p:nvGrpSpPr>
            <p:grpSpPr>
              <a:xfrm>
                <a:off x="397075" y="1351252"/>
                <a:ext cx="2424483" cy="1395748"/>
                <a:chOff x="397075" y="1323544"/>
                <a:chExt cx="2424483" cy="1395748"/>
              </a:xfrm>
            </p:grpSpPr>
            <p:sp>
              <p:nvSpPr>
                <p:cNvPr id="43" name="TextBox 42">
                  <a:extLst>
                    <a:ext uri="{FF2B5EF4-FFF2-40B4-BE49-F238E27FC236}">
                      <a16:creationId xmlns:a16="http://schemas.microsoft.com/office/drawing/2014/main" id="{2BA8962B-176B-41D7-B915-EBF926BC206E}"/>
                    </a:ext>
                  </a:extLst>
                </p:cNvPr>
                <p:cNvSpPr txBox="1"/>
                <p:nvPr/>
              </p:nvSpPr>
              <p:spPr>
                <a:xfrm>
                  <a:off x="800874" y="2473071"/>
                  <a:ext cx="511680" cy="2462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B050"/>
                      </a:solidFill>
                      <a:effectLst/>
                      <a:uLnTx/>
                      <a:uFillTx/>
                      <a:latin typeface="Arial" panose="020B0604020202020204" pitchFamily="34" charset="0"/>
                      <a:ea typeface="+mn-ea"/>
                      <a:cs typeface="Arial" panose="020B0604020202020204" pitchFamily="34" charset="0"/>
                    </a:rPr>
                    <a:t>CD19</a:t>
                  </a:r>
                </a:p>
              </p:txBody>
            </p:sp>
            <p:pic>
              <p:nvPicPr>
                <p:cNvPr id="25" name="Picture 24">
                  <a:extLst>
                    <a:ext uri="{FF2B5EF4-FFF2-40B4-BE49-F238E27FC236}">
                      <a16:creationId xmlns:a16="http://schemas.microsoft.com/office/drawing/2014/main" id="{C045602F-8D15-6D47-B4F8-0C48188DCFB7}"/>
                    </a:ext>
                  </a:extLst>
                </p:cNvPr>
                <p:cNvPicPr>
                  <a:picLocks noChangeAspect="1"/>
                </p:cNvPicPr>
                <p:nvPr/>
              </p:nvPicPr>
              <p:blipFill rotWithShape="1">
                <a:blip r:embed="rId14"/>
                <a:srcRect r="52125"/>
                <a:stretch/>
              </p:blipFill>
              <p:spPr>
                <a:xfrm>
                  <a:off x="397075" y="1323544"/>
                  <a:ext cx="1252015" cy="1188720"/>
                </a:xfrm>
                <a:prstGeom prst="rect">
                  <a:avLst/>
                </a:prstGeom>
              </p:spPr>
            </p:pic>
            <p:sp>
              <p:nvSpPr>
                <p:cNvPr id="10" name="TextBox 9"/>
                <p:cNvSpPr txBox="1"/>
                <p:nvPr/>
              </p:nvSpPr>
              <p:spPr>
                <a:xfrm>
                  <a:off x="1115157" y="1792925"/>
                  <a:ext cx="511680"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B050"/>
                      </a:solidFill>
                      <a:effectLst/>
                      <a:uLnTx/>
                      <a:uFillTx/>
                      <a:latin typeface="Arial" panose="020B0604020202020204" pitchFamily="34" charset="0"/>
                      <a:ea typeface="+mn-ea"/>
                      <a:cs typeface="Arial" panose="020B0604020202020204" pitchFamily="34" charset="0"/>
                    </a:rPr>
                    <a:t>CD19+</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B050"/>
                      </a:solidFill>
                      <a:effectLst/>
                      <a:uLnTx/>
                      <a:uFillTx/>
                      <a:latin typeface="Arial" panose="020B0604020202020204" pitchFamily="34" charset="0"/>
                      <a:ea typeface="+mn-ea"/>
                      <a:cs typeface="Arial" panose="020B0604020202020204" pitchFamily="34" charset="0"/>
                    </a:rPr>
                    <a:t>99.9%</a:t>
                  </a:r>
                </a:p>
              </p:txBody>
            </p:sp>
            <p:pic>
              <p:nvPicPr>
                <p:cNvPr id="26" name="Picture 25">
                  <a:extLst>
                    <a:ext uri="{FF2B5EF4-FFF2-40B4-BE49-F238E27FC236}">
                      <a16:creationId xmlns:a16="http://schemas.microsoft.com/office/drawing/2014/main" id="{E4EC6967-1D85-A74E-9498-ED06184A3BB0}"/>
                    </a:ext>
                  </a:extLst>
                </p:cNvPr>
                <p:cNvPicPr>
                  <a:picLocks noChangeAspect="1"/>
                </p:cNvPicPr>
                <p:nvPr/>
              </p:nvPicPr>
              <p:blipFill rotWithShape="1">
                <a:blip r:embed="rId14"/>
                <a:srcRect l="52985"/>
                <a:stretch/>
              </p:blipFill>
              <p:spPr>
                <a:xfrm>
                  <a:off x="1592046" y="1323785"/>
                  <a:ext cx="1229512" cy="1188720"/>
                </a:xfrm>
                <a:prstGeom prst="rect">
                  <a:avLst/>
                </a:prstGeom>
              </p:spPr>
            </p:pic>
            <p:sp>
              <p:nvSpPr>
                <p:cNvPr id="48" name="TextBox 47"/>
                <p:cNvSpPr txBox="1"/>
                <p:nvPr/>
              </p:nvSpPr>
              <p:spPr>
                <a:xfrm>
                  <a:off x="2116930" y="1792925"/>
                  <a:ext cx="582211"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CD138+</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46.1%</a:t>
                  </a:r>
                </a:p>
              </p:txBody>
            </p:sp>
            <p:sp>
              <p:nvSpPr>
                <p:cNvPr id="44" name="TextBox 43">
                  <a:extLst>
                    <a:ext uri="{FF2B5EF4-FFF2-40B4-BE49-F238E27FC236}">
                      <a16:creationId xmlns:a16="http://schemas.microsoft.com/office/drawing/2014/main" id="{BF3F9C46-237A-465D-B96D-C2CD9F208853}"/>
                    </a:ext>
                  </a:extLst>
                </p:cNvPr>
                <p:cNvSpPr txBox="1"/>
                <p:nvPr/>
              </p:nvSpPr>
              <p:spPr>
                <a:xfrm>
                  <a:off x="1973380" y="2473071"/>
                  <a:ext cx="582211" cy="2462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CD138</a:t>
                  </a:r>
                </a:p>
              </p:txBody>
            </p:sp>
          </p:grpSp>
        </p:grpSp>
      </p:grpSp>
    </p:spTree>
    <p:extLst>
      <p:ext uri="{BB962C8B-B14F-4D97-AF65-F5344CB8AC3E}">
        <p14:creationId xmlns:p14="http://schemas.microsoft.com/office/powerpoint/2010/main" val="22010459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175084</TotalTime>
  <Words>2335</Words>
  <Application>Microsoft Office PowerPoint</Application>
  <PresentationFormat>On-screen Show (4:3)</PresentationFormat>
  <Paragraphs>422</Paragraphs>
  <Slides>11</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Arial</vt:lpstr>
      <vt:lpstr>Calibri</vt:lpstr>
      <vt:lpstr>Calibri Light</vt:lpstr>
      <vt:lpstr>Times New Roman</vt:lpstr>
      <vt:lpstr>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Halliley</dc:creator>
  <cp:lastModifiedBy>Doan C Nguyen</cp:lastModifiedBy>
  <cp:revision>567</cp:revision>
  <cp:lastPrinted>2019-03-09T12:16:53Z</cp:lastPrinted>
  <dcterms:created xsi:type="dcterms:W3CDTF">2013-06-28T15:37:22Z</dcterms:created>
  <dcterms:modified xsi:type="dcterms:W3CDTF">2019-03-11T19:49:32Z</dcterms:modified>
</cp:coreProperties>
</file>