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8" r:id="rId2"/>
    <p:sldId id="315" r:id="rId3"/>
    <p:sldId id="32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2" autoAdjust="0"/>
    <p:restoredTop sz="96226" autoAdjust="0"/>
  </p:normalViewPr>
  <p:slideViewPr>
    <p:cSldViewPr snapToGrid="0" snapToObjects="1">
      <p:cViewPr varScale="1">
        <p:scale>
          <a:sx n="186" d="100"/>
          <a:sy n="186" d="100"/>
        </p:scale>
        <p:origin x="208" y="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03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533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0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26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19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14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91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31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70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5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10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D6A6A-143D-B94D-B2B0-F58F0CEDB42B}" type="datetimeFigureOut">
              <a:rPr lang="fr-FR" smtClean="0"/>
              <a:t>02/02/2019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6000C-008E-E940-8976-BD95C15B87D7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03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5" y="1255966"/>
            <a:ext cx="8575912" cy="3943563"/>
            <a:chOff x="11763" y="1025519"/>
            <a:chExt cx="8393444" cy="5110548"/>
          </a:xfrm>
        </p:grpSpPr>
        <p:sp>
          <p:nvSpPr>
            <p:cNvPr id="9" name="Rectangle 8"/>
            <p:cNvSpPr/>
            <p:nvPr/>
          </p:nvSpPr>
          <p:spPr>
            <a:xfrm>
              <a:off x="11763" y="1025519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01552" y="1206973"/>
              <a:ext cx="7156823" cy="31908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latin typeface="Georgia"/>
                  <a:cs typeface="Georgia"/>
                </a:rPr>
                <a:t>Key points</a:t>
              </a:r>
            </a:p>
            <a:p>
              <a:endParaRPr lang="fr-FR" dirty="0">
                <a:latin typeface="Georgia"/>
                <a:cs typeface="Georgia"/>
              </a:endParaRPr>
            </a:p>
            <a:p>
              <a:endParaRPr lang="fr-FR" dirty="0">
                <a:latin typeface="Georgia"/>
                <a:cs typeface="Georgia"/>
              </a:endParaRPr>
            </a:p>
            <a:p>
              <a:r>
                <a:rPr lang="fr-FR" dirty="0">
                  <a:latin typeface="Georgia"/>
                  <a:cs typeface="Georgia"/>
                </a:rPr>
                <a:t>1.  Intervertebral disc</a:t>
              </a:r>
            </a:p>
            <a:p>
              <a:endParaRPr lang="fr-FR" dirty="0">
                <a:latin typeface="Georgia"/>
                <a:cs typeface="Georgia"/>
              </a:endParaRPr>
            </a:p>
            <a:p>
              <a:r>
                <a:rPr lang="fr-FR" dirty="0">
                  <a:latin typeface="Georgia"/>
                  <a:cs typeface="Georgia"/>
                </a:rPr>
                <a:t>2.  </a:t>
              </a:r>
              <a:r>
                <a:rPr lang="fr-FR" altLang="ja-JP" dirty="0">
                  <a:latin typeface="Georgia"/>
                  <a:cs typeface="Georgia"/>
                </a:rPr>
                <a:t>Nutrient deprivation</a:t>
              </a:r>
              <a:endParaRPr lang="fr-FR" dirty="0">
                <a:latin typeface="Georgia"/>
                <a:cs typeface="Georgia"/>
              </a:endParaRPr>
            </a:p>
            <a:p>
              <a:endParaRPr lang="fr-FR" dirty="0">
                <a:latin typeface="Georgia"/>
                <a:cs typeface="Georgia"/>
              </a:endParaRPr>
            </a:p>
            <a:p>
              <a:r>
                <a:rPr lang="fr-FR" dirty="0">
                  <a:latin typeface="Georgia"/>
                  <a:cs typeface="Georgia"/>
                </a:rPr>
                <a:t>3.  </a:t>
              </a:r>
              <a:r>
                <a:rPr lang="fr-FR" dirty="0" err="1">
                  <a:latin typeface="Georgia"/>
                  <a:cs typeface="Georgia"/>
                </a:rPr>
                <a:t>Autophagy</a:t>
              </a:r>
              <a:endParaRPr lang="fr-FR" dirty="0">
                <a:latin typeface="Georgia"/>
                <a:cs typeface="Georgia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03734" y="5528236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Yurube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T,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Buchser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WJ, Moon HJ, Hartman RA,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Takayama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K, Kawakami Y, Nishida K,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Kurosaka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M, Vo NV, Kang JD,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Lotze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MT, Sowa GA (2019) Serum and nutrient deprivation increases autophagic flux in intervertebral disc annulus fibrosus cells: an </a:t>
            </a:r>
            <a:r>
              <a:rPr lang="en-US" sz="1400" i="1" dirty="0">
                <a:solidFill>
                  <a:schemeClr val="tx1"/>
                </a:solidFill>
                <a:latin typeface="Georgia" panose="02040502050405020303" pitchFamily="18" charset="0"/>
              </a:rPr>
              <a:t>in-vitro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experimental study.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Eur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Spine J;</a:t>
            </a:r>
            <a:endParaRPr lang="de-CH" sz="1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56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03735" y="1255966"/>
            <a:ext cx="8575912" cy="3943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>
              <a:solidFill>
                <a:srgbClr val="000000"/>
              </a:solidFill>
              <a:latin typeface="Georgia"/>
              <a:cs typeface="Georg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3734" y="5528236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Yurube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T,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Buchser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WJ, Moon HJ, Hartman RA,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Takayama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K, Kawakami Y, Nishida K,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Kurosaka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M, Vo NV, Kang JD,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Lotze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MT, Sowa GA (2019) Serum and nutrient deprivation increases autophagic flux in intervertebral disc annulus fibrosus cells: an </a:t>
            </a:r>
            <a:r>
              <a:rPr lang="en-US" sz="1400" i="1" dirty="0">
                <a:solidFill>
                  <a:schemeClr val="tx1"/>
                </a:solidFill>
                <a:latin typeface="Georgia" panose="02040502050405020303" pitchFamily="18" charset="0"/>
              </a:rPr>
              <a:t>in-vitro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experimental study.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Eur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Spine J;</a:t>
            </a:r>
            <a:endParaRPr lang="de-CH" sz="1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824" y="1247804"/>
            <a:ext cx="4638866" cy="38902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91687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403735" y="1255966"/>
            <a:ext cx="8575912" cy="3943563"/>
            <a:chOff x="11763" y="1025519"/>
            <a:chExt cx="8393444" cy="5110548"/>
          </a:xfrm>
        </p:grpSpPr>
        <p:sp>
          <p:nvSpPr>
            <p:cNvPr id="9" name="Rectangle 8"/>
            <p:cNvSpPr/>
            <p:nvPr/>
          </p:nvSpPr>
          <p:spPr>
            <a:xfrm>
              <a:off x="11763" y="1025519"/>
              <a:ext cx="8393444" cy="5110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  <a:latin typeface="Georgia"/>
                <a:cs typeface="Georgia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01552" y="1206973"/>
              <a:ext cx="7156823" cy="426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err="1">
                  <a:latin typeface="Georgia"/>
                  <a:cs typeface="Georgia"/>
                </a:rPr>
                <a:t>Take</a:t>
              </a:r>
              <a:r>
                <a:rPr lang="fr-FR" sz="2800" dirty="0">
                  <a:latin typeface="Georgia"/>
                  <a:cs typeface="Georgia"/>
                </a:rPr>
                <a:t> Home Messages</a:t>
              </a:r>
            </a:p>
            <a:p>
              <a:endParaRPr lang="fr-FR" dirty="0">
                <a:latin typeface="Georgia"/>
                <a:cs typeface="Georgia"/>
              </a:endParaRPr>
            </a:p>
            <a:p>
              <a:pPr marL="342900" indent="-342900">
                <a:buAutoNum type="arabicPeriod"/>
              </a:pPr>
              <a:endParaRPr lang="en-US" dirty="0">
                <a:latin typeface="Georgia"/>
                <a:cs typeface="Georgia"/>
              </a:endParaRPr>
            </a:p>
            <a:p>
              <a:pPr marL="342900" indent="-342900">
                <a:buAutoNum type="arabicPeriod"/>
              </a:pPr>
              <a:r>
                <a:rPr lang="en-US" dirty="0">
                  <a:latin typeface="Georgia"/>
                  <a:cs typeface="Georgia"/>
                </a:rPr>
                <a:t>Nutrient deprivation reduces disc cell proliferation and metabolic activity, indicating increased cellular stress.</a:t>
              </a:r>
            </a:p>
            <a:p>
              <a:pPr marL="342900" indent="-342900">
                <a:buAutoNum type="arabicPeriod"/>
              </a:pPr>
              <a:endParaRPr lang="en-US" dirty="0">
                <a:latin typeface="Georgia"/>
                <a:cs typeface="Georgia"/>
              </a:endParaRPr>
            </a:p>
            <a:p>
              <a:pPr marL="342900" indent="-342900">
                <a:buAutoNum type="arabicPeriod"/>
              </a:pPr>
              <a:r>
                <a:rPr lang="fr-FR" dirty="0">
                  <a:latin typeface="Georgia"/>
                  <a:cs typeface="Georgia"/>
                </a:rPr>
                <a:t>Nutrient deprivation </a:t>
              </a:r>
              <a:r>
                <a:rPr lang="en-US" altLang="ja-JP" dirty="0">
                  <a:latin typeface="Georgia"/>
                  <a:cs typeface="Georgia"/>
                </a:rPr>
                <a:t>increases the dynamic process of autophagy, autophagy flux.</a:t>
              </a:r>
            </a:p>
            <a:p>
              <a:pPr marL="342900" indent="-342900">
                <a:buAutoNum type="arabicPeriod"/>
              </a:pPr>
              <a:endParaRPr lang="fr-FR" altLang="ja-JP" dirty="0">
                <a:latin typeface="Georgia"/>
                <a:cs typeface="Georgia"/>
              </a:endParaRPr>
            </a:p>
            <a:p>
              <a:pPr marL="342900" indent="-342900">
                <a:buAutoNum type="arabicPeriod"/>
              </a:pPr>
              <a:r>
                <a:rPr lang="en-US" altLang="ja-JP" dirty="0">
                  <a:latin typeface="Georgia"/>
                  <a:cs typeface="Georgia"/>
                </a:rPr>
                <a:t>Nutrient deprivation promotes concurrent induction of disc cellular apoptosis, senescence, and autophagy.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403734" y="5528236"/>
            <a:ext cx="7141559" cy="986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Yurube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T,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Buchser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WJ, Moon HJ, Hartman RA,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Takayama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K, Kawakami Y, Nishida K,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Kurosaka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M, Vo NV, Kang JD,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Lotze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MT, Sowa GA (2019) Serum and nutrient deprivation increases autophagic flux in intervertebral disc annulus fibrosus cells: an </a:t>
            </a:r>
            <a:r>
              <a:rPr lang="en-US" sz="1400" i="1" dirty="0">
                <a:solidFill>
                  <a:schemeClr val="tx1"/>
                </a:solidFill>
                <a:latin typeface="Georgia" panose="02040502050405020303" pitchFamily="18" charset="0"/>
              </a:rPr>
              <a:t>in-vitro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experimental study. </a:t>
            </a:r>
            <a:r>
              <a:rPr lang="en-US" sz="1400" dirty="0" err="1">
                <a:solidFill>
                  <a:schemeClr val="tx1"/>
                </a:solidFill>
                <a:latin typeface="Georgia" panose="02040502050405020303" pitchFamily="18" charset="0"/>
              </a:rPr>
              <a:t>Eur</a:t>
            </a:r>
            <a:r>
              <a:rPr lang="en-US" sz="1400" dirty="0">
                <a:solidFill>
                  <a:schemeClr val="tx1"/>
                </a:solidFill>
                <a:latin typeface="Georgia" panose="02040502050405020303" pitchFamily="18" charset="0"/>
              </a:rPr>
              <a:t> Spine J;</a:t>
            </a:r>
            <a:endParaRPr lang="de-CH" sz="1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529" y="5841999"/>
            <a:ext cx="1240118" cy="342970"/>
          </a:xfrm>
          <a:prstGeom prst="rect">
            <a:avLst/>
          </a:prstGeom>
        </p:spPr>
      </p:pic>
      <p:grpSp>
        <p:nvGrpSpPr>
          <p:cNvPr id="3" name="Grouper 2"/>
          <p:cNvGrpSpPr/>
          <p:nvPr/>
        </p:nvGrpSpPr>
        <p:grpSpPr>
          <a:xfrm>
            <a:off x="128494" y="343657"/>
            <a:ext cx="9015506" cy="821410"/>
            <a:chOff x="128494" y="1210235"/>
            <a:chExt cx="9015506" cy="821410"/>
          </a:xfrm>
        </p:grpSpPr>
        <p:cxnSp>
          <p:nvCxnSpPr>
            <p:cNvPr id="13" name="Connecteur droit 12"/>
            <p:cNvCxnSpPr/>
            <p:nvPr/>
          </p:nvCxnSpPr>
          <p:spPr>
            <a:xfrm>
              <a:off x="2211294" y="1410442"/>
              <a:ext cx="6932706" cy="0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age 9" descr="LOGO ESJ.png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94" y="1210235"/>
              <a:ext cx="2202330" cy="8214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7440"/>
      </p:ext>
    </p:extLst>
  </p:cSld>
  <p:clrMapOvr>
    <a:masterClrMapping/>
  </p:clrMapOvr>
</p:sld>
</file>

<file path=ppt/theme/theme1.xml><?xml version="1.0" encoding="utf-8"?>
<a:theme xmlns:a="http://schemas.openxmlformats.org/drawingml/2006/main" name="ESJ_PP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ESJ_PPT.potx</Template>
  <TotalTime>0</TotalTime>
  <Words>241</Words>
  <Application>Microsoft Macintosh PowerPoint</Application>
  <PresentationFormat>Bildschirmpräsentation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Georgia</vt:lpstr>
      <vt:lpstr>ESJ_PPT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Force Meeting</dc:title>
  <dc:creator>Maryem-Fama Ismael Aguirre</dc:creator>
  <cp:lastModifiedBy>Irene Zintel</cp:lastModifiedBy>
  <cp:revision>59</cp:revision>
  <cp:lastPrinted>2015-11-08T10:17:41Z</cp:lastPrinted>
  <dcterms:created xsi:type="dcterms:W3CDTF">2015-11-08T09:47:16Z</dcterms:created>
  <dcterms:modified xsi:type="dcterms:W3CDTF">2019-02-02T07:49:16Z</dcterms:modified>
</cp:coreProperties>
</file>