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4002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09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81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59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95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0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271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90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55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99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52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52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4AA81-5AD7-4BAA-9625-0F6C901D3F59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0A2BD-6FB2-44B7-BE0C-E70F4162D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0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BBE8F9CA-F760-4939-BA02-A6DF8A51BE2E}"/>
              </a:ext>
            </a:extLst>
          </p:cNvPr>
          <p:cNvGrpSpPr/>
          <p:nvPr/>
        </p:nvGrpSpPr>
        <p:grpSpPr>
          <a:xfrm>
            <a:off x="112390" y="955101"/>
            <a:ext cx="6655929" cy="3662002"/>
            <a:chOff x="-16256" y="283609"/>
            <a:chExt cx="11788675" cy="648597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20622352-9E4C-4A75-BE06-EFADC8D3EC76}"/>
                </a:ext>
              </a:extLst>
            </p:cNvPr>
            <p:cNvSpPr txBox="1"/>
            <p:nvPr/>
          </p:nvSpPr>
          <p:spPr>
            <a:xfrm>
              <a:off x="4823017" y="283609"/>
              <a:ext cx="2021505" cy="654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All Patients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758 (51.6%)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C7391CF4-E2DD-417D-A3CA-DB964A8F5BB1}"/>
                </a:ext>
              </a:extLst>
            </p:cNvPr>
            <p:cNvSpPr txBox="1"/>
            <p:nvPr/>
          </p:nvSpPr>
          <p:spPr>
            <a:xfrm>
              <a:off x="3658366" y="1511196"/>
              <a:ext cx="2064643" cy="654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Med/High Biomarker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656 (48.9%)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F4B2A833-90C9-4036-8562-9108DE5B7FB3}"/>
                </a:ext>
              </a:extLst>
            </p:cNvPr>
            <p:cNvSpPr txBox="1"/>
            <p:nvPr/>
          </p:nvSpPr>
          <p:spPr>
            <a:xfrm>
              <a:off x="7168402" y="2635403"/>
              <a:ext cx="2024429" cy="654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High MADIT-CRT*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60 (68.3%)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FA373808-9D33-4662-B523-EF66F7192759}"/>
                </a:ext>
              </a:extLst>
            </p:cNvPr>
            <p:cNvSpPr txBox="1"/>
            <p:nvPr/>
          </p:nvSpPr>
          <p:spPr>
            <a:xfrm>
              <a:off x="1688086" y="2635403"/>
              <a:ext cx="2323007" cy="654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Low/Med MADIT-CRT*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594 (46.8%)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C7A2E57-A0BD-45BB-AE8B-135D33C41317}"/>
                </a:ext>
              </a:extLst>
            </p:cNvPr>
            <p:cNvSpPr txBox="1"/>
            <p:nvPr/>
          </p:nvSpPr>
          <p:spPr>
            <a:xfrm>
              <a:off x="131231" y="3715768"/>
              <a:ext cx="2024429" cy="654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Low MADIT-CRT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157 (37.6%)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6DC24CDC-66D4-4931-902F-F53FA1A54038}"/>
                </a:ext>
              </a:extLst>
            </p:cNvPr>
            <p:cNvSpPr txBox="1"/>
            <p:nvPr/>
          </p:nvSpPr>
          <p:spPr>
            <a:xfrm>
              <a:off x="3665596" y="3697773"/>
              <a:ext cx="1820472" cy="654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Med MADIT-CRT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437 (50.1%)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ACDED1E6-F8FB-487D-A193-DFDB65C060AC}"/>
                </a:ext>
              </a:extLst>
            </p:cNvPr>
            <p:cNvSpPr txBox="1"/>
            <p:nvPr/>
          </p:nvSpPr>
          <p:spPr>
            <a:xfrm>
              <a:off x="2476195" y="4813340"/>
              <a:ext cx="2024429" cy="654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High Biomarker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33 (24.2%)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D94781E8-A451-40F4-8ED7-9B5EED945B18}"/>
                </a:ext>
              </a:extLst>
            </p:cNvPr>
            <p:cNvSpPr txBox="1"/>
            <p:nvPr/>
          </p:nvSpPr>
          <p:spPr>
            <a:xfrm>
              <a:off x="4823016" y="4813340"/>
              <a:ext cx="2021505" cy="654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Med Biomarker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404 (52.2%)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4913BE9A-AB5E-415A-9A46-A17D8D2E88FC}"/>
                </a:ext>
              </a:extLst>
            </p:cNvPr>
            <p:cNvCxnSpPr>
              <a:cxnSpLocks/>
              <a:stCxn id="6" idx="0"/>
              <a:endCxn id="5" idx="2"/>
            </p:cNvCxnSpPr>
            <p:nvPr/>
          </p:nvCxnSpPr>
          <p:spPr>
            <a:xfrm flipV="1">
              <a:off x="4690689" y="937753"/>
              <a:ext cx="1143081" cy="5734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A9C3AF0B-49B1-44DE-B504-20E475334431}"/>
                </a:ext>
              </a:extLst>
            </p:cNvPr>
            <p:cNvCxnSpPr>
              <a:cxnSpLocks/>
              <a:stCxn id="6" idx="2"/>
              <a:endCxn id="7" idx="0"/>
            </p:cNvCxnSpPr>
            <p:nvPr/>
          </p:nvCxnSpPr>
          <p:spPr>
            <a:xfrm>
              <a:off x="4690689" y="2165340"/>
              <a:ext cx="3489928" cy="4700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6DED33CB-CC4A-4E22-A914-5C7B83444F50}"/>
                </a:ext>
              </a:extLst>
            </p:cNvPr>
            <p:cNvCxnSpPr>
              <a:cxnSpLocks/>
              <a:stCxn id="6" idx="2"/>
              <a:endCxn id="8" idx="0"/>
            </p:cNvCxnSpPr>
            <p:nvPr/>
          </p:nvCxnSpPr>
          <p:spPr>
            <a:xfrm flipH="1">
              <a:off x="2849590" y="2165340"/>
              <a:ext cx="1841099" cy="4700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C767B696-B680-4607-90DA-AF166843D9F3}"/>
                </a:ext>
              </a:extLst>
            </p:cNvPr>
            <p:cNvSpPr txBox="1"/>
            <p:nvPr/>
          </p:nvSpPr>
          <p:spPr>
            <a:xfrm>
              <a:off x="9511876" y="1511196"/>
              <a:ext cx="2260541" cy="654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Low Biomarker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102 (68.6%)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8528359C-1356-4C87-9D0A-A47BFC7A702B}"/>
                </a:ext>
              </a:extLst>
            </p:cNvPr>
            <p:cNvCxnSpPr>
              <a:cxnSpLocks/>
              <a:stCxn id="8" idx="2"/>
              <a:endCxn id="10" idx="0"/>
            </p:cNvCxnSpPr>
            <p:nvPr/>
          </p:nvCxnSpPr>
          <p:spPr>
            <a:xfrm>
              <a:off x="2849590" y="3289547"/>
              <a:ext cx="1726243" cy="4082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E49580CD-5411-46E5-94AE-388AAE71671E}"/>
                </a:ext>
              </a:extLst>
            </p:cNvPr>
            <p:cNvCxnSpPr>
              <a:cxnSpLocks/>
              <a:stCxn id="9" idx="0"/>
              <a:endCxn id="8" idx="2"/>
            </p:cNvCxnSpPr>
            <p:nvPr/>
          </p:nvCxnSpPr>
          <p:spPr>
            <a:xfrm flipV="1">
              <a:off x="1143446" y="3289547"/>
              <a:ext cx="1706144" cy="4262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D459B706-55CE-4607-989A-1519115A9BA6}"/>
                </a:ext>
              </a:extLst>
            </p:cNvPr>
            <p:cNvCxnSpPr>
              <a:cxnSpLocks/>
              <a:stCxn id="11" idx="0"/>
              <a:endCxn id="10" idx="2"/>
            </p:cNvCxnSpPr>
            <p:nvPr/>
          </p:nvCxnSpPr>
          <p:spPr>
            <a:xfrm flipV="1">
              <a:off x="3488410" y="4351917"/>
              <a:ext cx="1087423" cy="4614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xmlns="" id="{DD265747-D280-483D-86C9-93B07A4B7F7C}"/>
                </a:ext>
              </a:extLst>
            </p:cNvPr>
            <p:cNvCxnSpPr>
              <a:cxnSpLocks/>
              <a:stCxn id="12" idx="0"/>
              <a:endCxn id="10" idx="2"/>
            </p:cNvCxnSpPr>
            <p:nvPr/>
          </p:nvCxnSpPr>
          <p:spPr>
            <a:xfrm flipH="1" flipV="1">
              <a:off x="4575833" y="4351917"/>
              <a:ext cx="1257937" cy="4614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4A402969-E978-42BA-B9DD-1B85E9CA6685}"/>
                </a:ext>
              </a:extLst>
            </p:cNvPr>
            <p:cNvCxnSpPr>
              <a:cxnSpLocks/>
              <a:stCxn id="16" idx="0"/>
              <a:endCxn id="5" idx="2"/>
            </p:cNvCxnSpPr>
            <p:nvPr/>
          </p:nvCxnSpPr>
          <p:spPr>
            <a:xfrm flipH="1" flipV="1">
              <a:off x="5833770" y="937753"/>
              <a:ext cx="4808376" cy="5734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ACD409AE-0795-4220-9AE1-4D0F1BC5834F}"/>
                </a:ext>
              </a:extLst>
            </p:cNvPr>
            <p:cNvSpPr txBox="1"/>
            <p:nvPr/>
          </p:nvSpPr>
          <p:spPr>
            <a:xfrm>
              <a:off x="7148297" y="5848821"/>
              <a:ext cx="2064643" cy="89944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Med/High Biomarker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High MADIT-CRT 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60 (68.3%)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2E28AE7E-0E83-4730-B302-5E7990A071C4}"/>
                </a:ext>
              </a:extLst>
            </p:cNvPr>
            <p:cNvSpPr txBox="1"/>
            <p:nvPr/>
          </p:nvSpPr>
          <p:spPr>
            <a:xfrm>
              <a:off x="-16256" y="5870133"/>
              <a:ext cx="2230255" cy="89944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Med/High Biomarker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Low MADIT-CRT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157 (37.6%)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634CFF5F-6A95-4573-BEA8-F4DDAA685D97}"/>
                </a:ext>
              </a:extLst>
            </p:cNvPr>
            <p:cNvSpPr txBox="1"/>
            <p:nvPr/>
          </p:nvSpPr>
          <p:spPr>
            <a:xfrm>
              <a:off x="2476195" y="5857910"/>
              <a:ext cx="2024429" cy="89944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High Biomarker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Med MADIT-CRT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33 (24.2%)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5AC3215C-A6EE-4D45-B074-F64634E93A1C}"/>
                </a:ext>
              </a:extLst>
            </p:cNvPr>
            <p:cNvSpPr txBox="1"/>
            <p:nvPr/>
          </p:nvSpPr>
          <p:spPr>
            <a:xfrm>
              <a:off x="9511876" y="5835829"/>
              <a:ext cx="2260543" cy="89944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Low Biomarker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Any MADIT-CRT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102 (68.6%)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E8FAC8B1-0D25-4D1D-90D2-E3E68807AEE5}"/>
                </a:ext>
              </a:extLst>
            </p:cNvPr>
            <p:cNvSpPr txBox="1"/>
            <p:nvPr/>
          </p:nvSpPr>
          <p:spPr>
            <a:xfrm>
              <a:off x="4823016" y="5848822"/>
              <a:ext cx="2021505" cy="89944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Med Biomarker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Med MADIT-CRT</a:t>
              </a:r>
            </a:p>
            <a:p>
              <a:pPr algn="ctr"/>
              <a:r>
                <a:rPr lang="en-US" sz="900" dirty="0">
                  <a:latin typeface="Gill Sans MT" panose="020B0502020104020203" pitchFamily="34" charset="0"/>
                </a:rPr>
                <a:t>N = 404 (52.2%)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83324463-3A84-4479-A46B-C33A4B6128F8}"/>
                </a:ext>
              </a:extLst>
            </p:cNvPr>
            <p:cNvCxnSpPr>
              <a:cxnSpLocks/>
              <a:stCxn id="22" idx="0"/>
              <a:endCxn id="7" idx="2"/>
            </p:cNvCxnSpPr>
            <p:nvPr/>
          </p:nvCxnSpPr>
          <p:spPr>
            <a:xfrm flipH="1" flipV="1">
              <a:off x="8180616" y="3289547"/>
              <a:ext cx="2" cy="2559274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xmlns="" id="{95B6C733-07F1-4912-86B8-F00CC7EB8BF5}"/>
                </a:ext>
              </a:extLst>
            </p:cNvPr>
            <p:cNvCxnSpPr>
              <a:cxnSpLocks/>
              <a:stCxn id="23" idx="0"/>
              <a:endCxn id="9" idx="2"/>
            </p:cNvCxnSpPr>
            <p:nvPr/>
          </p:nvCxnSpPr>
          <p:spPr>
            <a:xfrm flipV="1">
              <a:off x="1098871" y="4369912"/>
              <a:ext cx="0" cy="1500221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xmlns="" id="{2CB138D8-3324-4D31-8AB3-03BA06BC9529}"/>
                </a:ext>
              </a:extLst>
            </p:cNvPr>
            <p:cNvCxnSpPr>
              <a:cxnSpLocks/>
              <a:stCxn id="24" idx="0"/>
              <a:endCxn id="11" idx="2"/>
            </p:cNvCxnSpPr>
            <p:nvPr/>
          </p:nvCxnSpPr>
          <p:spPr>
            <a:xfrm flipV="1">
              <a:off x="3488408" y="5467484"/>
              <a:ext cx="0" cy="390426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DAB85E48-106B-427C-B68F-B8D8D5189E20}"/>
                </a:ext>
              </a:extLst>
            </p:cNvPr>
            <p:cNvCxnSpPr>
              <a:cxnSpLocks/>
              <a:stCxn id="26" idx="0"/>
              <a:endCxn id="12" idx="2"/>
            </p:cNvCxnSpPr>
            <p:nvPr/>
          </p:nvCxnSpPr>
          <p:spPr>
            <a:xfrm flipV="1">
              <a:off x="5833770" y="5467484"/>
              <a:ext cx="0" cy="381338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xmlns="" id="{AAD14D63-8729-4D16-8CC1-3385E12AFF2E}"/>
                </a:ext>
              </a:extLst>
            </p:cNvPr>
            <p:cNvCxnSpPr>
              <a:cxnSpLocks/>
              <a:stCxn id="25" idx="0"/>
              <a:endCxn id="16" idx="2"/>
            </p:cNvCxnSpPr>
            <p:nvPr/>
          </p:nvCxnSpPr>
          <p:spPr>
            <a:xfrm flipH="1" flipV="1">
              <a:off x="10642146" y="2165340"/>
              <a:ext cx="2" cy="3670489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112390" y="30480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Supplemental Figure 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39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127</Words>
  <Application>Microsoft Office PowerPoint</Application>
  <PresentationFormat>On-screen Show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South Carolina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Spinale</dc:creator>
  <cp:lastModifiedBy>Frank Spinale</cp:lastModifiedBy>
  <cp:revision>2</cp:revision>
  <dcterms:created xsi:type="dcterms:W3CDTF">2018-09-12T19:38:19Z</dcterms:created>
  <dcterms:modified xsi:type="dcterms:W3CDTF">2018-09-12T20:18:04Z</dcterms:modified>
</cp:coreProperties>
</file>