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6"/>
  </p:handoutMasterIdLst>
  <p:sldIdLst>
    <p:sldId id="258" r:id="rId4"/>
    <p:sldId id="264" r:id="rId5"/>
  </p:sldIdLst>
  <p:sldSz cx="9144000" cy="6858000" type="screen4x3"/>
  <p:notesSz cx="6858000" cy="9144000"/>
  <p:custDataLst>
    <p:tags r:id="rId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360" y="-1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tags" Target="tags/tag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12/8/18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12/8/18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943600" y="4419600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8200" y="4419600"/>
            <a:ext cx="1981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Head shot of author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required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</a:t>
            </a:r>
            <a:r>
              <a:rPr 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Cardiology   |   </a:t>
            </a: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990600"/>
            <a:ext cx="7772400" cy="11430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/>
            <a:r>
              <a:rPr lang="en-US" sz="3200" b="1" dirty="0" smtClean="0"/>
              <a:t>State </a:t>
            </a:r>
            <a:r>
              <a:rPr lang="en-US" sz="3200" b="1" dirty="0"/>
              <a:t>of the Art Radionuclide Imaging in Cardiac </a:t>
            </a:r>
            <a:r>
              <a:rPr lang="en-US" sz="3200" b="1" dirty="0" err="1"/>
              <a:t>Transthyretin</a:t>
            </a:r>
            <a:r>
              <a:rPr lang="en-US" sz="3200" b="1" dirty="0"/>
              <a:t> </a:t>
            </a:r>
            <a:r>
              <a:rPr lang="en-US" sz="3200" b="1" dirty="0" smtClean="0"/>
              <a:t>Amyloidosis</a:t>
            </a:r>
            <a:endParaRPr lang="en-US" altLang="en-US" sz="3200" dirty="0" smtClean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228600" y="2286000"/>
            <a:ext cx="8686800" cy="19812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US" sz="2000" dirty="0" smtClean="0"/>
              <a:t>Vasvi </a:t>
            </a:r>
            <a:r>
              <a:rPr lang="en-US" sz="2000" dirty="0"/>
              <a:t>Singh, </a:t>
            </a:r>
            <a:r>
              <a:rPr lang="en-US" sz="2000" dirty="0" err="1"/>
              <a:t>M.D.,</a:t>
            </a:r>
            <a:r>
              <a:rPr lang="en-US" sz="2000" baseline="30000" dirty="0" err="1"/>
              <a:t>a</a:t>
            </a:r>
            <a:r>
              <a:rPr lang="en-US" sz="2000" dirty="0"/>
              <a:t> Rodney Falk </a:t>
            </a:r>
            <a:r>
              <a:rPr lang="en-US" sz="2000" dirty="0" err="1"/>
              <a:t>M.D.,</a:t>
            </a:r>
            <a:r>
              <a:rPr lang="en-US" sz="2000" baseline="30000" dirty="0" err="1"/>
              <a:t>b</a:t>
            </a:r>
            <a:r>
              <a:rPr lang="en-US" sz="2000" baseline="30000" dirty="0"/>
              <a:t> </a:t>
            </a:r>
            <a:r>
              <a:rPr lang="en-US" sz="2000" dirty="0"/>
              <a:t>Marcelo F. Di </a:t>
            </a:r>
            <a:r>
              <a:rPr lang="en-US" sz="2000" dirty="0" err="1"/>
              <a:t>Carli</a:t>
            </a:r>
            <a:r>
              <a:rPr lang="en-US" sz="2000" dirty="0"/>
              <a:t> </a:t>
            </a:r>
            <a:r>
              <a:rPr lang="en-US" sz="2000" dirty="0" err="1"/>
              <a:t>M.D.,</a:t>
            </a:r>
            <a:r>
              <a:rPr lang="en-US" sz="2000" baseline="30000" dirty="0" err="1"/>
              <a:t>a</a:t>
            </a:r>
            <a:r>
              <a:rPr lang="en-US" sz="2000" dirty="0"/>
              <a:t>  </a:t>
            </a:r>
            <a:endParaRPr lang="en-US" sz="2000" dirty="0" smtClean="0"/>
          </a:p>
          <a:p>
            <a:r>
              <a:rPr lang="en-US" sz="2000" dirty="0" smtClean="0"/>
              <a:t>Marie </a:t>
            </a:r>
            <a:r>
              <a:rPr lang="en-US" sz="2000" dirty="0" err="1"/>
              <a:t>Kijewski</a:t>
            </a:r>
            <a:r>
              <a:rPr lang="en-US" sz="2000" dirty="0"/>
              <a:t> </a:t>
            </a:r>
            <a:r>
              <a:rPr lang="en-US" sz="2000" dirty="0" err="1"/>
              <a:t>Ph.D.,</a:t>
            </a:r>
            <a:r>
              <a:rPr lang="en-US" sz="2000" baseline="30000" dirty="0" err="1"/>
              <a:t>a</a:t>
            </a:r>
            <a:r>
              <a:rPr lang="en-US" sz="2000" dirty="0"/>
              <a:t> Claudio </a:t>
            </a:r>
            <a:r>
              <a:rPr lang="en-US" sz="2000" dirty="0" err="1"/>
              <a:t>Rapezzi</a:t>
            </a:r>
            <a:r>
              <a:rPr lang="en-US" sz="2000" dirty="0"/>
              <a:t>, </a:t>
            </a:r>
            <a:r>
              <a:rPr lang="en-US" sz="2000" dirty="0" err="1"/>
              <a:t>M.D.</a:t>
            </a:r>
            <a:r>
              <a:rPr lang="en-US" sz="2000" baseline="30000" dirty="0" err="1"/>
              <a:t>c</a:t>
            </a:r>
            <a:r>
              <a:rPr lang="en-US" sz="2000" dirty="0"/>
              <a:t> and </a:t>
            </a:r>
            <a:r>
              <a:rPr lang="en-US" sz="2000" dirty="0" err="1"/>
              <a:t>Sharmila</a:t>
            </a:r>
            <a:r>
              <a:rPr lang="en-US" sz="2000" dirty="0"/>
              <a:t> </a:t>
            </a:r>
            <a:r>
              <a:rPr lang="en-US" sz="2000" dirty="0" err="1"/>
              <a:t>Dorbala</a:t>
            </a:r>
            <a:r>
              <a:rPr lang="en-US" sz="2000" dirty="0"/>
              <a:t> </a:t>
            </a:r>
            <a:r>
              <a:rPr lang="en-US" sz="2000" dirty="0" err="1" smtClean="0"/>
              <a:t>M.D.</a:t>
            </a:r>
            <a:r>
              <a:rPr lang="en-US" sz="2000" baseline="30000" dirty="0" err="1" smtClean="0"/>
              <a:t>ab</a:t>
            </a:r>
            <a:endParaRPr lang="en-US" sz="2000" baseline="30000" dirty="0" smtClean="0"/>
          </a:p>
          <a:p>
            <a:endParaRPr lang="en-US" sz="1000" dirty="0"/>
          </a:p>
          <a:p>
            <a:r>
              <a:rPr lang="en-US" sz="1600" b="1" dirty="0"/>
              <a:t>Departments and Institutions: </a:t>
            </a:r>
            <a:r>
              <a:rPr lang="en-US" sz="1600" baseline="30000" dirty="0"/>
              <a:t> </a:t>
            </a:r>
            <a:r>
              <a:rPr lang="en-US" sz="1600" baseline="30000" dirty="0" err="1"/>
              <a:t>a</a:t>
            </a:r>
            <a:r>
              <a:rPr lang="en-US" sz="1600" dirty="0" err="1"/>
              <a:t>Division</a:t>
            </a:r>
            <a:r>
              <a:rPr lang="en-US" sz="1600" dirty="0"/>
              <a:t> of Nuclear Medicine and Department of Radiology; </a:t>
            </a:r>
            <a:r>
              <a:rPr lang="en-US" sz="1600" baseline="30000" dirty="0" err="1"/>
              <a:t>b</a:t>
            </a:r>
            <a:r>
              <a:rPr lang="en-US" sz="1600" dirty="0" err="1"/>
              <a:t>Cardiac</a:t>
            </a:r>
            <a:r>
              <a:rPr lang="en-US" sz="1600" dirty="0"/>
              <a:t> Amyloidosis Program, Brigham and Women’s Hospital, Boston, MA </a:t>
            </a:r>
            <a:r>
              <a:rPr lang="en-US" sz="1600"/>
              <a:t>-</a:t>
            </a:r>
            <a:r>
              <a:rPr lang="en-US" sz="1600" smtClean="0"/>
              <a:t>2115, USA</a:t>
            </a:r>
            <a:r>
              <a:rPr lang="en-US" sz="1600" baseline="30000" smtClean="0"/>
              <a:t>  </a:t>
            </a:r>
            <a:r>
              <a:rPr lang="en-US" sz="1600" baseline="30000" dirty="0" err="1" smtClean="0"/>
              <a:t>c</a:t>
            </a:r>
            <a:r>
              <a:rPr lang="en-US" sz="1600" dirty="0" err="1" smtClean="0"/>
              <a:t>Cardiology</a:t>
            </a:r>
            <a:r>
              <a:rPr lang="en-US" sz="1600" dirty="0"/>
              <a:t>, Department of Experimental, Diagnostic and Specialty Medicine, </a:t>
            </a:r>
            <a:r>
              <a:rPr lang="en-US" sz="1600" dirty="0" smtClean="0"/>
              <a:t>Alma </a:t>
            </a:r>
            <a:r>
              <a:rPr lang="en-US" sz="1600" dirty="0"/>
              <a:t>Mater </a:t>
            </a:r>
            <a:r>
              <a:rPr lang="en-US" sz="1600" dirty="0" err="1"/>
              <a:t>Studiorum</a:t>
            </a:r>
            <a:r>
              <a:rPr lang="en-US" sz="1600" dirty="0"/>
              <a:t>, University of Bologna, Italy</a:t>
            </a:r>
            <a:r>
              <a:rPr lang="en-US" sz="1600" dirty="0" smtClean="0"/>
              <a:t>.</a:t>
            </a:r>
            <a:endParaRPr lang="en-US" altLang="en-US" sz="1600" dirty="0" smtClean="0"/>
          </a:p>
          <a:p>
            <a:endParaRPr lang="en-US" altLang="en-US" sz="1800" dirty="0" smtClean="0"/>
          </a:p>
        </p:txBody>
      </p:sp>
      <p:sp>
        <p:nvSpPr>
          <p:cNvPr id="4104" name="TextBox 12"/>
          <p:cNvSpPr txBox="1">
            <a:spLocks noChangeArrowheads="1"/>
          </p:cNvSpPr>
          <p:nvPr/>
        </p:nvSpPr>
        <p:spPr bwMode="auto">
          <a:xfrm>
            <a:off x="6202362" y="4719637"/>
            <a:ext cx="16462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dirty="0"/>
              <a:t>Institution</a:t>
            </a:r>
          </a:p>
          <a:p>
            <a:pPr eaLnBrk="1" hangingPunct="1"/>
            <a:r>
              <a:rPr lang="en-US" altLang="en-US" dirty="0"/>
              <a:t>Picture/Logo</a:t>
            </a:r>
          </a:p>
          <a:p>
            <a:pPr eaLnBrk="1" hangingPunct="1"/>
            <a:r>
              <a:rPr lang="en-US" altLang="en-US" b="1" dirty="0"/>
              <a:t>Optional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209" y="6627168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315074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368936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Screen Shot 2018-11-16 at 4.30.2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343400"/>
            <a:ext cx="3352800" cy="1939017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4" name="Picture 3" descr="VasviSingh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339985"/>
            <a:ext cx="2286000" cy="2289415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 smtClean="0"/>
              <a:t>Abstract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487487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 algn="just">
              <a:buNone/>
            </a:pPr>
            <a:r>
              <a:rPr lang="en-US" sz="2600" dirty="0"/>
              <a:t>Cardiac amyloidosis, once considered untreatable, is now gaining well-deserved attention due to advances in imaging and the recent approval of targeted breakthrough therapies</a:t>
            </a:r>
            <a:r>
              <a:rPr lang="en-US" sz="2600" dirty="0" smtClean="0"/>
              <a:t>. </a:t>
            </a:r>
            <a:r>
              <a:rPr lang="en-US" sz="2600" dirty="0"/>
              <a:t>In this paper, we discuss the role of radionuclide imaging in the evaluation and management of patients with the most common form of amyloidosis—cardiac </a:t>
            </a:r>
            <a:r>
              <a:rPr lang="en-US" sz="2600" dirty="0" err="1"/>
              <a:t>transthyretin</a:t>
            </a:r>
            <a:r>
              <a:rPr lang="en-US" sz="2600" dirty="0"/>
              <a:t> amyloidosis (ATTR)</a:t>
            </a:r>
            <a:r>
              <a:rPr lang="en-US" sz="2600" dirty="0" smtClean="0"/>
              <a:t>. We </a:t>
            </a:r>
            <a:r>
              <a:rPr lang="en-US" sz="2600" dirty="0"/>
              <a:t>provide a comprehensive summary of the literature interspersed with our institutional experience as appropriate, to deliver our perspective.</a:t>
            </a:r>
          </a:p>
          <a:p>
            <a:pPr marL="514350" indent="-514350" algn="just">
              <a:buFont typeface="Times New Roman" pitchFamily="18" charset="0"/>
              <a:buAutoNum type="alphaUcPeriod"/>
            </a:pPr>
            <a:endParaRPr lang="en-US" altLang="en-US" sz="2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</a:t>
            </a:r>
            <a:r>
              <a:rPr lang="en-GB" sz="900" dirty="0" smtClean="0">
                <a:latin typeface="SsykbnAdvPTimes"/>
              </a:rPr>
              <a:t> </a:t>
            </a:r>
            <a:r>
              <a:rPr lang="en-GB" sz="900" dirty="0">
                <a:latin typeface="SsykbnAdvPTimes"/>
              </a:rPr>
              <a:t>American Society of Nuclear </a:t>
            </a:r>
            <a:r>
              <a:rPr lang="en-GB" sz="900" dirty="0" smtClean="0">
                <a:latin typeface="SsykbnAdvPTimes"/>
              </a:rPr>
              <a:t>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1463</TotalTime>
  <Words>229</Words>
  <Application>Microsoft Macintosh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2_Office Theme</vt:lpstr>
      <vt:lpstr>Custom Design</vt:lpstr>
      <vt:lpstr>1_Custom Design</vt:lpstr>
      <vt:lpstr>State of the Art Radionuclide Imaging in Cardiac Transthyretin Amyloidosis</vt:lpstr>
      <vt:lpstr>Abstract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Vasvi Singh</cp:lastModifiedBy>
  <cp:revision>103</cp:revision>
  <dcterms:created xsi:type="dcterms:W3CDTF">2011-04-18T21:44:13Z</dcterms:created>
  <dcterms:modified xsi:type="dcterms:W3CDTF">2018-12-08T21:53:50Z</dcterms:modified>
</cp:coreProperties>
</file>