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49" r:id="rId2"/>
    <p:sldId id="420" r:id="rId3"/>
    <p:sldId id="429" r:id="rId4"/>
    <p:sldId id="437" r:id="rId5"/>
    <p:sldId id="448" r:id="rId6"/>
  </p:sldIdLst>
  <p:sldSz cx="6858000" cy="9144000" type="letter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5184" userDrawn="1">
          <p15:clr>
            <a:srgbClr val="A4A3A4"/>
          </p15:clr>
        </p15:guide>
        <p15:guide id="12" pos="1914" userDrawn="1">
          <p15:clr>
            <a:srgbClr val="A4A3A4"/>
          </p15:clr>
        </p15:guide>
        <p15:guide id="13" orient="horz" pos="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FF0D"/>
    <a:srgbClr val="63DF4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68" autoAdjust="0"/>
    <p:restoredTop sz="95714" autoAdjust="0"/>
  </p:normalViewPr>
  <p:slideViewPr>
    <p:cSldViewPr showGuides="1">
      <p:cViewPr varScale="1">
        <p:scale>
          <a:sx n="82" d="100"/>
          <a:sy n="82" d="100"/>
        </p:scale>
        <p:origin x="2484" y="96"/>
      </p:cViewPr>
      <p:guideLst>
        <p:guide orient="horz" pos="5184"/>
        <p:guide pos="1914"/>
        <p:guide orient="horz"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490" cy="466247"/>
          </a:xfrm>
          <a:prstGeom prst="rect">
            <a:avLst/>
          </a:prstGeom>
        </p:spPr>
        <p:txBody>
          <a:bodyPr vert="horz" lIns="90919" tIns="45459" rIns="90919" bIns="4545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961" y="3"/>
            <a:ext cx="2971490" cy="466247"/>
          </a:xfrm>
          <a:prstGeom prst="rect">
            <a:avLst/>
          </a:prstGeom>
        </p:spPr>
        <p:txBody>
          <a:bodyPr vert="horz" lIns="90919" tIns="45459" rIns="90919" bIns="4545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8EF4ABF-1492-4A44-8BA1-05B4F49C9314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156"/>
            <a:ext cx="2971490" cy="466247"/>
          </a:xfrm>
          <a:prstGeom prst="rect">
            <a:avLst/>
          </a:prstGeom>
        </p:spPr>
        <p:txBody>
          <a:bodyPr vert="horz" lIns="90919" tIns="45459" rIns="90919" bIns="4545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961" y="8830156"/>
            <a:ext cx="2971490" cy="466247"/>
          </a:xfrm>
          <a:prstGeom prst="rect">
            <a:avLst/>
          </a:prstGeom>
        </p:spPr>
        <p:txBody>
          <a:bodyPr vert="horz" lIns="90919" tIns="45459" rIns="90919" bIns="4545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9BE90A7-4DBF-452A-AB68-6E528EE7F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53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490" cy="464662"/>
          </a:xfrm>
          <a:prstGeom prst="rect">
            <a:avLst/>
          </a:prstGeom>
        </p:spPr>
        <p:txBody>
          <a:bodyPr vert="horz" lIns="92747" tIns="46374" rIns="92747" bIns="4637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961" y="0"/>
            <a:ext cx="2971490" cy="464662"/>
          </a:xfrm>
          <a:prstGeom prst="rect">
            <a:avLst/>
          </a:prstGeom>
        </p:spPr>
        <p:txBody>
          <a:bodyPr vert="horz" lIns="92747" tIns="46374" rIns="92747" bIns="4637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514FD2C-C9D4-4838-9044-4ABD99B753D5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20900" y="695325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47" tIns="46374" rIns="92747" bIns="4637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490" y="4415078"/>
            <a:ext cx="5487020" cy="4183538"/>
          </a:xfrm>
          <a:prstGeom prst="rect">
            <a:avLst/>
          </a:prstGeom>
        </p:spPr>
        <p:txBody>
          <a:bodyPr vert="horz" lIns="92747" tIns="46374" rIns="92747" bIns="4637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153"/>
            <a:ext cx="2971490" cy="464662"/>
          </a:xfrm>
          <a:prstGeom prst="rect">
            <a:avLst/>
          </a:prstGeom>
        </p:spPr>
        <p:txBody>
          <a:bodyPr vert="horz" lIns="92747" tIns="46374" rIns="92747" bIns="4637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961" y="8830153"/>
            <a:ext cx="2971490" cy="464662"/>
          </a:xfrm>
          <a:prstGeom prst="rect">
            <a:avLst/>
          </a:prstGeom>
        </p:spPr>
        <p:txBody>
          <a:bodyPr vert="horz" lIns="92747" tIns="46374" rIns="92747" bIns="4637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BEEB87-EBDE-459F-950B-5BD22E0822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31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05DB-446B-4B30-A505-C368D7F84E52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54C8C-6072-4BB9-8D1B-6EE2052DC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66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5069B-17F7-4278-B8CA-803E659C3887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6081E-383C-4E12-86DD-CAC8CB94A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4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812B0-2C12-40C1-B829-DA79EC7E72AE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B5F9D-B7E4-413A-BEF8-561F30284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7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C721F-76C9-419C-BF76-51BF62B88216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8C53F-5191-4300-A9E4-AD085FD04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6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C51CF-83B8-4B8B-B767-7E521E3BADAE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6E3F3-AD78-45E7-91A6-B77CDCEBC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28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F97E0-5E38-47A5-8477-36B2A66C064F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46777-BA24-4E5E-9C46-79495D299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1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2E509-A245-4B72-A78E-30450E56135D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E2C63-BF41-4726-9DCA-B289DA728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02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DF379-DD6F-48A1-AA66-403B3E18675F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16EF5-BF61-4034-801F-A0C77961F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28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CD5AA-AA76-4D95-957A-E973619D9EAD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E8701-6AED-437D-811D-6F3FB0E26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452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EF240-B85F-42FD-8751-A639F72A24B5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12771-E656-4508-BA54-ED7D016E77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12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52B2A-B75D-4139-8476-06265A1A453D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3EE78-B853-408C-A4F2-7D97CF995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40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E12785-E72D-4CC5-9603-23FBA927D994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9DD58A-6428-4429-A0FE-A9A723051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401810" y="8686800"/>
            <a:ext cx="414496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Supplemental Figure 1</a:t>
            </a:r>
            <a:endParaRPr lang="en-US" altLang="en-US" sz="1600" b="1" baseline="30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TextBox 5542"/>
          <p:cNvSpPr txBox="1">
            <a:spLocks noChangeArrowheads="1"/>
          </p:cNvSpPr>
          <p:nvPr/>
        </p:nvSpPr>
        <p:spPr bwMode="auto">
          <a:xfrm>
            <a:off x="1206952" y="542693"/>
            <a:ext cx="28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5542"/>
          <p:cNvSpPr txBox="1">
            <a:spLocks noChangeArrowheads="1"/>
          </p:cNvSpPr>
          <p:nvPr/>
        </p:nvSpPr>
        <p:spPr bwMode="auto">
          <a:xfrm>
            <a:off x="868913" y="482389"/>
            <a:ext cx="28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977251" y="308471"/>
            <a:ext cx="26930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sz="1050" dirty="0"/>
              <a:t>CTX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 rot="16200000">
            <a:off x="337967" y="896508"/>
            <a:ext cx="38673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b="1" dirty="0" smtClean="0">
                <a:solidFill>
                  <a:srgbClr val="000000"/>
                </a:solidFill>
              </a:rPr>
              <a:t>n</a:t>
            </a: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g/mL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Line 140"/>
          <p:cNvSpPr>
            <a:spLocks noChangeShapeType="1"/>
          </p:cNvSpPr>
          <p:nvPr/>
        </p:nvSpPr>
        <p:spPr bwMode="auto">
          <a:xfrm flipV="1">
            <a:off x="761391" y="579911"/>
            <a:ext cx="0" cy="716369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9" name="Line 141"/>
          <p:cNvSpPr>
            <a:spLocks noChangeShapeType="1"/>
          </p:cNvSpPr>
          <p:nvPr/>
        </p:nvSpPr>
        <p:spPr bwMode="auto">
          <a:xfrm>
            <a:off x="730039" y="1296279"/>
            <a:ext cx="33251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10" name="Line 143"/>
          <p:cNvSpPr>
            <a:spLocks noChangeShapeType="1"/>
          </p:cNvSpPr>
          <p:nvPr/>
        </p:nvSpPr>
        <p:spPr bwMode="auto">
          <a:xfrm>
            <a:off x="730039" y="938096"/>
            <a:ext cx="33251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11" name="Line 145"/>
          <p:cNvSpPr>
            <a:spLocks noChangeShapeType="1"/>
          </p:cNvSpPr>
          <p:nvPr/>
        </p:nvSpPr>
        <p:spPr bwMode="auto">
          <a:xfrm>
            <a:off x="730039" y="579911"/>
            <a:ext cx="33251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12" name="Rectangle 146"/>
          <p:cNvSpPr>
            <a:spLocks noChangeArrowheads="1"/>
          </p:cNvSpPr>
          <p:nvPr/>
        </p:nvSpPr>
        <p:spPr bwMode="auto">
          <a:xfrm>
            <a:off x="667213" y="1234772"/>
            <a:ext cx="57708" cy="11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48"/>
          <p:cNvSpPr>
            <a:spLocks noChangeArrowheads="1"/>
          </p:cNvSpPr>
          <p:nvPr/>
        </p:nvSpPr>
        <p:spPr bwMode="auto">
          <a:xfrm>
            <a:off x="609505" y="876588"/>
            <a:ext cx="115416" cy="11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3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50"/>
          <p:cNvSpPr>
            <a:spLocks noChangeArrowheads="1"/>
          </p:cNvSpPr>
          <p:nvPr/>
        </p:nvSpPr>
        <p:spPr bwMode="auto">
          <a:xfrm>
            <a:off x="609505" y="518404"/>
            <a:ext cx="115416" cy="11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Freeform 152"/>
          <p:cNvSpPr>
            <a:spLocks/>
          </p:cNvSpPr>
          <p:nvPr/>
        </p:nvSpPr>
        <p:spPr bwMode="auto">
          <a:xfrm flipV="1">
            <a:off x="811424" y="894092"/>
            <a:ext cx="108065" cy="401307"/>
          </a:xfrm>
          <a:custGeom>
            <a:avLst/>
            <a:gdLst>
              <a:gd name="T0" fmla="*/ 682 w 682"/>
              <a:gd name="T1" fmla="*/ 0 h 1962"/>
              <a:gd name="T2" fmla="*/ 682 w 682"/>
              <a:gd name="T3" fmla="*/ 1962 h 1962"/>
              <a:gd name="T4" fmla="*/ 0 w 682"/>
              <a:gd name="T5" fmla="*/ 1962 h 1962"/>
              <a:gd name="T6" fmla="*/ 0 w 682"/>
              <a:gd name="T7" fmla="*/ 0 h 1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962">
                <a:moveTo>
                  <a:pt x="682" y="0"/>
                </a:moveTo>
                <a:lnTo>
                  <a:pt x="682" y="1962"/>
                </a:lnTo>
                <a:lnTo>
                  <a:pt x="0" y="1962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16" name="Line 153"/>
          <p:cNvSpPr>
            <a:spLocks noChangeShapeType="1"/>
          </p:cNvSpPr>
          <p:nvPr/>
        </p:nvSpPr>
        <p:spPr bwMode="auto">
          <a:xfrm flipV="1">
            <a:off x="865456" y="776165"/>
            <a:ext cx="0" cy="11792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17" name="Line 154"/>
          <p:cNvSpPr>
            <a:spLocks noChangeShapeType="1"/>
          </p:cNvSpPr>
          <p:nvPr/>
        </p:nvSpPr>
        <p:spPr bwMode="auto">
          <a:xfrm>
            <a:off x="833452" y="776165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18" name="Freeform 156"/>
          <p:cNvSpPr>
            <a:spLocks/>
          </p:cNvSpPr>
          <p:nvPr/>
        </p:nvSpPr>
        <p:spPr bwMode="auto">
          <a:xfrm flipV="1">
            <a:off x="951882" y="838649"/>
            <a:ext cx="108065" cy="456751"/>
          </a:xfrm>
          <a:custGeom>
            <a:avLst/>
            <a:gdLst>
              <a:gd name="T0" fmla="*/ 682 w 682"/>
              <a:gd name="T1" fmla="*/ 0 h 2234"/>
              <a:gd name="T2" fmla="*/ 682 w 682"/>
              <a:gd name="T3" fmla="*/ 2234 h 2234"/>
              <a:gd name="T4" fmla="*/ 0 w 682"/>
              <a:gd name="T5" fmla="*/ 2234 h 2234"/>
              <a:gd name="T6" fmla="*/ 0 w 682"/>
              <a:gd name="T7" fmla="*/ 0 h 2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234">
                <a:moveTo>
                  <a:pt x="682" y="0"/>
                </a:moveTo>
                <a:lnTo>
                  <a:pt x="682" y="2234"/>
                </a:lnTo>
                <a:lnTo>
                  <a:pt x="0" y="2234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19" name="Line 157"/>
          <p:cNvSpPr>
            <a:spLocks noChangeShapeType="1"/>
          </p:cNvSpPr>
          <p:nvPr/>
        </p:nvSpPr>
        <p:spPr bwMode="auto">
          <a:xfrm flipV="1">
            <a:off x="1005914" y="699598"/>
            <a:ext cx="0" cy="13905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20" name="Line 158"/>
          <p:cNvSpPr>
            <a:spLocks noChangeShapeType="1"/>
          </p:cNvSpPr>
          <p:nvPr/>
        </p:nvSpPr>
        <p:spPr bwMode="auto">
          <a:xfrm>
            <a:off x="973910" y="699598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21" name="Freeform 160"/>
          <p:cNvSpPr>
            <a:spLocks/>
          </p:cNvSpPr>
          <p:nvPr/>
        </p:nvSpPr>
        <p:spPr bwMode="auto">
          <a:xfrm flipV="1">
            <a:off x="1151586" y="964497"/>
            <a:ext cx="108065" cy="330903"/>
          </a:xfrm>
          <a:custGeom>
            <a:avLst/>
            <a:gdLst>
              <a:gd name="T0" fmla="*/ 682 w 682"/>
              <a:gd name="T1" fmla="*/ 0 h 1616"/>
              <a:gd name="T2" fmla="*/ 682 w 682"/>
              <a:gd name="T3" fmla="*/ 1616 h 1616"/>
              <a:gd name="T4" fmla="*/ 0 w 682"/>
              <a:gd name="T5" fmla="*/ 1616 h 1616"/>
              <a:gd name="T6" fmla="*/ 0 w 682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616">
                <a:moveTo>
                  <a:pt x="682" y="0"/>
                </a:moveTo>
                <a:lnTo>
                  <a:pt x="682" y="1616"/>
                </a:lnTo>
                <a:lnTo>
                  <a:pt x="0" y="1616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22" name="Line 161"/>
          <p:cNvSpPr>
            <a:spLocks noChangeShapeType="1"/>
          </p:cNvSpPr>
          <p:nvPr/>
        </p:nvSpPr>
        <p:spPr bwMode="auto">
          <a:xfrm flipV="1">
            <a:off x="1205618" y="906414"/>
            <a:ext cx="0" cy="5808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23" name="Line 162"/>
          <p:cNvSpPr>
            <a:spLocks noChangeShapeType="1"/>
          </p:cNvSpPr>
          <p:nvPr/>
        </p:nvSpPr>
        <p:spPr bwMode="auto">
          <a:xfrm>
            <a:off x="1173614" y="906414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24" name="Freeform 164"/>
          <p:cNvSpPr>
            <a:spLocks/>
          </p:cNvSpPr>
          <p:nvPr/>
        </p:nvSpPr>
        <p:spPr bwMode="auto">
          <a:xfrm flipV="1">
            <a:off x="1293745" y="859770"/>
            <a:ext cx="108065" cy="435630"/>
          </a:xfrm>
          <a:custGeom>
            <a:avLst/>
            <a:gdLst>
              <a:gd name="T0" fmla="*/ 682 w 682"/>
              <a:gd name="T1" fmla="*/ 0 h 2131"/>
              <a:gd name="T2" fmla="*/ 682 w 682"/>
              <a:gd name="T3" fmla="*/ 2131 h 2131"/>
              <a:gd name="T4" fmla="*/ 0 w 682"/>
              <a:gd name="T5" fmla="*/ 2131 h 2131"/>
              <a:gd name="T6" fmla="*/ 0 w 682"/>
              <a:gd name="T7" fmla="*/ 0 h 2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131">
                <a:moveTo>
                  <a:pt x="682" y="0"/>
                </a:moveTo>
                <a:lnTo>
                  <a:pt x="682" y="2131"/>
                </a:lnTo>
                <a:lnTo>
                  <a:pt x="0" y="2131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25" name="Line 165"/>
          <p:cNvSpPr>
            <a:spLocks noChangeShapeType="1"/>
          </p:cNvSpPr>
          <p:nvPr/>
        </p:nvSpPr>
        <p:spPr bwMode="auto">
          <a:xfrm flipV="1">
            <a:off x="1347777" y="766484"/>
            <a:ext cx="0" cy="9328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26" name="Line 166"/>
          <p:cNvSpPr>
            <a:spLocks noChangeShapeType="1"/>
          </p:cNvSpPr>
          <p:nvPr/>
        </p:nvSpPr>
        <p:spPr bwMode="auto">
          <a:xfrm>
            <a:off x="1315773" y="766484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sp>
        <p:nvSpPr>
          <p:cNvPr id="27" name="Line 167"/>
          <p:cNvSpPr>
            <a:spLocks noChangeShapeType="1"/>
          </p:cNvSpPr>
          <p:nvPr/>
        </p:nvSpPr>
        <p:spPr bwMode="auto">
          <a:xfrm>
            <a:off x="761391" y="1296279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/>
          </a:p>
        </p:txBody>
      </p:sp>
      <p:cxnSp>
        <p:nvCxnSpPr>
          <p:cNvPr id="28" name="Straight Connector 27"/>
          <p:cNvCxnSpPr/>
          <p:nvPr/>
        </p:nvCxnSpPr>
        <p:spPr>
          <a:xfrm>
            <a:off x="853670" y="546254"/>
            <a:ext cx="37407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981197" y="681706"/>
            <a:ext cx="83869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oung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81200" y="895319"/>
            <a:ext cx="77617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young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776309" y="753800"/>
            <a:ext cx="162915" cy="10972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40" name="Rectangle 39"/>
          <p:cNvSpPr/>
          <p:nvPr/>
        </p:nvSpPr>
        <p:spPr>
          <a:xfrm>
            <a:off x="1776309" y="967413"/>
            <a:ext cx="162915" cy="109728"/>
          </a:xfrm>
          <a:prstGeom prst="rect">
            <a:avLst/>
          </a:prstGeom>
          <a:solidFill>
            <a:srgbClr val="4BACC6">
              <a:lumMod val="40000"/>
              <a:lumOff val="60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888290" y="753800"/>
            <a:ext cx="162915" cy="109728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42" name="Rectangle 41"/>
          <p:cNvSpPr/>
          <p:nvPr/>
        </p:nvSpPr>
        <p:spPr>
          <a:xfrm>
            <a:off x="2888290" y="967413"/>
            <a:ext cx="162915" cy="109728"/>
          </a:xfrm>
          <a:prstGeom prst="rect">
            <a:avLst/>
          </a:prstGeom>
          <a:solidFill>
            <a:srgbClr val="4BACC6">
              <a:lumMod val="75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93181" y="685554"/>
            <a:ext cx="752129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93181" y="895319"/>
            <a:ext cx="689612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52400" y="246264"/>
            <a:ext cx="304963" cy="26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737699" y="570791"/>
            <a:ext cx="21961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p62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541303" y="1636008"/>
            <a:ext cx="82581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Line 14"/>
          <p:cNvSpPr>
            <a:spLocks noChangeShapeType="1"/>
          </p:cNvSpPr>
          <p:nvPr/>
        </p:nvSpPr>
        <p:spPr bwMode="auto">
          <a:xfrm flipV="1">
            <a:off x="541303" y="855434"/>
            <a:ext cx="0" cy="780574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>
            <a:off x="520156" y="1636008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auto">
          <a:xfrm>
            <a:off x="520156" y="1478845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>
            <a:off x="520156" y="1323429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>
            <a:off x="520156" y="1168013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9"/>
          <p:cNvSpPr>
            <a:spLocks noChangeShapeType="1"/>
          </p:cNvSpPr>
          <p:nvPr/>
        </p:nvSpPr>
        <p:spPr bwMode="auto">
          <a:xfrm>
            <a:off x="520156" y="1012596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auto">
          <a:xfrm>
            <a:off x="520156" y="855434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367731" y="1578405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367731" y="1422989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0.1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367731" y="1267573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367731" y="1110410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0.3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367731" y="954994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0.4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367731" y="799578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0.5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Freeform 28"/>
          <p:cNvSpPr>
            <a:spLocks/>
          </p:cNvSpPr>
          <p:nvPr/>
        </p:nvSpPr>
        <p:spPr bwMode="auto">
          <a:xfrm flipV="1">
            <a:off x="616377" y="1185475"/>
            <a:ext cx="112611" cy="448786"/>
          </a:xfrm>
          <a:custGeom>
            <a:avLst/>
            <a:gdLst>
              <a:gd name="T0" fmla="*/ 682 w 682"/>
              <a:gd name="T1" fmla="*/ 0 h 2019"/>
              <a:gd name="T2" fmla="*/ 682 w 682"/>
              <a:gd name="T3" fmla="*/ 2019 h 2019"/>
              <a:gd name="T4" fmla="*/ 0 w 682"/>
              <a:gd name="T5" fmla="*/ 2019 h 2019"/>
              <a:gd name="T6" fmla="*/ 0 w 682"/>
              <a:gd name="T7" fmla="*/ 0 h 2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019">
                <a:moveTo>
                  <a:pt x="682" y="0"/>
                </a:moveTo>
                <a:lnTo>
                  <a:pt x="682" y="2019"/>
                </a:lnTo>
                <a:lnTo>
                  <a:pt x="0" y="2019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9"/>
          <p:cNvSpPr>
            <a:spLocks noChangeShapeType="1"/>
          </p:cNvSpPr>
          <p:nvPr/>
        </p:nvSpPr>
        <p:spPr bwMode="auto">
          <a:xfrm flipV="1">
            <a:off x="672682" y="947985"/>
            <a:ext cx="0" cy="23749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30"/>
          <p:cNvSpPr>
            <a:spLocks noChangeShapeType="1"/>
          </p:cNvSpPr>
          <p:nvPr/>
        </p:nvSpPr>
        <p:spPr bwMode="auto">
          <a:xfrm>
            <a:off x="640678" y="947985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32"/>
          <p:cNvSpPr>
            <a:spLocks/>
          </p:cNvSpPr>
          <p:nvPr/>
        </p:nvSpPr>
        <p:spPr bwMode="auto">
          <a:xfrm flipV="1">
            <a:off x="804060" y="1098163"/>
            <a:ext cx="112611" cy="536099"/>
          </a:xfrm>
          <a:custGeom>
            <a:avLst/>
            <a:gdLst>
              <a:gd name="T0" fmla="*/ 682 w 682"/>
              <a:gd name="T1" fmla="*/ 0 h 2407"/>
              <a:gd name="T2" fmla="*/ 682 w 682"/>
              <a:gd name="T3" fmla="*/ 2407 h 2407"/>
              <a:gd name="T4" fmla="*/ 0 w 682"/>
              <a:gd name="T5" fmla="*/ 2407 h 2407"/>
              <a:gd name="T6" fmla="*/ 0 w 682"/>
              <a:gd name="T7" fmla="*/ 0 h 2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407">
                <a:moveTo>
                  <a:pt x="682" y="0"/>
                </a:moveTo>
                <a:lnTo>
                  <a:pt x="682" y="2407"/>
                </a:lnTo>
                <a:lnTo>
                  <a:pt x="0" y="2407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 flipV="1">
            <a:off x="860365" y="883374"/>
            <a:ext cx="0" cy="214789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34"/>
          <p:cNvSpPr>
            <a:spLocks noChangeShapeType="1"/>
          </p:cNvSpPr>
          <p:nvPr/>
        </p:nvSpPr>
        <p:spPr bwMode="auto">
          <a:xfrm>
            <a:off x="828361" y="883374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6"/>
          <p:cNvSpPr>
            <a:spLocks/>
          </p:cNvSpPr>
          <p:nvPr/>
        </p:nvSpPr>
        <p:spPr bwMode="auto">
          <a:xfrm flipV="1">
            <a:off x="991744" y="1368831"/>
            <a:ext cx="112611" cy="265430"/>
          </a:xfrm>
          <a:custGeom>
            <a:avLst/>
            <a:gdLst>
              <a:gd name="T0" fmla="*/ 682 w 682"/>
              <a:gd name="T1" fmla="*/ 0 h 1189"/>
              <a:gd name="T2" fmla="*/ 682 w 682"/>
              <a:gd name="T3" fmla="*/ 1189 h 1189"/>
              <a:gd name="T4" fmla="*/ 0 w 682"/>
              <a:gd name="T5" fmla="*/ 1189 h 1189"/>
              <a:gd name="T6" fmla="*/ 0 w 682"/>
              <a:gd name="T7" fmla="*/ 0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189">
                <a:moveTo>
                  <a:pt x="682" y="0"/>
                </a:moveTo>
                <a:lnTo>
                  <a:pt x="682" y="1189"/>
                </a:lnTo>
                <a:lnTo>
                  <a:pt x="0" y="1189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37"/>
          <p:cNvSpPr>
            <a:spLocks noChangeShapeType="1"/>
          </p:cNvSpPr>
          <p:nvPr/>
        </p:nvSpPr>
        <p:spPr bwMode="auto">
          <a:xfrm flipV="1">
            <a:off x="1048049" y="1258818"/>
            <a:ext cx="0" cy="110014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38"/>
          <p:cNvSpPr>
            <a:spLocks noChangeShapeType="1"/>
          </p:cNvSpPr>
          <p:nvPr/>
        </p:nvSpPr>
        <p:spPr bwMode="auto">
          <a:xfrm>
            <a:off x="1016045" y="1258818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40"/>
          <p:cNvSpPr>
            <a:spLocks/>
          </p:cNvSpPr>
          <p:nvPr/>
        </p:nvSpPr>
        <p:spPr bwMode="auto">
          <a:xfrm flipV="1">
            <a:off x="1179428" y="1257071"/>
            <a:ext cx="112611" cy="377190"/>
          </a:xfrm>
          <a:custGeom>
            <a:avLst/>
            <a:gdLst>
              <a:gd name="T0" fmla="*/ 682 w 682"/>
              <a:gd name="T1" fmla="*/ 0 h 1697"/>
              <a:gd name="T2" fmla="*/ 682 w 682"/>
              <a:gd name="T3" fmla="*/ 1697 h 1697"/>
              <a:gd name="T4" fmla="*/ 0 w 682"/>
              <a:gd name="T5" fmla="*/ 1697 h 1697"/>
              <a:gd name="T6" fmla="*/ 0 w 682"/>
              <a:gd name="T7" fmla="*/ 0 h 1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697">
                <a:moveTo>
                  <a:pt x="682" y="0"/>
                </a:moveTo>
                <a:lnTo>
                  <a:pt x="682" y="1697"/>
                </a:lnTo>
                <a:lnTo>
                  <a:pt x="0" y="1697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 flipV="1">
            <a:off x="1235733" y="1071969"/>
            <a:ext cx="0" cy="18510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42"/>
          <p:cNvSpPr>
            <a:spLocks noChangeShapeType="1"/>
          </p:cNvSpPr>
          <p:nvPr/>
        </p:nvSpPr>
        <p:spPr bwMode="auto">
          <a:xfrm>
            <a:off x="1203729" y="1071969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43"/>
          <p:cNvSpPr>
            <a:spLocks noChangeShapeType="1"/>
          </p:cNvSpPr>
          <p:nvPr/>
        </p:nvSpPr>
        <p:spPr bwMode="auto">
          <a:xfrm>
            <a:off x="541303" y="1636008"/>
            <a:ext cx="82581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49"/>
          <p:cNvSpPr>
            <a:spLocks noChangeArrowheads="1"/>
          </p:cNvSpPr>
          <p:nvPr/>
        </p:nvSpPr>
        <p:spPr bwMode="auto">
          <a:xfrm>
            <a:off x="1905599" y="570791"/>
            <a:ext cx="4536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Beclin1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Line 50"/>
          <p:cNvSpPr>
            <a:spLocks noChangeShapeType="1"/>
          </p:cNvSpPr>
          <p:nvPr/>
        </p:nvSpPr>
        <p:spPr bwMode="auto">
          <a:xfrm>
            <a:off x="1735091" y="1643945"/>
            <a:ext cx="825809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56"/>
          <p:cNvSpPr>
            <a:spLocks noChangeShapeType="1"/>
          </p:cNvSpPr>
          <p:nvPr/>
        </p:nvSpPr>
        <p:spPr bwMode="auto">
          <a:xfrm flipV="1">
            <a:off x="1735091" y="863371"/>
            <a:ext cx="0" cy="780574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57"/>
          <p:cNvSpPr>
            <a:spLocks noChangeShapeType="1"/>
          </p:cNvSpPr>
          <p:nvPr/>
        </p:nvSpPr>
        <p:spPr bwMode="auto">
          <a:xfrm>
            <a:off x="1713944" y="1643945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59"/>
          <p:cNvSpPr>
            <a:spLocks noChangeShapeType="1"/>
          </p:cNvSpPr>
          <p:nvPr/>
        </p:nvSpPr>
        <p:spPr bwMode="auto">
          <a:xfrm>
            <a:off x="1713944" y="1448365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61"/>
          <p:cNvSpPr>
            <a:spLocks noChangeShapeType="1"/>
          </p:cNvSpPr>
          <p:nvPr/>
        </p:nvSpPr>
        <p:spPr bwMode="auto">
          <a:xfrm>
            <a:off x="1713944" y="1254531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63"/>
          <p:cNvSpPr>
            <a:spLocks noChangeShapeType="1"/>
          </p:cNvSpPr>
          <p:nvPr/>
        </p:nvSpPr>
        <p:spPr bwMode="auto">
          <a:xfrm>
            <a:off x="1713944" y="1058951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65"/>
          <p:cNvSpPr>
            <a:spLocks noChangeShapeType="1"/>
          </p:cNvSpPr>
          <p:nvPr/>
        </p:nvSpPr>
        <p:spPr bwMode="auto">
          <a:xfrm>
            <a:off x="1713944" y="863371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66"/>
          <p:cNvSpPr>
            <a:spLocks noChangeArrowheads="1"/>
          </p:cNvSpPr>
          <p:nvPr/>
        </p:nvSpPr>
        <p:spPr bwMode="auto">
          <a:xfrm>
            <a:off x="1440124" y="1586342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68"/>
          <p:cNvSpPr>
            <a:spLocks noChangeArrowheads="1"/>
          </p:cNvSpPr>
          <p:nvPr/>
        </p:nvSpPr>
        <p:spPr bwMode="auto">
          <a:xfrm>
            <a:off x="1440124" y="1392508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0.004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70"/>
          <p:cNvSpPr>
            <a:spLocks noChangeArrowheads="1"/>
          </p:cNvSpPr>
          <p:nvPr/>
        </p:nvSpPr>
        <p:spPr bwMode="auto">
          <a:xfrm>
            <a:off x="1440124" y="1196928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0.008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72"/>
          <p:cNvSpPr>
            <a:spLocks noChangeArrowheads="1"/>
          </p:cNvSpPr>
          <p:nvPr/>
        </p:nvSpPr>
        <p:spPr bwMode="auto">
          <a:xfrm>
            <a:off x="1440124" y="1001348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0.012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74"/>
          <p:cNvSpPr>
            <a:spLocks noChangeArrowheads="1"/>
          </p:cNvSpPr>
          <p:nvPr/>
        </p:nvSpPr>
        <p:spPr bwMode="auto">
          <a:xfrm>
            <a:off x="1440124" y="807515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0.016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Freeform 76"/>
          <p:cNvSpPr>
            <a:spLocks/>
          </p:cNvSpPr>
          <p:nvPr/>
        </p:nvSpPr>
        <p:spPr bwMode="auto">
          <a:xfrm flipV="1">
            <a:off x="1810164" y="1362798"/>
            <a:ext cx="112611" cy="279400"/>
          </a:xfrm>
          <a:custGeom>
            <a:avLst/>
            <a:gdLst>
              <a:gd name="T0" fmla="*/ 682 w 682"/>
              <a:gd name="T1" fmla="*/ 0 h 1257"/>
              <a:gd name="T2" fmla="*/ 682 w 682"/>
              <a:gd name="T3" fmla="*/ 1257 h 1257"/>
              <a:gd name="T4" fmla="*/ 0 w 682"/>
              <a:gd name="T5" fmla="*/ 1257 h 1257"/>
              <a:gd name="T6" fmla="*/ 0 w 682"/>
              <a:gd name="T7" fmla="*/ 0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257">
                <a:moveTo>
                  <a:pt x="682" y="0"/>
                </a:moveTo>
                <a:lnTo>
                  <a:pt x="682" y="1257"/>
                </a:lnTo>
                <a:lnTo>
                  <a:pt x="0" y="1257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Line 77"/>
          <p:cNvSpPr>
            <a:spLocks noChangeShapeType="1"/>
          </p:cNvSpPr>
          <p:nvPr/>
        </p:nvSpPr>
        <p:spPr bwMode="auto">
          <a:xfrm flipV="1">
            <a:off x="1866469" y="1247546"/>
            <a:ext cx="0" cy="11525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78"/>
          <p:cNvSpPr>
            <a:spLocks noChangeShapeType="1"/>
          </p:cNvSpPr>
          <p:nvPr/>
        </p:nvSpPr>
        <p:spPr bwMode="auto">
          <a:xfrm>
            <a:off x="1834465" y="1247546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80"/>
          <p:cNvSpPr>
            <a:spLocks/>
          </p:cNvSpPr>
          <p:nvPr/>
        </p:nvSpPr>
        <p:spPr bwMode="auto">
          <a:xfrm flipV="1">
            <a:off x="1997847" y="1144517"/>
            <a:ext cx="112611" cy="497681"/>
          </a:xfrm>
          <a:custGeom>
            <a:avLst/>
            <a:gdLst>
              <a:gd name="T0" fmla="*/ 682 w 682"/>
              <a:gd name="T1" fmla="*/ 0 h 2238"/>
              <a:gd name="T2" fmla="*/ 682 w 682"/>
              <a:gd name="T3" fmla="*/ 2238 h 2238"/>
              <a:gd name="T4" fmla="*/ 0 w 682"/>
              <a:gd name="T5" fmla="*/ 2238 h 2238"/>
              <a:gd name="T6" fmla="*/ 0 w 682"/>
              <a:gd name="T7" fmla="*/ 0 h 2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238">
                <a:moveTo>
                  <a:pt x="682" y="0"/>
                </a:moveTo>
                <a:lnTo>
                  <a:pt x="682" y="2238"/>
                </a:lnTo>
                <a:lnTo>
                  <a:pt x="0" y="2238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Line 81"/>
          <p:cNvSpPr>
            <a:spLocks noChangeShapeType="1"/>
          </p:cNvSpPr>
          <p:nvPr/>
        </p:nvSpPr>
        <p:spPr bwMode="auto">
          <a:xfrm flipV="1">
            <a:off x="2054152" y="954176"/>
            <a:ext cx="0" cy="190341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Line 82"/>
          <p:cNvSpPr>
            <a:spLocks noChangeShapeType="1"/>
          </p:cNvSpPr>
          <p:nvPr/>
        </p:nvSpPr>
        <p:spPr bwMode="auto">
          <a:xfrm>
            <a:off x="2022148" y="954176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84"/>
          <p:cNvSpPr>
            <a:spLocks/>
          </p:cNvSpPr>
          <p:nvPr/>
        </p:nvSpPr>
        <p:spPr bwMode="auto">
          <a:xfrm flipV="1">
            <a:off x="2185531" y="1411693"/>
            <a:ext cx="112611" cy="230505"/>
          </a:xfrm>
          <a:custGeom>
            <a:avLst/>
            <a:gdLst>
              <a:gd name="T0" fmla="*/ 682 w 682"/>
              <a:gd name="T1" fmla="*/ 0 h 1039"/>
              <a:gd name="T2" fmla="*/ 682 w 682"/>
              <a:gd name="T3" fmla="*/ 1039 h 1039"/>
              <a:gd name="T4" fmla="*/ 0 w 682"/>
              <a:gd name="T5" fmla="*/ 1039 h 1039"/>
              <a:gd name="T6" fmla="*/ 0 w 682"/>
              <a:gd name="T7" fmla="*/ 0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039">
                <a:moveTo>
                  <a:pt x="682" y="0"/>
                </a:moveTo>
                <a:lnTo>
                  <a:pt x="682" y="1039"/>
                </a:lnTo>
                <a:lnTo>
                  <a:pt x="0" y="1039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85"/>
          <p:cNvSpPr>
            <a:spLocks noChangeShapeType="1"/>
          </p:cNvSpPr>
          <p:nvPr/>
        </p:nvSpPr>
        <p:spPr bwMode="auto">
          <a:xfrm flipV="1">
            <a:off x="2241836" y="1256277"/>
            <a:ext cx="0" cy="15541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Line 86"/>
          <p:cNvSpPr>
            <a:spLocks noChangeShapeType="1"/>
          </p:cNvSpPr>
          <p:nvPr/>
        </p:nvSpPr>
        <p:spPr bwMode="auto">
          <a:xfrm>
            <a:off x="2209832" y="1256277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88"/>
          <p:cNvSpPr>
            <a:spLocks/>
          </p:cNvSpPr>
          <p:nvPr/>
        </p:nvSpPr>
        <p:spPr bwMode="auto">
          <a:xfrm flipV="1">
            <a:off x="2373215" y="1224845"/>
            <a:ext cx="112611" cy="417354"/>
          </a:xfrm>
          <a:custGeom>
            <a:avLst/>
            <a:gdLst>
              <a:gd name="T0" fmla="*/ 682 w 682"/>
              <a:gd name="T1" fmla="*/ 0 h 1877"/>
              <a:gd name="T2" fmla="*/ 682 w 682"/>
              <a:gd name="T3" fmla="*/ 1877 h 1877"/>
              <a:gd name="T4" fmla="*/ 0 w 682"/>
              <a:gd name="T5" fmla="*/ 1877 h 1877"/>
              <a:gd name="T6" fmla="*/ 0 w 682"/>
              <a:gd name="T7" fmla="*/ 0 h 1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877">
                <a:moveTo>
                  <a:pt x="682" y="0"/>
                </a:moveTo>
                <a:lnTo>
                  <a:pt x="682" y="1877"/>
                </a:lnTo>
                <a:lnTo>
                  <a:pt x="0" y="1877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89"/>
          <p:cNvSpPr>
            <a:spLocks noChangeShapeType="1"/>
          </p:cNvSpPr>
          <p:nvPr/>
        </p:nvSpPr>
        <p:spPr bwMode="auto">
          <a:xfrm flipV="1">
            <a:off x="2429520" y="978623"/>
            <a:ext cx="0" cy="246221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Line 90"/>
          <p:cNvSpPr>
            <a:spLocks noChangeShapeType="1"/>
          </p:cNvSpPr>
          <p:nvPr/>
        </p:nvSpPr>
        <p:spPr bwMode="auto">
          <a:xfrm>
            <a:off x="2397516" y="978623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Line 91"/>
          <p:cNvSpPr>
            <a:spLocks noChangeShapeType="1"/>
          </p:cNvSpPr>
          <p:nvPr/>
        </p:nvSpPr>
        <p:spPr bwMode="auto">
          <a:xfrm>
            <a:off x="1735091" y="1643945"/>
            <a:ext cx="825809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3143475" y="570791"/>
            <a:ext cx="2420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LC3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Line 8"/>
          <p:cNvSpPr>
            <a:spLocks noChangeShapeType="1"/>
          </p:cNvSpPr>
          <p:nvPr/>
        </p:nvSpPr>
        <p:spPr bwMode="auto">
          <a:xfrm>
            <a:off x="2920076" y="1637442"/>
            <a:ext cx="818097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Line 14"/>
          <p:cNvSpPr>
            <a:spLocks noChangeShapeType="1"/>
          </p:cNvSpPr>
          <p:nvPr/>
        </p:nvSpPr>
        <p:spPr bwMode="auto">
          <a:xfrm flipV="1">
            <a:off x="2920076" y="856868"/>
            <a:ext cx="0" cy="780574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15"/>
          <p:cNvSpPr>
            <a:spLocks noChangeShapeType="1"/>
          </p:cNvSpPr>
          <p:nvPr/>
        </p:nvSpPr>
        <p:spPr bwMode="auto">
          <a:xfrm>
            <a:off x="2891787" y="1637442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Line 16"/>
          <p:cNvSpPr>
            <a:spLocks noChangeShapeType="1"/>
          </p:cNvSpPr>
          <p:nvPr/>
        </p:nvSpPr>
        <p:spPr bwMode="auto">
          <a:xfrm>
            <a:off x="2891787" y="1441862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Line 17"/>
          <p:cNvSpPr>
            <a:spLocks noChangeShapeType="1"/>
          </p:cNvSpPr>
          <p:nvPr/>
        </p:nvSpPr>
        <p:spPr bwMode="auto">
          <a:xfrm>
            <a:off x="2891787" y="1248028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Line 18"/>
          <p:cNvSpPr>
            <a:spLocks noChangeShapeType="1"/>
          </p:cNvSpPr>
          <p:nvPr/>
        </p:nvSpPr>
        <p:spPr bwMode="auto">
          <a:xfrm>
            <a:off x="2891787" y="1052448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Line 19"/>
          <p:cNvSpPr>
            <a:spLocks noChangeShapeType="1"/>
          </p:cNvSpPr>
          <p:nvPr/>
        </p:nvSpPr>
        <p:spPr bwMode="auto">
          <a:xfrm>
            <a:off x="2891787" y="856868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2728830" y="1574670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2728830" y="1380836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0.1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2728830" y="1185256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2728830" y="989676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0.3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8"/>
          <p:cNvSpPr>
            <a:spLocks noChangeArrowheads="1"/>
          </p:cNvSpPr>
          <p:nvPr/>
        </p:nvSpPr>
        <p:spPr bwMode="auto">
          <a:xfrm>
            <a:off x="2728830" y="795843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0.4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/>
          </p:cNvSpPr>
          <p:nvPr/>
        </p:nvSpPr>
        <p:spPr bwMode="auto">
          <a:xfrm flipV="1">
            <a:off x="2994448" y="1377250"/>
            <a:ext cx="111559" cy="258445"/>
          </a:xfrm>
          <a:custGeom>
            <a:avLst/>
            <a:gdLst>
              <a:gd name="T0" fmla="*/ 682 w 682"/>
              <a:gd name="T1" fmla="*/ 0 h 1164"/>
              <a:gd name="T2" fmla="*/ 682 w 682"/>
              <a:gd name="T3" fmla="*/ 1164 h 1164"/>
              <a:gd name="T4" fmla="*/ 0 w 682"/>
              <a:gd name="T5" fmla="*/ 1164 h 1164"/>
              <a:gd name="T6" fmla="*/ 0 w 682"/>
              <a:gd name="T7" fmla="*/ 0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164">
                <a:moveTo>
                  <a:pt x="682" y="0"/>
                </a:moveTo>
                <a:lnTo>
                  <a:pt x="682" y="1164"/>
                </a:lnTo>
                <a:lnTo>
                  <a:pt x="0" y="1164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Line 27"/>
          <p:cNvSpPr>
            <a:spLocks noChangeShapeType="1"/>
          </p:cNvSpPr>
          <p:nvPr/>
        </p:nvSpPr>
        <p:spPr bwMode="auto">
          <a:xfrm flipV="1">
            <a:off x="3050227" y="1214849"/>
            <a:ext cx="0" cy="162401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Line 28"/>
          <p:cNvSpPr>
            <a:spLocks noChangeShapeType="1"/>
          </p:cNvSpPr>
          <p:nvPr/>
        </p:nvSpPr>
        <p:spPr bwMode="auto">
          <a:xfrm>
            <a:off x="3018223" y="1214849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2"/>
          <p:cNvSpPr>
            <a:spLocks/>
          </p:cNvSpPr>
          <p:nvPr/>
        </p:nvSpPr>
        <p:spPr bwMode="auto">
          <a:xfrm flipV="1">
            <a:off x="3180379" y="1179924"/>
            <a:ext cx="111559" cy="455771"/>
          </a:xfrm>
          <a:custGeom>
            <a:avLst/>
            <a:gdLst>
              <a:gd name="T0" fmla="*/ 682 w 682"/>
              <a:gd name="T1" fmla="*/ 0 h 2049"/>
              <a:gd name="T2" fmla="*/ 682 w 682"/>
              <a:gd name="T3" fmla="*/ 2049 h 2049"/>
              <a:gd name="T4" fmla="*/ 0 w 682"/>
              <a:gd name="T5" fmla="*/ 2049 h 2049"/>
              <a:gd name="T6" fmla="*/ 0 w 682"/>
              <a:gd name="T7" fmla="*/ 0 h 2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049">
                <a:moveTo>
                  <a:pt x="682" y="0"/>
                </a:moveTo>
                <a:lnTo>
                  <a:pt x="682" y="2049"/>
                </a:lnTo>
                <a:lnTo>
                  <a:pt x="0" y="2049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Line 31"/>
          <p:cNvSpPr>
            <a:spLocks noChangeShapeType="1"/>
          </p:cNvSpPr>
          <p:nvPr/>
        </p:nvSpPr>
        <p:spPr bwMode="auto">
          <a:xfrm flipV="1">
            <a:off x="3236158" y="952912"/>
            <a:ext cx="0" cy="22701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Line 32"/>
          <p:cNvSpPr>
            <a:spLocks noChangeShapeType="1"/>
          </p:cNvSpPr>
          <p:nvPr/>
        </p:nvSpPr>
        <p:spPr bwMode="auto">
          <a:xfrm>
            <a:off x="3204154" y="952912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5"/>
          <p:cNvSpPr>
            <a:spLocks/>
          </p:cNvSpPr>
          <p:nvPr/>
        </p:nvSpPr>
        <p:spPr bwMode="auto">
          <a:xfrm flipV="1">
            <a:off x="3366310" y="1452339"/>
            <a:ext cx="111559" cy="183356"/>
          </a:xfrm>
          <a:custGeom>
            <a:avLst/>
            <a:gdLst>
              <a:gd name="T0" fmla="*/ 682 w 682"/>
              <a:gd name="T1" fmla="*/ 0 h 825"/>
              <a:gd name="T2" fmla="*/ 682 w 682"/>
              <a:gd name="T3" fmla="*/ 825 h 825"/>
              <a:gd name="T4" fmla="*/ 0 w 682"/>
              <a:gd name="T5" fmla="*/ 825 h 825"/>
              <a:gd name="T6" fmla="*/ 0 w 682"/>
              <a:gd name="T7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825">
                <a:moveTo>
                  <a:pt x="682" y="0"/>
                </a:moveTo>
                <a:lnTo>
                  <a:pt x="682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Line 35"/>
          <p:cNvSpPr>
            <a:spLocks noChangeShapeType="1"/>
          </p:cNvSpPr>
          <p:nvPr/>
        </p:nvSpPr>
        <p:spPr bwMode="auto">
          <a:xfrm flipV="1">
            <a:off x="3422089" y="1331848"/>
            <a:ext cx="0" cy="120491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Line 36"/>
          <p:cNvSpPr>
            <a:spLocks noChangeShapeType="1"/>
          </p:cNvSpPr>
          <p:nvPr/>
        </p:nvSpPr>
        <p:spPr bwMode="auto">
          <a:xfrm>
            <a:off x="3390085" y="1331848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8"/>
          <p:cNvSpPr>
            <a:spLocks/>
          </p:cNvSpPr>
          <p:nvPr/>
        </p:nvSpPr>
        <p:spPr bwMode="auto">
          <a:xfrm flipV="1">
            <a:off x="3552241" y="1342325"/>
            <a:ext cx="111559" cy="293370"/>
          </a:xfrm>
          <a:custGeom>
            <a:avLst/>
            <a:gdLst>
              <a:gd name="T0" fmla="*/ 682 w 682"/>
              <a:gd name="T1" fmla="*/ 0 h 1317"/>
              <a:gd name="T2" fmla="*/ 682 w 682"/>
              <a:gd name="T3" fmla="*/ 1317 h 1317"/>
              <a:gd name="T4" fmla="*/ 0 w 682"/>
              <a:gd name="T5" fmla="*/ 1317 h 1317"/>
              <a:gd name="T6" fmla="*/ 0 w 682"/>
              <a:gd name="T7" fmla="*/ 0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317">
                <a:moveTo>
                  <a:pt x="682" y="0"/>
                </a:moveTo>
                <a:lnTo>
                  <a:pt x="682" y="1317"/>
                </a:lnTo>
                <a:lnTo>
                  <a:pt x="0" y="1317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Line 39"/>
          <p:cNvSpPr>
            <a:spLocks noChangeShapeType="1"/>
          </p:cNvSpPr>
          <p:nvPr/>
        </p:nvSpPr>
        <p:spPr bwMode="auto">
          <a:xfrm flipV="1">
            <a:off x="3608020" y="1207864"/>
            <a:ext cx="0" cy="134461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Line 40"/>
          <p:cNvSpPr>
            <a:spLocks noChangeShapeType="1"/>
          </p:cNvSpPr>
          <p:nvPr/>
        </p:nvSpPr>
        <p:spPr bwMode="auto">
          <a:xfrm>
            <a:off x="3576016" y="1207864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Line 41"/>
          <p:cNvSpPr>
            <a:spLocks noChangeShapeType="1"/>
          </p:cNvSpPr>
          <p:nvPr/>
        </p:nvSpPr>
        <p:spPr bwMode="auto">
          <a:xfrm>
            <a:off x="2920076" y="1637442"/>
            <a:ext cx="818097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Rectangle 47"/>
          <p:cNvSpPr>
            <a:spLocks noChangeArrowheads="1"/>
          </p:cNvSpPr>
          <p:nvPr/>
        </p:nvSpPr>
        <p:spPr bwMode="auto">
          <a:xfrm>
            <a:off x="4340207" y="570791"/>
            <a:ext cx="3414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ATG5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Line 48"/>
          <p:cNvSpPr>
            <a:spLocks noChangeShapeType="1"/>
          </p:cNvSpPr>
          <p:nvPr/>
        </p:nvSpPr>
        <p:spPr bwMode="auto">
          <a:xfrm>
            <a:off x="4129630" y="1637442"/>
            <a:ext cx="818096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Line 54"/>
          <p:cNvSpPr>
            <a:spLocks noChangeShapeType="1"/>
          </p:cNvSpPr>
          <p:nvPr/>
        </p:nvSpPr>
        <p:spPr bwMode="auto">
          <a:xfrm flipV="1">
            <a:off x="4129630" y="856868"/>
            <a:ext cx="0" cy="780574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Line 55"/>
          <p:cNvSpPr>
            <a:spLocks noChangeShapeType="1"/>
          </p:cNvSpPr>
          <p:nvPr/>
        </p:nvSpPr>
        <p:spPr bwMode="auto">
          <a:xfrm>
            <a:off x="4101341" y="1637442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Line 57"/>
          <p:cNvSpPr>
            <a:spLocks noChangeShapeType="1"/>
          </p:cNvSpPr>
          <p:nvPr/>
        </p:nvSpPr>
        <p:spPr bwMode="auto">
          <a:xfrm>
            <a:off x="4101341" y="1377250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59"/>
          <p:cNvSpPr>
            <a:spLocks noChangeShapeType="1"/>
          </p:cNvSpPr>
          <p:nvPr/>
        </p:nvSpPr>
        <p:spPr bwMode="auto">
          <a:xfrm>
            <a:off x="4101341" y="1117059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Line 61"/>
          <p:cNvSpPr>
            <a:spLocks noChangeShapeType="1"/>
          </p:cNvSpPr>
          <p:nvPr/>
        </p:nvSpPr>
        <p:spPr bwMode="auto">
          <a:xfrm>
            <a:off x="4101341" y="856868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62"/>
          <p:cNvSpPr>
            <a:spLocks noChangeArrowheads="1"/>
          </p:cNvSpPr>
          <p:nvPr/>
        </p:nvSpPr>
        <p:spPr bwMode="auto">
          <a:xfrm>
            <a:off x="3836287" y="1574670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64"/>
          <p:cNvSpPr>
            <a:spLocks noChangeArrowheads="1"/>
          </p:cNvSpPr>
          <p:nvPr/>
        </p:nvSpPr>
        <p:spPr bwMode="auto">
          <a:xfrm>
            <a:off x="3836287" y="1314479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0.004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66"/>
          <p:cNvSpPr>
            <a:spLocks noChangeArrowheads="1"/>
          </p:cNvSpPr>
          <p:nvPr/>
        </p:nvSpPr>
        <p:spPr bwMode="auto">
          <a:xfrm>
            <a:off x="3836287" y="1056034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0.008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68"/>
          <p:cNvSpPr>
            <a:spLocks noChangeArrowheads="1"/>
          </p:cNvSpPr>
          <p:nvPr/>
        </p:nvSpPr>
        <p:spPr bwMode="auto">
          <a:xfrm>
            <a:off x="3836287" y="795843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0.012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Freeform 70"/>
          <p:cNvSpPr>
            <a:spLocks/>
          </p:cNvSpPr>
          <p:nvPr/>
        </p:nvSpPr>
        <p:spPr bwMode="auto">
          <a:xfrm flipV="1">
            <a:off x="4204002" y="1251520"/>
            <a:ext cx="111559" cy="384175"/>
          </a:xfrm>
          <a:custGeom>
            <a:avLst/>
            <a:gdLst>
              <a:gd name="T0" fmla="*/ 682 w 682"/>
              <a:gd name="T1" fmla="*/ 0 h 1727"/>
              <a:gd name="T2" fmla="*/ 682 w 682"/>
              <a:gd name="T3" fmla="*/ 1727 h 1727"/>
              <a:gd name="T4" fmla="*/ 0 w 682"/>
              <a:gd name="T5" fmla="*/ 1727 h 1727"/>
              <a:gd name="T6" fmla="*/ 0 w 682"/>
              <a:gd name="T7" fmla="*/ 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727">
                <a:moveTo>
                  <a:pt x="682" y="0"/>
                </a:moveTo>
                <a:lnTo>
                  <a:pt x="682" y="1727"/>
                </a:lnTo>
                <a:lnTo>
                  <a:pt x="0" y="1727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Line 71"/>
          <p:cNvSpPr>
            <a:spLocks noChangeShapeType="1"/>
          </p:cNvSpPr>
          <p:nvPr/>
        </p:nvSpPr>
        <p:spPr bwMode="auto">
          <a:xfrm flipV="1">
            <a:off x="4259781" y="1034985"/>
            <a:ext cx="0" cy="21653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Line 72"/>
          <p:cNvSpPr>
            <a:spLocks noChangeShapeType="1"/>
          </p:cNvSpPr>
          <p:nvPr/>
        </p:nvSpPr>
        <p:spPr bwMode="auto">
          <a:xfrm>
            <a:off x="4227777" y="1034985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74"/>
          <p:cNvSpPr>
            <a:spLocks/>
          </p:cNvSpPr>
          <p:nvPr/>
        </p:nvSpPr>
        <p:spPr bwMode="auto">
          <a:xfrm flipV="1">
            <a:off x="4389933" y="1129283"/>
            <a:ext cx="111559" cy="506413"/>
          </a:xfrm>
          <a:custGeom>
            <a:avLst/>
            <a:gdLst>
              <a:gd name="T0" fmla="*/ 682 w 682"/>
              <a:gd name="T1" fmla="*/ 0 h 2277"/>
              <a:gd name="T2" fmla="*/ 682 w 682"/>
              <a:gd name="T3" fmla="*/ 2277 h 2277"/>
              <a:gd name="T4" fmla="*/ 0 w 682"/>
              <a:gd name="T5" fmla="*/ 2277 h 2277"/>
              <a:gd name="T6" fmla="*/ 0 w 682"/>
              <a:gd name="T7" fmla="*/ 0 h 2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277">
                <a:moveTo>
                  <a:pt x="682" y="0"/>
                </a:moveTo>
                <a:lnTo>
                  <a:pt x="682" y="2277"/>
                </a:lnTo>
                <a:lnTo>
                  <a:pt x="0" y="2277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Line 75"/>
          <p:cNvSpPr>
            <a:spLocks noChangeShapeType="1"/>
          </p:cNvSpPr>
          <p:nvPr/>
        </p:nvSpPr>
        <p:spPr bwMode="auto">
          <a:xfrm flipV="1">
            <a:off x="4445712" y="935449"/>
            <a:ext cx="0" cy="193834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Line 76"/>
          <p:cNvSpPr>
            <a:spLocks noChangeShapeType="1"/>
          </p:cNvSpPr>
          <p:nvPr/>
        </p:nvSpPr>
        <p:spPr bwMode="auto">
          <a:xfrm>
            <a:off x="4413708" y="935449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78"/>
          <p:cNvSpPr>
            <a:spLocks/>
          </p:cNvSpPr>
          <p:nvPr/>
        </p:nvSpPr>
        <p:spPr bwMode="auto">
          <a:xfrm flipV="1">
            <a:off x="4575864" y="1347564"/>
            <a:ext cx="111559" cy="288131"/>
          </a:xfrm>
          <a:custGeom>
            <a:avLst/>
            <a:gdLst>
              <a:gd name="T0" fmla="*/ 682 w 682"/>
              <a:gd name="T1" fmla="*/ 0 h 1294"/>
              <a:gd name="T2" fmla="*/ 682 w 682"/>
              <a:gd name="T3" fmla="*/ 1294 h 1294"/>
              <a:gd name="T4" fmla="*/ 0 w 682"/>
              <a:gd name="T5" fmla="*/ 1294 h 1294"/>
              <a:gd name="T6" fmla="*/ 0 w 682"/>
              <a:gd name="T7" fmla="*/ 0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294">
                <a:moveTo>
                  <a:pt x="682" y="0"/>
                </a:moveTo>
                <a:lnTo>
                  <a:pt x="682" y="1294"/>
                </a:lnTo>
                <a:lnTo>
                  <a:pt x="0" y="1294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Line 79"/>
          <p:cNvSpPr>
            <a:spLocks noChangeShapeType="1"/>
          </p:cNvSpPr>
          <p:nvPr/>
        </p:nvSpPr>
        <p:spPr bwMode="auto">
          <a:xfrm flipV="1">
            <a:off x="4631643" y="1178178"/>
            <a:ext cx="0" cy="16938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Line 80"/>
          <p:cNvSpPr>
            <a:spLocks noChangeShapeType="1"/>
          </p:cNvSpPr>
          <p:nvPr/>
        </p:nvSpPr>
        <p:spPr bwMode="auto">
          <a:xfrm>
            <a:off x="4599639" y="1178178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82"/>
          <p:cNvSpPr>
            <a:spLocks/>
          </p:cNvSpPr>
          <p:nvPr/>
        </p:nvSpPr>
        <p:spPr bwMode="auto">
          <a:xfrm flipV="1">
            <a:off x="4761795" y="1344072"/>
            <a:ext cx="111559" cy="291624"/>
          </a:xfrm>
          <a:custGeom>
            <a:avLst/>
            <a:gdLst>
              <a:gd name="T0" fmla="*/ 682 w 682"/>
              <a:gd name="T1" fmla="*/ 0 h 1311"/>
              <a:gd name="T2" fmla="*/ 682 w 682"/>
              <a:gd name="T3" fmla="*/ 1311 h 1311"/>
              <a:gd name="T4" fmla="*/ 0 w 682"/>
              <a:gd name="T5" fmla="*/ 1311 h 1311"/>
              <a:gd name="T6" fmla="*/ 0 w 682"/>
              <a:gd name="T7" fmla="*/ 0 h 1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311">
                <a:moveTo>
                  <a:pt x="682" y="0"/>
                </a:moveTo>
                <a:lnTo>
                  <a:pt x="682" y="1311"/>
                </a:lnTo>
                <a:lnTo>
                  <a:pt x="0" y="1311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Line 83"/>
          <p:cNvSpPr>
            <a:spLocks noChangeShapeType="1"/>
          </p:cNvSpPr>
          <p:nvPr/>
        </p:nvSpPr>
        <p:spPr bwMode="auto">
          <a:xfrm flipV="1">
            <a:off x="4817574" y="1214849"/>
            <a:ext cx="0" cy="12922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Line 84"/>
          <p:cNvSpPr>
            <a:spLocks noChangeShapeType="1"/>
          </p:cNvSpPr>
          <p:nvPr/>
        </p:nvSpPr>
        <p:spPr bwMode="auto">
          <a:xfrm>
            <a:off x="4785570" y="1214849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85"/>
          <p:cNvSpPr>
            <a:spLocks noChangeShapeType="1"/>
          </p:cNvSpPr>
          <p:nvPr/>
        </p:nvSpPr>
        <p:spPr bwMode="auto">
          <a:xfrm>
            <a:off x="4129630" y="1637442"/>
            <a:ext cx="818096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650557" y="832668"/>
            <a:ext cx="3657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3034015" y="785083"/>
            <a:ext cx="3657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4235874" y="863371"/>
            <a:ext cx="3657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TextBox 5542"/>
          <p:cNvSpPr txBox="1">
            <a:spLocks noChangeArrowheads="1"/>
          </p:cNvSpPr>
          <p:nvPr/>
        </p:nvSpPr>
        <p:spPr bwMode="auto">
          <a:xfrm>
            <a:off x="1908492" y="729877"/>
            <a:ext cx="28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5542"/>
          <p:cNvSpPr txBox="1">
            <a:spLocks noChangeArrowheads="1"/>
          </p:cNvSpPr>
          <p:nvPr/>
        </p:nvSpPr>
        <p:spPr bwMode="auto">
          <a:xfrm>
            <a:off x="2286770" y="765434"/>
            <a:ext cx="28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5542"/>
          <p:cNvSpPr txBox="1">
            <a:spLocks noChangeArrowheads="1"/>
          </p:cNvSpPr>
          <p:nvPr/>
        </p:nvSpPr>
        <p:spPr bwMode="auto">
          <a:xfrm>
            <a:off x="3096068" y="741137"/>
            <a:ext cx="28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5542"/>
          <p:cNvSpPr txBox="1">
            <a:spLocks noChangeArrowheads="1"/>
          </p:cNvSpPr>
          <p:nvPr/>
        </p:nvSpPr>
        <p:spPr bwMode="auto">
          <a:xfrm>
            <a:off x="3463738" y="1005194"/>
            <a:ext cx="284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tangle 13"/>
          <p:cNvSpPr>
            <a:spLocks noChangeArrowheads="1"/>
          </p:cNvSpPr>
          <p:nvPr/>
        </p:nvSpPr>
        <p:spPr bwMode="auto">
          <a:xfrm rot="16200000">
            <a:off x="-8814" y="1180396"/>
            <a:ext cx="5136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b="1" dirty="0" smtClean="0">
                <a:solidFill>
                  <a:srgbClr val="000000"/>
                </a:solidFill>
              </a:rPr>
              <a:t>/</a:t>
            </a:r>
            <a:r>
              <a:rPr lang="en-US" altLang="en-US" sz="900" b="1" dirty="0" err="1" smtClean="0">
                <a:solidFill>
                  <a:srgbClr val="000000"/>
                </a:solidFill>
              </a:rPr>
              <a:t>gapdh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4" name="Title 1"/>
          <p:cNvSpPr txBox="1">
            <a:spLocks/>
          </p:cNvSpPr>
          <p:nvPr/>
        </p:nvSpPr>
        <p:spPr bwMode="auto">
          <a:xfrm>
            <a:off x="1401810" y="8686800"/>
            <a:ext cx="414496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Supplemental Figure 2</a:t>
            </a:r>
            <a:endParaRPr lang="en-US" altLang="en-US" sz="1600" b="1" baseline="30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7" name="Rectangle 136"/>
          <p:cNvSpPr>
            <a:spLocks noChangeArrowheads="1"/>
          </p:cNvSpPr>
          <p:nvPr/>
        </p:nvSpPr>
        <p:spPr bwMode="auto">
          <a:xfrm>
            <a:off x="721664" y="2160990"/>
            <a:ext cx="34785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OPA1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Line 428"/>
          <p:cNvSpPr>
            <a:spLocks noChangeShapeType="1"/>
          </p:cNvSpPr>
          <p:nvPr/>
        </p:nvSpPr>
        <p:spPr bwMode="auto">
          <a:xfrm flipV="1">
            <a:off x="549662" y="2460555"/>
            <a:ext cx="0" cy="709613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Line 429"/>
          <p:cNvSpPr>
            <a:spLocks noChangeShapeType="1"/>
          </p:cNvSpPr>
          <p:nvPr/>
        </p:nvSpPr>
        <p:spPr bwMode="auto">
          <a:xfrm>
            <a:off x="517237" y="3170168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430"/>
          <p:cNvSpPr>
            <a:spLocks noChangeShapeType="1"/>
          </p:cNvSpPr>
          <p:nvPr/>
        </p:nvSpPr>
        <p:spPr bwMode="auto">
          <a:xfrm>
            <a:off x="517237" y="3028880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431"/>
          <p:cNvSpPr>
            <a:spLocks noChangeShapeType="1"/>
          </p:cNvSpPr>
          <p:nvPr/>
        </p:nvSpPr>
        <p:spPr bwMode="auto">
          <a:xfrm>
            <a:off x="517237" y="2887593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432"/>
          <p:cNvSpPr>
            <a:spLocks noChangeShapeType="1"/>
          </p:cNvSpPr>
          <p:nvPr/>
        </p:nvSpPr>
        <p:spPr bwMode="auto">
          <a:xfrm>
            <a:off x="517237" y="2744718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Line 433"/>
          <p:cNvSpPr>
            <a:spLocks noChangeShapeType="1"/>
          </p:cNvSpPr>
          <p:nvPr/>
        </p:nvSpPr>
        <p:spPr bwMode="auto">
          <a:xfrm>
            <a:off x="517237" y="2603430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Line 434"/>
          <p:cNvSpPr>
            <a:spLocks noChangeShapeType="1"/>
          </p:cNvSpPr>
          <p:nvPr/>
        </p:nvSpPr>
        <p:spPr bwMode="auto">
          <a:xfrm>
            <a:off x="517237" y="2460555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Rectangle 144"/>
          <p:cNvSpPr>
            <a:spLocks noChangeArrowheads="1"/>
          </p:cNvSpPr>
          <p:nvPr/>
        </p:nvSpPr>
        <p:spPr bwMode="auto">
          <a:xfrm>
            <a:off x="445638" y="3102262"/>
            <a:ext cx="457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45"/>
          <p:cNvSpPr>
            <a:spLocks noChangeArrowheads="1"/>
          </p:cNvSpPr>
          <p:nvPr/>
        </p:nvSpPr>
        <p:spPr bwMode="auto">
          <a:xfrm>
            <a:off x="445638" y="2960974"/>
            <a:ext cx="457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46"/>
          <p:cNvSpPr>
            <a:spLocks noChangeArrowheads="1"/>
          </p:cNvSpPr>
          <p:nvPr/>
        </p:nvSpPr>
        <p:spPr bwMode="auto">
          <a:xfrm>
            <a:off x="445638" y="2818099"/>
            <a:ext cx="457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47"/>
          <p:cNvSpPr>
            <a:spLocks noChangeArrowheads="1"/>
          </p:cNvSpPr>
          <p:nvPr/>
        </p:nvSpPr>
        <p:spPr bwMode="auto">
          <a:xfrm>
            <a:off x="445638" y="2676812"/>
            <a:ext cx="457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48"/>
          <p:cNvSpPr>
            <a:spLocks noChangeArrowheads="1"/>
          </p:cNvSpPr>
          <p:nvPr/>
        </p:nvSpPr>
        <p:spPr bwMode="auto">
          <a:xfrm>
            <a:off x="445638" y="2535524"/>
            <a:ext cx="457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49"/>
          <p:cNvSpPr>
            <a:spLocks noChangeArrowheads="1"/>
          </p:cNvSpPr>
          <p:nvPr/>
        </p:nvSpPr>
        <p:spPr bwMode="auto">
          <a:xfrm>
            <a:off x="445638" y="2392649"/>
            <a:ext cx="457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Freeform 150"/>
          <p:cNvSpPr>
            <a:spLocks/>
          </p:cNvSpPr>
          <p:nvPr/>
        </p:nvSpPr>
        <p:spPr bwMode="auto">
          <a:xfrm flipV="1">
            <a:off x="602869" y="3019355"/>
            <a:ext cx="103766" cy="150813"/>
          </a:xfrm>
          <a:custGeom>
            <a:avLst/>
            <a:gdLst>
              <a:gd name="T0" fmla="*/ 682 w 682"/>
              <a:gd name="T1" fmla="*/ 0 h 739"/>
              <a:gd name="T2" fmla="*/ 682 w 682"/>
              <a:gd name="T3" fmla="*/ 739 h 739"/>
              <a:gd name="T4" fmla="*/ 0 w 682"/>
              <a:gd name="T5" fmla="*/ 739 h 739"/>
              <a:gd name="T6" fmla="*/ 0 w 682"/>
              <a:gd name="T7" fmla="*/ 0 h 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739">
                <a:moveTo>
                  <a:pt x="682" y="0"/>
                </a:moveTo>
                <a:lnTo>
                  <a:pt x="682" y="739"/>
                </a:lnTo>
                <a:lnTo>
                  <a:pt x="0" y="739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Line 443"/>
          <p:cNvSpPr>
            <a:spLocks noChangeShapeType="1"/>
          </p:cNvSpPr>
          <p:nvPr/>
        </p:nvSpPr>
        <p:spPr bwMode="auto">
          <a:xfrm flipV="1">
            <a:off x="654752" y="2874893"/>
            <a:ext cx="0" cy="14446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Line 444"/>
          <p:cNvSpPr>
            <a:spLocks noChangeShapeType="1"/>
          </p:cNvSpPr>
          <p:nvPr/>
        </p:nvSpPr>
        <p:spPr bwMode="auto">
          <a:xfrm>
            <a:off x="622748" y="2874893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53"/>
          <p:cNvSpPr>
            <a:spLocks/>
          </p:cNvSpPr>
          <p:nvPr/>
        </p:nvSpPr>
        <p:spPr bwMode="auto">
          <a:xfrm flipV="1">
            <a:off x="732270" y="2825680"/>
            <a:ext cx="103766" cy="344488"/>
          </a:xfrm>
          <a:custGeom>
            <a:avLst/>
            <a:gdLst>
              <a:gd name="T0" fmla="*/ 682 w 682"/>
              <a:gd name="T1" fmla="*/ 0 h 1694"/>
              <a:gd name="T2" fmla="*/ 682 w 682"/>
              <a:gd name="T3" fmla="*/ 1694 h 1694"/>
              <a:gd name="T4" fmla="*/ 0 w 682"/>
              <a:gd name="T5" fmla="*/ 1694 h 1694"/>
              <a:gd name="T6" fmla="*/ 0 w 682"/>
              <a:gd name="T7" fmla="*/ 0 h 1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694">
                <a:moveTo>
                  <a:pt x="682" y="0"/>
                </a:moveTo>
                <a:lnTo>
                  <a:pt x="682" y="1694"/>
                </a:lnTo>
                <a:lnTo>
                  <a:pt x="0" y="1694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Line 447"/>
          <p:cNvSpPr>
            <a:spLocks noChangeShapeType="1"/>
          </p:cNvSpPr>
          <p:nvPr/>
        </p:nvSpPr>
        <p:spPr bwMode="auto">
          <a:xfrm flipV="1">
            <a:off x="784153" y="2581205"/>
            <a:ext cx="0" cy="24447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Line 448"/>
          <p:cNvSpPr>
            <a:spLocks noChangeShapeType="1"/>
          </p:cNvSpPr>
          <p:nvPr/>
        </p:nvSpPr>
        <p:spPr bwMode="auto">
          <a:xfrm>
            <a:off x="752149" y="2581205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56"/>
          <p:cNvSpPr>
            <a:spLocks noChangeArrowheads="1"/>
          </p:cNvSpPr>
          <p:nvPr/>
        </p:nvSpPr>
        <p:spPr bwMode="auto">
          <a:xfrm>
            <a:off x="948756" y="3154293"/>
            <a:ext cx="103766" cy="15875"/>
          </a:xfrm>
          <a:prstGeom prst="rect">
            <a:avLst/>
          </a:prstGeom>
          <a:solidFill>
            <a:srgbClr val="C0C0C0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Line 451"/>
          <p:cNvSpPr>
            <a:spLocks noChangeShapeType="1"/>
          </p:cNvSpPr>
          <p:nvPr/>
        </p:nvSpPr>
        <p:spPr bwMode="auto">
          <a:xfrm flipV="1">
            <a:off x="1000639" y="3140005"/>
            <a:ext cx="0" cy="1428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Line 452"/>
          <p:cNvSpPr>
            <a:spLocks noChangeShapeType="1"/>
          </p:cNvSpPr>
          <p:nvPr/>
        </p:nvSpPr>
        <p:spPr bwMode="auto">
          <a:xfrm>
            <a:off x="968635" y="3140005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159"/>
          <p:cNvSpPr>
            <a:spLocks/>
          </p:cNvSpPr>
          <p:nvPr/>
        </p:nvSpPr>
        <p:spPr bwMode="auto">
          <a:xfrm flipV="1">
            <a:off x="1078156" y="3149530"/>
            <a:ext cx="103766" cy="20638"/>
          </a:xfrm>
          <a:custGeom>
            <a:avLst/>
            <a:gdLst>
              <a:gd name="T0" fmla="*/ 682 w 682"/>
              <a:gd name="T1" fmla="*/ 0 h 98"/>
              <a:gd name="T2" fmla="*/ 682 w 682"/>
              <a:gd name="T3" fmla="*/ 98 h 98"/>
              <a:gd name="T4" fmla="*/ 0 w 682"/>
              <a:gd name="T5" fmla="*/ 98 h 98"/>
              <a:gd name="T6" fmla="*/ 0 w 682"/>
              <a:gd name="T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98">
                <a:moveTo>
                  <a:pt x="682" y="0"/>
                </a:moveTo>
                <a:lnTo>
                  <a:pt x="682" y="98"/>
                </a:lnTo>
                <a:lnTo>
                  <a:pt x="0" y="9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Line 455"/>
          <p:cNvSpPr>
            <a:spLocks noChangeShapeType="1"/>
          </p:cNvSpPr>
          <p:nvPr/>
        </p:nvSpPr>
        <p:spPr bwMode="auto">
          <a:xfrm flipV="1">
            <a:off x="1130039" y="3128893"/>
            <a:ext cx="0" cy="2063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Line 456"/>
          <p:cNvSpPr>
            <a:spLocks noChangeShapeType="1"/>
          </p:cNvSpPr>
          <p:nvPr/>
        </p:nvSpPr>
        <p:spPr bwMode="auto">
          <a:xfrm>
            <a:off x="1098035" y="3128893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Line 457"/>
          <p:cNvSpPr>
            <a:spLocks noChangeShapeType="1"/>
          </p:cNvSpPr>
          <p:nvPr/>
        </p:nvSpPr>
        <p:spPr bwMode="auto">
          <a:xfrm>
            <a:off x="549662" y="3170168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Rectangle 198"/>
          <p:cNvSpPr>
            <a:spLocks noChangeArrowheads="1"/>
          </p:cNvSpPr>
          <p:nvPr/>
        </p:nvSpPr>
        <p:spPr bwMode="auto">
          <a:xfrm>
            <a:off x="1692569" y="2177096"/>
            <a:ext cx="348422" cy="12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Mthfd2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Line 200"/>
          <p:cNvSpPr>
            <a:spLocks noChangeShapeType="1"/>
          </p:cNvSpPr>
          <p:nvPr/>
        </p:nvSpPr>
        <p:spPr bwMode="auto">
          <a:xfrm flipV="1">
            <a:off x="1526896" y="2468709"/>
            <a:ext cx="0" cy="705431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Line 201"/>
          <p:cNvSpPr>
            <a:spLocks noChangeShapeType="1"/>
          </p:cNvSpPr>
          <p:nvPr/>
        </p:nvSpPr>
        <p:spPr bwMode="auto">
          <a:xfrm>
            <a:off x="1500657" y="3174139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Line 202"/>
          <p:cNvSpPr>
            <a:spLocks noChangeShapeType="1"/>
          </p:cNvSpPr>
          <p:nvPr/>
        </p:nvSpPr>
        <p:spPr bwMode="auto">
          <a:xfrm>
            <a:off x="1500657" y="2998409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Line 203"/>
          <p:cNvSpPr>
            <a:spLocks noChangeShapeType="1"/>
          </p:cNvSpPr>
          <p:nvPr/>
        </p:nvSpPr>
        <p:spPr bwMode="auto">
          <a:xfrm>
            <a:off x="1500657" y="2821423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Line 204"/>
          <p:cNvSpPr>
            <a:spLocks noChangeShapeType="1"/>
          </p:cNvSpPr>
          <p:nvPr/>
        </p:nvSpPr>
        <p:spPr bwMode="auto">
          <a:xfrm>
            <a:off x="1500657" y="2645693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Line 205"/>
          <p:cNvSpPr>
            <a:spLocks noChangeShapeType="1"/>
          </p:cNvSpPr>
          <p:nvPr/>
        </p:nvSpPr>
        <p:spPr bwMode="auto">
          <a:xfrm>
            <a:off x="1500657" y="2468709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Rectangle 206"/>
          <p:cNvSpPr>
            <a:spLocks noChangeArrowheads="1"/>
          </p:cNvSpPr>
          <p:nvPr/>
        </p:nvSpPr>
        <p:spPr bwMode="auto">
          <a:xfrm>
            <a:off x="1419641" y="3109162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2" name="Rectangle 207"/>
          <p:cNvSpPr>
            <a:spLocks noChangeArrowheads="1"/>
          </p:cNvSpPr>
          <p:nvPr/>
        </p:nvSpPr>
        <p:spPr bwMode="auto">
          <a:xfrm>
            <a:off x="1419641" y="2933433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208"/>
          <p:cNvSpPr>
            <a:spLocks noChangeArrowheads="1"/>
          </p:cNvSpPr>
          <p:nvPr/>
        </p:nvSpPr>
        <p:spPr bwMode="auto">
          <a:xfrm>
            <a:off x="1369949" y="2757702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Rectangle 209"/>
          <p:cNvSpPr>
            <a:spLocks noChangeArrowheads="1"/>
          </p:cNvSpPr>
          <p:nvPr/>
        </p:nvSpPr>
        <p:spPr bwMode="auto">
          <a:xfrm>
            <a:off x="1369949" y="2580717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210"/>
          <p:cNvSpPr>
            <a:spLocks noChangeArrowheads="1"/>
          </p:cNvSpPr>
          <p:nvPr/>
        </p:nvSpPr>
        <p:spPr bwMode="auto">
          <a:xfrm>
            <a:off x="1369949" y="2404988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Freeform 212"/>
          <p:cNvSpPr>
            <a:spLocks/>
          </p:cNvSpPr>
          <p:nvPr/>
        </p:nvSpPr>
        <p:spPr bwMode="auto">
          <a:xfrm flipV="1">
            <a:off x="1567700" y="2767450"/>
            <a:ext cx="113355" cy="406690"/>
          </a:xfrm>
          <a:custGeom>
            <a:avLst/>
            <a:gdLst>
              <a:gd name="T0" fmla="*/ 682 w 682"/>
              <a:gd name="T1" fmla="*/ 0 h 2013"/>
              <a:gd name="T2" fmla="*/ 682 w 682"/>
              <a:gd name="T3" fmla="*/ 2013 h 2013"/>
              <a:gd name="T4" fmla="*/ 0 w 682"/>
              <a:gd name="T5" fmla="*/ 2013 h 2013"/>
              <a:gd name="T6" fmla="*/ 0 w 682"/>
              <a:gd name="T7" fmla="*/ 0 h 2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013">
                <a:moveTo>
                  <a:pt x="682" y="0"/>
                </a:moveTo>
                <a:lnTo>
                  <a:pt x="682" y="2013"/>
                </a:lnTo>
                <a:lnTo>
                  <a:pt x="0" y="2013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Line 213"/>
          <p:cNvSpPr>
            <a:spLocks noChangeShapeType="1"/>
          </p:cNvSpPr>
          <p:nvPr/>
        </p:nvSpPr>
        <p:spPr bwMode="auto">
          <a:xfrm flipV="1">
            <a:off x="1624377" y="2614313"/>
            <a:ext cx="0" cy="15313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Line 214"/>
          <p:cNvSpPr>
            <a:spLocks noChangeShapeType="1"/>
          </p:cNvSpPr>
          <p:nvPr/>
        </p:nvSpPr>
        <p:spPr bwMode="auto">
          <a:xfrm>
            <a:off x="1601706" y="2614313"/>
            <a:ext cx="45342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Freeform 216"/>
          <p:cNvSpPr>
            <a:spLocks/>
          </p:cNvSpPr>
          <p:nvPr/>
        </p:nvSpPr>
        <p:spPr bwMode="auto">
          <a:xfrm flipV="1">
            <a:off x="1710049" y="2823934"/>
            <a:ext cx="113355" cy="350204"/>
          </a:xfrm>
          <a:custGeom>
            <a:avLst/>
            <a:gdLst>
              <a:gd name="T0" fmla="*/ 682 w 682"/>
              <a:gd name="T1" fmla="*/ 0 h 1735"/>
              <a:gd name="T2" fmla="*/ 682 w 682"/>
              <a:gd name="T3" fmla="*/ 1735 h 1735"/>
              <a:gd name="T4" fmla="*/ 0 w 682"/>
              <a:gd name="T5" fmla="*/ 1735 h 1735"/>
              <a:gd name="T6" fmla="*/ 0 w 682"/>
              <a:gd name="T7" fmla="*/ 0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735">
                <a:moveTo>
                  <a:pt x="682" y="0"/>
                </a:moveTo>
                <a:lnTo>
                  <a:pt x="682" y="1735"/>
                </a:lnTo>
                <a:lnTo>
                  <a:pt x="0" y="1735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Line 217"/>
          <p:cNvSpPr>
            <a:spLocks noChangeShapeType="1"/>
          </p:cNvSpPr>
          <p:nvPr/>
        </p:nvSpPr>
        <p:spPr bwMode="auto">
          <a:xfrm flipV="1">
            <a:off x="1766727" y="2702179"/>
            <a:ext cx="0" cy="12175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Line 218"/>
          <p:cNvSpPr>
            <a:spLocks noChangeShapeType="1"/>
          </p:cNvSpPr>
          <p:nvPr/>
        </p:nvSpPr>
        <p:spPr bwMode="auto">
          <a:xfrm>
            <a:off x="1744056" y="2702179"/>
            <a:ext cx="45342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Freeform 220"/>
          <p:cNvSpPr>
            <a:spLocks/>
          </p:cNvSpPr>
          <p:nvPr/>
        </p:nvSpPr>
        <p:spPr bwMode="auto">
          <a:xfrm flipV="1">
            <a:off x="1913931" y="2699668"/>
            <a:ext cx="113355" cy="474472"/>
          </a:xfrm>
          <a:custGeom>
            <a:avLst/>
            <a:gdLst>
              <a:gd name="T0" fmla="*/ 682 w 682"/>
              <a:gd name="T1" fmla="*/ 0 h 2350"/>
              <a:gd name="T2" fmla="*/ 682 w 682"/>
              <a:gd name="T3" fmla="*/ 2350 h 2350"/>
              <a:gd name="T4" fmla="*/ 0 w 682"/>
              <a:gd name="T5" fmla="*/ 2350 h 2350"/>
              <a:gd name="T6" fmla="*/ 0 w 682"/>
              <a:gd name="T7" fmla="*/ 0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350">
                <a:moveTo>
                  <a:pt x="682" y="0"/>
                </a:moveTo>
                <a:lnTo>
                  <a:pt x="682" y="2350"/>
                </a:lnTo>
                <a:lnTo>
                  <a:pt x="0" y="2350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221"/>
          <p:cNvSpPr>
            <a:spLocks noChangeShapeType="1"/>
          </p:cNvSpPr>
          <p:nvPr/>
        </p:nvSpPr>
        <p:spPr bwMode="auto">
          <a:xfrm flipV="1">
            <a:off x="1970609" y="2560339"/>
            <a:ext cx="0" cy="139329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Line 222"/>
          <p:cNvSpPr>
            <a:spLocks noChangeShapeType="1"/>
          </p:cNvSpPr>
          <p:nvPr/>
        </p:nvSpPr>
        <p:spPr bwMode="auto">
          <a:xfrm>
            <a:off x="1947938" y="2560339"/>
            <a:ext cx="45342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Freeform 224"/>
          <p:cNvSpPr>
            <a:spLocks/>
          </p:cNvSpPr>
          <p:nvPr/>
        </p:nvSpPr>
        <p:spPr bwMode="auto">
          <a:xfrm flipV="1">
            <a:off x="2056281" y="2773725"/>
            <a:ext cx="113355" cy="400414"/>
          </a:xfrm>
          <a:custGeom>
            <a:avLst/>
            <a:gdLst>
              <a:gd name="T0" fmla="*/ 682 w 682"/>
              <a:gd name="T1" fmla="*/ 0 h 1983"/>
              <a:gd name="T2" fmla="*/ 682 w 682"/>
              <a:gd name="T3" fmla="*/ 1983 h 1983"/>
              <a:gd name="T4" fmla="*/ 0 w 682"/>
              <a:gd name="T5" fmla="*/ 1983 h 1983"/>
              <a:gd name="T6" fmla="*/ 0 w 682"/>
              <a:gd name="T7" fmla="*/ 0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983">
                <a:moveTo>
                  <a:pt x="682" y="0"/>
                </a:moveTo>
                <a:lnTo>
                  <a:pt x="682" y="1983"/>
                </a:lnTo>
                <a:lnTo>
                  <a:pt x="0" y="1983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5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Line 225"/>
          <p:cNvSpPr>
            <a:spLocks noChangeShapeType="1"/>
          </p:cNvSpPr>
          <p:nvPr/>
        </p:nvSpPr>
        <p:spPr bwMode="auto">
          <a:xfrm flipV="1">
            <a:off x="2112958" y="2692137"/>
            <a:ext cx="0" cy="8158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226"/>
          <p:cNvSpPr>
            <a:spLocks noChangeShapeType="1"/>
          </p:cNvSpPr>
          <p:nvPr/>
        </p:nvSpPr>
        <p:spPr bwMode="auto">
          <a:xfrm>
            <a:off x="2090287" y="2692137"/>
            <a:ext cx="45342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227"/>
          <p:cNvSpPr>
            <a:spLocks noChangeShapeType="1"/>
          </p:cNvSpPr>
          <p:nvPr/>
        </p:nvSpPr>
        <p:spPr bwMode="auto">
          <a:xfrm>
            <a:off x="1526896" y="3174139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Rectangle 83"/>
          <p:cNvSpPr>
            <a:spLocks noChangeArrowheads="1"/>
          </p:cNvSpPr>
          <p:nvPr/>
        </p:nvSpPr>
        <p:spPr bwMode="auto">
          <a:xfrm rot="16200000">
            <a:off x="1173924" y="2740339"/>
            <a:ext cx="25294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 smtClean="0">
                <a:solidFill>
                  <a:srgbClr val="000000"/>
                </a:solidFill>
              </a:rPr>
              <a:t>x10</a:t>
            </a:r>
            <a:r>
              <a:rPr lang="en-US" altLang="en-US" sz="800" b="1" baseline="30000" dirty="0" smtClean="0">
                <a:solidFill>
                  <a:srgbClr val="000000"/>
                </a:solidFill>
              </a:rPr>
              <a:t>-4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0" name="Title 1"/>
          <p:cNvSpPr txBox="1">
            <a:spLocks/>
          </p:cNvSpPr>
          <p:nvPr/>
        </p:nvSpPr>
        <p:spPr bwMode="auto">
          <a:xfrm>
            <a:off x="151622" y="1981200"/>
            <a:ext cx="270394" cy="24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1" name="Rectangle 97"/>
          <p:cNvSpPr>
            <a:spLocks noChangeArrowheads="1"/>
          </p:cNvSpPr>
          <p:nvPr/>
        </p:nvSpPr>
        <p:spPr bwMode="auto">
          <a:xfrm>
            <a:off x="2783002" y="2160990"/>
            <a:ext cx="3494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MFN1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2" name="Line 104"/>
          <p:cNvSpPr>
            <a:spLocks noChangeShapeType="1"/>
          </p:cNvSpPr>
          <p:nvPr/>
        </p:nvSpPr>
        <p:spPr bwMode="auto">
          <a:xfrm flipV="1">
            <a:off x="2603432" y="2394399"/>
            <a:ext cx="0" cy="780574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Line 105"/>
          <p:cNvSpPr>
            <a:spLocks noChangeShapeType="1"/>
          </p:cNvSpPr>
          <p:nvPr/>
        </p:nvSpPr>
        <p:spPr bwMode="auto">
          <a:xfrm>
            <a:off x="2580990" y="3174973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Line 107"/>
          <p:cNvSpPr>
            <a:spLocks noChangeShapeType="1"/>
          </p:cNvSpPr>
          <p:nvPr/>
        </p:nvSpPr>
        <p:spPr bwMode="auto">
          <a:xfrm>
            <a:off x="2580990" y="2914781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Line 109"/>
          <p:cNvSpPr>
            <a:spLocks noChangeShapeType="1"/>
          </p:cNvSpPr>
          <p:nvPr/>
        </p:nvSpPr>
        <p:spPr bwMode="auto">
          <a:xfrm>
            <a:off x="2580990" y="2654590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Line 111"/>
          <p:cNvSpPr>
            <a:spLocks noChangeShapeType="1"/>
          </p:cNvSpPr>
          <p:nvPr/>
        </p:nvSpPr>
        <p:spPr bwMode="auto">
          <a:xfrm>
            <a:off x="2580990" y="2394399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Rectangle 112"/>
          <p:cNvSpPr>
            <a:spLocks noChangeArrowheads="1"/>
          </p:cNvSpPr>
          <p:nvPr/>
        </p:nvSpPr>
        <p:spPr bwMode="auto">
          <a:xfrm>
            <a:off x="2364991" y="3117974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8" name="Rectangle 114"/>
          <p:cNvSpPr>
            <a:spLocks noChangeArrowheads="1"/>
          </p:cNvSpPr>
          <p:nvPr/>
        </p:nvSpPr>
        <p:spPr bwMode="auto">
          <a:xfrm>
            <a:off x="2364991" y="2857783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0.04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9" name="Rectangle 116"/>
          <p:cNvSpPr>
            <a:spLocks noChangeArrowheads="1"/>
          </p:cNvSpPr>
          <p:nvPr/>
        </p:nvSpPr>
        <p:spPr bwMode="auto">
          <a:xfrm>
            <a:off x="2364991" y="2599338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0.08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0" name="Rectangle 118"/>
          <p:cNvSpPr>
            <a:spLocks noChangeArrowheads="1"/>
          </p:cNvSpPr>
          <p:nvPr/>
        </p:nvSpPr>
        <p:spPr bwMode="auto">
          <a:xfrm>
            <a:off x="2364991" y="2339147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0.12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1" name="Rectangle 119"/>
          <p:cNvSpPr>
            <a:spLocks noChangeArrowheads="1"/>
          </p:cNvSpPr>
          <p:nvPr/>
        </p:nvSpPr>
        <p:spPr bwMode="auto">
          <a:xfrm>
            <a:off x="2649821" y="2825723"/>
            <a:ext cx="111316" cy="34750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Line 121"/>
          <p:cNvSpPr>
            <a:spLocks noChangeShapeType="1"/>
          </p:cNvSpPr>
          <p:nvPr/>
        </p:nvSpPr>
        <p:spPr bwMode="auto">
          <a:xfrm flipV="1">
            <a:off x="2705479" y="2733171"/>
            <a:ext cx="0" cy="92551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Line 122"/>
          <p:cNvSpPr>
            <a:spLocks noChangeShapeType="1"/>
          </p:cNvSpPr>
          <p:nvPr/>
        </p:nvSpPr>
        <p:spPr bwMode="auto">
          <a:xfrm>
            <a:off x="2673475" y="2733171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Freeform 124"/>
          <p:cNvSpPr>
            <a:spLocks/>
          </p:cNvSpPr>
          <p:nvPr/>
        </p:nvSpPr>
        <p:spPr bwMode="auto">
          <a:xfrm flipV="1">
            <a:off x="2792377" y="2638874"/>
            <a:ext cx="112611" cy="534353"/>
          </a:xfrm>
          <a:custGeom>
            <a:avLst/>
            <a:gdLst>
              <a:gd name="T0" fmla="*/ 682 w 682"/>
              <a:gd name="T1" fmla="*/ 0 h 2399"/>
              <a:gd name="T2" fmla="*/ 682 w 682"/>
              <a:gd name="T3" fmla="*/ 2399 h 2399"/>
              <a:gd name="T4" fmla="*/ 0 w 682"/>
              <a:gd name="T5" fmla="*/ 2399 h 2399"/>
              <a:gd name="T6" fmla="*/ 0 w 682"/>
              <a:gd name="T7" fmla="*/ 0 h 2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399">
                <a:moveTo>
                  <a:pt x="682" y="0"/>
                </a:moveTo>
                <a:lnTo>
                  <a:pt x="682" y="2399"/>
                </a:lnTo>
                <a:lnTo>
                  <a:pt x="0" y="2399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Line 125"/>
          <p:cNvSpPr>
            <a:spLocks noChangeShapeType="1"/>
          </p:cNvSpPr>
          <p:nvPr/>
        </p:nvSpPr>
        <p:spPr bwMode="auto">
          <a:xfrm flipV="1">
            <a:off x="2848682" y="2467741"/>
            <a:ext cx="0" cy="17113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Line 126"/>
          <p:cNvSpPr>
            <a:spLocks noChangeShapeType="1"/>
          </p:cNvSpPr>
          <p:nvPr/>
        </p:nvSpPr>
        <p:spPr bwMode="auto">
          <a:xfrm>
            <a:off x="2816678" y="2467741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Freeform 128"/>
          <p:cNvSpPr>
            <a:spLocks/>
          </p:cNvSpPr>
          <p:nvPr/>
        </p:nvSpPr>
        <p:spPr bwMode="auto">
          <a:xfrm flipV="1">
            <a:off x="3009037" y="3010825"/>
            <a:ext cx="112611" cy="162401"/>
          </a:xfrm>
          <a:custGeom>
            <a:avLst/>
            <a:gdLst>
              <a:gd name="T0" fmla="*/ 682 w 682"/>
              <a:gd name="T1" fmla="*/ 0 h 726"/>
              <a:gd name="T2" fmla="*/ 682 w 682"/>
              <a:gd name="T3" fmla="*/ 726 h 726"/>
              <a:gd name="T4" fmla="*/ 0 w 682"/>
              <a:gd name="T5" fmla="*/ 726 h 726"/>
              <a:gd name="T6" fmla="*/ 0 w 682"/>
              <a:gd name="T7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726">
                <a:moveTo>
                  <a:pt x="682" y="0"/>
                </a:moveTo>
                <a:lnTo>
                  <a:pt x="682" y="726"/>
                </a:lnTo>
                <a:lnTo>
                  <a:pt x="0" y="726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Line 129"/>
          <p:cNvSpPr>
            <a:spLocks noChangeShapeType="1"/>
          </p:cNvSpPr>
          <p:nvPr/>
        </p:nvSpPr>
        <p:spPr bwMode="auto">
          <a:xfrm flipV="1">
            <a:off x="3065342" y="2944468"/>
            <a:ext cx="0" cy="6635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Line 130"/>
          <p:cNvSpPr>
            <a:spLocks noChangeShapeType="1"/>
          </p:cNvSpPr>
          <p:nvPr/>
        </p:nvSpPr>
        <p:spPr bwMode="auto">
          <a:xfrm>
            <a:off x="3033338" y="2944468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132"/>
          <p:cNvSpPr>
            <a:spLocks/>
          </p:cNvSpPr>
          <p:nvPr/>
        </p:nvSpPr>
        <p:spPr bwMode="auto">
          <a:xfrm flipV="1">
            <a:off x="3153179" y="3012571"/>
            <a:ext cx="112611" cy="160655"/>
          </a:xfrm>
          <a:custGeom>
            <a:avLst/>
            <a:gdLst>
              <a:gd name="T0" fmla="*/ 682 w 682"/>
              <a:gd name="T1" fmla="*/ 0 h 724"/>
              <a:gd name="T2" fmla="*/ 682 w 682"/>
              <a:gd name="T3" fmla="*/ 724 h 724"/>
              <a:gd name="T4" fmla="*/ 0 w 682"/>
              <a:gd name="T5" fmla="*/ 724 h 724"/>
              <a:gd name="T6" fmla="*/ 0 w 682"/>
              <a:gd name="T7" fmla="*/ 0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724">
                <a:moveTo>
                  <a:pt x="682" y="0"/>
                </a:moveTo>
                <a:lnTo>
                  <a:pt x="682" y="724"/>
                </a:lnTo>
                <a:lnTo>
                  <a:pt x="0" y="724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5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Line 133"/>
          <p:cNvSpPr>
            <a:spLocks noChangeShapeType="1"/>
          </p:cNvSpPr>
          <p:nvPr/>
        </p:nvSpPr>
        <p:spPr bwMode="auto">
          <a:xfrm flipV="1">
            <a:off x="3209484" y="2942721"/>
            <a:ext cx="0" cy="6985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Line 134"/>
          <p:cNvSpPr>
            <a:spLocks noChangeShapeType="1"/>
          </p:cNvSpPr>
          <p:nvPr/>
        </p:nvSpPr>
        <p:spPr bwMode="auto">
          <a:xfrm>
            <a:off x="3177480" y="2942721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Line 135"/>
          <p:cNvSpPr>
            <a:spLocks noChangeShapeType="1"/>
          </p:cNvSpPr>
          <p:nvPr/>
        </p:nvSpPr>
        <p:spPr bwMode="auto">
          <a:xfrm>
            <a:off x="2603432" y="3174973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Rectangle 141"/>
          <p:cNvSpPr>
            <a:spLocks noChangeArrowheads="1"/>
          </p:cNvSpPr>
          <p:nvPr/>
        </p:nvSpPr>
        <p:spPr bwMode="auto">
          <a:xfrm>
            <a:off x="3861147" y="2160990"/>
            <a:ext cx="3494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MFN2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5" name="Line 148"/>
          <p:cNvSpPr>
            <a:spLocks noChangeShapeType="1"/>
          </p:cNvSpPr>
          <p:nvPr/>
        </p:nvSpPr>
        <p:spPr bwMode="auto">
          <a:xfrm flipV="1">
            <a:off x="3680284" y="2395875"/>
            <a:ext cx="0" cy="780574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Line 149"/>
          <p:cNvSpPr>
            <a:spLocks noChangeShapeType="1"/>
          </p:cNvSpPr>
          <p:nvPr/>
        </p:nvSpPr>
        <p:spPr bwMode="auto">
          <a:xfrm>
            <a:off x="3659136" y="3176449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Line 151"/>
          <p:cNvSpPr>
            <a:spLocks noChangeShapeType="1"/>
          </p:cNvSpPr>
          <p:nvPr/>
        </p:nvSpPr>
        <p:spPr bwMode="auto">
          <a:xfrm>
            <a:off x="3659136" y="2787035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Line 153"/>
          <p:cNvSpPr>
            <a:spLocks noChangeShapeType="1"/>
          </p:cNvSpPr>
          <p:nvPr/>
        </p:nvSpPr>
        <p:spPr bwMode="auto">
          <a:xfrm>
            <a:off x="3659136" y="2395875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Rectangle 154"/>
          <p:cNvSpPr>
            <a:spLocks noChangeArrowheads="1"/>
          </p:cNvSpPr>
          <p:nvPr/>
        </p:nvSpPr>
        <p:spPr bwMode="auto">
          <a:xfrm>
            <a:off x="3442218" y="3118240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0" name="Rectangle 156"/>
          <p:cNvSpPr>
            <a:spLocks noChangeArrowheads="1"/>
          </p:cNvSpPr>
          <p:nvPr/>
        </p:nvSpPr>
        <p:spPr bwMode="auto">
          <a:xfrm>
            <a:off x="3442218" y="2728826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0.01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1" name="Rectangle 158"/>
          <p:cNvSpPr>
            <a:spLocks noChangeArrowheads="1"/>
          </p:cNvSpPr>
          <p:nvPr/>
        </p:nvSpPr>
        <p:spPr bwMode="auto">
          <a:xfrm>
            <a:off x="3442218" y="2339413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0.02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2" name="Freeform 160"/>
          <p:cNvSpPr>
            <a:spLocks/>
          </p:cNvSpPr>
          <p:nvPr/>
        </p:nvSpPr>
        <p:spPr bwMode="auto">
          <a:xfrm flipV="1">
            <a:off x="3726927" y="2909272"/>
            <a:ext cx="112611" cy="265430"/>
          </a:xfrm>
          <a:custGeom>
            <a:avLst/>
            <a:gdLst>
              <a:gd name="T0" fmla="*/ 682 w 682"/>
              <a:gd name="T1" fmla="*/ 0 h 1190"/>
              <a:gd name="T2" fmla="*/ 682 w 682"/>
              <a:gd name="T3" fmla="*/ 1190 h 1190"/>
              <a:gd name="T4" fmla="*/ 0 w 682"/>
              <a:gd name="T5" fmla="*/ 1190 h 1190"/>
              <a:gd name="T6" fmla="*/ 0 w 682"/>
              <a:gd name="T7" fmla="*/ 0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190">
                <a:moveTo>
                  <a:pt x="682" y="0"/>
                </a:moveTo>
                <a:lnTo>
                  <a:pt x="682" y="1190"/>
                </a:lnTo>
                <a:lnTo>
                  <a:pt x="0" y="119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Line 161"/>
          <p:cNvSpPr>
            <a:spLocks noChangeShapeType="1"/>
          </p:cNvSpPr>
          <p:nvPr/>
        </p:nvSpPr>
        <p:spPr bwMode="auto">
          <a:xfrm flipV="1">
            <a:off x="3783232" y="2848154"/>
            <a:ext cx="0" cy="61119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Line 162"/>
          <p:cNvSpPr>
            <a:spLocks noChangeShapeType="1"/>
          </p:cNvSpPr>
          <p:nvPr/>
        </p:nvSpPr>
        <p:spPr bwMode="auto">
          <a:xfrm>
            <a:off x="3751228" y="2848154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Freeform 164"/>
          <p:cNvSpPr>
            <a:spLocks/>
          </p:cNvSpPr>
          <p:nvPr/>
        </p:nvSpPr>
        <p:spPr bwMode="auto">
          <a:xfrm flipV="1">
            <a:off x="3871069" y="2650827"/>
            <a:ext cx="112611" cy="523875"/>
          </a:xfrm>
          <a:custGeom>
            <a:avLst/>
            <a:gdLst>
              <a:gd name="T0" fmla="*/ 682 w 682"/>
              <a:gd name="T1" fmla="*/ 0 h 2353"/>
              <a:gd name="T2" fmla="*/ 682 w 682"/>
              <a:gd name="T3" fmla="*/ 2353 h 2353"/>
              <a:gd name="T4" fmla="*/ 0 w 682"/>
              <a:gd name="T5" fmla="*/ 2353 h 2353"/>
              <a:gd name="T6" fmla="*/ 0 w 682"/>
              <a:gd name="T7" fmla="*/ 0 h 2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353">
                <a:moveTo>
                  <a:pt x="682" y="0"/>
                </a:moveTo>
                <a:lnTo>
                  <a:pt x="682" y="2353"/>
                </a:lnTo>
                <a:lnTo>
                  <a:pt x="0" y="2353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" name="Line 165"/>
          <p:cNvSpPr>
            <a:spLocks noChangeShapeType="1"/>
          </p:cNvSpPr>
          <p:nvPr/>
        </p:nvSpPr>
        <p:spPr bwMode="auto">
          <a:xfrm flipV="1">
            <a:off x="3927374" y="2420322"/>
            <a:ext cx="0" cy="23050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Line 166"/>
          <p:cNvSpPr>
            <a:spLocks noChangeShapeType="1"/>
          </p:cNvSpPr>
          <p:nvPr/>
        </p:nvSpPr>
        <p:spPr bwMode="auto">
          <a:xfrm>
            <a:off x="3895370" y="2420322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Freeform 168"/>
          <p:cNvSpPr>
            <a:spLocks/>
          </p:cNvSpPr>
          <p:nvPr/>
        </p:nvSpPr>
        <p:spPr bwMode="auto">
          <a:xfrm flipV="1">
            <a:off x="4082345" y="2823706"/>
            <a:ext cx="112611" cy="350996"/>
          </a:xfrm>
          <a:custGeom>
            <a:avLst/>
            <a:gdLst>
              <a:gd name="T0" fmla="*/ 682 w 682"/>
              <a:gd name="T1" fmla="*/ 0 h 1575"/>
              <a:gd name="T2" fmla="*/ 682 w 682"/>
              <a:gd name="T3" fmla="*/ 1575 h 1575"/>
              <a:gd name="T4" fmla="*/ 0 w 682"/>
              <a:gd name="T5" fmla="*/ 1575 h 1575"/>
              <a:gd name="T6" fmla="*/ 0 w 682"/>
              <a:gd name="T7" fmla="*/ 0 h 1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575">
                <a:moveTo>
                  <a:pt x="682" y="0"/>
                </a:moveTo>
                <a:lnTo>
                  <a:pt x="682" y="1575"/>
                </a:lnTo>
                <a:lnTo>
                  <a:pt x="0" y="1575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Line 169"/>
          <p:cNvSpPr>
            <a:spLocks noChangeShapeType="1"/>
          </p:cNvSpPr>
          <p:nvPr/>
        </p:nvSpPr>
        <p:spPr bwMode="auto">
          <a:xfrm flipV="1">
            <a:off x="4138650" y="2704961"/>
            <a:ext cx="0" cy="11874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Line 170"/>
          <p:cNvSpPr>
            <a:spLocks noChangeShapeType="1"/>
          </p:cNvSpPr>
          <p:nvPr/>
        </p:nvSpPr>
        <p:spPr bwMode="auto">
          <a:xfrm>
            <a:off x="4106646" y="2704961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Rectangle 171"/>
          <p:cNvSpPr>
            <a:spLocks noChangeArrowheads="1"/>
          </p:cNvSpPr>
          <p:nvPr/>
        </p:nvSpPr>
        <p:spPr bwMode="auto">
          <a:xfrm>
            <a:off x="4226487" y="2720677"/>
            <a:ext cx="112611" cy="45402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Line 173"/>
          <p:cNvSpPr>
            <a:spLocks noChangeShapeType="1"/>
          </p:cNvSpPr>
          <p:nvPr/>
        </p:nvSpPr>
        <p:spPr bwMode="auto">
          <a:xfrm flipV="1">
            <a:off x="4282792" y="2441277"/>
            <a:ext cx="0" cy="27940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Line 174"/>
          <p:cNvSpPr>
            <a:spLocks noChangeShapeType="1"/>
          </p:cNvSpPr>
          <p:nvPr/>
        </p:nvSpPr>
        <p:spPr bwMode="auto">
          <a:xfrm>
            <a:off x="4250788" y="2441277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" name="Line 175"/>
          <p:cNvSpPr>
            <a:spLocks noChangeShapeType="1"/>
          </p:cNvSpPr>
          <p:nvPr/>
        </p:nvSpPr>
        <p:spPr bwMode="auto">
          <a:xfrm>
            <a:off x="3680284" y="3176449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" name="Rectangle 234"/>
          <p:cNvSpPr>
            <a:spLocks noChangeArrowheads="1"/>
          </p:cNvSpPr>
          <p:nvPr/>
        </p:nvSpPr>
        <p:spPr bwMode="auto">
          <a:xfrm>
            <a:off x="4925360" y="2160990"/>
            <a:ext cx="34785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SOD1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6" name="Line 188"/>
          <p:cNvSpPr>
            <a:spLocks noChangeShapeType="1"/>
          </p:cNvSpPr>
          <p:nvPr/>
        </p:nvSpPr>
        <p:spPr bwMode="auto">
          <a:xfrm flipV="1">
            <a:off x="4747084" y="2390396"/>
            <a:ext cx="0" cy="780574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7" name="Line 189"/>
          <p:cNvSpPr>
            <a:spLocks noChangeShapeType="1"/>
          </p:cNvSpPr>
          <p:nvPr/>
        </p:nvSpPr>
        <p:spPr bwMode="auto">
          <a:xfrm>
            <a:off x="4724643" y="3170970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8" name="Line 191"/>
          <p:cNvSpPr>
            <a:spLocks noChangeShapeType="1"/>
          </p:cNvSpPr>
          <p:nvPr/>
        </p:nvSpPr>
        <p:spPr bwMode="auto">
          <a:xfrm>
            <a:off x="4724643" y="2781556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9" name="Line 193"/>
          <p:cNvSpPr>
            <a:spLocks noChangeShapeType="1"/>
          </p:cNvSpPr>
          <p:nvPr/>
        </p:nvSpPr>
        <p:spPr bwMode="auto">
          <a:xfrm>
            <a:off x="4724643" y="2390396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0" name="Rectangle 239"/>
          <p:cNvSpPr>
            <a:spLocks noChangeArrowheads="1"/>
          </p:cNvSpPr>
          <p:nvPr/>
        </p:nvSpPr>
        <p:spPr bwMode="auto">
          <a:xfrm>
            <a:off x="4502229" y="3098777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" name="Rectangle 240"/>
          <p:cNvSpPr>
            <a:spLocks noChangeArrowheads="1"/>
          </p:cNvSpPr>
          <p:nvPr/>
        </p:nvSpPr>
        <p:spPr bwMode="auto">
          <a:xfrm>
            <a:off x="4502229" y="2709363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0.10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2" name="Rectangle 241"/>
          <p:cNvSpPr>
            <a:spLocks noChangeArrowheads="1"/>
          </p:cNvSpPr>
          <p:nvPr/>
        </p:nvSpPr>
        <p:spPr bwMode="auto">
          <a:xfrm>
            <a:off x="4502229" y="2319950"/>
            <a:ext cx="20197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3" name="Rectangle 242"/>
          <p:cNvSpPr>
            <a:spLocks noChangeArrowheads="1"/>
          </p:cNvSpPr>
          <p:nvPr/>
        </p:nvSpPr>
        <p:spPr bwMode="auto">
          <a:xfrm>
            <a:off x="4793728" y="2872361"/>
            <a:ext cx="112611" cy="29686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Line 201"/>
          <p:cNvSpPr>
            <a:spLocks noChangeShapeType="1"/>
          </p:cNvSpPr>
          <p:nvPr/>
        </p:nvSpPr>
        <p:spPr bwMode="auto">
          <a:xfrm flipV="1">
            <a:off x="4850033" y="2699482"/>
            <a:ext cx="0" cy="172879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Line 202"/>
          <p:cNvSpPr>
            <a:spLocks noChangeShapeType="1"/>
          </p:cNvSpPr>
          <p:nvPr/>
        </p:nvSpPr>
        <p:spPr bwMode="auto">
          <a:xfrm>
            <a:off x="4818029" y="2699482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Rectangle 245"/>
          <p:cNvSpPr>
            <a:spLocks noChangeArrowheads="1"/>
          </p:cNvSpPr>
          <p:nvPr/>
        </p:nvSpPr>
        <p:spPr bwMode="auto">
          <a:xfrm>
            <a:off x="4937869" y="2723930"/>
            <a:ext cx="112611" cy="44529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Line 205"/>
          <p:cNvSpPr>
            <a:spLocks noChangeShapeType="1"/>
          </p:cNvSpPr>
          <p:nvPr/>
        </p:nvSpPr>
        <p:spPr bwMode="auto">
          <a:xfrm flipV="1">
            <a:off x="4994174" y="2552797"/>
            <a:ext cx="0" cy="17113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Line 206"/>
          <p:cNvSpPr>
            <a:spLocks noChangeShapeType="1"/>
          </p:cNvSpPr>
          <p:nvPr/>
        </p:nvSpPr>
        <p:spPr bwMode="auto">
          <a:xfrm>
            <a:off x="4962170" y="2552797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Freeform 248"/>
          <p:cNvSpPr>
            <a:spLocks/>
          </p:cNvSpPr>
          <p:nvPr/>
        </p:nvSpPr>
        <p:spPr bwMode="auto">
          <a:xfrm flipV="1">
            <a:off x="5149146" y="2971897"/>
            <a:ext cx="112611" cy="197326"/>
          </a:xfrm>
          <a:custGeom>
            <a:avLst/>
            <a:gdLst>
              <a:gd name="T0" fmla="*/ 682 w 682"/>
              <a:gd name="T1" fmla="*/ 0 h 884"/>
              <a:gd name="T2" fmla="*/ 682 w 682"/>
              <a:gd name="T3" fmla="*/ 884 h 884"/>
              <a:gd name="T4" fmla="*/ 0 w 682"/>
              <a:gd name="T5" fmla="*/ 884 h 884"/>
              <a:gd name="T6" fmla="*/ 0 w 682"/>
              <a:gd name="T7" fmla="*/ 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884">
                <a:moveTo>
                  <a:pt x="682" y="0"/>
                </a:moveTo>
                <a:lnTo>
                  <a:pt x="682" y="884"/>
                </a:lnTo>
                <a:lnTo>
                  <a:pt x="0" y="884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Line 209"/>
          <p:cNvSpPr>
            <a:spLocks noChangeShapeType="1"/>
          </p:cNvSpPr>
          <p:nvPr/>
        </p:nvSpPr>
        <p:spPr bwMode="auto">
          <a:xfrm flipV="1">
            <a:off x="5205451" y="2874107"/>
            <a:ext cx="0" cy="9779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" name="Line 210"/>
          <p:cNvSpPr>
            <a:spLocks noChangeShapeType="1"/>
          </p:cNvSpPr>
          <p:nvPr/>
        </p:nvSpPr>
        <p:spPr bwMode="auto">
          <a:xfrm>
            <a:off x="5173447" y="2874107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2" name="Freeform 251"/>
          <p:cNvSpPr>
            <a:spLocks/>
          </p:cNvSpPr>
          <p:nvPr/>
        </p:nvSpPr>
        <p:spPr bwMode="auto">
          <a:xfrm flipV="1">
            <a:off x="5293287" y="2914271"/>
            <a:ext cx="112611" cy="254953"/>
          </a:xfrm>
          <a:custGeom>
            <a:avLst/>
            <a:gdLst>
              <a:gd name="T0" fmla="*/ 682 w 682"/>
              <a:gd name="T1" fmla="*/ 0 h 1144"/>
              <a:gd name="T2" fmla="*/ 682 w 682"/>
              <a:gd name="T3" fmla="*/ 1144 h 1144"/>
              <a:gd name="T4" fmla="*/ 0 w 682"/>
              <a:gd name="T5" fmla="*/ 1144 h 1144"/>
              <a:gd name="T6" fmla="*/ 0 w 682"/>
              <a:gd name="T7" fmla="*/ 0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144">
                <a:moveTo>
                  <a:pt x="682" y="0"/>
                </a:moveTo>
                <a:lnTo>
                  <a:pt x="682" y="1144"/>
                </a:lnTo>
                <a:lnTo>
                  <a:pt x="0" y="1144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5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Line 213"/>
          <p:cNvSpPr>
            <a:spLocks noChangeShapeType="1"/>
          </p:cNvSpPr>
          <p:nvPr/>
        </p:nvSpPr>
        <p:spPr bwMode="auto">
          <a:xfrm flipV="1">
            <a:off x="5349592" y="2790287"/>
            <a:ext cx="0" cy="123984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Line 214"/>
          <p:cNvSpPr>
            <a:spLocks noChangeShapeType="1"/>
          </p:cNvSpPr>
          <p:nvPr/>
        </p:nvSpPr>
        <p:spPr bwMode="auto">
          <a:xfrm>
            <a:off x="5317588" y="2790287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5" name="Line 215"/>
          <p:cNvSpPr>
            <a:spLocks noChangeShapeType="1"/>
          </p:cNvSpPr>
          <p:nvPr/>
        </p:nvSpPr>
        <p:spPr bwMode="auto">
          <a:xfrm>
            <a:off x="4747084" y="317097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Rectangle 221"/>
          <p:cNvSpPr>
            <a:spLocks noChangeArrowheads="1"/>
          </p:cNvSpPr>
          <p:nvPr/>
        </p:nvSpPr>
        <p:spPr bwMode="auto">
          <a:xfrm>
            <a:off x="6069654" y="2160990"/>
            <a:ext cx="3414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DRP1</a:t>
            </a:r>
            <a:endParaRPr kumimoji="0" lang="en-US" altLang="en-US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Line 228"/>
          <p:cNvSpPr>
            <a:spLocks noChangeShapeType="1"/>
          </p:cNvSpPr>
          <p:nvPr/>
        </p:nvSpPr>
        <p:spPr bwMode="auto">
          <a:xfrm flipV="1">
            <a:off x="5890084" y="2390396"/>
            <a:ext cx="0" cy="780574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8" name="Line 229"/>
          <p:cNvSpPr>
            <a:spLocks noChangeShapeType="1"/>
          </p:cNvSpPr>
          <p:nvPr/>
        </p:nvSpPr>
        <p:spPr bwMode="auto">
          <a:xfrm>
            <a:off x="5868937" y="3170970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9" name="Line 231"/>
          <p:cNvSpPr>
            <a:spLocks noChangeShapeType="1"/>
          </p:cNvSpPr>
          <p:nvPr/>
        </p:nvSpPr>
        <p:spPr bwMode="auto">
          <a:xfrm>
            <a:off x="5868937" y="2910778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Line 233"/>
          <p:cNvSpPr>
            <a:spLocks noChangeShapeType="1"/>
          </p:cNvSpPr>
          <p:nvPr/>
        </p:nvSpPr>
        <p:spPr bwMode="auto">
          <a:xfrm>
            <a:off x="5868937" y="2650587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" name="Line 235"/>
          <p:cNvSpPr>
            <a:spLocks noChangeShapeType="1"/>
          </p:cNvSpPr>
          <p:nvPr/>
        </p:nvSpPr>
        <p:spPr bwMode="auto">
          <a:xfrm>
            <a:off x="5868937" y="2390396"/>
            <a:ext cx="2743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Rectangle 236"/>
          <p:cNvSpPr>
            <a:spLocks noChangeArrowheads="1"/>
          </p:cNvSpPr>
          <p:nvPr/>
        </p:nvSpPr>
        <p:spPr bwMode="auto">
          <a:xfrm>
            <a:off x="5587117" y="3103237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238"/>
          <p:cNvSpPr>
            <a:spLocks noChangeArrowheads="1"/>
          </p:cNvSpPr>
          <p:nvPr/>
        </p:nvSpPr>
        <p:spPr bwMode="auto">
          <a:xfrm>
            <a:off x="5587117" y="2843046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0.002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240"/>
          <p:cNvSpPr>
            <a:spLocks noChangeArrowheads="1"/>
          </p:cNvSpPr>
          <p:nvPr/>
        </p:nvSpPr>
        <p:spPr bwMode="auto">
          <a:xfrm>
            <a:off x="5587117" y="2584601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0.004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242"/>
          <p:cNvSpPr>
            <a:spLocks noChangeArrowheads="1"/>
          </p:cNvSpPr>
          <p:nvPr/>
        </p:nvSpPr>
        <p:spPr bwMode="auto">
          <a:xfrm>
            <a:off x="5587117" y="2324410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0.006</a:t>
            </a:r>
            <a:endParaRPr kumimoji="0" lang="en-US" altLang="en-US" sz="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Freeform 244"/>
          <p:cNvSpPr>
            <a:spLocks/>
          </p:cNvSpPr>
          <p:nvPr/>
        </p:nvSpPr>
        <p:spPr bwMode="auto">
          <a:xfrm flipV="1">
            <a:off x="5936727" y="2764093"/>
            <a:ext cx="112611" cy="405130"/>
          </a:xfrm>
          <a:custGeom>
            <a:avLst/>
            <a:gdLst>
              <a:gd name="T0" fmla="*/ 682 w 682"/>
              <a:gd name="T1" fmla="*/ 0 h 1818"/>
              <a:gd name="T2" fmla="*/ 682 w 682"/>
              <a:gd name="T3" fmla="*/ 1818 h 1818"/>
              <a:gd name="T4" fmla="*/ 0 w 682"/>
              <a:gd name="T5" fmla="*/ 1818 h 1818"/>
              <a:gd name="T6" fmla="*/ 0 w 682"/>
              <a:gd name="T7" fmla="*/ 0 h 1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818">
                <a:moveTo>
                  <a:pt x="682" y="0"/>
                </a:moveTo>
                <a:lnTo>
                  <a:pt x="682" y="1818"/>
                </a:lnTo>
                <a:lnTo>
                  <a:pt x="0" y="1818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Line 245"/>
          <p:cNvSpPr>
            <a:spLocks noChangeShapeType="1"/>
          </p:cNvSpPr>
          <p:nvPr/>
        </p:nvSpPr>
        <p:spPr bwMode="auto">
          <a:xfrm flipV="1">
            <a:off x="5993032" y="2551051"/>
            <a:ext cx="0" cy="21304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Line 246"/>
          <p:cNvSpPr>
            <a:spLocks noChangeShapeType="1"/>
          </p:cNvSpPr>
          <p:nvPr/>
        </p:nvSpPr>
        <p:spPr bwMode="auto">
          <a:xfrm>
            <a:off x="5961028" y="2551051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Freeform 248"/>
          <p:cNvSpPr>
            <a:spLocks/>
          </p:cNvSpPr>
          <p:nvPr/>
        </p:nvSpPr>
        <p:spPr bwMode="auto">
          <a:xfrm flipV="1">
            <a:off x="6080870" y="2685512"/>
            <a:ext cx="112611" cy="483711"/>
          </a:xfrm>
          <a:custGeom>
            <a:avLst/>
            <a:gdLst>
              <a:gd name="T0" fmla="*/ 682 w 682"/>
              <a:gd name="T1" fmla="*/ 0 h 2170"/>
              <a:gd name="T2" fmla="*/ 682 w 682"/>
              <a:gd name="T3" fmla="*/ 2170 h 2170"/>
              <a:gd name="T4" fmla="*/ 0 w 682"/>
              <a:gd name="T5" fmla="*/ 2170 h 2170"/>
              <a:gd name="T6" fmla="*/ 0 w 682"/>
              <a:gd name="T7" fmla="*/ 0 h 2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170">
                <a:moveTo>
                  <a:pt x="682" y="0"/>
                </a:moveTo>
                <a:lnTo>
                  <a:pt x="682" y="2170"/>
                </a:lnTo>
                <a:lnTo>
                  <a:pt x="0" y="2170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Line 249"/>
          <p:cNvSpPr>
            <a:spLocks noChangeShapeType="1"/>
          </p:cNvSpPr>
          <p:nvPr/>
        </p:nvSpPr>
        <p:spPr bwMode="auto">
          <a:xfrm flipV="1">
            <a:off x="6137175" y="2488186"/>
            <a:ext cx="0" cy="19732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" name="Line 250"/>
          <p:cNvSpPr>
            <a:spLocks noChangeShapeType="1"/>
          </p:cNvSpPr>
          <p:nvPr/>
        </p:nvSpPr>
        <p:spPr bwMode="auto">
          <a:xfrm>
            <a:off x="6105171" y="2488186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Freeform 252"/>
          <p:cNvSpPr>
            <a:spLocks/>
          </p:cNvSpPr>
          <p:nvPr/>
        </p:nvSpPr>
        <p:spPr bwMode="auto">
          <a:xfrm flipV="1">
            <a:off x="6287308" y="2961420"/>
            <a:ext cx="112611" cy="207804"/>
          </a:xfrm>
          <a:custGeom>
            <a:avLst/>
            <a:gdLst>
              <a:gd name="T0" fmla="*/ 682 w 682"/>
              <a:gd name="T1" fmla="*/ 0 h 931"/>
              <a:gd name="T2" fmla="*/ 682 w 682"/>
              <a:gd name="T3" fmla="*/ 931 h 931"/>
              <a:gd name="T4" fmla="*/ 0 w 682"/>
              <a:gd name="T5" fmla="*/ 931 h 931"/>
              <a:gd name="T6" fmla="*/ 0 w 682"/>
              <a:gd name="T7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931">
                <a:moveTo>
                  <a:pt x="682" y="0"/>
                </a:moveTo>
                <a:lnTo>
                  <a:pt x="682" y="931"/>
                </a:lnTo>
                <a:lnTo>
                  <a:pt x="0" y="931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" name="Line 253"/>
          <p:cNvSpPr>
            <a:spLocks noChangeShapeType="1"/>
          </p:cNvSpPr>
          <p:nvPr/>
        </p:nvSpPr>
        <p:spPr bwMode="auto">
          <a:xfrm flipV="1">
            <a:off x="6343613" y="2886331"/>
            <a:ext cx="0" cy="75089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Line 254"/>
          <p:cNvSpPr>
            <a:spLocks noChangeShapeType="1"/>
          </p:cNvSpPr>
          <p:nvPr/>
        </p:nvSpPr>
        <p:spPr bwMode="auto">
          <a:xfrm>
            <a:off x="6311609" y="2886331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Freeform 256"/>
          <p:cNvSpPr>
            <a:spLocks/>
          </p:cNvSpPr>
          <p:nvPr/>
        </p:nvSpPr>
        <p:spPr bwMode="auto">
          <a:xfrm flipV="1">
            <a:off x="6431449" y="2912525"/>
            <a:ext cx="112611" cy="256699"/>
          </a:xfrm>
          <a:custGeom>
            <a:avLst/>
            <a:gdLst>
              <a:gd name="T0" fmla="*/ 682 w 682"/>
              <a:gd name="T1" fmla="*/ 0 h 1155"/>
              <a:gd name="T2" fmla="*/ 682 w 682"/>
              <a:gd name="T3" fmla="*/ 1155 h 1155"/>
              <a:gd name="T4" fmla="*/ 0 w 682"/>
              <a:gd name="T5" fmla="*/ 1155 h 1155"/>
              <a:gd name="T6" fmla="*/ 0 w 682"/>
              <a:gd name="T7" fmla="*/ 0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155">
                <a:moveTo>
                  <a:pt x="682" y="0"/>
                </a:moveTo>
                <a:lnTo>
                  <a:pt x="682" y="1155"/>
                </a:lnTo>
                <a:lnTo>
                  <a:pt x="0" y="1155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5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Line 257"/>
          <p:cNvSpPr>
            <a:spLocks noChangeShapeType="1"/>
          </p:cNvSpPr>
          <p:nvPr/>
        </p:nvSpPr>
        <p:spPr bwMode="auto">
          <a:xfrm flipV="1">
            <a:off x="6487754" y="2799018"/>
            <a:ext cx="0" cy="11350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" name="Line 258"/>
          <p:cNvSpPr>
            <a:spLocks noChangeShapeType="1"/>
          </p:cNvSpPr>
          <p:nvPr/>
        </p:nvSpPr>
        <p:spPr bwMode="auto">
          <a:xfrm>
            <a:off x="6455750" y="2799018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" name="Line 259"/>
          <p:cNvSpPr>
            <a:spLocks noChangeShapeType="1"/>
          </p:cNvSpPr>
          <p:nvPr/>
        </p:nvSpPr>
        <p:spPr bwMode="auto">
          <a:xfrm>
            <a:off x="5890084" y="3170970"/>
            <a:ext cx="6858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79" name="Straight Connector 278"/>
          <p:cNvCxnSpPr/>
          <p:nvPr/>
        </p:nvCxnSpPr>
        <p:spPr>
          <a:xfrm>
            <a:off x="2667052" y="2345215"/>
            <a:ext cx="3657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0" name="TextBox 5542"/>
          <p:cNvSpPr txBox="1">
            <a:spLocks noChangeArrowheads="1"/>
          </p:cNvSpPr>
          <p:nvPr/>
        </p:nvSpPr>
        <p:spPr bwMode="auto">
          <a:xfrm>
            <a:off x="2720245" y="2286233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TextBox 5542"/>
          <p:cNvSpPr txBox="1">
            <a:spLocks noChangeArrowheads="1"/>
          </p:cNvSpPr>
          <p:nvPr/>
        </p:nvSpPr>
        <p:spPr bwMode="auto">
          <a:xfrm>
            <a:off x="3794680" y="2224308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2" name="TextBox 5542"/>
          <p:cNvSpPr txBox="1">
            <a:spLocks noChangeArrowheads="1"/>
          </p:cNvSpPr>
          <p:nvPr/>
        </p:nvSpPr>
        <p:spPr bwMode="auto">
          <a:xfrm>
            <a:off x="4151611" y="2251045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3" name="Straight Connector 282"/>
          <p:cNvCxnSpPr/>
          <p:nvPr/>
        </p:nvCxnSpPr>
        <p:spPr>
          <a:xfrm>
            <a:off x="5960363" y="2390396"/>
            <a:ext cx="3657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>
            <a:off x="4809047" y="2390396"/>
            <a:ext cx="3657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>
            <a:off x="630475" y="2457222"/>
            <a:ext cx="3657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6" name="TextBox 5542"/>
          <p:cNvSpPr txBox="1">
            <a:spLocks noChangeArrowheads="1"/>
          </p:cNvSpPr>
          <p:nvPr/>
        </p:nvSpPr>
        <p:spPr bwMode="auto">
          <a:xfrm>
            <a:off x="4851156" y="2366582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TextBox 5542"/>
          <p:cNvSpPr txBox="1">
            <a:spLocks noChangeArrowheads="1"/>
          </p:cNvSpPr>
          <p:nvPr/>
        </p:nvSpPr>
        <p:spPr bwMode="auto">
          <a:xfrm>
            <a:off x="5218361" y="2586655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Rectangle 13"/>
          <p:cNvSpPr>
            <a:spLocks noChangeArrowheads="1"/>
          </p:cNvSpPr>
          <p:nvPr/>
        </p:nvSpPr>
        <p:spPr bwMode="auto">
          <a:xfrm rot="16200000">
            <a:off x="54924" y="2718526"/>
            <a:ext cx="5136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b="1" dirty="0" smtClean="0">
                <a:solidFill>
                  <a:srgbClr val="000000"/>
                </a:solidFill>
              </a:rPr>
              <a:t>/</a:t>
            </a:r>
            <a:r>
              <a:rPr lang="en-US" altLang="en-US" sz="900" b="1" dirty="0" err="1" smtClean="0">
                <a:solidFill>
                  <a:srgbClr val="000000"/>
                </a:solidFill>
              </a:rPr>
              <a:t>gapdh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5553854" y="592614"/>
            <a:ext cx="83869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oung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5553854" y="806227"/>
            <a:ext cx="77617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young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5348966" y="664708"/>
            <a:ext cx="162915" cy="10972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92" name="Rectangle 291"/>
          <p:cNvSpPr/>
          <p:nvPr/>
        </p:nvSpPr>
        <p:spPr>
          <a:xfrm>
            <a:off x="5348966" y="878321"/>
            <a:ext cx="162915" cy="109728"/>
          </a:xfrm>
          <a:prstGeom prst="rect">
            <a:avLst/>
          </a:prstGeom>
          <a:solidFill>
            <a:srgbClr val="4BACC6">
              <a:lumMod val="40000"/>
              <a:lumOff val="60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5348966" y="1111297"/>
            <a:ext cx="162915" cy="109728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94" name="Rectangle 293"/>
          <p:cNvSpPr/>
          <p:nvPr/>
        </p:nvSpPr>
        <p:spPr>
          <a:xfrm>
            <a:off x="5348966" y="1324910"/>
            <a:ext cx="162915" cy="109728"/>
          </a:xfrm>
          <a:prstGeom prst="rect">
            <a:avLst/>
          </a:prstGeom>
          <a:solidFill>
            <a:srgbClr val="4BACC6">
              <a:lumMod val="75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5553854" y="1043051"/>
            <a:ext cx="752129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5553854" y="1252816"/>
            <a:ext cx="689612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28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71883" y="375641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bone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471"/>
          <p:cNvSpPr>
            <a:spLocks noChangeArrowheads="1"/>
          </p:cNvSpPr>
          <p:nvPr/>
        </p:nvSpPr>
        <p:spPr bwMode="auto">
          <a:xfrm>
            <a:off x="870908" y="600288"/>
            <a:ext cx="597921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50" b="1" dirty="0"/>
              <a:t>A</a:t>
            </a:r>
            <a:r>
              <a:rPr kumimoji="0" lang="en-US" altLang="en-US" sz="1050" b="1" i="0" u="none" strike="noStrike" cap="none" normalizeH="0" baseline="0" dirty="0" smtClean="0">
                <a:ln>
                  <a:noFill/>
                </a:ln>
                <a:effectLst/>
              </a:rPr>
              <a:t>trogin-1</a:t>
            </a:r>
            <a:endParaRPr kumimoji="0" lang="en-US" altLang="en-US" sz="12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33" name="Rectangle 512"/>
          <p:cNvSpPr>
            <a:spLocks noChangeArrowheads="1"/>
          </p:cNvSpPr>
          <p:nvPr/>
        </p:nvSpPr>
        <p:spPr bwMode="auto">
          <a:xfrm>
            <a:off x="2169296" y="608450"/>
            <a:ext cx="41998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50" b="1" dirty="0"/>
              <a:t>m</a:t>
            </a:r>
            <a:r>
              <a:rPr kumimoji="0" lang="en-US" altLang="en-US" sz="1050" b="1" i="0" u="none" strike="noStrike" cap="none" normalizeH="0" baseline="0" dirty="0" smtClean="0">
                <a:ln>
                  <a:noFill/>
                </a:ln>
                <a:effectLst/>
              </a:rPr>
              <a:t>urf-1</a:t>
            </a:r>
            <a:endParaRPr kumimoji="0" lang="en-US" altLang="en-US" sz="12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12494" y="838200"/>
            <a:ext cx="2397254" cy="845530"/>
            <a:chOff x="2885515" y="6114250"/>
            <a:chExt cx="2397254" cy="845530"/>
          </a:xfrm>
        </p:grpSpPr>
        <p:sp>
          <p:nvSpPr>
            <p:cNvPr id="39" name="Line 473"/>
            <p:cNvSpPr>
              <a:spLocks noChangeShapeType="1"/>
            </p:cNvSpPr>
            <p:nvPr/>
          </p:nvSpPr>
          <p:spPr bwMode="auto">
            <a:xfrm flipV="1">
              <a:off x="3339301" y="6163671"/>
              <a:ext cx="0" cy="72538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40" name="Line 474"/>
            <p:cNvSpPr>
              <a:spLocks noChangeShapeType="1"/>
            </p:cNvSpPr>
            <p:nvPr/>
          </p:nvSpPr>
          <p:spPr bwMode="auto">
            <a:xfrm>
              <a:off x="3306702" y="6889053"/>
              <a:ext cx="3022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41" name="Line 476"/>
            <p:cNvSpPr>
              <a:spLocks noChangeShapeType="1"/>
            </p:cNvSpPr>
            <p:nvPr/>
          </p:nvSpPr>
          <p:spPr bwMode="auto">
            <a:xfrm>
              <a:off x="3306702" y="6681801"/>
              <a:ext cx="3022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42" name="Line 478"/>
            <p:cNvSpPr>
              <a:spLocks noChangeShapeType="1"/>
            </p:cNvSpPr>
            <p:nvPr/>
          </p:nvSpPr>
          <p:spPr bwMode="auto">
            <a:xfrm>
              <a:off x="3306702" y="6474549"/>
              <a:ext cx="3022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43" name="Line 480"/>
            <p:cNvSpPr>
              <a:spLocks noChangeShapeType="1"/>
            </p:cNvSpPr>
            <p:nvPr/>
          </p:nvSpPr>
          <p:spPr bwMode="auto">
            <a:xfrm>
              <a:off x="3306702" y="6267297"/>
              <a:ext cx="3022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44" name="Rectangle 482"/>
            <p:cNvSpPr>
              <a:spLocks noChangeArrowheads="1"/>
            </p:cNvSpPr>
            <p:nvPr/>
          </p:nvSpPr>
          <p:spPr bwMode="auto">
            <a:xfrm>
              <a:off x="3232343" y="6832072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4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84"/>
            <p:cNvSpPr>
              <a:spLocks noChangeArrowheads="1"/>
            </p:cNvSpPr>
            <p:nvPr/>
          </p:nvSpPr>
          <p:spPr bwMode="auto">
            <a:xfrm>
              <a:off x="3232343" y="6624461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effectLst/>
                  <a:latin typeface="Arial" panose="020B0604020202020204" pitchFamily="34" charset="0"/>
                </a:rPr>
                <a:t>4</a:t>
              </a:r>
              <a:endParaRPr kumimoji="0" lang="en-US" altLang="en-US" sz="14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86"/>
            <p:cNvSpPr>
              <a:spLocks noChangeArrowheads="1"/>
            </p:cNvSpPr>
            <p:nvPr/>
          </p:nvSpPr>
          <p:spPr bwMode="auto">
            <a:xfrm>
              <a:off x="3232343" y="6417208"/>
              <a:ext cx="5770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effectLst/>
                  <a:latin typeface="Arial" panose="020B0604020202020204" pitchFamily="34" charset="0"/>
                </a:rPr>
                <a:t>8</a:t>
              </a:r>
              <a:endParaRPr kumimoji="0" lang="en-US" altLang="en-US" sz="14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88"/>
            <p:cNvSpPr>
              <a:spLocks noChangeArrowheads="1"/>
            </p:cNvSpPr>
            <p:nvPr/>
          </p:nvSpPr>
          <p:spPr bwMode="auto">
            <a:xfrm>
              <a:off x="3179881" y="6209956"/>
              <a:ext cx="11541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effectLst/>
                  <a:latin typeface="Arial" panose="020B0604020202020204" pitchFamily="34" charset="0"/>
                </a:rPr>
                <a:t>12</a:t>
              </a:r>
              <a:endParaRPr kumimoji="0" lang="en-US" altLang="en-US" sz="14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90"/>
            <p:cNvSpPr>
              <a:spLocks noChangeArrowheads="1"/>
            </p:cNvSpPr>
            <p:nvPr/>
          </p:nvSpPr>
          <p:spPr bwMode="auto">
            <a:xfrm>
              <a:off x="3396578" y="6481745"/>
              <a:ext cx="113356" cy="4055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49" name="Line 492"/>
            <p:cNvSpPr>
              <a:spLocks noChangeShapeType="1"/>
            </p:cNvSpPr>
            <p:nvPr/>
          </p:nvSpPr>
          <p:spPr bwMode="auto">
            <a:xfrm flipV="1">
              <a:off x="3453256" y="6421656"/>
              <a:ext cx="0" cy="590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0" name="Line 493"/>
            <p:cNvSpPr>
              <a:spLocks noChangeShapeType="1"/>
            </p:cNvSpPr>
            <p:nvPr/>
          </p:nvSpPr>
          <p:spPr bwMode="auto">
            <a:xfrm>
              <a:off x="3421252" y="6421656"/>
              <a:ext cx="640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1" name="Rectangle 494"/>
            <p:cNvSpPr>
              <a:spLocks noChangeArrowheads="1"/>
            </p:cNvSpPr>
            <p:nvPr/>
          </p:nvSpPr>
          <p:spPr bwMode="auto">
            <a:xfrm>
              <a:off x="3551335" y="6601563"/>
              <a:ext cx="113356" cy="28569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2" name="Line 496"/>
            <p:cNvSpPr>
              <a:spLocks noChangeShapeType="1"/>
            </p:cNvSpPr>
            <p:nvPr/>
          </p:nvSpPr>
          <p:spPr bwMode="auto">
            <a:xfrm flipV="1">
              <a:off x="3608013" y="6482465"/>
              <a:ext cx="0" cy="1180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3" name="Line 497"/>
            <p:cNvSpPr>
              <a:spLocks noChangeShapeType="1"/>
            </p:cNvSpPr>
            <p:nvPr/>
          </p:nvSpPr>
          <p:spPr bwMode="auto">
            <a:xfrm>
              <a:off x="3576009" y="6482465"/>
              <a:ext cx="640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4" name="Freeform 499"/>
            <p:cNvSpPr>
              <a:spLocks/>
            </p:cNvSpPr>
            <p:nvPr/>
          </p:nvSpPr>
          <p:spPr bwMode="auto">
            <a:xfrm flipV="1">
              <a:off x="3763200" y="6394311"/>
              <a:ext cx="113356" cy="494023"/>
            </a:xfrm>
            <a:custGeom>
              <a:avLst/>
              <a:gdLst>
                <a:gd name="T0" fmla="*/ 682 w 682"/>
                <a:gd name="T1" fmla="*/ 0 h 2384"/>
                <a:gd name="T2" fmla="*/ 682 w 682"/>
                <a:gd name="T3" fmla="*/ 2384 h 2384"/>
                <a:gd name="T4" fmla="*/ 0 w 682"/>
                <a:gd name="T5" fmla="*/ 2384 h 2384"/>
                <a:gd name="T6" fmla="*/ 0 w 682"/>
                <a:gd name="T7" fmla="*/ 0 h 2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2" h="2384">
                  <a:moveTo>
                    <a:pt x="682" y="0"/>
                  </a:moveTo>
                  <a:lnTo>
                    <a:pt x="682" y="2384"/>
                  </a:lnTo>
                  <a:lnTo>
                    <a:pt x="0" y="2384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5" name="Line 500"/>
            <p:cNvSpPr>
              <a:spLocks noChangeShapeType="1"/>
            </p:cNvSpPr>
            <p:nvPr/>
          </p:nvSpPr>
          <p:spPr bwMode="auto">
            <a:xfrm flipV="1">
              <a:off x="3819878" y="6224480"/>
              <a:ext cx="0" cy="1698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6" name="Line 501"/>
            <p:cNvSpPr>
              <a:spLocks noChangeShapeType="1"/>
            </p:cNvSpPr>
            <p:nvPr/>
          </p:nvSpPr>
          <p:spPr bwMode="auto">
            <a:xfrm>
              <a:off x="3787874" y="6224480"/>
              <a:ext cx="640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7" name="Rectangle 502"/>
            <p:cNvSpPr>
              <a:spLocks noChangeArrowheads="1"/>
            </p:cNvSpPr>
            <p:nvPr/>
          </p:nvSpPr>
          <p:spPr bwMode="auto">
            <a:xfrm>
              <a:off x="3908188" y="6445764"/>
              <a:ext cx="113356" cy="4414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905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8" name="Line 504"/>
            <p:cNvSpPr>
              <a:spLocks noChangeShapeType="1"/>
            </p:cNvSpPr>
            <p:nvPr/>
          </p:nvSpPr>
          <p:spPr bwMode="auto">
            <a:xfrm flipV="1">
              <a:off x="3964866" y="6204330"/>
              <a:ext cx="0" cy="2403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59" name="Line 505"/>
            <p:cNvSpPr>
              <a:spLocks noChangeShapeType="1"/>
            </p:cNvSpPr>
            <p:nvPr/>
          </p:nvSpPr>
          <p:spPr bwMode="auto">
            <a:xfrm>
              <a:off x="3932862" y="6204330"/>
              <a:ext cx="640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60" name="Line 506"/>
            <p:cNvSpPr>
              <a:spLocks noChangeShapeType="1"/>
            </p:cNvSpPr>
            <p:nvPr/>
          </p:nvSpPr>
          <p:spPr bwMode="auto">
            <a:xfrm>
              <a:off x="3339301" y="6889053"/>
              <a:ext cx="75570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61" name="Rectangle 13"/>
            <p:cNvSpPr>
              <a:spLocks noChangeArrowheads="1"/>
            </p:cNvSpPr>
            <p:nvPr/>
          </p:nvSpPr>
          <p:spPr bwMode="auto">
            <a:xfrm rot="16200000">
              <a:off x="2697938" y="6480719"/>
              <a:ext cx="513653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900" b="1" dirty="0" smtClean="0"/>
                <a:t>/</a:t>
              </a:r>
              <a:r>
                <a:rPr lang="en-US" altLang="en-US" sz="900" b="1" dirty="0" err="1" smtClean="0"/>
                <a:t>gapdh</a:t>
              </a:r>
              <a:endParaRPr kumimoji="0" lang="en-US" altLang="en-US" sz="3200" b="1" i="0" u="none" strike="noStrike" cap="none" normalizeH="0" baseline="0" dirty="0" smtClean="0">
                <a:ln>
                  <a:noFill/>
                </a:ln>
                <a:effectLst/>
              </a:endParaRPr>
            </a:p>
          </p:txBody>
        </p:sp>
        <p:sp>
          <p:nvSpPr>
            <p:cNvPr id="62" name="Line 514"/>
            <p:cNvSpPr>
              <a:spLocks noChangeShapeType="1"/>
            </p:cNvSpPr>
            <p:nvPr/>
          </p:nvSpPr>
          <p:spPr bwMode="auto">
            <a:xfrm flipV="1">
              <a:off x="4527066" y="6169668"/>
              <a:ext cx="0" cy="72206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63" name="Line 515"/>
            <p:cNvSpPr>
              <a:spLocks noChangeShapeType="1"/>
            </p:cNvSpPr>
            <p:nvPr/>
          </p:nvSpPr>
          <p:spPr bwMode="auto">
            <a:xfrm>
              <a:off x="4494008" y="6891730"/>
              <a:ext cx="3022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64" name="Line 517"/>
            <p:cNvSpPr>
              <a:spLocks noChangeShapeType="1"/>
            </p:cNvSpPr>
            <p:nvPr/>
          </p:nvSpPr>
          <p:spPr bwMode="auto">
            <a:xfrm>
              <a:off x="4494008" y="6651042"/>
              <a:ext cx="3022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65" name="Line 519"/>
            <p:cNvSpPr>
              <a:spLocks noChangeShapeType="1"/>
            </p:cNvSpPr>
            <p:nvPr/>
          </p:nvSpPr>
          <p:spPr bwMode="auto">
            <a:xfrm>
              <a:off x="4494008" y="6410355"/>
              <a:ext cx="3022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66" name="Line 521"/>
            <p:cNvSpPr>
              <a:spLocks noChangeShapeType="1"/>
            </p:cNvSpPr>
            <p:nvPr/>
          </p:nvSpPr>
          <p:spPr bwMode="auto">
            <a:xfrm>
              <a:off x="4494008" y="6169668"/>
              <a:ext cx="3022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67" name="Rectangle 522"/>
            <p:cNvSpPr>
              <a:spLocks noChangeArrowheads="1"/>
            </p:cNvSpPr>
            <p:nvPr/>
          </p:nvSpPr>
          <p:spPr bwMode="auto">
            <a:xfrm>
              <a:off x="4277081" y="6836669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 smtClean="0">
                  <a:ln>
                    <a:noFill/>
                  </a:ln>
                  <a:effectLst/>
                  <a:latin typeface="Arial" panose="020B0604020202020204" pitchFamily="34" charset="0"/>
                </a:rPr>
                <a:t>0.00</a:t>
              </a:r>
              <a:endParaRPr kumimoji="0" lang="en-US" altLang="en-US" sz="14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524"/>
            <p:cNvSpPr>
              <a:spLocks noChangeArrowheads="1"/>
            </p:cNvSpPr>
            <p:nvPr/>
          </p:nvSpPr>
          <p:spPr bwMode="auto">
            <a:xfrm>
              <a:off x="4277081" y="659598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effectLst/>
                  <a:latin typeface="Arial" panose="020B0604020202020204" pitchFamily="34" charset="0"/>
                </a:rPr>
                <a:t>0.04</a:t>
              </a:r>
              <a:endParaRPr kumimoji="0" lang="en-US" altLang="en-US" sz="1400" b="1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526"/>
            <p:cNvSpPr>
              <a:spLocks noChangeArrowheads="1"/>
            </p:cNvSpPr>
            <p:nvPr/>
          </p:nvSpPr>
          <p:spPr bwMode="auto">
            <a:xfrm>
              <a:off x="4277081" y="6354936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effectLst/>
                  <a:latin typeface="Arial" panose="020B0604020202020204" pitchFamily="34" charset="0"/>
                </a:rPr>
                <a:t>0.08</a:t>
              </a:r>
              <a:endParaRPr kumimoji="0" lang="en-US" altLang="en-US" sz="1400" b="1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528"/>
            <p:cNvSpPr>
              <a:spLocks noChangeArrowheads="1"/>
            </p:cNvSpPr>
            <p:nvPr/>
          </p:nvSpPr>
          <p:spPr bwMode="auto">
            <a:xfrm>
              <a:off x="4277081" y="6114250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smtClean="0">
                  <a:ln>
                    <a:noFill/>
                  </a:ln>
                  <a:effectLst/>
                  <a:latin typeface="Arial" panose="020B0604020202020204" pitchFamily="34" charset="0"/>
                </a:rPr>
                <a:t>0.12</a:t>
              </a:r>
              <a:endParaRPr kumimoji="0" lang="en-US" altLang="en-US" sz="1400" b="1" i="0" u="none" strike="noStrike" cap="none" normalizeH="0" baseline="0" smtClean="0">
                <a:ln>
                  <a:noFill/>
                </a:ln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Freeform 530"/>
            <p:cNvSpPr>
              <a:spLocks/>
            </p:cNvSpPr>
            <p:nvPr/>
          </p:nvSpPr>
          <p:spPr bwMode="auto">
            <a:xfrm flipV="1">
              <a:off x="4613785" y="6647461"/>
              <a:ext cx="113356" cy="243553"/>
            </a:xfrm>
            <a:custGeom>
              <a:avLst/>
              <a:gdLst>
                <a:gd name="T0" fmla="*/ 682 w 682"/>
                <a:gd name="T1" fmla="*/ 0 h 1181"/>
                <a:gd name="T2" fmla="*/ 682 w 682"/>
                <a:gd name="T3" fmla="*/ 1181 h 1181"/>
                <a:gd name="T4" fmla="*/ 0 w 682"/>
                <a:gd name="T5" fmla="*/ 1181 h 1181"/>
                <a:gd name="T6" fmla="*/ 0 w 682"/>
                <a:gd name="T7" fmla="*/ 0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2" h="1181">
                  <a:moveTo>
                    <a:pt x="682" y="0"/>
                  </a:moveTo>
                  <a:lnTo>
                    <a:pt x="682" y="1181"/>
                  </a:lnTo>
                  <a:lnTo>
                    <a:pt x="0" y="1181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72" name="Line 531"/>
            <p:cNvSpPr>
              <a:spLocks noChangeShapeType="1"/>
            </p:cNvSpPr>
            <p:nvPr/>
          </p:nvSpPr>
          <p:spPr bwMode="auto">
            <a:xfrm flipV="1">
              <a:off x="4670463" y="6589080"/>
              <a:ext cx="0" cy="583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73" name="Line 532"/>
            <p:cNvSpPr>
              <a:spLocks noChangeShapeType="1"/>
            </p:cNvSpPr>
            <p:nvPr/>
          </p:nvSpPr>
          <p:spPr bwMode="auto">
            <a:xfrm>
              <a:off x="4638459" y="6589080"/>
              <a:ext cx="640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74" name="Freeform 534"/>
            <p:cNvSpPr>
              <a:spLocks/>
            </p:cNvSpPr>
            <p:nvPr/>
          </p:nvSpPr>
          <p:spPr bwMode="auto">
            <a:xfrm flipV="1">
              <a:off x="4758095" y="6717662"/>
              <a:ext cx="113356" cy="173352"/>
            </a:xfrm>
            <a:custGeom>
              <a:avLst/>
              <a:gdLst>
                <a:gd name="T0" fmla="*/ 682 w 682"/>
                <a:gd name="T1" fmla="*/ 0 h 842"/>
                <a:gd name="T2" fmla="*/ 682 w 682"/>
                <a:gd name="T3" fmla="*/ 842 h 842"/>
                <a:gd name="T4" fmla="*/ 0 w 682"/>
                <a:gd name="T5" fmla="*/ 842 h 842"/>
                <a:gd name="T6" fmla="*/ 0 w 682"/>
                <a:gd name="T7" fmla="*/ 0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2" h="842">
                  <a:moveTo>
                    <a:pt x="682" y="0"/>
                  </a:moveTo>
                  <a:lnTo>
                    <a:pt x="682" y="842"/>
                  </a:lnTo>
                  <a:lnTo>
                    <a:pt x="0" y="842"/>
                  </a:lnTo>
                  <a:lnTo>
                    <a:pt x="0" y="0"/>
                  </a:ln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75" name="Line 535"/>
            <p:cNvSpPr>
              <a:spLocks noChangeShapeType="1"/>
            </p:cNvSpPr>
            <p:nvPr/>
          </p:nvSpPr>
          <p:spPr bwMode="auto">
            <a:xfrm flipV="1">
              <a:off x="4814773" y="6630985"/>
              <a:ext cx="0" cy="866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76" name="Line 536"/>
            <p:cNvSpPr>
              <a:spLocks noChangeShapeType="1"/>
            </p:cNvSpPr>
            <p:nvPr/>
          </p:nvSpPr>
          <p:spPr bwMode="auto">
            <a:xfrm>
              <a:off x="4782769" y="6630985"/>
              <a:ext cx="640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77" name="Freeform 538"/>
            <p:cNvSpPr>
              <a:spLocks/>
            </p:cNvSpPr>
            <p:nvPr/>
          </p:nvSpPr>
          <p:spPr bwMode="auto">
            <a:xfrm flipV="1">
              <a:off x="4966830" y="6521744"/>
              <a:ext cx="113356" cy="369269"/>
            </a:xfrm>
            <a:custGeom>
              <a:avLst/>
              <a:gdLst>
                <a:gd name="T0" fmla="*/ 682 w 682"/>
                <a:gd name="T1" fmla="*/ 0 h 1791"/>
                <a:gd name="T2" fmla="*/ 682 w 682"/>
                <a:gd name="T3" fmla="*/ 1791 h 1791"/>
                <a:gd name="T4" fmla="*/ 0 w 682"/>
                <a:gd name="T5" fmla="*/ 1791 h 1791"/>
                <a:gd name="T6" fmla="*/ 0 w 682"/>
                <a:gd name="T7" fmla="*/ 0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2" h="1791">
                  <a:moveTo>
                    <a:pt x="682" y="0"/>
                  </a:moveTo>
                  <a:lnTo>
                    <a:pt x="682" y="1791"/>
                  </a:lnTo>
                  <a:lnTo>
                    <a:pt x="0" y="1791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78" name="Line 539"/>
            <p:cNvSpPr>
              <a:spLocks noChangeShapeType="1"/>
            </p:cNvSpPr>
            <p:nvPr/>
          </p:nvSpPr>
          <p:spPr bwMode="auto">
            <a:xfrm flipV="1">
              <a:off x="5023508" y="6398894"/>
              <a:ext cx="0" cy="1228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79" name="Line 540"/>
            <p:cNvSpPr>
              <a:spLocks noChangeShapeType="1"/>
            </p:cNvSpPr>
            <p:nvPr/>
          </p:nvSpPr>
          <p:spPr bwMode="auto">
            <a:xfrm>
              <a:off x="4991504" y="6398894"/>
              <a:ext cx="640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80" name="Freeform 542"/>
            <p:cNvSpPr>
              <a:spLocks/>
            </p:cNvSpPr>
            <p:nvPr/>
          </p:nvSpPr>
          <p:spPr bwMode="auto">
            <a:xfrm flipV="1">
              <a:off x="5118738" y="6480913"/>
              <a:ext cx="113356" cy="410100"/>
            </a:xfrm>
            <a:custGeom>
              <a:avLst/>
              <a:gdLst>
                <a:gd name="T0" fmla="*/ 682 w 682"/>
                <a:gd name="T1" fmla="*/ 0 h 1989"/>
                <a:gd name="T2" fmla="*/ 682 w 682"/>
                <a:gd name="T3" fmla="*/ 1989 h 1989"/>
                <a:gd name="T4" fmla="*/ 0 w 682"/>
                <a:gd name="T5" fmla="*/ 1989 h 1989"/>
                <a:gd name="T6" fmla="*/ 0 w 682"/>
                <a:gd name="T7" fmla="*/ 0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2" h="1989">
                  <a:moveTo>
                    <a:pt x="682" y="0"/>
                  </a:moveTo>
                  <a:lnTo>
                    <a:pt x="682" y="1989"/>
                  </a:lnTo>
                  <a:lnTo>
                    <a:pt x="0" y="1989"/>
                  </a:lnTo>
                  <a:lnTo>
                    <a:pt x="0" y="0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81" name="Line 543"/>
            <p:cNvSpPr>
              <a:spLocks noChangeShapeType="1"/>
            </p:cNvSpPr>
            <p:nvPr/>
          </p:nvSpPr>
          <p:spPr bwMode="auto">
            <a:xfrm flipV="1">
              <a:off x="5175416" y="6286788"/>
              <a:ext cx="0" cy="194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82" name="Line 544"/>
            <p:cNvSpPr>
              <a:spLocks noChangeShapeType="1"/>
            </p:cNvSpPr>
            <p:nvPr/>
          </p:nvSpPr>
          <p:spPr bwMode="auto">
            <a:xfrm>
              <a:off x="5143412" y="6286788"/>
              <a:ext cx="640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83" name="Line 545"/>
            <p:cNvSpPr>
              <a:spLocks noChangeShapeType="1"/>
            </p:cNvSpPr>
            <p:nvPr/>
          </p:nvSpPr>
          <p:spPr bwMode="auto">
            <a:xfrm>
              <a:off x="4527066" y="6891730"/>
              <a:ext cx="75570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b="1"/>
            </a:p>
          </p:txBody>
        </p:sp>
        <p:sp>
          <p:nvSpPr>
            <p:cNvPr id="84" name="Rectangle 83"/>
            <p:cNvSpPr>
              <a:spLocks noChangeArrowheads="1"/>
            </p:cNvSpPr>
            <p:nvPr/>
          </p:nvSpPr>
          <p:spPr bwMode="auto">
            <a:xfrm rot="16200000">
              <a:off x="2980107" y="6488413"/>
              <a:ext cx="26144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800" b="1" dirty="0" smtClean="0"/>
                <a:t>x10</a:t>
              </a:r>
              <a:r>
                <a:rPr lang="en-US" altLang="en-US" sz="800" b="1" baseline="30000" dirty="0" smtClean="0"/>
                <a:t>-3</a:t>
              </a:r>
              <a:endParaRPr kumimoji="0" lang="en-US" altLang="en-US" sz="800" b="1" i="0" u="none" strike="noStrike" cap="none" normalizeH="0" baseline="0" dirty="0" smtClean="0">
                <a:ln>
                  <a:noFill/>
                </a:ln>
                <a:effectLst/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3392108" y="6134999"/>
              <a:ext cx="3657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4719607" y="6315700"/>
              <a:ext cx="3657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7" name="Title 1"/>
          <p:cNvSpPr txBox="1">
            <a:spLocks/>
          </p:cNvSpPr>
          <p:nvPr/>
        </p:nvSpPr>
        <p:spPr bwMode="auto">
          <a:xfrm>
            <a:off x="1401810" y="8686800"/>
            <a:ext cx="414496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Supplemental Figure 3</a:t>
            </a:r>
            <a:endParaRPr lang="en-US" altLang="en-US" sz="1600" b="1" baseline="30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75113" y="1057365"/>
            <a:ext cx="83869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oung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175116" y="1270978"/>
            <a:ext cx="77617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young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2970225" y="1129459"/>
            <a:ext cx="162915" cy="10972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91" name="Rectangle 90"/>
          <p:cNvSpPr/>
          <p:nvPr/>
        </p:nvSpPr>
        <p:spPr>
          <a:xfrm>
            <a:off x="2970225" y="1343072"/>
            <a:ext cx="162915" cy="109728"/>
          </a:xfrm>
          <a:prstGeom prst="rect">
            <a:avLst/>
          </a:prstGeom>
          <a:solidFill>
            <a:srgbClr val="4BACC6">
              <a:lumMod val="40000"/>
              <a:lumOff val="60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4082206" y="1129459"/>
            <a:ext cx="162915" cy="109728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93" name="Rectangle 92"/>
          <p:cNvSpPr/>
          <p:nvPr/>
        </p:nvSpPr>
        <p:spPr>
          <a:xfrm>
            <a:off x="4082206" y="1343072"/>
            <a:ext cx="162915" cy="109728"/>
          </a:xfrm>
          <a:prstGeom prst="rect">
            <a:avLst/>
          </a:prstGeom>
          <a:solidFill>
            <a:srgbClr val="4BACC6">
              <a:lumMod val="75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287097" y="1061213"/>
            <a:ext cx="752129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287097" y="1270978"/>
            <a:ext cx="689612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96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542"/>
          <p:cNvSpPr txBox="1">
            <a:spLocks noChangeArrowheads="1"/>
          </p:cNvSpPr>
          <p:nvPr/>
        </p:nvSpPr>
        <p:spPr bwMode="auto">
          <a:xfrm>
            <a:off x="1231531" y="1295400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5542"/>
          <p:cNvSpPr txBox="1">
            <a:spLocks noChangeArrowheads="1"/>
          </p:cNvSpPr>
          <p:nvPr/>
        </p:nvSpPr>
        <p:spPr bwMode="auto">
          <a:xfrm>
            <a:off x="865668" y="1219200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87"/>
          <p:cNvSpPr>
            <a:spLocks noChangeArrowheads="1"/>
          </p:cNvSpPr>
          <p:nvPr/>
        </p:nvSpPr>
        <p:spPr bwMode="auto">
          <a:xfrm>
            <a:off x="948054" y="613596"/>
            <a:ext cx="317951" cy="13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Leptin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Line 89"/>
          <p:cNvSpPr>
            <a:spLocks noChangeShapeType="1"/>
          </p:cNvSpPr>
          <p:nvPr/>
        </p:nvSpPr>
        <p:spPr bwMode="auto">
          <a:xfrm flipV="1">
            <a:off x="744072" y="796225"/>
            <a:ext cx="0" cy="812512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90"/>
          <p:cNvSpPr>
            <a:spLocks noChangeShapeType="1"/>
          </p:cNvSpPr>
          <p:nvPr/>
        </p:nvSpPr>
        <p:spPr bwMode="auto">
          <a:xfrm>
            <a:off x="716128" y="1608737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92"/>
          <p:cNvSpPr>
            <a:spLocks noChangeShapeType="1"/>
          </p:cNvSpPr>
          <p:nvPr/>
        </p:nvSpPr>
        <p:spPr bwMode="auto">
          <a:xfrm>
            <a:off x="716128" y="1405248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94"/>
          <p:cNvSpPr>
            <a:spLocks noChangeShapeType="1"/>
          </p:cNvSpPr>
          <p:nvPr/>
        </p:nvSpPr>
        <p:spPr bwMode="auto">
          <a:xfrm>
            <a:off x="716128" y="1203203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96"/>
          <p:cNvSpPr>
            <a:spLocks noChangeShapeType="1"/>
          </p:cNvSpPr>
          <p:nvPr/>
        </p:nvSpPr>
        <p:spPr bwMode="auto">
          <a:xfrm>
            <a:off x="716128" y="999714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98"/>
          <p:cNvSpPr>
            <a:spLocks noChangeShapeType="1"/>
          </p:cNvSpPr>
          <p:nvPr/>
        </p:nvSpPr>
        <p:spPr bwMode="auto">
          <a:xfrm>
            <a:off x="716128" y="796225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99"/>
          <p:cNvSpPr>
            <a:spLocks noChangeArrowheads="1"/>
          </p:cNvSpPr>
          <p:nvPr/>
        </p:nvSpPr>
        <p:spPr bwMode="auto">
          <a:xfrm>
            <a:off x="636845" y="1547961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01"/>
          <p:cNvSpPr>
            <a:spLocks noChangeArrowheads="1"/>
          </p:cNvSpPr>
          <p:nvPr/>
        </p:nvSpPr>
        <p:spPr bwMode="auto">
          <a:xfrm>
            <a:off x="636845" y="1345916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03"/>
          <p:cNvSpPr>
            <a:spLocks noChangeArrowheads="1"/>
          </p:cNvSpPr>
          <p:nvPr/>
        </p:nvSpPr>
        <p:spPr bwMode="auto">
          <a:xfrm>
            <a:off x="636845" y="1142428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05"/>
          <p:cNvSpPr>
            <a:spLocks noChangeArrowheads="1"/>
          </p:cNvSpPr>
          <p:nvPr/>
        </p:nvSpPr>
        <p:spPr bwMode="auto">
          <a:xfrm>
            <a:off x="579137" y="938939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12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07"/>
          <p:cNvSpPr>
            <a:spLocks noChangeArrowheads="1"/>
          </p:cNvSpPr>
          <p:nvPr/>
        </p:nvSpPr>
        <p:spPr bwMode="auto">
          <a:xfrm>
            <a:off x="579137" y="736893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16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Freeform 109"/>
          <p:cNvSpPr>
            <a:spLocks/>
          </p:cNvSpPr>
          <p:nvPr/>
        </p:nvSpPr>
        <p:spPr bwMode="auto">
          <a:xfrm flipV="1">
            <a:off x="796547" y="1271033"/>
            <a:ext cx="113355" cy="336262"/>
          </a:xfrm>
          <a:custGeom>
            <a:avLst/>
            <a:gdLst>
              <a:gd name="T0" fmla="*/ 682 w 682"/>
              <a:gd name="T1" fmla="*/ 0 h 1450"/>
              <a:gd name="T2" fmla="*/ 682 w 682"/>
              <a:gd name="T3" fmla="*/ 1450 h 1450"/>
              <a:gd name="T4" fmla="*/ 0 w 682"/>
              <a:gd name="T5" fmla="*/ 1450 h 1450"/>
              <a:gd name="T6" fmla="*/ 0 w 682"/>
              <a:gd name="T7" fmla="*/ 0 h 1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450">
                <a:moveTo>
                  <a:pt x="682" y="0"/>
                </a:moveTo>
                <a:lnTo>
                  <a:pt x="682" y="1450"/>
                </a:lnTo>
                <a:lnTo>
                  <a:pt x="0" y="145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110"/>
          <p:cNvSpPr>
            <a:spLocks noChangeShapeType="1"/>
          </p:cNvSpPr>
          <p:nvPr/>
        </p:nvSpPr>
        <p:spPr bwMode="auto">
          <a:xfrm flipV="1">
            <a:off x="853224" y="982396"/>
            <a:ext cx="0" cy="28863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111"/>
          <p:cNvSpPr>
            <a:spLocks noChangeShapeType="1"/>
          </p:cNvSpPr>
          <p:nvPr/>
        </p:nvSpPr>
        <p:spPr bwMode="auto">
          <a:xfrm>
            <a:off x="821220" y="982396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12"/>
          <p:cNvSpPr>
            <a:spLocks noChangeArrowheads="1"/>
          </p:cNvSpPr>
          <p:nvPr/>
        </p:nvSpPr>
        <p:spPr bwMode="auto">
          <a:xfrm>
            <a:off x="939027" y="1512044"/>
            <a:ext cx="113355" cy="938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114"/>
          <p:cNvSpPr>
            <a:spLocks noChangeShapeType="1"/>
          </p:cNvSpPr>
          <p:nvPr/>
        </p:nvSpPr>
        <p:spPr bwMode="auto">
          <a:xfrm flipV="1">
            <a:off x="995704" y="1448544"/>
            <a:ext cx="0" cy="62057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115"/>
          <p:cNvSpPr>
            <a:spLocks noChangeShapeType="1"/>
          </p:cNvSpPr>
          <p:nvPr/>
        </p:nvSpPr>
        <p:spPr bwMode="auto">
          <a:xfrm>
            <a:off x="963700" y="1448544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116"/>
          <p:cNvSpPr>
            <a:spLocks noChangeArrowheads="1"/>
          </p:cNvSpPr>
          <p:nvPr/>
        </p:nvSpPr>
        <p:spPr bwMode="auto">
          <a:xfrm>
            <a:off x="1159966" y="1520703"/>
            <a:ext cx="113355" cy="85148"/>
          </a:xfrm>
          <a:prstGeom prst="rect">
            <a:avLst/>
          </a:prstGeom>
          <a:solidFill>
            <a:schemeClr val="tx1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118"/>
          <p:cNvSpPr>
            <a:spLocks noChangeShapeType="1"/>
          </p:cNvSpPr>
          <p:nvPr/>
        </p:nvSpPr>
        <p:spPr bwMode="auto">
          <a:xfrm flipV="1">
            <a:off x="1216643" y="1474521"/>
            <a:ext cx="0" cy="44739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119"/>
          <p:cNvSpPr>
            <a:spLocks noChangeShapeType="1"/>
          </p:cNvSpPr>
          <p:nvPr/>
        </p:nvSpPr>
        <p:spPr bwMode="auto">
          <a:xfrm>
            <a:off x="1184639" y="1474521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21"/>
          <p:cNvSpPr>
            <a:spLocks/>
          </p:cNvSpPr>
          <p:nvPr/>
        </p:nvSpPr>
        <p:spPr bwMode="auto">
          <a:xfrm flipV="1">
            <a:off x="1308530" y="1539464"/>
            <a:ext cx="113355" cy="67830"/>
          </a:xfrm>
          <a:custGeom>
            <a:avLst/>
            <a:gdLst>
              <a:gd name="T0" fmla="*/ 682 w 682"/>
              <a:gd name="T1" fmla="*/ 0 h 296"/>
              <a:gd name="T2" fmla="*/ 682 w 682"/>
              <a:gd name="T3" fmla="*/ 296 h 296"/>
              <a:gd name="T4" fmla="*/ 0 w 682"/>
              <a:gd name="T5" fmla="*/ 296 h 296"/>
              <a:gd name="T6" fmla="*/ 0 w 682"/>
              <a:gd name="T7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96">
                <a:moveTo>
                  <a:pt x="682" y="0"/>
                </a:moveTo>
                <a:lnTo>
                  <a:pt x="682" y="296"/>
                </a:lnTo>
                <a:lnTo>
                  <a:pt x="0" y="296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122"/>
          <p:cNvSpPr>
            <a:spLocks noChangeShapeType="1"/>
          </p:cNvSpPr>
          <p:nvPr/>
        </p:nvSpPr>
        <p:spPr bwMode="auto">
          <a:xfrm flipV="1">
            <a:off x="1365207" y="1509157"/>
            <a:ext cx="0" cy="30307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123"/>
          <p:cNvSpPr>
            <a:spLocks noChangeShapeType="1"/>
          </p:cNvSpPr>
          <p:nvPr/>
        </p:nvSpPr>
        <p:spPr bwMode="auto">
          <a:xfrm>
            <a:off x="1333203" y="1509157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124"/>
          <p:cNvSpPr>
            <a:spLocks noChangeShapeType="1"/>
          </p:cNvSpPr>
          <p:nvPr/>
        </p:nvSpPr>
        <p:spPr bwMode="auto">
          <a:xfrm>
            <a:off x="744072" y="1608737"/>
            <a:ext cx="75570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83"/>
          <p:cNvSpPr>
            <a:spLocks noChangeArrowheads="1"/>
          </p:cNvSpPr>
          <p:nvPr/>
        </p:nvSpPr>
        <p:spPr bwMode="auto">
          <a:xfrm rot="16200000">
            <a:off x="367252" y="1146099"/>
            <a:ext cx="2908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 smtClean="0">
                <a:solidFill>
                  <a:srgbClr val="000000"/>
                </a:solidFill>
              </a:rPr>
              <a:t>x10</a:t>
            </a:r>
            <a:r>
              <a:rPr lang="en-US" altLang="en-US" sz="800" b="1" baseline="30000" dirty="0" smtClean="0">
                <a:solidFill>
                  <a:srgbClr val="000000"/>
                </a:solidFill>
              </a:rPr>
              <a:t>-4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850883" y="903924"/>
            <a:ext cx="3657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21"/>
          <p:cNvSpPr>
            <a:spLocks noChangeArrowheads="1"/>
          </p:cNvSpPr>
          <p:nvPr/>
        </p:nvSpPr>
        <p:spPr bwMode="auto">
          <a:xfrm>
            <a:off x="2115153" y="613596"/>
            <a:ext cx="234489" cy="13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IGF1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Line 323"/>
          <p:cNvSpPr>
            <a:spLocks noChangeShapeType="1"/>
          </p:cNvSpPr>
          <p:nvPr/>
        </p:nvSpPr>
        <p:spPr bwMode="auto">
          <a:xfrm flipV="1">
            <a:off x="1832565" y="800622"/>
            <a:ext cx="0" cy="812512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324"/>
          <p:cNvSpPr>
            <a:spLocks noChangeShapeType="1"/>
          </p:cNvSpPr>
          <p:nvPr/>
        </p:nvSpPr>
        <p:spPr bwMode="auto">
          <a:xfrm>
            <a:off x="1802006" y="1613134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326"/>
          <p:cNvSpPr>
            <a:spLocks noChangeShapeType="1"/>
          </p:cNvSpPr>
          <p:nvPr/>
        </p:nvSpPr>
        <p:spPr bwMode="auto">
          <a:xfrm>
            <a:off x="1802006" y="1288418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28"/>
          <p:cNvSpPr>
            <a:spLocks noChangeShapeType="1"/>
          </p:cNvSpPr>
          <p:nvPr/>
        </p:nvSpPr>
        <p:spPr bwMode="auto">
          <a:xfrm>
            <a:off x="1802006" y="963702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330"/>
          <p:cNvSpPr>
            <a:spLocks noChangeArrowheads="1"/>
          </p:cNvSpPr>
          <p:nvPr/>
        </p:nvSpPr>
        <p:spPr bwMode="auto">
          <a:xfrm>
            <a:off x="1722536" y="1545491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32"/>
          <p:cNvSpPr>
            <a:spLocks noChangeArrowheads="1"/>
          </p:cNvSpPr>
          <p:nvPr/>
        </p:nvSpPr>
        <p:spPr bwMode="auto">
          <a:xfrm>
            <a:off x="1722536" y="1220775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334"/>
          <p:cNvSpPr>
            <a:spLocks noChangeArrowheads="1"/>
          </p:cNvSpPr>
          <p:nvPr/>
        </p:nvSpPr>
        <p:spPr bwMode="auto">
          <a:xfrm>
            <a:off x="1722536" y="896059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337"/>
          <p:cNvSpPr>
            <a:spLocks/>
          </p:cNvSpPr>
          <p:nvPr/>
        </p:nvSpPr>
        <p:spPr bwMode="auto">
          <a:xfrm flipV="1">
            <a:off x="1888214" y="1113793"/>
            <a:ext cx="113355" cy="497898"/>
          </a:xfrm>
          <a:custGeom>
            <a:avLst/>
            <a:gdLst>
              <a:gd name="T0" fmla="*/ 682 w 682"/>
              <a:gd name="T1" fmla="*/ 0 h 2150"/>
              <a:gd name="T2" fmla="*/ 682 w 682"/>
              <a:gd name="T3" fmla="*/ 2150 h 2150"/>
              <a:gd name="T4" fmla="*/ 0 w 682"/>
              <a:gd name="T5" fmla="*/ 2150 h 2150"/>
              <a:gd name="T6" fmla="*/ 0 w 682"/>
              <a:gd name="T7" fmla="*/ 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150">
                <a:moveTo>
                  <a:pt x="682" y="0"/>
                </a:moveTo>
                <a:lnTo>
                  <a:pt x="682" y="2150"/>
                </a:lnTo>
                <a:lnTo>
                  <a:pt x="0" y="215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Line 338"/>
          <p:cNvSpPr>
            <a:spLocks noChangeShapeType="1"/>
          </p:cNvSpPr>
          <p:nvPr/>
        </p:nvSpPr>
        <p:spPr bwMode="auto">
          <a:xfrm flipV="1">
            <a:off x="1944891" y="949271"/>
            <a:ext cx="0" cy="16452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Line 339"/>
          <p:cNvSpPr>
            <a:spLocks noChangeShapeType="1"/>
          </p:cNvSpPr>
          <p:nvPr/>
        </p:nvSpPr>
        <p:spPr bwMode="auto">
          <a:xfrm>
            <a:off x="1912887" y="949271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341"/>
          <p:cNvSpPr>
            <a:spLocks/>
          </p:cNvSpPr>
          <p:nvPr/>
        </p:nvSpPr>
        <p:spPr bwMode="auto">
          <a:xfrm flipV="1">
            <a:off x="2033123" y="1083486"/>
            <a:ext cx="113355" cy="528205"/>
          </a:xfrm>
          <a:custGeom>
            <a:avLst/>
            <a:gdLst>
              <a:gd name="T0" fmla="*/ 682 w 682"/>
              <a:gd name="T1" fmla="*/ 0 h 2278"/>
              <a:gd name="T2" fmla="*/ 682 w 682"/>
              <a:gd name="T3" fmla="*/ 2278 h 2278"/>
              <a:gd name="T4" fmla="*/ 0 w 682"/>
              <a:gd name="T5" fmla="*/ 2278 h 2278"/>
              <a:gd name="T6" fmla="*/ 0 w 682"/>
              <a:gd name="T7" fmla="*/ 0 h 2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278">
                <a:moveTo>
                  <a:pt x="682" y="0"/>
                </a:moveTo>
                <a:lnTo>
                  <a:pt x="682" y="2278"/>
                </a:lnTo>
                <a:lnTo>
                  <a:pt x="0" y="2278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Line 342"/>
          <p:cNvSpPr>
            <a:spLocks noChangeShapeType="1"/>
          </p:cNvSpPr>
          <p:nvPr/>
        </p:nvSpPr>
        <p:spPr bwMode="auto">
          <a:xfrm flipV="1">
            <a:off x="2089800" y="855463"/>
            <a:ext cx="0" cy="22802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Line 343"/>
          <p:cNvSpPr>
            <a:spLocks noChangeShapeType="1"/>
          </p:cNvSpPr>
          <p:nvPr/>
        </p:nvSpPr>
        <p:spPr bwMode="auto">
          <a:xfrm>
            <a:off x="2057796" y="855463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345"/>
          <p:cNvSpPr>
            <a:spLocks/>
          </p:cNvSpPr>
          <p:nvPr/>
        </p:nvSpPr>
        <p:spPr bwMode="auto">
          <a:xfrm flipV="1">
            <a:off x="2264961" y="1308622"/>
            <a:ext cx="113355" cy="303068"/>
          </a:xfrm>
          <a:custGeom>
            <a:avLst/>
            <a:gdLst>
              <a:gd name="T0" fmla="*/ 682 w 682"/>
              <a:gd name="T1" fmla="*/ 0 h 1312"/>
              <a:gd name="T2" fmla="*/ 682 w 682"/>
              <a:gd name="T3" fmla="*/ 1312 h 1312"/>
              <a:gd name="T4" fmla="*/ 0 w 682"/>
              <a:gd name="T5" fmla="*/ 1312 h 1312"/>
              <a:gd name="T6" fmla="*/ 0 w 682"/>
              <a:gd name="T7" fmla="*/ 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312">
                <a:moveTo>
                  <a:pt x="682" y="0"/>
                </a:moveTo>
                <a:lnTo>
                  <a:pt x="682" y="1312"/>
                </a:lnTo>
                <a:lnTo>
                  <a:pt x="0" y="1312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346"/>
          <p:cNvSpPr>
            <a:spLocks noChangeShapeType="1"/>
          </p:cNvSpPr>
          <p:nvPr/>
        </p:nvSpPr>
        <p:spPr bwMode="auto">
          <a:xfrm flipV="1">
            <a:off x="2321638" y="1227804"/>
            <a:ext cx="0" cy="8081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347"/>
          <p:cNvSpPr>
            <a:spLocks noChangeShapeType="1"/>
          </p:cNvSpPr>
          <p:nvPr/>
        </p:nvSpPr>
        <p:spPr bwMode="auto">
          <a:xfrm>
            <a:off x="2289634" y="1227804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349"/>
          <p:cNvSpPr>
            <a:spLocks/>
          </p:cNvSpPr>
          <p:nvPr/>
        </p:nvSpPr>
        <p:spPr bwMode="auto">
          <a:xfrm flipV="1">
            <a:off x="2410974" y="1258111"/>
            <a:ext cx="113355" cy="353580"/>
          </a:xfrm>
          <a:custGeom>
            <a:avLst/>
            <a:gdLst>
              <a:gd name="T0" fmla="*/ 682 w 682"/>
              <a:gd name="T1" fmla="*/ 0 h 1529"/>
              <a:gd name="T2" fmla="*/ 682 w 682"/>
              <a:gd name="T3" fmla="*/ 1529 h 1529"/>
              <a:gd name="T4" fmla="*/ 0 w 682"/>
              <a:gd name="T5" fmla="*/ 1529 h 1529"/>
              <a:gd name="T6" fmla="*/ 0 w 682"/>
              <a:gd name="T7" fmla="*/ 0 h 1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529">
                <a:moveTo>
                  <a:pt x="682" y="0"/>
                </a:moveTo>
                <a:lnTo>
                  <a:pt x="682" y="1529"/>
                </a:lnTo>
                <a:lnTo>
                  <a:pt x="0" y="1529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350"/>
          <p:cNvSpPr>
            <a:spLocks noChangeShapeType="1"/>
          </p:cNvSpPr>
          <p:nvPr/>
        </p:nvSpPr>
        <p:spPr bwMode="auto">
          <a:xfrm flipV="1">
            <a:off x="2467651" y="1074827"/>
            <a:ext cx="0" cy="18328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351"/>
          <p:cNvSpPr>
            <a:spLocks noChangeShapeType="1"/>
          </p:cNvSpPr>
          <p:nvPr/>
        </p:nvSpPr>
        <p:spPr bwMode="auto">
          <a:xfrm>
            <a:off x="2435647" y="1074827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Line 352"/>
          <p:cNvSpPr>
            <a:spLocks noChangeShapeType="1"/>
          </p:cNvSpPr>
          <p:nvPr/>
        </p:nvSpPr>
        <p:spPr bwMode="auto">
          <a:xfrm>
            <a:off x="1832565" y="1613134"/>
            <a:ext cx="755702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>
            <a:off x="1930541" y="813975"/>
            <a:ext cx="3657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tangle 83"/>
          <p:cNvSpPr>
            <a:spLocks noChangeArrowheads="1"/>
          </p:cNvSpPr>
          <p:nvPr/>
        </p:nvSpPr>
        <p:spPr bwMode="auto">
          <a:xfrm rot="16200000">
            <a:off x="1466506" y="1146099"/>
            <a:ext cx="2908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 smtClean="0">
                <a:solidFill>
                  <a:srgbClr val="000000"/>
                </a:solidFill>
              </a:rPr>
              <a:t>x10</a:t>
            </a:r>
            <a:r>
              <a:rPr lang="en-US" altLang="en-US" sz="800" b="1" baseline="30000" dirty="0" smtClean="0">
                <a:solidFill>
                  <a:srgbClr val="000000"/>
                </a:solidFill>
              </a:rPr>
              <a:t>-3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8" name="Title 1"/>
          <p:cNvSpPr txBox="1">
            <a:spLocks/>
          </p:cNvSpPr>
          <p:nvPr/>
        </p:nvSpPr>
        <p:spPr bwMode="auto">
          <a:xfrm>
            <a:off x="161023" y="288973"/>
            <a:ext cx="270394" cy="24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3" name="TextBox 5542"/>
          <p:cNvSpPr txBox="1">
            <a:spLocks noChangeArrowheads="1"/>
          </p:cNvSpPr>
          <p:nvPr/>
        </p:nvSpPr>
        <p:spPr bwMode="auto">
          <a:xfrm>
            <a:off x="3633339" y="1159930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5542"/>
          <p:cNvSpPr txBox="1">
            <a:spLocks noChangeArrowheads="1"/>
          </p:cNvSpPr>
          <p:nvPr/>
        </p:nvSpPr>
        <p:spPr bwMode="auto">
          <a:xfrm>
            <a:off x="3955744" y="1229203"/>
            <a:ext cx="264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313"/>
          <p:cNvSpPr>
            <a:spLocks noChangeArrowheads="1"/>
          </p:cNvSpPr>
          <p:nvPr/>
        </p:nvSpPr>
        <p:spPr bwMode="auto">
          <a:xfrm>
            <a:off x="4788693" y="613596"/>
            <a:ext cx="270259" cy="13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 smtClean="0">
                <a:solidFill>
                  <a:srgbClr val="000000"/>
                </a:solidFill>
              </a:rPr>
              <a:t>IGF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-1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Line 315"/>
          <p:cNvSpPr>
            <a:spLocks noChangeShapeType="1"/>
          </p:cNvSpPr>
          <p:nvPr/>
        </p:nvSpPr>
        <p:spPr bwMode="auto">
          <a:xfrm flipV="1">
            <a:off x="4609100" y="841783"/>
            <a:ext cx="0" cy="774988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Line 316"/>
          <p:cNvSpPr>
            <a:spLocks noChangeShapeType="1"/>
          </p:cNvSpPr>
          <p:nvPr/>
        </p:nvSpPr>
        <p:spPr bwMode="auto">
          <a:xfrm>
            <a:off x="4578542" y="1616773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Line 318"/>
          <p:cNvSpPr>
            <a:spLocks noChangeShapeType="1"/>
          </p:cNvSpPr>
          <p:nvPr/>
        </p:nvSpPr>
        <p:spPr bwMode="auto">
          <a:xfrm>
            <a:off x="4578542" y="1358443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Line 320"/>
          <p:cNvSpPr>
            <a:spLocks noChangeShapeType="1"/>
          </p:cNvSpPr>
          <p:nvPr/>
        </p:nvSpPr>
        <p:spPr bwMode="auto">
          <a:xfrm>
            <a:off x="4578542" y="1100113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Line 322"/>
          <p:cNvSpPr>
            <a:spLocks noChangeShapeType="1"/>
          </p:cNvSpPr>
          <p:nvPr/>
        </p:nvSpPr>
        <p:spPr bwMode="auto">
          <a:xfrm>
            <a:off x="4578542" y="840341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323"/>
          <p:cNvSpPr>
            <a:spLocks noChangeArrowheads="1"/>
          </p:cNvSpPr>
          <p:nvPr/>
        </p:nvSpPr>
        <p:spPr bwMode="auto">
          <a:xfrm>
            <a:off x="4505601" y="1562655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325"/>
          <p:cNvSpPr>
            <a:spLocks noChangeArrowheads="1"/>
          </p:cNvSpPr>
          <p:nvPr/>
        </p:nvSpPr>
        <p:spPr bwMode="auto">
          <a:xfrm>
            <a:off x="4505601" y="1304325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327"/>
          <p:cNvSpPr>
            <a:spLocks noChangeArrowheads="1"/>
          </p:cNvSpPr>
          <p:nvPr/>
        </p:nvSpPr>
        <p:spPr bwMode="auto">
          <a:xfrm>
            <a:off x="4505601" y="1045996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329"/>
          <p:cNvSpPr>
            <a:spLocks noChangeArrowheads="1"/>
          </p:cNvSpPr>
          <p:nvPr/>
        </p:nvSpPr>
        <p:spPr bwMode="auto">
          <a:xfrm>
            <a:off x="4505601" y="786223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Freeform 331"/>
          <p:cNvSpPr>
            <a:spLocks/>
          </p:cNvSpPr>
          <p:nvPr/>
        </p:nvSpPr>
        <p:spPr bwMode="auto">
          <a:xfrm flipV="1">
            <a:off x="4681009" y="1313704"/>
            <a:ext cx="113355" cy="303068"/>
          </a:xfrm>
          <a:custGeom>
            <a:avLst/>
            <a:gdLst>
              <a:gd name="T0" fmla="*/ 682 w 682"/>
              <a:gd name="T1" fmla="*/ 0 h 1367"/>
              <a:gd name="T2" fmla="*/ 682 w 682"/>
              <a:gd name="T3" fmla="*/ 1367 h 1367"/>
              <a:gd name="T4" fmla="*/ 0 w 682"/>
              <a:gd name="T5" fmla="*/ 1367 h 1367"/>
              <a:gd name="T6" fmla="*/ 0 w 682"/>
              <a:gd name="T7" fmla="*/ 0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367">
                <a:moveTo>
                  <a:pt x="682" y="0"/>
                </a:moveTo>
                <a:lnTo>
                  <a:pt x="682" y="1367"/>
                </a:lnTo>
                <a:lnTo>
                  <a:pt x="0" y="1367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Line 332"/>
          <p:cNvSpPr>
            <a:spLocks noChangeShapeType="1"/>
          </p:cNvSpPr>
          <p:nvPr/>
        </p:nvSpPr>
        <p:spPr bwMode="auto">
          <a:xfrm flipV="1">
            <a:off x="4737686" y="1157841"/>
            <a:ext cx="0" cy="155864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Line 333"/>
          <p:cNvSpPr>
            <a:spLocks noChangeShapeType="1"/>
          </p:cNvSpPr>
          <p:nvPr/>
        </p:nvSpPr>
        <p:spPr bwMode="auto">
          <a:xfrm>
            <a:off x="4705682" y="1157841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334"/>
          <p:cNvSpPr>
            <a:spLocks noChangeArrowheads="1"/>
          </p:cNvSpPr>
          <p:nvPr/>
        </p:nvSpPr>
        <p:spPr bwMode="auto">
          <a:xfrm>
            <a:off x="4835030" y="1339682"/>
            <a:ext cx="113355" cy="2756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Line 336"/>
          <p:cNvSpPr>
            <a:spLocks noChangeShapeType="1"/>
          </p:cNvSpPr>
          <p:nvPr/>
        </p:nvSpPr>
        <p:spPr bwMode="auto">
          <a:xfrm flipV="1">
            <a:off x="4891707" y="1247318"/>
            <a:ext cx="0" cy="9092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Line 337"/>
          <p:cNvSpPr>
            <a:spLocks noChangeShapeType="1"/>
          </p:cNvSpPr>
          <p:nvPr/>
        </p:nvSpPr>
        <p:spPr bwMode="auto">
          <a:xfrm>
            <a:off x="4859703" y="1247318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339"/>
          <p:cNvSpPr>
            <a:spLocks/>
          </p:cNvSpPr>
          <p:nvPr/>
        </p:nvSpPr>
        <p:spPr bwMode="auto">
          <a:xfrm flipV="1">
            <a:off x="5046163" y="1147738"/>
            <a:ext cx="113355" cy="469034"/>
          </a:xfrm>
          <a:custGeom>
            <a:avLst/>
            <a:gdLst>
              <a:gd name="T0" fmla="*/ 682 w 682"/>
              <a:gd name="T1" fmla="*/ 0 h 2112"/>
              <a:gd name="T2" fmla="*/ 682 w 682"/>
              <a:gd name="T3" fmla="*/ 2112 h 2112"/>
              <a:gd name="T4" fmla="*/ 0 w 682"/>
              <a:gd name="T5" fmla="*/ 2112 h 2112"/>
              <a:gd name="T6" fmla="*/ 0 w 682"/>
              <a:gd name="T7" fmla="*/ 0 h 2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112">
                <a:moveTo>
                  <a:pt x="682" y="0"/>
                </a:moveTo>
                <a:lnTo>
                  <a:pt x="682" y="2112"/>
                </a:lnTo>
                <a:lnTo>
                  <a:pt x="0" y="2112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Line 340"/>
          <p:cNvSpPr>
            <a:spLocks noChangeShapeType="1"/>
          </p:cNvSpPr>
          <p:nvPr/>
        </p:nvSpPr>
        <p:spPr bwMode="auto">
          <a:xfrm flipV="1">
            <a:off x="5102840" y="911056"/>
            <a:ext cx="0" cy="236682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Line 341"/>
          <p:cNvSpPr>
            <a:spLocks noChangeShapeType="1"/>
          </p:cNvSpPr>
          <p:nvPr/>
        </p:nvSpPr>
        <p:spPr bwMode="auto">
          <a:xfrm>
            <a:off x="5070836" y="911056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343"/>
          <p:cNvSpPr>
            <a:spLocks/>
          </p:cNvSpPr>
          <p:nvPr/>
        </p:nvSpPr>
        <p:spPr bwMode="auto">
          <a:xfrm flipV="1">
            <a:off x="5195306" y="1364215"/>
            <a:ext cx="113355" cy="252556"/>
          </a:xfrm>
          <a:custGeom>
            <a:avLst/>
            <a:gdLst>
              <a:gd name="T0" fmla="*/ 682 w 682"/>
              <a:gd name="T1" fmla="*/ 0 h 1137"/>
              <a:gd name="T2" fmla="*/ 682 w 682"/>
              <a:gd name="T3" fmla="*/ 1137 h 1137"/>
              <a:gd name="T4" fmla="*/ 0 w 682"/>
              <a:gd name="T5" fmla="*/ 1137 h 1137"/>
              <a:gd name="T6" fmla="*/ 0 w 682"/>
              <a:gd name="T7" fmla="*/ 0 h 1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137">
                <a:moveTo>
                  <a:pt x="682" y="0"/>
                </a:moveTo>
                <a:lnTo>
                  <a:pt x="682" y="1137"/>
                </a:lnTo>
                <a:lnTo>
                  <a:pt x="0" y="1137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Line 344"/>
          <p:cNvSpPr>
            <a:spLocks noChangeShapeType="1"/>
          </p:cNvSpPr>
          <p:nvPr/>
        </p:nvSpPr>
        <p:spPr bwMode="auto">
          <a:xfrm flipV="1">
            <a:off x="5251983" y="1175159"/>
            <a:ext cx="0" cy="18905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Line 345"/>
          <p:cNvSpPr>
            <a:spLocks noChangeShapeType="1"/>
          </p:cNvSpPr>
          <p:nvPr/>
        </p:nvSpPr>
        <p:spPr bwMode="auto">
          <a:xfrm>
            <a:off x="5219979" y="1175159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Line 346"/>
          <p:cNvSpPr>
            <a:spLocks noChangeShapeType="1"/>
          </p:cNvSpPr>
          <p:nvPr/>
        </p:nvSpPr>
        <p:spPr bwMode="auto">
          <a:xfrm>
            <a:off x="4609100" y="1616773"/>
            <a:ext cx="755703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83"/>
          <p:cNvSpPr>
            <a:spLocks noChangeArrowheads="1"/>
          </p:cNvSpPr>
          <p:nvPr/>
        </p:nvSpPr>
        <p:spPr bwMode="auto">
          <a:xfrm rot="16200000">
            <a:off x="4269125" y="1146099"/>
            <a:ext cx="2908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 smtClean="0">
                <a:solidFill>
                  <a:srgbClr val="000000"/>
                </a:solidFill>
              </a:rPr>
              <a:t>x10</a:t>
            </a:r>
            <a:r>
              <a:rPr lang="en-US" altLang="en-US" sz="800" b="1" baseline="30000" dirty="0" smtClean="0">
                <a:solidFill>
                  <a:srgbClr val="000000"/>
                </a:solidFill>
              </a:rPr>
              <a:t>-4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9" name="Rectangle 420"/>
          <p:cNvSpPr>
            <a:spLocks noChangeArrowheads="1"/>
          </p:cNvSpPr>
          <p:nvPr/>
        </p:nvSpPr>
        <p:spPr bwMode="auto">
          <a:xfrm>
            <a:off x="3679030" y="613596"/>
            <a:ext cx="317951" cy="139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Leptin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Line 422"/>
          <p:cNvSpPr>
            <a:spLocks noChangeShapeType="1"/>
          </p:cNvSpPr>
          <p:nvPr/>
        </p:nvSpPr>
        <p:spPr bwMode="auto">
          <a:xfrm flipV="1">
            <a:off x="3488680" y="803966"/>
            <a:ext cx="0" cy="812512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Line 423"/>
          <p:cNvSpPr>
            <a:spLocks noChangeShapeType="1"/>
          </p:cNvSpPr>
          <p:nvPr/>
        </p:nvSpPr>
        <p:spPr bwMode="auto">
          <a:xfrm>
            <a:off x="3462440" y="1616478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Line 424"/>
          <p:cNvSpPr>
            <a:spLocks noChangeShapeType="1"/>
          </p:cNvSpPr>
          <p:nvPr/>
        </p:nvSpPr>
        <p:spPr bwMode="auto">
          <a:xfrm>
            <a:off x="3462440" y="1453398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Line 425"/>
          <p:cNvSpPr>
            <a:spLocks noChangeShapeType="1"/>
          </p:cNvSpPr>
          <p:nvPr/>
        </p:nvSpPr>
        <p:spPr bwMode="auto">
          <a:xfrm>
            <a:off x="3462440" y="1291761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Line 426"/>
          <p:cNvSpPr>
            <a:spLocks noChangeShapeType="1"/>
          </p:cNvSpPr>
          <p:nvPr/>
        </p:nvSpPr>
        <p:spPr bwMode="auto">
          <a:xfrm>
            <a:off x="3462440" y="1128682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Line 427"/>
          <p:cNvSpPr>
            <a:spLocks noChangeShapeType="1"/>
          </p:cNvSpPr>
          <p:nvPr/>
        </p:nvSpPr>
        <p:spPr bwMode="auto">
          <a:xfrm>
            <a:off x="3462440" y="967046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Line 428"/>
          <p:cNvSpPr>
            <a:spLocks noChangeShapeType="1"/>
          </p:cNvSpPr>
          <p:nvPr/>
        </p:nvSpPr>
        <p:spPr bwMode="auto">
          <a:xfrm>
            <a:off x="3462440" y="803966"/>
            <a:ext cx="3022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429"/>
          <p:cNvSpPr>
            <a:spLocks noChangeArrowheads="1"/>
          </p:cNvSpPr>
          <p:nvPr/>
        </p:nvSpPr>
        <p:spPr bwMode="auto">
          <a:xfrm>
            <a:off x="3403378" y="1559877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430"/>
          <p:cNvSpPr>
            <a:spLocks noChangeArrowheads="1"/>
          </p:cNvSpPr>
          <p:nvPr/>
        </p:nvSpPr>
        <p:spPr bwMode="auto">
          <a:xfrm>
            <a:off x="3403378" y="1398241"/>
            <a:ext cx="577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431"/>
          <p:cNvSpPr>
            <a:spLocks noChangeArrowheads="1"/>
          </p:cNvSpPr>
          <p:nvPr/>
        </p:nvSpPr>
        <p:spPr bwMode="auto">
          <a:xfrm>
            <a:off x="3345670" y="1235161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432"/>
          <p:cNvSpPr>
            <a:spLocks noChangeArrowheads="1"/>
          </p:cNvSpPr>
          <p:nvPr/>
        </p:nvSpPr>
        <p:spPr bwMode="auto">
          <a:xfrm>
            <a:off x="3345670" y="1073525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433"/>
          <p:cNvSpPr>
            <a:spLocks noChangeArrowheads="1"/>
          </p:cNvSpPr>
          <p:nvPr/>
        </p:nvSpPr>
        <p:spPr bwMode="auto">
          <a:xfrm>
            <a:off x="3345670" y="910445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434"/>
          <p:cNvSpPr>
            <a:spLocks noChangeArrowheads="1"/>
          </p:cNvSpPr>
          <p:nvPr/>
        </p:nvSpPr>
        <p:spPr bwMode="auto">
          <a:xfrm>
            <a:off x="3345670" y="748809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Freeform 436"/>
          <p:cNvSpPr>
            <a:spLocks/>
          </p:cNvSpPr>
          <p:nvPr/>
        </p:nvSpPr>
        <p:spPr bwMode="auto">
          <a:xfrm flipV="1">
            <a:off x="3555713" y="1389898"/>
            <a:ext cx="113355" cy="225136"/>
          </a:xfrm>
          <a:custGeom>
            <a:avLst/>
            <a:gdLst>
              <a:gd name="T0" fmla="*/ 682 w 682"/>
              <a:gd name="T1" fmla="*/ 0 h 972"/>
              <a:gd name="T2" fmla="*/ 682 w 682"/>
              <a:gd name="T3" fmla="*/ 972 h 972"/>
              <a:gd name="T4" fmla="*/ 0 w 682"/>
              <a:gd name="T5" fmla="*/ 972 h 972"/>
              <a:gd name="T6" fmla="*/ 0 w 682"/>
              <a:gd name="T7" fmla="*/ 0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972">
                <a:moveTo>
                  <a:pt x="682" y="0"/>
                </a:moveTo>
                <a:lnTo>
                  <a:pt x="682" y="972"/>
                </a:lnTo>
                <a:lnTo>
                  <a:pt x="0" y="972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Line 437"/>
          <p:cNvSpPr>
            <a:spLocks noChangeShapeType="1"/>
          </p:cNvSpPr>
          <p:nvPr/>
        </p:nvSpPr>
        <p:spPr bwMode="auto">
          <a:xfrm flipV="1">
            <a:off x="3612390" y="1231148"/>
            <a:ext cx="0" cy="15875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Line 438"/>
          <p:cNvSpPr>
            <a:spLocks noChangeShapeType="1"/>
          </p:cNvSpPr>
          <p:nvPr/>
        </p:nvSpPr>
        <p:spPr bwMode="auto">
          <a:xfrm>
            <a:off x="3580386" y="1231148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440"/>
          <p:cNvSpPr>
            <a:spLocks/>
          </p:cNvSpPr>
          <p:nvPr/>
        </p:nvSpPr>
        <p:spPr bwMode="auto">
          <a:xfrm flipV="1">
            <a:off x="3706159" y="1454841"/>
            <a:ext cx="113355" cy="160194"/>
          </a:xfrm>
          <a:custGeom>
            <a:avLst/>
            <a:gdLst>
              <a:gd name="T0" fmla="*/ 682 w 682"/>
              <a:gd name="T1" fmla="*/ 0 h 696"/>
              <a:gd name="T2" fmla="*/ 682 w 682"/>
              <a:gd name="T3" fmla="*/ 696 h 696"/>
              <a:gd name="T4" fmla="*/ 0 w 682"/>
              <a:gd name="T5" fmla="*/ 696 h 696"/>
              <a:gd name="T6" fmla="*/ 0 w 682"/>
              <a:gd name="T7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696">
                <a:moveTo>
                  <a:pt x="682" y="0"/>
                </a:moveTo>
                <a:lnTo>
                  <a:pt x="682" y="696"/>
                </a:lnTo>
                <a:lnTo>
                  <a:pt x="0" y="696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Line 441"/>
          <p:cNvSpPr>
            <a:spLocks noChangeShapeType="1"/>
          </p:cNvSpPr>
          <p:nvPr/>
        </p:nvSpPr>
        <p:spPr bwMode="auto">
          <a:xfrm flipV="1">
            <a:off x="3762836" y="1378352"/>
            <a:ext cx="0" cy="76489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Line 442"/>
          <p:cNvSpPr>
            <a:spLocks noChangeShapeType="1"/>
          </p:cNvSpPr>
          <p:nvPr/>
        </p:nvSpPr>
        <p:spPr bwMode="auto">
          <a:xfrm>
            <a:off x="3730832" y="1378352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444"/>
          <p:cNvSpPr>
            <a:spLocks/>
          </p:cNvSpPr>
          <p:nvPr/>
        </p:nvSpPr>
        <p:spPr bwMode="auto">
          <a:xfrm flipV="1">
            <a:off x="3893417" y="1244137"/>
            <a:ext cx="113355" cy="370898"/>
          </a:xfrm>
          <a:custGeom>
            <a:avLst/>
            <a:gdLst>
              <a:gd name="T0" fmla="*/ 682 w 682"/>
              <a:gd name="T1" fmla="*/ 0 h 1602"/>
              <a:gd name="T2" fmla="*/ 682 w 682"/>
              <a:gd name="T3" fmla="*/ 1602 h 1602"/>
              <a:gd name="T4" fmla="*/ 0 w 682"/>
              <a:gd name="T5" fmla="*/ 1602 h 1602"/>
              <a:gd name="T6" fmla="*/ 0 w 682"/>
              <a:gd name="T7" fmla="*/ 0 h 1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602">
                <a:moveTo>
                  <a:pt x="682" y="0"/>
                </a:moveTo>
                <a:lnTo>
                  <a:pt x="682" y="1602"/>
                </a:lnTo>
                <a:lnTo>
                  <a:pt x="0" y="1602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Line 445"/>
          <p:cNvSpPr>
            <a:spLocks noChangeShapeType="1"/>
          </p:cNvSpPr>
          <p:nvPr/>
        </p:nvSpPr>
        <p:spPr bwMode="auto">
          <a:xfrm flipV="1">
            <a:off x="3950094" y="913648"/>
            <a:ext cx="0" cy="330489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446"/>
          <p:cNvSpPr>
            <a:spLocks noChangeShapeType="1"/>
          </p:cNvSpPr>
          <p:nvPr/>
        </p:nvSpPr>
        <p:spPr bwMode="auto">
          <a:xfrm>
            <a:off x="3918090" y="913648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448"/>
          <p:cNvSpPr>
            <a:spLocks/>
          </p:cNvSpPr>
          <p:nvPr/>
        </p:nvSpPr>
        <p:spPr bwMode="auto">
          <a:xfrm flipV="1">
            <a:off x="4030519" y="1529887"/>
            <a:ext cx="113355" cy="85148"/>
          </a:xfrm>
          <a:custGeom>
            <a:avLst/>
            <a:gdLst>
              <a:gd name="T0" fmla="*/ 682 w 682"/>
              <a:gd name="T1" fmla="*/ 0 h 373"/>
              <a:gd name="T2" fmla="*/ 682 w 682"/>
              <a:gd name="T3" fmla="*/ 373 h 373"/>
              <a:gd name="T4" fmla="*/ 0 w 682"/>
              <a:gd name="T5" fmla="*/ 373 h 373"/>
              <a:gd name="T6" fmla="*/ 0 w 682"/>
              <a:gd name="T7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373">
                <a:moveTo>
                  <a:pt x="682" y="0"/>
                </a:moveTo>
                <a:lnTo>
                  <a:pt x="682" y="373"/>
                </a:lnTo>
                <a:lnTo>
                  <a:pt x="0" y="373"/>
                </a:lnTo>
                <a:lnTo>
                  <a:pt x="0" y="0"/>
                </a:lnTo>
              </a:path>
            </a:pathLst>
          </a:cu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Line 449"/>
          <p:cNvSpPr>
            <a:spLocks noChangeShapeType="1"/>
          </p:cNvSpPr>
          <p:nvPr/>
        </p:nvSpPr>
        <p:spPr bwMode="auto">
          <a:xfrm flipV="1">
            <a:off x="4087196" y="1456284"/>
            <a:ext cx="0" cy="7360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Line 450"/>
          <p:cNvSpPr>
            <a:spLocks noChangeShapeType="1"/>
          </p:cNvSpPr>
          <p:nvPr/>
        </p:nvSpPr>
        <p:spPr bwMode="auto">
          <a:xfrm>
            <a:off x="4055192" y="1456284"/>
            <a:ext cx="6400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Line 451"/>
          <p:cNvSpPr>
            <a:spLocks noChangeShapeType="1"/>
          </p:cNvSpPr>
          <p:nvPr/>
        </p:nvSpPr>
        <p:spPr bwMode="auto">
          <a:xfrm>
            <a:off x="3488680" y="1616478"/>
            <a:ext cx="755703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Rectangle 83"/>
          <p:cNvSpPr>
            <a:spLocks noChangeArrowheads="1"/>
          </p:cNvSpPr>
          <p:nvPr/>
        </p:nvSpPr>
        <p:spPr bwMode="auto">
          <a:xfrm rot="16200000">
            <a:off x="3105929" y="1146099"/>
            <a:ext cx="2908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 smtClean="0">
                <a:solidFill>
                  <a:srgbClr val="000000"/>
                </a:solidFill>
              </a:rPr>
              <a:t>x10</a:t>
            </a:r>
            <a:r>
              <a:rPr lang="en-US" altLang="en-US" sz="800" b="1" baseline="30000" dirty="0" smtClean="0">
                <a:solidFill>
                  <a:srgbClr val="000000"/>
                </a:solidFill>
              </a:rPr>
              <a:t>-4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7" name="Title 1"/>
          <p:cNvSpPr txBox="1">
            <a:spLocks/>
          </p:cNvSpPr>
          <p:nvPr/>
        </p:nvSpPr>
        <p:spPr bwMode="auto">
          <a:xfrm>
            <a:off x="2845761" y="283014"/>
            <a:ext cx="304963" cy="26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8" name="Title 1"/>
          <p:cNvSpPr txBox="1">
            <a:spLocks/>
          </p:cNvSpPr>
          <p:nvPr/>
        </p:nvSpPr>
        <p:spPr bwMode="auto">
          <a:xfrm>
            <a:off x="1401810" y="8686800"/>
            <a:ext cx="414496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Supplemental Figure 4</a:t>
            </a:r>
            <a:endParaRPr lang="en-US" altLang="en-US" sz="1600" b="1" baseline="30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19" name="Rectangle 13"/>
          <p:cNvSpPr>
            <a:spLocks noChangeArrowheads="1"/>
          </p:cNvSpPr>
          <p:nvPr/>
        </p:nvSpPr>
        <p:spPr bwMode="auto">
          <a:xfrm rot="16200000">
            <a:off x="104495" y="1142951"/>
            <a:ext cx="5136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b="1" dirty="0" smtClean="0"/>
              <a:t>/</a:t>
            </a:r>
            <a:r>
              <a:rPr lang="en-US" altLang="en-US" sz="900" b="1" dirty="0" err="1" smtClean="0"/>
              <a:t>gapdh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120" name="Rectangle 13"/>
          <p:cNvSpPr>
            <a:spLocks noChangeArrowheads="1"/>
          </p:cNvSpPr>
          <p:nvPr/>
        </p:nvSpPr>
        <p:spPr bwMode="auto">
          <a:xfrm rot="16200000">
            <a:off x="2845065" y="1170814"/>
            <a:ext cx="51365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b="1" dirty="0" smtClean="0"/>
              <a:t>/</a:t>
            </a:r>
            <a:r>
              <a:rPr lang="en-US" altLang="en-US" sz="900" b="1" dirty="0" err="1" smtClean="0"/>
              <a:t>gapdh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121" name="Rectangle 49"/>
          <p:cNvSpPr>
            <a:spLocks noChangeArrowheads="1"/>
          </p:cNvSpPr>
          <p:nvPr/>
        </p:nvSpPr>
        <p:spPr bwMode="auto">
          <a:xfrm>
            <a:off x="1286758" y="418500"/>
            <a:ext cx="71013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i="1" u="sng" dirty="0">
                <a:solidFill>
                  <a:srgbClr val="000000"/>
                </a:solidFill>
              </a:rPr>
              <a:t>b</a:t>
            </a:r>
            <a:r>
              <a:rPr kumimoji="0" lang="en-US" altLang="en-US" sz="1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one tissue</a:t>
            </a:r>
            <a:endParaRPr kumimoji="0" lang="en-US" altLang="en-US" sz="10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49"/>
          <p:cNvSpPr>
            <a:spLocks noChangeArrowheads="1"/>
          </p:cNvSpPr>
          <p:nvPr/>
        </p:nvSpPr>
        <p:spPr bwMode="auto">
          <a:xfrm>
            <a:off x="3947482" y="418500"/>
            <a:ext cx="9762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skeletal muscle </a:t>
            </a:r>
            <a:endParaRPr kumimoji="0" lang="en-US" altLang="en-US" sz="10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719632" y="685714"/>
            <a:ext cx="83869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oung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719632" y="899327"/>
            <a:ext cx="77617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young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514744" y="757808"/>
            <a:ext cx="162915" cy="10972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6" name="Rectangle 125"/>
          <p:cNvSpPr/>
          <p:nvPr/>
        </p:nvSpPr>
        <p:spPr>
          <a:xfrm>
            <a:off x="5514744" y="971421"/>
            <a:ext cx="162915" cy="109728"/>
          </a:xfrm>
          <a:prstGeom prst="rect">
            <a:avLst/>
          </a:prstGeom>
          <a:solidFill>
            <a:srgbClr val="4BACC6">
              <a:lumMod val="40000"/>
              <a:lumOff val="60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5514744" y="1204397"/>
            <a:ext cx="162915" cy="109728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36" name="Rectangle 135"/>
          <p:cNvSpPr/>
          <p:nvPr/>
        </p:nvSpPr>
        <p:spPr>
          <a:xfrm>
            <a:off x="5514744" y="1418010"/>
            <a:ext cx="162915" cy="109728"/>
          </a:xfrm>
          <a:prstGeom prst="rect">
            <a:avLst/>
          </a:prstGeom>
          <a:solidFill>
            <a:srgbClr val="4BACC6">
              <a:lumMod val="75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719632" y="1136151"/>
            <a:ext cx="752129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719632" y="1345916"/>
            <a:ext cx="689612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3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5"/>
          <p:cNvSpPr>
            <a:spLocks noChangeArrowheads="1"/>
          </p:cNvSpPr>
          <p:nvPr/>
        </p:nvSpPr>
        <p:spPr bwMode="auto">
          <a:xfrm>
            <a:off x="716735" y="457200"/>
            <a:ext cx="84478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000" b="1" dirty="0">
                <a:solidFill>
                  <a:srgbClr val="000000"/>
                </a:solidFill>
              </a:rPr>
              <a:t>s</a:t>
            </a:r>
            <a:r>
              <a:rPr kumimoji="0" lang="en-US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pleen weight</a:t>
            </a:r>
            <a:endParaRPr kumimoji="0" lang="en-US" alt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Line 226"/>
          <p:cNvSpPr>
            <a:spLocks noChangeShapeType="1"/>
          </p:cNvSpPr>
          <p:nvPr/>
        </p:nvSpPr>
        <p:spPr bwMode="auto">
          <a:xfrm>
            <a:off x="661987" y="1397901"/>
            <a:ext cx="1014413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4" name="Line 227"/>
          <p:cNvSpPr>
            <a:spLocks noChangeShapeType="1"/>
          </p:cNvSpPr>
          <p:nvPr/>
        </p:nvSpPr>
        <p:spPr bwMode="auto">
          <a:xfrm flipV="1">
            <a:off x="823118" y="1397901"/>
            <a:ext cx="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5" name="Line 228"/>
          <p:cNvSpPr>
            <a:spLocks noChangeShapeType="1"/>
          </p:cNvSpPr>
          <p:nvPr/>
        </p:nvSpPr>
        <p:spPr bwMode="auto">
          <a:xfrm flipV="1">
            <a:off x="1053305" y="1397901"/>
            <a:ext cx="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6" name="Line 229"/>
          <p:cNvSpPr>
            <a:spLocks noChangeShapeType="1"/>
          </p:cNvSpPr>
          <p:nvPr/>
        </p:nvSpPr>
        <p:spPr bwMode="auto">
          <a:xfrm flipV="1">
            <a:off x="1283493" y="1397901"/>
            <a:ext cx="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7" name="Line 230"/>
          <p:cNvSpPr>
            <a:spLocks noChangeShapeType="1"/>
          </p:cNvSpPr>
          <p:nvPr/>
        </p:nvSpPr>
        <p:spPr bwMode="auto">
          <a:xfrm flipV="1">
            <a:off x="1513680" y="1397901"/>
            <a:ext cx="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8" name="Line 232"/>
          <p:cNvSpPr>
            <a:spLocks noChangeShapeType="1"/>
          </p:cNvSpPr>
          <p:nvPr/>
        </p:nvSpPr>
        <p:spPr bwMode="auto">
          <a:xfrm flipV="1">
            <a:off x="661987" y="688288"/>
            <a:ext cx="0" cy="70961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9" name="Line 233"/>
          <p:cNvSpPr>
            <a:spLocks noChangeShapeType="1"/>
          </p:cNvSpPr>
          <p:nvPr/>
        </p:nvSpPr>
        <p:spPr bwMode="auto">
          <a:xfrm>
            <a:off x="635801" y="1397901"/>
            <a:ext cx="27432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0" name="Line 235"/>
          <p:cNvSpPr>
            <a:spLocks noChangeShapeType="1"/>
          </p:cNvSpPr>
          <p:nvPr/>
        </p:nvSpPr>
        <p:spPr bwMode="auto">
          <a:xfrm>
            <a:off x="635801" y="1161363"/>
            <a:ext cx="27432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1" name="Line 237"/>
          <p:cNvSpPr>
            <a:spLocks noChangeShapeType="1"/>
          </p:cNvSpPr>
          <p:nvPr/>
        </p:nvSpPr>
        <p:spPr bwMode="auto">
          <a:xfrm>
            <a:off x="635801" y="924826"/>
            <a:ext cx="27432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2" name="Line 239"/>
          <p:cNvSpPr>
            <a:spLocks noChangeShapeType="1"/>
          </p:cNvSpPr>
          <p:nvPr/>
        </p:nvSpPr>
        <p:spPr bwMode="auto">
          <a:xfrm>
            <a:off x="635801" y="688288"/>
            <a:ext cx="27432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3" name="Rectangle 240"/>
          <p:cNvSpPr>
            <a:spLocks noChangeArrowheads="1"/>
          </p:cNvSpPr>
          <p:nvPr/>
        </p:nvSpPr>
        <p:spPr bwMode="auto">
          <a:xfrm>
            <a:off x="464425" y="1325528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42"/>
          <p:cNvSpPr>
            <a:spLocks noChangeArrowheads="1"/>
          </p:cNvSpPr>
          <p:nvPr/>
        </p:nvSpPr>
        <p:spPr bwMode="auto">
          <a:xfrm>
            <a:off x="464425" y="1088990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44"/>
          <p:cNvSpPr>
            <a:spLocks noChangeArrowheads="1"/>
          </p:cNvSpPr>
          <p:nvPr/>
        </p:nvSpPr>
        <p:spPr bwMode="auto">
          <a:xfrm>
            <a:off x="464425" y="852453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0.4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46"/>
          <p:cNvSpPr>
            <a:spLocks noChangeArrowheads="1"/>
          </p:cNvSpPr>
          <p:nvPr/>
        </p:nvSpPr>
        <p:spPr bwMode="auto">
          <a:xfrm>
            <a:off x="464425" y="615915"/>
            <a:ext cx="1442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0.6</a:t>
            </a:r>
            <a:endParaRPr kumimoji="0" lang="en-US" alt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47"/>
          <p:cNvSpPr>
            <a:spLocks noChangeArrowheads="1"/>
          </p:cNvSpPr>
          <p:nvPr/>
        </p:nvSpPr>
        <p:spPr bwMode="auto">
          <a:xfrm>
            <a:off x="754062" y="1047063"/>
            <a:ext cx="138113" cy="35083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8" name="Freeform 248"/>
          <p:cNvSpPr>
            <a:spLocks/>
          </p:cNvSpPr>
          <p:nvPr/>
        </p:nvSpPr>
        <p:spPr bwMode="auto">
          <a:xfrm flipV="1">
            <a:off x="754062" y="1047063"/>
            <a:ext cx="138113" cy="350838"/>
          </a:xfrm>
          <a:custGeom>
            <a:avLst/>
            <a:gdLst>
              <a:gd name="T0" fmla="*/ 682 w 682"/>
              <a:gd name="T1" fmla="*/ 0 h 1725"/>
              <a:gd name="T2" fmla="*/ 682 w 682"/>
              <a:gd name="T3" fmla="*/ 1725 h 1725"/>
              <a:gd name="T4" fmla="*/ 0 w 682"/>
              <a:gd name="T5" fmla="*/ 1725 h 1725"/>
              <a:gd name="T6" fmla="*/ 0 w 682"/>
              <a:gd name="T7" fmla="*/ 0 h 1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725">
                <a:moveTo>
                  <a:pt x="682" y="0"/>
                </a:moveTo>
                <a:lnTo>
                  <a:pt x="682" y="1725"/>
                </a:lnTo>
                <a:lnTo>
                  <a:pt x="0" y="1725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9" name="Line 249"/>
          <p:cNvSpPr>
            <a:spLocks noChangeShapeType="1"/>
          </p:cNvSpPr>
          <p:nvPr/>
        </p:nvSpPr>
        <p:spPr bwMode="auto">
          <a:xfrm flipV="1">
            <a:off x="823118" y="1023251"/>
            <a:ext cx="0" cy="2381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0" name="Line 250"/>
          <p:cNvSpPr>
            <a:spLocks noChangeShapeType="1"/>
          </p:cNvSpPr>
          <p:nvPr/>
        </p:nvSpPr>
        <p:spPr bwMode="auto">
          <a:xfrm>
            <a:off x="795686" y="1023251"/>
            <a:ext cx="54864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1" name="Rectangle 251"/>
          <p:cNvSpPr>
            <a:spLocks noChangeArrowheads="1"/>
          </p:cNvSpPr>
          <p:nvPr/>
        </p:nvSpPr>
        <p:spPr bwMode="auto">
          <a:xfrm>
            <a:off x="984249" y="937526"/>
            <a:ext cx="138113" cy="4603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2" name="Freeform 252"/>
          <p:cNvSpPr>
            <a:spLocks/>
          </p:cNvSpPr>
          <p:nvPr/>
        </p:nvSpPr>
        <p:spPr bwMode="auto">
          <a:xfrm flipV="1">
            <a:off x="984249" y="937526"/>
            <a:ext cx="138113" cy="460375"/>
          </a:xfrm>
          <a:custGeom>
            <a:avLst/>
            <a:gdLst>
              <a:gd name="T0" fmla="*/ 682 w 682"/>
              <a:gd name="T1" fmla="*/ 0 h 2268"/>
              <a:gd name="T2" fmla="*/ 682 w 682"/>
              <a:gd name="T3" fmla="*/ 2268 h 2268"/>
              <a:gd name="T4" fmla="*/ 0 w 682"/>
              <a:gd name="T5" fmla="*/ 2268 h 2268"/>
              <a:gd name="T6" fmla="*/ 0 w 682"/>
              <a:gd name="T7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268">
                <a:moveTo>
                  <a:pt x="682" y="0"/>
                </a:moveTo>
                <a:lnTo>
                  <a:pt x="682" y="2268"/>
                </a:lnTo>
                <a:lnTo>
                  <a:pt x="0" y="2268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3" name="Line 253"/>
          <p:cNvSpPr>
            <a:spLocks noChangeShapeType="1"/>
          </p:cNvSpPr>
          <p:nvPr/>
        </p:nvSpPr>
        <p:spPr bwMode="auto">
          <a:xfrm flipV="1">
            <a:off x="1053305" y="899426"/>
            <a:ext cx="0" cy="3810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4" name="Line 254"/>
          <p:cNvSpPr>
            <a:spLocks noChangeShapeType="1"/>
          </p:cNvSpPr>
          <p:nvPr/>
        </p:nvSpPr>
        <p:spPr bwMode="auto">
          <a:xfrm>
            <a:off x="1025873" y="899426"/>
            <a:ext cx="54864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5" name="Rectangle 255"/>
          <p:cNvSpPr>
            <a:spLocks noChangeArrowheads="1"/>
          </p:cNvSpPr>
          <p:nvPr/>
        </p:nvSpPr>
        <p:spPr bwMode="auto">
          <a:xfrm>
            <a:off x="1214437" y="1016901"/>
            <a:ext cx="138113" cy="381000"/>
          </a:xfrm>
          <a:prstGeom prst="rect">
            <a:avLst/>
          </a:prstGeom>
          <a:solidFill>
            <a:schemeClr val="tx1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6" name="Freeform 256"/>
          <p:cNvSpPr>
            <a:spLocks/>
          </p:cNvSpPr>
          <p:nvPr/>
        </p:nvSpPr>
        <p:spPr bwMode="auto">
          <a:xfrm flipV="1">
            <a:off x="1214437" y="1016901"/>
            <a:ext cx="138113" cy="381000"/>
          </a:xfrm>
          <a:custGeom>
            <a:avLst/>
            <a:gdLst>
              <a:gd name="T0" fmla="*/ 682 w 682"/>
              <a:gd name="T1" fmla="*/ 0 h 1873"/>
              <a:gd name="T2" fmla="*/ 682 w 682"/>
              <a:gd name="T3" fmla="*/ 1873 h 1873"/>
              <a:gd name="T4" fmla="*/ 0 w 682"/>
              <a:gd name="T5" fmla="*/ 1873 h 1873"/>
              <a:gd name="T6" fmla="*/ 0 w 682"/>
              <a:gd name="T7" fmla="*/ 0 h 1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1873">
                <a:moveTo>
                  <a:pt x="682" y="0"/>
                </a:moveTo>
                <a:lnTo>
                  <a:pt x="682" y="1873"/>
                </a:lnTo>
                <a:lnTo>
                  <a:pt x="0" y="1873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7" name="Line 257"/>
          <p:cNvSpPr>
            <a:spLocks noChangeShapeType="1"/>
          </p:cNvSpPr>
          <p:nvPr/>
        </p:nvSpPr>
        <p:spPr bwMode="auto">
          <a:xfrm flipV="1">
            <a:off x="1283493" y="974038"/>
            <a:ext cx="0" cy="4286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8" name="Line 258"/>
          <p:cNvSpPr>
            <a:spLocks noChangeShapeType="1"/>
          </p:cNvSpPr>
          <p:nvPr/>
        </p:nvSpPr>
        <p:spPr bwMode="auto">
          <a:xfrm>
            <a:off x="1256061" y="974038"/>
            <a:ext cx="54864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9" name="Rectangle 259"/>
          <p:cNvSpPr>
            <a:spLocks noChangeArrowheads="1"/>
          </p:cNvSpPr>
          <p:nvPr/>
        </p:nvSpPr>
        <p:spPr bwMode="auto">
          <a:xfrm>
            <a:off x="1444624" y="859738"/>
            <a:ext cx="138113" cy="53816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0" name="Freeform 260"/>
          <p:cNvSpPr>
            <a:spLocks/>
          </p:cNvSpPr>
          <p:nvPr/>
        </p:nvSpPr>
        <p:spPr bwMode="auto">
          <a:xfrm flipV="1">
            <a:off x="1444624" y="859738"/>
            <a:ext cx="138113" cy="538163"/>
          </a:xfrm>
          <a:custGeom>
            <a:avLst/>
            <a:gdLst>
              <a:gd name="T0" fmla="*/ 682 w 682"/>
              <a:gd name="T1" fmla="*/ 0 h 2648"/>
              <a:gd name="T2" fmla="*/ 682 w 682"/>
              <a:gd name="T3" fmla="*/ 2648 h 2648"/>
              <a:gd name="T4" fmla="*/ 0 w 682"/>
              <a:gd name="T5" fmla="*/ 2648 h 2648"/>
              <a:gd name="T6" fmla="*/ 0 w 682"/>
              <a:gd name="T7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2" h="2648">
                <a:moveTo>
                  <a:pt x="682" y="0"/>
                </a:moveTo>
                <a:lnTo>
                  <a:pt x="682" y="2648"/>
                </a:lnTo>
                <a:lnTo>
                  <a:pt x="0" y="2648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1" name="Line 261"/>
          <p:cNvSpPr>
            <a:spLocks noChangeShapeType="1"/>
          </p:cNvSpPr>
          <p:nvPr/>
        </p:nvSpPr>
        <p:spPr bwMode="auto">
          <a:xfrm flipV="1">
            <a:off x="1513680" y="739088"/>
            <a:ext cx="0" cy="12065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2" name="Line 262"/>
          <p:cNvSpPr>
            <a:spLocks noChangeShapeType="1"/>
          </p:cNvSpPr>
          <p:nvPr/>
        </p:nvSpPr>
        <p:spPr bwMode="auto">
          <a:xfrm>
            <a:off x="1486248" y="739088"/>
            <a:ext cx="54864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3" name="Line 263"/>
          <p:cNvSpPr>
            <a:spLocks noChangeShapeType="1"/>
          </p:cNvSpPr>
          <p:nvPr/>
        </p:nvSpPr>
        <p:spPr bwMode="auto">
          <a:xfrm>
            <a:off x="661987" y="1397901"/>
            <a:ext cx="1014413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4" name="TextBox 5542"/>
          <p:cNvSpPr txBox="1">
            <a:spLocks noChangeArrowheads="1"/>
          </p:cNvSpPr>
          <p:nvPr/>
        </p:nvSpPr>
        <p:spPr bwMode="auto">
          <a:xfrm>
            <a:off x="924684" y="694332"/>
            <a:ext cx="274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5542"/>
          <p:cNvSpPr txBox="1">
            <a:spLocks noChangeArrowheads="1"/>
          </p:cNvSpPr>
          <p:nvPr/>
        </p:nvSpPr>
        <p:spPr bwMode="auto">
          <a:xfrm>
            <a:off x="1375040" y="529848"/>
            <a:ext cx="274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300">
                <a:solidFill>
                  <a:schemeClr val="tx1"/>
                </a:solidFill>
                <a:latin typeface="Times New Roman" charset="0"/>
                <a:ea typeface="ＭＳ Ｐゴシック" charset="0"/>
                <a:cs typeface="MS PGothic" charset="0"/>
              </a:defRPr>
            </a:lvl1pPr>
            <a:lvl2pPr marL="742950" indent="-285750">
              <a:defRPr sz="125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107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hangingPunct="0">
              <a:defRPr sz="89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2672"/>
          <p:cNvSpPr txBox="1">
            <a:spLocks noChangeArrowheads="1"/>
          </p:cNvSpPr>
          <p:nvPr/>
        </p:nvSpPr>
        <p:spPr bwMode="auto">
          <a:xfrm>
            <a:off x="662753" y="1369903"/>
            <a:ext cx="49244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800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young</a:t>
            </a:r>
            <a:endParaRPr lang="en-US" altLang="en-US" sz="8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8" name="TextBox 2672"/>
          <p:cNvSpPr txBox="1">
            <a:spLocks noChangeArrowheads="1"/>
          </p:cNvSpPr>
          <p:nvPr/>
        </p:nvSpPr>
        <p:spPr bwMode="auto">
          <a:xfrm>
            <a:off x="1196153" y="1369903"/>
            <a:ext cx="425116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800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aged</a:t>
            </a:r>
            <a:endParaRPr lang="en-US" altLang="en-US" sz="8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841896" y="697484"/>
            <a:ext cx="41148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tangle 83"/>
          <p:cNvSpPr>
            <a:spLocks noChangeArrowheads="1"/>
          </p:cNvSpPr>
          <p:nvPr/>
        </p:nvSpPr>
        <p:spPr bwMode="auto">
          <a:xfrm rot="16200000">
            <a:off x="-127326" y="878401"/>
            <a:ext cx="7529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b="1" dirty="0" smtClean="0">
                <a:solidFill>
                  <a:srgbClr val="000000"/>
                </a:solidFill>
              </a:rPr>
              <a:t>spleen/body weight (%)</a:t>
            </a:r>
            <a:endParaRPr kumimoji="0" lang="en-US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1401810" y="8686800"/>
            <a:ext cx="414496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Supplemental Figure 5</a:t>
            </a:r>
            <a:endParaRPr lang="en-US" altLang="en-US" sz="1600" b="1" baseline="30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25419" y="543715"/>
            <a:ext cx="838691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oung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25419" y="757328"/>
            <a:ext cx="776175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young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020531" y="615809"/>
            <a:ext cx="162915" cy="10972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54" name="Rectangle 53"/>
          <p:cNvSpPr/>
          <p:nvPr/>
        </p:nvSpPr>
        <p:spPr>
          <a:xfrm>
            <a:off x="2020531" y="829422"/>
            <a:ext cx="162915" cy="109728"/>
          </a:xfrm>
          <a:prstGeom prst="rect">
            <a:avLst/>
          </a:prstGeom>
          <a:solidFill>
            <a:srgbClr val="4BACC6">
              <a:lumMod val="40000"/>
              <a:lumOff val="60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020531" y="1062398"/>
            <a:ext cx="162915" cy="109728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56" name="Rectangle 55"/>
          <p:cNvSpPr/>
          <p:nvPr/>
        </p:nvSpPr>
        <p:spPr>
          <a:xfrm>
            <a:off x="2020531" y="1276011"/>
            <a:ext cx="162915" cy="109728"/>
          </a:xfrm>
          <a:prstGeom prst="rect">
            <a:avLst/>
          </a:prstGeom>
          <a:solidFill>
            <a:srgbClr val="4BACC6">
              <a:lumMod val="75000"/>
            </a:srgbClr>
          </a:solidFill>
          <a:ln w="19050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100" b="1" kern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225419" y="994152"/>
            <a:ext cx="752129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Veh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25419" y="1203917"/>
            <a:ext cx="689612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ged </a:t>
            </a:r>
            <a:r>
              <a:rPr lang="en-US" sz="1000" b="1" kern="0" dirty="0" smtClean="0">
                <a:solidFill>
                  <a:prstClr val="black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AZ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ea typeface="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790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278420</TotalTime>
  <Words>200</Words>
  <Application>Microsoft Office PowerPoint</Application>
  <PresentationFormat>Letter Paper (8.5x11 in)</PresentationFormat>
  <Paragraphs>160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ＭＳ Ｐゴシック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Davis, Hannah Marie</dc:creator>
  <cp:lastModifiedBy>Plotkin, Lilian I</cp:lastModifiedBy>
  <cp:revision>2349</cp:revision>
  <cp:lastPrinted>2018-10-18T12:37:20Z</cp:lastPrinted>
  <dcterms:created xsi:type="dcterms:W3CDTF">2016-04-15T12:34:49Z</dcterms:created>
  <dcterms:modified xsi:type="dcterms:W3CDTF">2019-03-25T13:37:38Z</dcterms:modified>
</cp:coreProperties>
</file>