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62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09"/>
    <p:restoredTop sz="94690"/>
  </p:normalViewPr>
  <p:slideViewPr>
    <p:cSldViewPr snapToGrid="0" snapToObjects="1">
      <p:cViewPr varScale="1">
        <p:scale>
          <a:sx n="90" d="100"/>
          <a:sy n="90" d="100"/>
        </p:scale>
        <p:origin x="79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24B9-8710-AF46-B990-47DAC8F8BAA3}" type="datetimeFigureOut">
              <a:rPr kumimoji="1" lang="ja-JP" altLang="en-US" smtClean="0"/>
              <a:t>2018/9/15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0EA2-CCBF-EC4C-B23D-828A7B5648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726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24B9-8710-AF46-B990-47DAC8F8BAA3}" type="datetimeFigureOut">
              <a:rPr kumimoji="1" lang="ja-JP" altLang="en-US" smtClean="0"/>
              <a:t>2018/9/15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0EA2-CCBF-EC4C-B23D-828A7B5648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105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24B9-8710-AF46-B990-47DAC8F8BAA3}" type="datetimeFigureOut">
              <a:rPr kumimoji="1" lang="ja-JP" altLang="en-US" smtClean="0"/>
              <a:t>2018/9/15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0EA2-CCBF-EC4C-B23D-828A7B5648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812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24B9-8710-AF46-B990-47DAC8F8BAA3}" type="datetimeFigureOut">
              <a:rPr kumimoji="1" lang="ja-JP" altLang="en-US" smtClean="0"/>
              <a:t>2018/9/15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0EA2-CCBF-EC4C-B23D-828A7B5648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294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24B9-8710-AF46-B990-47DAC8F8BAA3}" type="datetimeFigureOut">
              <a:rPr kumimoji="1" lang="ja-JP" altLang="en-US" smtClean="0"/>
              <a:t>2018/9/15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0EA2-CCBF-EC4C-B23D-828A7B5648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49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24B9-8710-AF46-B990-47DAC8F8BAA3}" type="datetimeFigureOut">
              <a:rPr kumimoji="1" lang="ja-JP" altLang="en-US" smtClean="0"/>
              <a:t>2018/9/15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0EA2-CCBF-EC4C-B23D-828A7B5648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168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24B9-8710-AF46-B990-47DAC8F8BAA3}" type="datetimeFigureOut">
              <a:rPr kumimoji="1" lang="ja-JP" altLang="en-US" smtClean="0"/>
              <a:t>2018/9/15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0EA2-CCBF-EC4C-B23D-828A7B5648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58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24B9-8710-AF46-B990-47DAC8F8BAA3}" type="datetimeFigureOut">
              <a:rPr kumimoji="1" lang="ja-JP" altLang="en-US" smtClean="0"/>
              <a:t>2018/9/15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0EA2-CCBF-EC4C-B23D-828A7B5648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921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24B9-8710-AF46-B990-47DAC8F8BAA3}" type="datetimeFigureOut">
              <a:rPr kumimoji="1" lang="ja-JP" altLang="en-US" smtClean="0"/>
              <a:t>2018/9/15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0EA2-CCBF-EC4C-B23D-828A7B5648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717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24B9-8710-AF46-B990-47DAC8F8BAA3}" type="datetimeFigureOut">
              <a:rPr kumimoji="1" lang="ja-JP" altLang="en-US" smtClean="0"/>
              <a:t>2018/9/15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0EA2-CCBF-EC4C-B23D-828A7B5648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73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24B9-8710-AF46-B990-47DAC8F8BAA3}" type="datetimeFigureOut">
              <a:rPr kumimoji="1" lang="ja-JP" altLang="en-US" smtClean="0"/>
              <a:t>2018/9/15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0EA2-CCBF-EC4C-B23D-828A7B5648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115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024B9-8710-AF46-B990-47DAC8F8BAA3}" type="datetimeFigureOut">
              <a:rPr kumimoji="1" lang="ja-JP" altLang="en-US" smtClean="0"/>
              <a:t>2018/9/15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00EA2-CCBF-EC4C-B23D-828A7B5648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18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B3522C31-5DFF-2344-9DA1-0711CD8F5CAD}"/>
              </a:ext>
            </a:extLst>
          </p:cNvPr>
          <p:cNvSpPr/>
          <p:nvPr/>
        </p:nvSpPr>
        <p:spPr>
          <a:xfrm>
            <a:off x="2469971" y="1070833"/>
            <a:ext cx="4124793" cy="935328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T1 point</a:t>
            </a:r>
          </a:p>
          <a:p>
            <a:pPr algn="ctr"/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Physiotherapist educate muscle training program at level 2</a:t>
            </a:r>
            <a:r>
              <a:rPr lang="ja-JP" altLang="ja-JP" sz="1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ja-JP" sz="14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15" name="角丸四角形 14">
            <a:extLst>
              <a:ext uri="{FF2B5EF4-FFF2-40B4-BE49-F238E27FC236}">
                <a16:creationId xmlns:a16="http://schemas.microsoft.com/office/drawing/2014/main" id="{91D5F898-6856-FE45-83C0-A196875933DA}"/>
              </a:ext>
            </a:extLst>
          </p:cNvPr>
          <p:cNvSpPr/>
          <p:nvPr/>
        </p:nvSpPr>
        <p:spPr>
          <a:xfrm>
            <a:off x="2469971" y="2430026"/>
            <a:ext cx="4124793" cy="935328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Physiotherapist evaluate the fatigue of patients based on modified Borg scale</a:t>
            </a:r>
            <a:endParaRPr lang="en-US" altLang="ja-JP" sz="14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57ED348A-3333-AE4B-A0D0-88BFF73B43BF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>
            <a:off x="4532368" y="2006161"/>
            <a:ext cx="0" cy="42386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604C3301-1B87-2547-AC4D-50955EC0851A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2590800" y="3365354"/>
            <a:ext cx="1941568" cy="51146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BE97638C-E7E5-F14D-96CA-F769325FEEB5}"/>
              </a:ext>
            </a:extLst>
          </p:cNvPr>
          <p:cNvCxnSpPr>
            <a:cxnSpLocks/>
            <a:stCxn id="15" idx="2"/>
            <a:endCxn id="29" idx="0"/>
          </p:cNvCxnSpPr>
          <p:nvPr/>
        </p:nvCxnSpPr>
        <p:spPr>
          <a:xfrm flipH="1">
            <a:off x="4532367" y="3365354"/>
            <a:ext cx="1" cy="5377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3A92D3D7-D0FE-BA4F-A6DF-AB5C45D42E6A}"/>
              </a:ext>
            </a:extLst>
          </p:cNvPr>
          <p:cNvCxnSpPr>
            <a:cxnSpLocks/>
            <a:stCxn id="15" idx="2"/>
            <a:endCxn id="33" idx="0"/>
          </p:cNvCxnSpPr>
          <p:nvPr/>
        </p:nvCxnSpPr>
        <p:spPr>
          <a:xfrm>
            <a:off x="4532368" y="3365354"/>
            <a:ext cx="1958487" cy="51161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角丸四角形 27">
            <a:extLst>
              <a:ext uri="{FF2B5EF4-FFF2-40B4-BE49-F238E27FC236}">
                <a16:creationId xmlns:a16="http://schemas.microsoft.com/office/drawing/2014/main" id="{E5947FD1-A1D4-4440-AA95-FBC207A0FD5B}"/>
              </a:ext>
            </a:extLst>
          </p:cNvPr>
          <p:cNvSpPr/>
          <p:nvPr/>
        </p:nvSpPr>
        <p:spPr>
          <a:xfrm>
            <a:off x="1545577" y="3903078"/>
            <a:ext cx="1952610" cy="631630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Modified Borg Scale </a:t>
            </a:r>
          </a:p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&lt; 3</a:t>
            </a:r>
          </a:p>
        </p:txBody>
      </p:sp>
      <p:sp>
        <p:nvSpPr>
          <p:cNvPr id="29" name="角丸四角形 28">
            <a:extLst>
              <a:ext uri="{FF2B5EF4-FFF2-40B4-BE49-F238E27FC236}">
                <a16:creationId xmlns:a16="http://schemas.microsoft.com/office/drawing/2014/main" id="{964A6492-F770-C249-82F4-23A22DC99DE5}"/>
              </a:ext>
            </a:extLst>
          </p:cNvPr>
          <p:cNvSpPr/>
          <p:nvPr/>
        </p:nvSpPr>
        <p:spPr>
          <a:xfrm>
            <a:off x="3608058" y="3903078"/>
            <a:ext cx="1848617" cy="631630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Modified Borg Scale</a:t>
            </a:r>
          </a:p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3-5</a:t>
            </a:r>
          </a:p>
        </p:txBody>
      </p:sp>
      <p:sp>
        <p:nvSpPr>
          <p:cNvPr id="33" name="角丸四角形 32">
            <a:extLst>
              <a:ext uri="{FF2B5EF4-FFF2-40B4-BE49-F238E27FC236}">
                <a16:creationId xmlns:a16="http://schemas.microsoft.com/office/drawing/2014/main" id="{56904567-66A2-7643-8F16-2F655B42C8AE}"/>
              </a:ext>
            </a:extLst>
          </p:cNvPr>
          <p:cNvSpPr/>
          <p:nvPr/>
        </p:nvSpPr>
        <p:spPr>
          <a:xfrm>
            <a:off x="5566546" y="3876964"/>
            <a:ext cx="1848617" cy="631630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Modified Borg Scale</a:t>
            </a:r>
          </a:p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&lt; 5</a:t>
            </a:r>
          </a:p>
        </p:txBody>
      </p:sp>
      <p:sp>
        <p:nvSpPr>
          <p:cNvPr id="35" name="角丸四角形 34">
            <a:extLst>
              <a:ext uri="{FF2B5EF4-FFF2-40B4-BE49-F238E27FC236}">
                <a16:creationId xmlns:a16="http://schemas.microsoft.com/office/drawing/2014/main" id="{16E6719F-D189-AE42-8C19-33C7C973464C}"/>
              </a:ext>
            </a:extLst>
          </p:cNvPr>
          <p:cNvSpPr/>
          <p:nvPr/>
        </p:nvSpPr>
        <p:spPr>
          <a:xfrm>
            <a:off x="1545577" y="5072285"/>
            <a:ext cx="1952610" cy="631630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Recommended exercise level 3</a:t>
            </a:r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50687976-6F02-4B49-871A-EEA6B93BF04C}"/>
              </a:ext>
            </a:extLst>
          </p:cNvPr>
          <p:cNvCxnSpPr>
            <a:cxnSpLocks/>
            <a:stCxn id="28" idx="2"/>
            <a:endCxn id="35" idx="0"/>
          </p:cNvCxnSpPr>
          <p:nvPr/>
        </p:nvCxnSpPr>
        <p:spPr>
          <a:xfrm>
            <a:off x="2521882" y="4534708"/>
            <a:ext cx="0" cy="5375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角丸四角形 44">
            <a:extLst>
              <a:ext uri="{FF2B5EF4-FFF2-40B4-BE49-F238E27FC236}">
                <a16:creationId xmlns:a16="http://schemas.microsoft.com/office/drawing/2014/main" id="{A8DE4F75-6E43-5547-A93E-BF3DE44AE2E2}"/>
              </a:ext>
            </a:extLst>
          </p:cNvPr>
          <p:cNvSpPr/>
          <p:nvPr/>
        </p:nvSpPr>
        <p:spPr>
          <a:xfrm>
            <a:off x="3608058" y="5072285"/>
            <a:ext cx="1848617" cy="631630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Recommended exercise level 2</a:t>
            </a: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3912571F-5113-724F-96E7-09CC07305770}"/>
              </a:ext>
            </a:extLst>
          </p:cNvPr>
          <p:cNvCxnSpPr>
            <a:cxnSpLocks/>
            <a:stCxn id="29" idx="2"/>
            <a:endCxn id="45" idx="0"/>
          </p:cNvCxnSpPr>
          <p:nvPr/>
        </p:nvCxnSpPr>
        <p:spPr>
          <a:xfrm>
            <a:off x="4532367" y="4534708"/>
            <a:ext cx="0" cy="5375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4DF51BCA-3566-D349-A58B-9B983C79E513}"/>
              </a:ext>
            </a:extLst>
          </p:cNvPr>
          <p:cNvSpPr/>
          <p:nvPr/>
        </p:nvSpPr>
        <p:spPr>
          <a:xfrm>
            <a:off x="5566546" y="5072285"/>
            <a:ext cx="1848617" cy="631630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Recommended exercise level 1</a:t>
            </a:r>
          </a:p>
        </p:txBody>
      </p: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68AEF9A7-AC96-0543-A183-713CA17E1627}"/>
              </a:ext>
            </a:extLst>
          </p:cNvPr>
          <p:cNvCxnSpPr>
            <a:cxnSpLocks/>
            <a:stCxn id="33" idx="2"/>
            <a:endCxn id="51" idx="0"/>
          </p:cNvCxnSpPr>
          <p:nvPr/>
        </p:nvCxnSpPr>
        <p:spPr>
          <a:xfrm>
            <a:off x="6490855" y="4508594"/>
            <a:ext cx="0" cy="56369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D9BCF4DD-0161-1740-8C37-FE528D4EB0D1}"/>
              </a:ext>
            </a:extLst>
          </p:cNvPr>
          <p:cNvSpPr txBox="1"/>
          <p:nvPr/>
        </p:nvSpPr>
        <p:spPr>
          <a:xfrm>
            <a:off x="1422034" y="263292"/>
            <a:ext cx="644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Appendix 1A: the algorism of prescribe exercise program at T1 point</a:t>
            </a:r>
          </a:p>
        </p:txBody>
      </p:sp>
    </p:spTree>
    <p:extLst>
      <p:ext uri="{BB962C8B-B14F-4D97-AF65-F5344CB8AC3E}">
        <p14:creationId xmlns:p14="http://schemas.microsoft.com/office/powerpoint/2010/main" val="2004922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D9BCF4DD-0161-1740-8C37-FE528D4EB0D1}"/>
              </a:ext>
            </a:extLst>
          </p:cNvPr>
          <p:cNvSpPr txBox="1"/>
          <p:nvPr/>
        </p:nvSpPr>
        <p:spPr>
          <a:xfrm>
            <a:off x="1422034" y="356057"/>
            <a:ext cx="644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Appendix 1B: the level of prescribe exercise program</a:t>
            </a:r>
          </a:p>
        </p:txBody>
      </p:sp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98005916-122E-6640-8971-737BD63C32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805387"/>
              </p:ext>
            </p:extLst>
          </p:nvPr>
        </p:nvGraphicFramePr>
        <p:xfrm>
          <a:off x="1586448" y="1072418"/>
          <a:ext cx="6113510" cy="2164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5066">
                  <a:extLst>
                    <a:ext uri="{9D8B030D-6E8A-4147-A177-3AD203B41FA5}">
                      <a16:colId xmlns:a16="http://schemas.microsoft.com/office/drawing/2014/main" val="70758972"/>
                    </a:ext>
                  </a:extLst>
                </a:gridCol>
                <a:gridCol w="1833880">
                  <a:extLst>
                    <a:ext uri="{9D8B030D-6E8A-4147-A177-3AD203B41FA5}">
                      <a16:colId xmlns:a16="http://schemas.microsoft.com/office/drawing/2014/main" val="3304158464"/>
                    </a:ext>
                  </a:extLst>
                </a:gridCol>
                <a:gridCol w="1656080">
                  <a:extLst>
                    <a:ext uri="{9D8B030D-6E8A-4147-A177-3AD203B41FA5}">
                      <a16:colId xmlns:a16="http://schemas.microsoft.com/office/drawing/2014/main" val="3104794550"/>
                    </a:ext>
                  </a:extLst>
                </a:gridCol>
                <a:gridCol w="1558484">
                  <a:extLst>
                    <a:ext uri="{9D8B030D-6E8A-4147-A177-3AD203B41FA5}">
                      <a16:colId xmlns:a16="http://schemas.microsoft.com/office/drawing/2014/main" val="301379767"/>
                    </a:ext>
                  </a:extLst>
                </a:gridCol>
              </a:tblGrid>
              <a:tr h="33197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Level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exercise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ankle-weight</a:t>
                      </a:r>
                      <a:r>
                        <a:rPr lang="ja-JP" altLang="ja-JP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6657097"/>
                  </a:ext>
                </a:extLst>
              </a:tr>
              <a:tr h="674801">
                <a:tc>
                  <a:txBody>
                    <a:bodyPr/>
                    <a:lstStyle/>
                    <a:p>
                      <a:pPr algn="l"/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Sit-to-stand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Calf-raise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Knee-extension</a:t>
                      </a:r>
                      <a:endParaRPr kumimoji="1" lang="ja-JP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Knee-raise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Side-leg-raise</a:t>
                      </a:r>
                      <a:endParaRPr kumimoji="1" lang="ja-JP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1kg/leg</a:t>
                      </a:r>
                      <a:endParaRPr kumimoji="1" lang="ja-JP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5832351"/>
                  </a:ext>
                </a:extLst>
              </a:tr>
              <a:tr h="33197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kumimoji="1" lang="ja-JP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×</a:t>
                      </a:r>
                      <a:endParaRPr kumimoji="1" lang="ja-JP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×</a:t>
                      </a:r>
                      <a:endParaRPr kumimoji="1" lang="ja-JP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4219693"/>
                  </a:ext>
                </a:extLst>
              </a:tr>
              <a:tr h="33197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×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8496350"/>
                  </a:ext>
                </a:extLst>
              </a:tr>
              <a:tr h="33197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0022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922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D9BCF4DD-0161-1740-8C37-FE528D4EB0D1}"/>
              </a:ext>
            </a:extLst>
          </p:cNvPr>
          <p:cNvSpPr txBox="1"/>
          <p:nvPr/>
        </p:nvSpPr>
        <p:spPr>
          <a:xfrm>
            <a:off x="1422034" y="263292"/>
            <a:ext cx="6442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Appendix 1C: modified Borg scale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4DB3F817-77EC-3D4D-99D7-E596270AE0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402004"/>
              </p:ext>
            </p:extLst>
          </p:nvPr>
        </p:nvGraphicFramePr>
        <p:xfrm>
          <a:off x="2857900" y="1009073"/>
          <a:ext cx="3570605" cy="445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2605">
                  <a:extLst>
                    <a:ext uri="{9D8B030D-6E8A-4147-A177-3AD203B41FA5}">
                      <a16:colId xmlns:a16="http://schemas.microsoft.com/office/drawing/2014/main" val="33197832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8206110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Nothing at all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41055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Very, very weak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832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Very weak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495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Weak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539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092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Something strong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9333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Strong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21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916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Very strong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7054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74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680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Very, very strong</a:t>
                      </a:r>
                      <a:endParaRPr kumimoji="1" lang="ja-JP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205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4040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B3522C31-5DFF-2344-9DA1-0711CD8F5CAD}"/>
              </a:ext>
            </a:extLst>
          </p:cNvPr>
          <p:cNvSpPr/>
          <p:nvPr/>
        </p:nvSpPr>
        <p:spPr>
          <a:xfrm>
            <a:off x="2497681" y="1043123"/>
            <a:ext cx="4124793" cy="935328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T2,3,4 point</a:t>
            </a:r>
          </a:p>
          <a:p>
            <a:pPr algn="ctr"/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Physiotherapist assess the feasibility of prior prescribed exercise level</a:t>
            </a:r>
            <a:endParaRPr lang="en-US" altLang="ja-JP" sz="14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15" name="角丸四角形 14">
            <a:extLst>
              <a:ext uri="{FF2B5EF4-FFF2-40B4-BE49-F238E27FC236}">
                <a16:creationId xmlns:a16="http://schemas.microsoft.com/office/drawing/2014/main" id="{91D5F898-6856-FE45-83C0-A196875933DA}"/>
              </a:ext>
            </a:extLst>
          </p:cNvPr>
          <p:cNvSpPr/>
          <p:nvPr/>
        </p:nvSpPr>
        <p:spPr>
          <a:xfrm>
            <a:off x="2497681" y="2402316"/>
            <a:ext cx="4124793" cy="935328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Physiotherapist evaluate the fatigue of patients based on modified Borg scale at prescribed exercise level</a:t>
            </a:r>
            <a:endParaRPr lang="en-US" altLang="ja-JP" sz="14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57ED348A-3333-AE4B-A0D0-88BFF73B43BF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>
            <a:off x="4560078" y="1978451"/>
            <a:ext cx="0" cy="42386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604C3301-1B87-2547-AC4D-50955EC0851A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2618510" y="3337644"/>
            <a:ext cx="1941568" cy="51146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BE97638C-E7E5-F14D-96CA-F769325FEEB5}"/>
              </a:ext>
            </a:extLst>
          </p:cNvPr>
          <p:cNvCxnSpPr>
            <a:cxnSpLocks/>
            <a:stCxn id="15" idx="2"/>
            <a:endCxn id="29" idx="0"/>
          </p:cNvCxnSpPr>
          <p:nvPr/>
        </p:nvCxnSpPr>
        <p:spPr>
          <a:xfrm flipH="1">
            <a:off x="4560077" y="3337644"/>
            <a:ext cx="1" cy="5377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3A92D3D7-D0FE-BA4F-A6DF-AB5C45D42E6A}"/>
              </a:ext>
            </a:extLst>
          </p:cNvPr>
          <p:cNvCxnSpPr>
            <a:cxnSpLocks/>
            <a:stCxn id="15" idx="2"/>
            <a:endCxn id="33" idx="0"/>
          </p:cNvCxnSpPr>
          <p:nvPr/>
        </p:nvCxnSpPr>
        <p:spPr>
          <a:xfrm>
            <a:off x="4560078" y="3337644"/>
            <a:ext cx="2013422" cy="51161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角丸四角形 27">
            <a:extLst>
              <a:ext uri="{FF2B5EF4-FFF2-40B4-BE49-F238E27FC236}">
                <a16:creationId xmlns:a16="http://schemas.microsoft.com/office/drawing/2014/main" id="{E5947FD1-A1D4-4440-AA95-FBC207A0FD5B}"/>
              </a:ext>
            </a:extLst>
          </p:cNvPr>
          <p:cNvSpPr/>
          <p:nvPr/>
        </p:nvSpPr>
        <p:spPr>
          <a:xfrm>
            <a:off x="1573287" y="3875368"/>
            <a:ext cx="1952610" cy="631630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Modified Borg Scale </a:t>
            </a:r>
          </a:p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&lt; 3</a:t>
            </a:r>
          </a:p>
        </p:txBody>
      </p:sp>
      <p:sp>
        <p:nvSpPr>
          <p:cNvPr id="29" name="角丸四角形 28">
            <a:extLst>
              <a:ext uri="{FF2B5EF4-FFF2-40B4-BE49-F238E27FC236}">
                <a16:creationId xmlns:a16="http://schemas.microsoft.com/office/drawing/2014/main" id="{964A6492-F770-C249-82F4-23A22DC99DE5}"/>
              </a:ext>
            </a:extLst>
          </p:cNvPr>
          <p:cNvSpPr/>
          <p:nvPr/>
        </p:nvSpPr>
        <p:spPr>
          <a:xfrm>
            <a:off x="3635768" y="3875368"/>
            <a:ext cx="1848617" cy="631630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Modified Borg Scale</a:t>
            </a:r>
          </a:p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3-5</a:t>
            </a:r>
          </a:p>
        </p:txBody>
      </p:sp>
      <p:sp>
        <p:nvSpPr>
          <p:cNvPr id="33" name="角丸四角形 32">
            <a:extLst>
              <a:ext uri="{FF2B5EF4-FFF2-40B4-BE49-F238E27FC236}">
                <a16:creationId xmlns:a16="http://schemas.microsoft.com/office/drawing/2014/main" id="{56904567-66A2-7643-8F16-2F655B42C8AE}"/>
              </a:ext>
            </a:extLst>
          </p:cNvPr>
          <p:cNvSpPr/>
          <p:nvPr/>
        </p:nvSpPr>
        <p:spPr>
          <a:xfrm>
            <a:off x="5594256" y="3849254"/>
            <a:ext cx="1958488" cy="631630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Modified Borg Scale</a:t>
            </a:r>
          </a:p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&lt; 5</a:t>
            </a:r>
          </a:p>
        </p:txBody>
      </p:sp>
      <p:sp>
        <p:nvSpPr>
          <p:cNvPr id="35" name="角丸四角形 34">
            <a:extLst>
              <a:ext uri="{FF2B5EF4-FFF2-40B4-BE49-F238E27FC236}">
                <a16:creationId xmlns:a16="http://schemas.microsoft.com/office/drawing/2014/main" id="{16E6719F-D189-AE42-8C19-33C7C973464C}"/>
              </a:ext>
            </a:extLst>
          </p:cNvPr>
          <p:cNvSpPr/>
          <p:nvPr/>
        </p:nvSpPr>
        <p:spPr>
          <a:xfrm>
            <a:off x="1573287" y="5044575"/>
            <a:ext cx="1952610" cy="829752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Recommended upper exercise level</a:t>
            </a:r>
          </a:p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(upper limit is level3)</a:t>
            </a:r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50687976-6F02-4B49-871A-EEA6B93BF04C}"/>
              </a:ext>
            </a:extLst>
          </p:cNvPr>
          <p:cNvCxnSpPr>
            <a:cxnSpLocks/>
            <a:stCxn id="28" idx="2"/>
            <a:endCxn id="35" idx="0"/>
          </p:cNvCxnSpPr>
          <p:nvPr/>
        </p:nvCxnSpPr>
        <p:spPr>
          <a:xfrm>
            <a:off x="2549592" y="4506998"/>
            <a:ext cx="0" cy="5375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角丸四角形 44">
            <a:extLst>
              <a:ext uri="{FF2B5EF4-FFF2-40B4-BE49-F238E27FC236}">
                <a16:creationId xmlns:a16="http://schemas.microsoft.com/office/drawing/2014/main" id="{A8DE4F75-6E43-5547-A93E-BF3DE44AE2E2}"/>
              </a:ext>
            </a:extLst>
          </p:cNvPr>
          <p:cNvSpPr/>
          <p:nvPr/>
        </p:nvSpPr>
        <p:spPr>
          <a:xfrm>
            <a:off x="3635768" y="5044575"/>
            <a:ext cx="1848617" cy="829752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Recommended same exercise level</a:t>
            </a: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3912571F-5113-724F-96E7-09CC07305770}"/>
              </a:ext>
            </a:extLst>
          </p:cNvPr>
          <p:cNvCxnSpPr>
            <a:cxnSpLocks/>
            <a:stCxn id="29" idx="2"/>
            <a:endCxn id="45" idx="0"/>
          </p:cNvCxnSpPr>
          <p:nvPr/>
        </p:nvCxnSpPr>
        <p:spPr>
          <a:xfrm>
            <a:off x="4560077" y="4506998"/>
            <a:ext cx="0" cy="5375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4DF51BCA-3566-D349-A58B-9B983C79E513}"/>
              </a:ext>
            </a:extLst>
          </p:cNvPr>
          <p:cNvSpPr/>
          <p:nvPr/>
        </p:nvSpPr>
        <p:spPr>
          <a:xfrm>
            <a:off x="5594256" y="5044575"/>
            <a:ext cx="1958488" cy="829752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Recommended </a:t>
            </a:r>
          </a:p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lower exercise level</a:t>
            </a:r>
          </a:p>
          <a:p>
            <a:pPr algn="ctr"/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(lower limit is level1)</a:t>
            </a:r>
          </a:p>
        </p:txBody>
      </p: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68AEF9A7-AC96-0543-A183-713CA17E1627}"/>
              </a:ext>
            </a:extLst>
          </p:cNvPr>
          <p:cNvCxnSpPr>
            <a:cxnSpLocks/>
            <a:stCxn id="33" idx="2"/>
            <a:endCxn id="51" idx="0"/>
          </p:cNvCxnSpPr>
          <p:nvPr/>
        </p:nvCxnSpPr>
        <p:spPr>
          <a:xfrm>
            <a:off x="6573500" y="4480884"/>
            <a:ext cx="0" cy="56369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D9BCF4DD-0161-1740-8C37-FE528D4EB0D1}"/>
              </a:ext>
            </a:extLst>
          </p:cNvPr>
          <p:cNvSpPr txBox="1"/>
          <p:nvPr/>
        </p:nvSpPr>
        <p:spPr>
          <a:xfrm>
            <a:off x="1422033" y="263292"/>
            <a:ext cx="6793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Appendix 1D: the algorism of prescribe exercise program at T2-4 point</a:t>
            </a:r>
          </a:p>
        </p:txBody>
      </p:sp>
    </p:spTree>
    <p:extLst>
      <p:ext uri="{BB962C8B-B14F-4D97-AF65-F5344CB8AC3E}">
        <p14:creationId xmlns:p14="http://schemas.microsoft.com/office/powerpoint/2010/main" val="1190883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107839C2-7A8A-3E4A-B8E9-CACDA0C36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393892"/>
              </p:ext>
            </p:extLst>
          </p:nvPr>
        </p:nvGraphicFramePr>
        <p:xfrm>
          <a:off x="2200507" y="1170843"/>
          <a:ext cx="4939856" cy="44534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480">
                  <a:extLst>
                    <a:ext uri="{9D8B030D-6E8A-4147-A177-3AD203B41FA5}">
                      <a16:colId xmlns:a16="http://schemas.microsoft.com/office/drawing/2014/main" val="70758972"/>
                    </a:ext>
                  </a:extLst>
                </a:gridCol>
                <a:gridCol w="1870583">
                  <a:extLst>
                    <a:ext uri="{9D8B030D-6E8A-4147-A177-3AD203B41FA5}">
                      <a16:colId xmlns:a16="http://schemas.microsoft.com/office/drawing/2014/main" val="3304158464"/>
                    </a:ext>
                  </a:extLst>
                </a:gridCol>
                <a:gridCol w="2276793">
                  <a:extLst>
                    <a:ext uri="{9D8B030D-6E8A-4147-A177-3AD203B41FA5}">
                      <a16:colId xmlns:a16="http://schemas.microsoft.com/office/drawing/2014/main" val="3104794550"/>
                    </a:ext>
                  </a:extLst>
                </a:gridCol>
              </a:tblGrid>
              <a:tr h="40486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Level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steps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 step count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96657097"/>
                  </a:ext>
                </a:extLst>
              </a:tr>
              <a:tr h="40486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0〜2000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2000 + go outside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65832351"/>
                  </a:ext>
                </a:extLst>
              </a:tr>
              <a:tr h="40486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2001〜2500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8496350"/>
                  </a:ext>
                </a:extLst>
              </a:tr>
              <a:tr h="40486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2501〜3000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50022647"/>
                  </a:ext>
                </a:extLst>
              </a:tr>
              <a:tr h="40486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3001〜3500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18584863"/>
                  </a:ext>
                </a:extLst>
              </a:tr>
              <a:tr h="40486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3501〜4000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9664447"/>
                  </a:ext>
                </a:extLst>
              </a:tr>
              <a:tr h="40486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4001〜4500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04739627"/>
                  </a:ext>
                </a:extLst>
              </a:tr>
              <a:tr h="40486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4501〜5000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312663"/>
                  </a:ext>
                </a:extLst>
              </a:tr>
              <a:tr h="40486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5001〜5500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4317853"/>
                  </a:ext>
                </a:extLst>
              </a:tr>
              <a:tr h="40486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5501〜6000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2779324"/>
                  </a:ext>
                </a:extLst>
              </a:tr>
              <a:tr h="40486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6000〜</a:t>
                      </a:r>
                      <a:endParaRPr kumimoji="1" lang="ja-JP" altLang="en-US"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8000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3197802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BA67CB5-9B58-0C4A-9B76-1156735A2939}"/>
              </a:ext>
            </a:extLst>
          </p:cNvPr>
          <p:cNvSpPr txBox="1"/>
          <p:nvPr/>
        </p:nvSpPr>
        <p:spPr>
          <a:xfrm>
            <a:off x="1273580" y="338243"/>
            <a:ext cx="6793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Appendix 1E: the algorism of prescribe target steps</a:t>
            </a:r>
          </a:p>
        </p:txBody>
      </p:sp>
    </p:spTree>
    <p:extLst>
      <p:ext uri="{BB962C8B-B14F-4D97-AF65-F5344CB8AC3E}">
        <p14:creationId xmlns:p14="http://schemas.microsoft.com/office/powerpoint/2010/main" val="1732722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255</Words>
  <Application>Microsoft Macintosh PowerPoint</Application>
  <PresentationFormat>画面に合わせる (4:3)</PresentationFormat>
  <Paragraphs>106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三浦理</dc:creator>
  <cp:lastModifiedBy>三浦理</cp:lastModifiedBy>
  <cp:revision>14</cp:revision>
  <dcterms:created xsi:type="dcterms:W3CDTF">2018-08-30T09:08:54Z</dcterms:created>
  <dcterms:modified xsi:type="dcterms:W3CDTF">2018-09-15T10:26:07Z</dcterms:modified>
</cp:coreProperties>
</file>