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7" d="100"/>
          <a:sy n="87" d="100"/>
        </p:scale>
        <p:origin x="42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ELCOT\Downloads\Copy%20of%20Real%20time%20result%20of%20WRKY3%20%20OE%20and%20RNAi%20lines-%20confirmation%20of%20transgene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095718175696057"/>
          <c:y val="2.4508111184897069E-2"/>
          <c:w val="0.823143913194048"/>
          <c:h val="0.8057862947854409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both"/>
            <c:errValType val="cust"/>
            <c:noEndCap val="0"/>
            <c:plus>
              <c:numRef>
                <c:f>Sheet1!$Z$8:$Z$13</c:f>
                <c:numCache>
                  <c:formatCode>General</c:formatCode>
                  <c:ptCount val="6"/>
                  <c:pt idx="0">
                    <c:v>3.5029999999999999E-2</c:v>
                  </c:pt>
                  <c:pt idx="1">
                    <c:v>6.6700000000000006E-3</c:v>
                  </c:pt>
                  <c:pt idx="2">
                    <c:v>0.43176000000000003</c:v>
                  </c:pt>
                  <c:pt idx="3">
                    <c:v>0.38188000000000011</c:v>
                  </c:pt>
                  <c:pt idx="4">
                    <c:v>0.11601</c:v>
                  </c:pt>
                  <c:pt idx="5">
                    <c:v>1.6100000000000003E-3</c:v>
                  </c:pt>
                </c:numCache>
              </c:numRef>
            </c:plus>
            <c:minus>
              <c:numRef>
                <c:f>Sheet1!$Z$8:$Z$13</c:f>
                <c:numCache>
                  <c:formatCode>General</c:formatCode>
                  <c:ptCount val="6"/>
                  <c:pt idx="0">
                    <c:v>3.5029999999999999E-2</c:v>
                  </c:pt>
                  <c:pt idx="1">
                    <c:v>6.6700000000000006E-3</c:v>
                  </c:pt>
                  <c:pt idx="2">
                    <c:v>0.43176000000000003</c:v>
                  </c:pt>
                  <c:pt idx="3">
                    <c:v>0.38188000000000011</c:v>
                  </c:pt>
                  <c:pt idx="4">
                    <c:v>0.11601</c:v>
                  </c:pt>
                  <c:pt idx="5">
                    <c:v>1.6100000000000003E-3</c:v>
                  </c:pt>
                </c:numCache>
              </c:numRef>
            </c:minus>
          </c:errBars>
          <c:cat>
            <c:strRef>
              <c:f>'D:\Important file bharathiraja\Bharathiraja 2013-2018th January\Desktop Jan, 2018\WRKY3 Paper work\Additional files for wrky3 paper\Sigal Files\[Real Time experiment for WRKY3 GENES.xls]Combined result of OE and RNAi'!$V$8:$V$13</c:f>
              <c:strCache>
                <c:ptCount val="6"/>
                <c:pt idx="0">
                  <c:v>pControl UnInfected </c:v>
                </c:pt>
                <c:pt idx="1">
                  <c:v>pControl Infected </c:v>
                </c:pt>
                <c:pt idx="2">
                  <c:v>OE:WK-02 Non-infected</c:v>
                </c:pt>
                <c:pt idx="3">
                  <c:v>OE:WK-02 Infected</c:v>
                </c:pt>
                <c:pt idx="4">
                  <c:v>RNAi::WK-04 Un Infected</c:v>
                </c:pt>
                <c:pt idx="5">
                  <c:v>RNAi::WK-04 Infected</c:v>
                </c:pt>
              </c:strCache>
            </c:strRef>
          </c:cat>
          <c:val>
            <c:numRef>
              <c:f>'D:\Important file bharathiraja\Bharathiraja 2013-2018th January\Desktop Jan, 2018\WRKY3 Paper work\Additional files for wrky3 paper\Sigal Files\[Real Time experiment for WRKY3 GENES.xls]Combined result of OE and RNAi'!$W$8:$W$13</c:f>
              <c:numCache>
                <c:formatCode>General</c:formatCode>
                <c:ptCount val="6"/>
                <c:pt idx="0">
                  <c:v>1</c:v>
                </c:pt>
                <c:pt idx="1">
                  <c:v>0.52336874696078994</c:v>
                </c:pt>
                <c:pt idx="2">
                  <c:v>12.460740728545851</c:v>
                </c:pt>
                <c:pt idx="3">
                  <c:v>8.8644757921621835</c:v>
                </c:pt>
                <c:pt idx="4">
                  <c:v>1.1745033358117594</c:v>
                </c:pt>
                <c:pt idx="5">
                  <c:v>0.35223870701657034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E8-4283-82F8-500FB58713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5107392"/>
        <c:axId val="425107784"/>
      </c:barChart>
      <c:catAx>
        <c:axId val="4251073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25107784"/>
        <c:crosses val="autoZero"/>
        <c:auto val="1"/>
        <c:lblAlgn val="ctr"/>
        <c:lblOffset val="100"/>
        <c:noMultiLvlLbl val="0"/>
      </c:catAx>
      <c:valAx>
        <c:axId val="42510778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 smtClean="0"/>
                  <a:t>Relative </a:t>
                </a:r>
                <a:r>
                  <a:rPr lang="en-US" sz="1200" baseline="0" dirty="0" smtClean="0"/>
                  <a:t> </a:t>
                </a:r>
                <a:r>
                  <a:rPr lang="en-US" sz="1200" baseline="0" dirty="0" smtClean="0">
                    <a:solidFill>
                      <a:schemeClr val="tx1"/>
                    </a:solidFill>
                  </a:rPr>
                  <a:t>e</a:t>
                </a:r>
                <a:r>
                  <a:rPr lang="en-US" sz="1200" baseline="0" dirty="0" smtClean="0"/>
                  <a:t>xpression </a:t>
                </a:r>
                <a:r>
                  <a:rPr lang="en-US" sz="1200" baseline="0" dirty="0"/>
                  <a:t>{%)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1.9973396065524063E-2"/>
              <c:y val="0.1954333870916737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solidFill>
            <a:sysClr val="window" lastClr="FFFFFF"/>
          </a:solidFill>
        </c:spPr>
        <c:crossAx val="425107392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0.42361</cdr:x>
      <cdr:y>0.02209</cdr:y>
    </cdr:from>
    <cdr:to>
      <cdr:x>0.46794</cdr:x>
      <cdr:y>0.08535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93527" y="69842"/>
          <a:ext cx="281871" cy="2000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A</a:t>
          </a:r>
        </a:p>
      </cdr:txBody>
    </cdr:sp>
  </cdr:relSizeAnchor>
  <cdr:relSizeAnchor xmlns:cdr="http://schemas.openxmlformats.org/drawingml/2006/chartDrawing">
    <cdr:from>
      <cdr:x>0.56047</cdr:x>
      <cdr:y>0.22591</cdr:y>
    </cdr:from>
    <cdr:to>
      <cdr:x>0.60302</cdr:x>
      <cdr:y>0.2982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63724" y="714383"/>
          <a:ext cx="270553" cy="2286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A</a:t>
          </a:r>
        </a:p>
      </cdr:txBody>
    </cdr:sp>
  </cdr:relSizeAnchor>
  <cdr:relSizeAnchor xmlns:cdr="http://schemas.openxmlformats.org/drawingml/2006/chartDrawing">
    <cdr:from>
      <cdr:x>0.14722</cdr:x>
      <cdr:y>0.68312</cdr:y>
    </cdr:from>
    <cdr:to>
      <cdr:x>0.17737</cdr:x>
      <cdr:y>0.7554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936104" y="2160240"/>
          <a:ext cx="191708" cy="2285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B</a:t>
          </a:r>
        </a:p>
      </cdr:txBody>
    </cdr:sp>
  </cdr:relSizeAnchor>
  <cdr:relSizeAnchor xmlns:cdr="http://schemas.openxmlformats.org/drawingml/2006/chartDrawing">
    <cdr:from>
      <cdr:x>0.28599</cdr:x>
      <cdr:y>0.70382</cdr:y>
    </cdr:from>
    <cdr:to>
      <cdr:x>0.32677</cdr:x>
      <cdr:y>0.77008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18425" y="2225681"/>
          <a:ext cx="259298" cy="2095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0" dirty="0"/>
            <a:t>B</a:t>
          </a:r>
        </a:p>
      </cdr:txBody>
    </cdr:sp>
  </cdr:relSizeAnchor>
  <cdr:relSizeAnchor xmlns:cdr="http://schemas.openxmlformats.org/drawingml/2006/chartDrawing">
    <cdr:from>
      <cdr:x>0.69687</cdr:x>
      <cdr:y>0.6747</cdr:y>
    </cdr:from>
    <cdr:to>
      <cdr:x>0.74119</cdr:x>
      <cdr:y>0.74397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431031" y="2133608"/>
          <a:ext cx="281806" cy="219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B</a:t>
          </a:r>
        </a:p>
      </cdr:txBody>
    </cdr:sp>
  </cdr:relSizeAnchor>
  <cdr:relSizeAnchor xmlns:cdr="http://schemas.openxmlformats.org/drawingml/2006/chartDrawing">
    <cdr:from>
      <cdr:x>0.83527</cdr:x>
      <cdr:y>0.72088</cdr:y>
    </cdr:from>
    <cdr:to>
      <cdr:x>0.8725</cdr:x>
      <cdr:y>0.79317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311037" y="2279649"/>
          <a:ext cx="236725" cy="2286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/>
            <a:t>C</a:t>
          </a:r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13686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1687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3544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8556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6724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18110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6725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80412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7296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28601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69986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446F5-60F4-46F7-AE2F-5A5E62F84D95}" type="datetimeFigureOut">
              <a:rPr lang="he-IL" smtClean="0"/>
              <a:t>י"ג/אדר ב/תשע"ט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85A51-643A-4D1F-AB98-D55F7782C99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9789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2782889" y="1016000"/>
            <a:ext cx="8497886" cy="3346669"/>
            <a:chOff x="1259632" y="1016000"/>
            <a:chExt cx="8497142" cy="3346669"/>
          </a:xfrm>
        </p:grpSpPr>
        <p:graphicFrame>
          <p:nvGraphicFramePr>
            <p:cNvPr id="5" name="Chart 4"/>
            <p:cNvGraphicFramePr>
              <a:graphicFrameLocks/>
            </p:cNvGraphicFramePr>
            <p:nvPr/>
          </p:nvGraphicFramePr>
          <p:xfrm>
            <a:off x="1259632" y="1016000"/>
            <a:ext cx="6358458" cy="31623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" name="TextBox 1"/>
            <p:cNvSpPr txBox="1"/>
            <p:nvPr/>
          </p:nvSpPr>
          <p:spPr>
            <a:xfrm>
              <a:off x="2002392" y="3716338"/>
              <a:ext cx="7754382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>
                <a:defRPr/>
              </a:pPr>
              <a:r>
                <a:rPr lang="en-US" sz="1200" dirty="0" err="1">
                  <a:latin typeface="+mj-lt"/>
                  <a:cs typeface="+mj-cs"/>
                </a:rPr>
                <a:t>pControl</a:t>
              </a:r>
              <a:r>
                <a:rPr lang="en-US" sz="1200" dirty="0">
                  <a:latin typeface="+mj-lt"/>
                  <a:cs typeface="+mj-cs"/>
                </a:rPr>
                <a:t>         </a:t>
              </a:r>
              <a:r>
                <a:rPr lang="en-US" sz="1200" dirty="0" err="1">
                  <a:latin typeface="+mj-lt"/>
                  <a:cs typeface="+mj-cs"/>
                </a:rPr>
                <a:t>pControl</a:t>
              </a:r>
              <a:r>
                <a:rPr lang="en-US" sz="1200" dirty="0">
                  <a:latin typeface="+mj-lt"/>
                  <a:cs typeface="+mj-cs"/>
                </a:rPr>
                <a:t>          oe:wk-02         </a:t>
              </a:r>
              <a:r>
                <a:rPr lang="en-US" sz="1200" dirty="0" err="1">
                  <a:latin typeface="+mj-lt"/>
                  <a:cs typeface="+mj-cs"/>
                </a:rPr>
                <a:t>oe:wk-02</a:t>
              </a:r>
              <a:r>
                <a:rPr lang="en-US" sz="1200" dirty="0">
                  <a:latin typeface="+mj-lt"/>
                  <a:cs typeface="+mj-cs"/>
                </a:rPr>
                <a:t>      RNAi:wk-04    </a:t>
              </a:r>
              <a:r>
                <a:rPr lang="en-US" sz="1200" dirty="0" err="1">
                  <a:latin typeface="+mj-lt"/>
                  <a:cs typeface="+mj-cs"/>
                </a:rPr>
                <a:t>RNAi:wk-04</a:t>
              </a:r>
              <a:r>
                <a:rPr lang="en-US" sz="1200" dirty="0">
                  <a:latin typeface="+mj-lt"/>
                  <a:cs typeface="+mj-cs"/>
                </a:rPr>
                <a:t> </a:t>
              </a:r>
            </a:p>
            <a:p>
              <a:pPr>
                <a:defRPr/>
              </a:pPr>
              <a:r>
                <a:rPr lang="en-US" sz="1200" dirty="0" smtClean="0">
                  <a:latin typeface="+mj-lt"/>
                  <a:cs typeface="+mj-cs"/>
                </a:rPr>
                <a:t>     non           inoculated            non              inoculated          non              inoculated </a:t>
              </a:r>
              <a:endParaRPr lang="en-US" sz="1200" dirty="0" smtClean="0">
                <a:latin typeface="+mj-lt"/>
                <a:cs typeface="+mj-cs"/>
              </a:endParaRPr>
            </a:p>
            <a:p>
              <a:pPr>
                <a:defRPr/>
              </a:pPr>
              <a:r>
                <a:rPr lang="en-US" sz="1200" dirty="0" smtClean="0">
                  <a:latin typeface="+mj-lt"/>
                  <a:cs typeface="+mj-cs"/>
                </a:rPr>
                <a:t>inoculated                              </a:t>
              </a:r>
              <a:r>
                <a:rPr lang="en-US" sz="1200" dirty="0" err="1" smtClean="0">
                  <a:latin typeface="+mj-lt"/>
                  <a:cs typeface="+mj-cs"/>
                </a:rPr>
                <a:t>inoculated</a:t>
              </a:r>
              <a:r>
                <a:rPr lang="en-US" sz="1200" dirty="0" smtClean="0">
                  <a:latin typeface="+mj-lt"/>
                  <a:cs typeface="+mj-cs"/>
                </a:rPr>
                <a:t>                               </a:t>
              </a:r>
              <a:r>
                <a:rPr lang="en-US" sz="1200" dirty="0" err="1" smtClean="0">
                  <a:latin typeface="+mj-lt"/>
                  <a:cs typeface="+mj-cs"/>
                </a:rPr>
                <a:t>inoculated</a:t>
              </a:r>
              <a:endParaRPr lang="he-IL" sz="1200" dirty="0">
                <a:latin typeface="+mj-lt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5435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Sigal Brown Miyara</dc:creator>
  <cp:lastModifiedBy>Sigal Brown Miyara</cp:lastModifiedBy>
  <cp:revision>2</cp:revision>
  <dcterms:created xsi:type="dcterms:W3CDTF">2018-11-14T11:28:37Z</dcterms:created>
  <dcterms:modified xsi:type="dcterms:W3CDTF">2019-03-20T12:44:13Z</dcterms:modified>
</cp:coreProperties>
</file>