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71" r:id="rId4"/>
    <p:sldId id="274" r:id="rId5"/>
    <p:sldId id="276" r:id="rId6"/>
    <p:sldId id="272" r:id="rId7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elaide Renard" initials="AR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97" autoAdjust="0"/>
    <p:restoredTop sz="94660"/>
  </p:normalViewPr>
  <p:slideViewPr>
    <p:cSldViewPr snapToGrid="0">
      <p:cViewPr>
        <p:scale>
          <a:sx n="110" d="100"/>
          <a:sy n="110" d="100"/>
        </p:scale>
        <p:origin x="-43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494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3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70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91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6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59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09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636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532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283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11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41D9B-1CC7-45CA-840F-F9AB59DF5E47}" type="datetimeFigureOut">
              <a:rPr lang="fr-FR" smtClean="0"/>
              <a:t>09/04/2019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F6E06-4A30-4159-9449-AEBAC1E3DA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42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6225" y="319087"/>
            <a:ext cx="3429000" cy="1557337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sz="3200" b="1" dirty="0" smtClean="0"/>
              <a:t>Primer pairs</a:t>
            </a:r>
            <a:br>
              <a:rPr lang="fr-FR" sz="3200" b="1" dirty="0" smtClean="0"/>
            </a:br>
            <a:r>
              <a:rPr lang="fr-FR" sz="3200" b="1" dirty="0" err="1" smtClean="0"/>
              <a:t>used</a:t>
            </a:r>
            <a:r>
              <a:rPr lang="fr-FR" sz="3200" b="1" dirty="0" smtClean="0"/>
              <a:t> for </a:t>
            </a:r>
            <a:br>
              <a:rPr lang="fr-FR" sz="3200" b="1" dirty="0" smtClean="0"/>
            </a:br>
            <a:r>
              <a:rPr lang="fr-FR" sz="3200" b="1" dirty="0" err="1" smtClean="0"/>
              <a:t>prophage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detection</a:t>
            </a:r>
            <a:endParaRPr lang="fr-FR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5" y="471488"/>
            <a:ext cx="7200900" cy="591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3298" y="4226943"/>
            <a:ext cx="34074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Each of the 14 Multiplex PCR designed to </a:t>
            </a:r>
            <a:r>
              <a:rPr lang="en-GB" dirty="0"/>
              <a:t>detect prophages A to </a:t>
            </a:r>
            <a:r>
              <a:rPr lang="en-GB" dirty="0" smtClean="0"/>
              <a:t>F used 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dirty="0"/>
              <a:t> </a:t>
            </a:r>
            <a:r>
              <a:rPr lang="en-GB" dirty="0" smtClean="0"/>
              <a:t>primer’ </a:t>
            </a:r>
            <a:r>
              <a:rPr lang="en-GB" dirty="0"/>
              <a:t>pair </a:t>
            </a:r>
            <a:r>
              <a:rPr lang="en-GB" dirty="0" smtClean="0"/>
              <a:t>specific of a  </a:t>
            </a:r>
            <a:r>
              <a:rPr lang="en-GB" dirty="0"/>
              <a:t>prophages </a:t>
            </a:r>
            <a:r>
              <a:rPr lang="en-GB" dirty="0" smtClean="0"/>
              <a:t>group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1 primer’ pair </a:t>
            </a:r>
            <a:r>
              <a:rPr lang="en-GB" dirty="0" smtClean="0"/>
              <a:t>amplifying </a:t>
            </a:r>
            <a:r>
              <a:rPr lang="en-GB" i="1" dirty="0" err="1" smtClean="0"/>
              <a:t>dltR</a:t>
            </a:r>
            <a:r>
              <a:rPr lang="en-GB" dirty="0" smtClean="0"/>
              <a:t>, a GBS house keeping gene.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0728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021"/>
          <a:stretch/>
        </p:blipFill>
        <p:spPr bwMode="auto">
          <a:xfrm>
            <a:off x="2159822" y="1053306"/>
            <a:ext cx="7872356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9" r="-1" b="46915"/>
          <a:stretch/>
        </p:blipFill>
        <p:spPr bwMode="auto">
          <a:xfrm>
            <a:off x="1066800" y="2618978"/>
            <a:ext cx="9626543" cy="983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0" y="266700"/>
            <a:ext cx="12192000" cy="51911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smtClean="0"/>
              <a:t>	insertion site IS A1</a:t>
            </a:r>
            <a:endParaRPr lang="fr-FR" sz="32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717741" y="1655523"/>
            <a:ext cx="5965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ISA1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50" y="3682802"/>
            <a:ext cx="11899900" cy="2082800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63" t="81577" r="24805" b="2698"/>
          <a:stretch/>
        </p:blipFill>
        <p:spPr bwMode="auto">
          <a:xfrm>
            <a:off x="8120887" y="4578548"/>
            <a:ext cx="1574800" cy="291307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9" t="43188" r="52269" b="42459"/>
          <a:stretch/>
        </p:blipFill>
        <p:spPr bwMode="auto">
          <a:xfrm>
            <a:off x="2850387" y="3848695"/>
            <a:ext cx="3632200" cy="2659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3" name="Rectangle 2"/>
          <p:cNvSpPr/>
          <p:nvPr/>
        </p:nvSpPr>
        <p:spPr>
          <a:xfrm>
            <a:off x="1206500" y="3467298"/>
            <a:ext cx="796599" cy="2097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5" t="58151" r="4591" b="16807"/>
          <a:stretch/>
        </p:blipFill>
        <p:spPr bwMode="auto">
          <a:xfrm>
            <a:off x="9365897" y="4114603"/>
            <a:ext cx="2483203" cy="46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5687" y="5847755"/>
            <a:ext cx="2336800" cy="6985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46049" y="5847755"/>
            <a:ext cx="8155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The Multiplex PCR designed to </a:t>
            </a:r>
            <a:r>
              <a:rPr lang="en-GB" dirty="0"/>
              <a:t>detect </a:t>
            </a:r>
            <a:r>
              <a:rPr lang="en-GB" dirty="0" smtClean="0"/>
              <a:t>the insertion site IS A1 used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dirty="0"/>
              <a:t> </a:t>
            </a:r>
            <a:r>
              <a:rPr lang="en-GB" dirty="0" smtClean="0"/>
              <a:t>primer’ </a:t>
            </a:r>
            <a:r>
              <a:rPr lang="en-GB" dirty="0"/>
              <a:t>pair </a:t>
            </a:r>
            <a:r>
              <a:rPr lang="en-GB" dirty="0" smtClean="0"/>
              <a:t>specific of IS A1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1 primer’ pair </a:t>
            </a:r>
            <a:r>
              <a:rPr lang="en-GB" dirty="0" smtClean="0"/>
              <a:t>amplifying </a:t>
            </a:r>
            <a:r>
              <a:rPr lang="en-GB" i="1" dirty="0" err="1" smtClean="0"/>
              <a:t>dltR</a:t>
            </a:r>
            <a:r>
              <a:rPr lang="en-GB" dirty="0" smtClean="0"/>
              <a:t>, a GBS house keeping gene.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4760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0" y="369083"/>
            <a:ext cx="12192000" cy="51911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smtClean="0"/>
              <a:t>	insertion site IS A2</a:t>
            </a:r>
            <a:endParaRPr lang="fr-FR" sz="32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72"/>
          <a:stretch/>
        </p:blipFill>
        <p:spPr bwMode="auto">
          <a:xfrm>
            <a:off x="2702747" y="1828358"/>
            <a:ext cx="6786506" cy="151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7" b="58338"/>
          <a:stretch/>
        </p:blipFill>
        <p:spPr bwMode="auto">
          <a:xfrm>
            <a:off x="1303088" y="3536545"/>
            <a:ext cx="9817317" cy="182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68977" y="5109342"/>
            <a:ext cx="914400" cy="390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037993" y="2403228"/>
            <a:ext cx="5965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ISA2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4689675" y="4449198"/>
            <a:ext cx="1086091" cy="2397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197"/>
          <a:stretch/>
        </p:blipFill>
        <p:spPr bwMode="auto">
          <a:xfrm>
            <a:off x="2702747" y="1244256"/>
            <a:ext cx="6786506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3" name="Rectangle 2"/>
          <p:cNvSpPr/>
          <p:nvPr/>
        </p:nvSpPr>
        <p:spPr>
          <a:xfrm>
            <a:off x="3449256" y="5221336"/>
            <a:ext cx="1064871" cy="3296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46049" y="5847755"/>
            <a:ext cx="8155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Each of the five Multiplex PCR designed to </a:t>
            </a:r>
            <a:r>
              <a:rPr lang="en-GB" dirty="0"/>
              <a:t>detect </a:t>
            </a:r>
            <a:r>
              <a:rPr lang="en-GB" dirty="0" smtClean="0"/>
              <a:t>the insertion site IS A2 used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dirty="0"/>
              <a:t> </a:t>
            </a:r>
            <a:r>
              <a:rPr lang="en-GB" dirty="0" smtClean="0"/>
              <a:t>primer’ </a:t>
            </a:r>
            <a:r>
              <a:rPr lang="en-GB" dirty="0"/>
              <a:t>pair </a:t>
            </a:r>
            <a:r>
              <a:rPr lang="en-GB" dirty="0" smtClean="0"/>
              <a:t>specific of the insertion site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1 primer’ pair </a:t>
            </a:r>
            <a:r>
              <a:rPr lang="en-GB" dirty="0" smtClean="0"/>
              <a:t>amplifying </a:t>
            </a:r>
            <a:r>
              <a:rPr lang="en-GB" i="1" dirty="0" err="1" smtClean="0"/>
              <a:t>dltR</a:t>
            </a:r>
            <a:r>
              <a:rPr lang="en-GB" dirty="0" smtClean="0"/>
              <a:t>, a GBS house keeping gene.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1166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ZoneTexte 45"/>
          <p:cNvSpPr txBox="1"/>
          <p:nvPr/>
        </p:nvSpPr>
        <p:spPr>
          <a:xfrm>
            <a:off x="204352" y="3301932"/>
            <a:ext cx="162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IS A2 (S 89M)</a:t>
            </a:r>
            <a:endParaRPr lang="fr-FR" dirty="0"/>
          </a:p>
        </p:txBody>
      </p:sp>
      <p:grpSp>
        <p:nvGrpSpPr>
          <p:cNvPr id="136" name="Groupe 135"/>
          <p:cNvGrpSpPr/>
          <p:nvPr/>
        </p:nvGrpSpPr>
        <p:grpSpPr>
          <a:xfrm>
            <a:off x="9526151" y="6078019"/>
            <a:ext cx="2327181" cy="646331"/>
            <a:chOff x="9864819" y="6207519"/>
            <a:chExt cx="2327181" cy="646331"/>
          </a:xfrm>
        </p:grpSpPr>
        <p:cxnSp>
          <p:nvCxnSpPr>
            <p:cNvPr id="134" name="Connecteur droit 133"/>
            <p:cNvCxnSpPr/>
            <p:nvPr/>
          </p:nvCxnSpPr>
          <p:spPr>
            <a:xfrm>
              <a:off x="9964571" y="6360979"/>
              <a:ext cx="51383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ZoneTexte 134"/>
            <p:cNvSpPr txBox="1"/>
            <p:nvPr/>
          </p:nvSpPr>
          <p:spPr>
            <a:xfrm>
              <a:off x="9864819" y="6207519"/>
              <a:ext cx="23271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                   distance </a:t>
              </a:r>
              <a:r>
                <a:rPr lang="fr-FR" sz="1200" dirty="0" err="1"/>
                <a:t>between</a:t>
              </a:r>
              <a:r>
                <a:rPr lang="fr-FR" sz="1200" dirty="0"/>
                <a:t> stop codon of first ORF and </a:t>
              </a:r>
              <a:r>
                <a:rPr lang="fr-FR" sz="1200" dirty="0" err="1"/>
                <a:t>start</a:t>
              </a:r>
              <a:r>
                <a:rPr lang="fr-FR" sz="1200" dirty="0"/>
                <a:t> codon of second ORF</a:t>
              </a:r>
            </a:p>
          </p:txBody>
        </p:sp>
      </p:grpSp>
      <p:sp>
        <p:nvSpPr>
          <p:cNvPr id="182" name="ZoneTexte 181"/>
          <p:cNvSpPr txBox="1"/>
          <p:nvPr/>
        </p:nvSpPr>
        <p:spPr>
          <a:xfrm>
            <a:off x="10003605" y="3984283"/>
            <a:ext cx="19891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1- </a:t>
            </a:r>
            <a:r>
              <a:rPr lang="fr-FR" sz="1200" i="1" dirty="0" err="1" smtClean="0"/>
              <a:t>rlmCD</a:t>
            </a:r>
            <a:endParaRPr lang="fr-FR" sz="1200" i="1" dirty="0" smtClean="0"/>
          </a:p>
          <a:p>
            <a:r>
              <a:rPr lang="fr-FR" sz="1200" dirty="0" smtClean="0"/>
              <a:t>2- </a:t>
            </a:r>
            <a:r>
              <a:rPr lang="fr-FR" sz="1200" dirty="0" err="1" smtClean="0"/>
              <a:t>Hypothetical</a:t>
            </a:r>
            <a:r>
              <a:rPr lang="fr-FR" sz="1200" dirty="0" smtClean="0"/>
              <a:t> </a:t>
            </a:r>
            <a:r>
              <a:rPr lang="fr-FR" sz="1200" dirty="0" err="1" smtClean="0"/>
              <a:t>protein</a:t>
            </a:r>
            <a:endParaRPr lang="fr-FR" sz="1200" dirty="0" smtClean="0"/>
          </a:p>
          <a:p>
            <a:r>
              <a:rPr lang="fr-FR" sz="1200" dirty="0" smtClean="0"/>
              <a:t>3- </a:t>
            </a:r>
            <a:r>
              <a:rPr lang="fr-FR" sz="1200" i="1" dirty="0" err="1" smtClean="0"/>
              <a:t>mepA</a:t>
            </a:r>
            <a:endParaRPr lang="fr-FR" sz="1200" i="1" dirty="0" smtClean="0"/>
          </a:p>
          <a:p>
            <a:r>
              <a:rPr lang="fr-FR" sz="1200" dirty="0" smtClean="0"/>
              <a:t>4- RNA </a:t>
            </a:r>
            <a:r>
              <a:rPr lang="fr-FR" sz="1200" dirty="0" err="1" smtClean="0"/>
              <a:t>polymerase</a:t>
            </a:r>
            <a:endParaRPr lang="fr-FR" sz="1200" dirty="0" smtClean="0"/>
          </a:p>
          <a:p>
            <a:r>
              <a:rPr lang="fr-FR" sz="1200" dirty="0" smtClean="0"/>
              <a:t>5- </a:t>
            </a:r>
            <a:r>
              <a:rPr lang="fr-FR" sz="1200" i="1" dirty="0" err="1" smtClean="0"/>
              <a:t>pknB</a:t>
            </a:r>
            <a:endParaRPr lang="fr-FR" sz="1200" i="1" dirty="0" smtClean="0"/>
          </a:p>
          <a:p>
            <a:r>
              <a:rPr lang="fr-FR" sz="1200" dirty="0" smtClean="0"/>
              <a:t>6- </a:t>
            </a:r>
            <a:r>
              <a:rPr lang="fr-FR" sz="1200" dirty="0" err="1" smtClean="0"/>
              <a:t>Hypothetical</a:t>
            </a:r>
            <a:r>
              <a:rPr lang="fr-FR" sz="1200" dirty="0" smtClean="0"/>
              <a:t> </a:t>
            </a:r>
            <a:r>
              <a:rPr lang="fr-FR" sz="1200" dirty="0" err="1" smtClean="0"/>
              <a:t>protein</a:t>
            </a:r>
            <a:endParaRPr lang="fr-FR" sz="1200" dirty="0" smtClean="0"/>
          </a:p>
          <a:p>
            <a:r>
              <a:rPr lang="fr-FR" sz="1200" dirty="0"/>
              <a:t>7-Cna </a:t>
            </a:r>
            <a:r>
              <a:rPr lang="fr-FR" sz="1200" dirty="0" err="1"/>
              <a:t>protein</a:t>
            </a:r>
            <a:r>
              <a:rPr lang="fr-FR" sz="1200" dirty="0"/>
              <a:t> B-type </a:t>
            </a:r>
            <a:r>
              <a:rPr lang="fr-FR" sz="1200" dirty="0" err="1"/>
              <a:t>domain</a:t>
            </a:r>
            <a:r>
              <a:rPr lang="fr-FR" sz="1200" dirty="0"/>
              <a:t> </a:t>
            </a:r>
            <a:r>
              <a:rPr lang="fr-FR" sz="1200" dirty="0" err="1"/>
              <a:t>protein</a:t>
            </a:r>
            <a:endParaRPr lang="fr-FR" sz="1200" dirty="0" smtClean="0"/>
          </a:p>
          <a:p>
            <a:r>
              <a:rPr lang="fr-FR" sz="1200" dirty="0" smtClean="0"/>
              <a:t>8-</a:t>
            </a:r>
            <a:r>
              <a:rPr lang="fr-FR" sz="1200" dirty="0"/>
              <a:t>Hypothetical </a:t>
            </a:r>
            <a:r>
              <a:rPr lang="fr-FR" sz="1200" dirty="0" err="1" smtClean="0"/>
              <a:t>protein</a:t>
            </a:r>
            <a:endParaRPr lang="fr-FR" sz="1200" dirty="0"/>
          </a:p>
        </p:txBody>
      </p:sp>
      <p:grpSp>
        <p:nvGrpSpPr>
          <p:cNvPr id="191" name="Groupe 190"/>
          <p:cNvGrpSpPr/>
          <p:nvPr/>
        </p:nvGrpSpPr>
        <p:grpSpPr>
          <a:xfrm>
            <a:off x="527926" y="3810380"/>
            <a:ext cx="8594991" cy="1628848"/>
            <a:chOff x="633799" y="3146385"/>
            <a:chExt cx="8594991" cy="1628848"/>
          </a:xfrm>
        </p:grpSpPr>
        <p:grpSp>
          <p:nvGrpSpPr>
            <p:cNvPr id="185" name="Groupe 184"/>
            <p:cNvGrpSpPr/>
            <p:nvPr/>
          </p:nvGrpSpPr>
          <p:grpSpPr>
            <a:xfrm>
              <a:off x="633799" y="3152503"/>
              <a:ext cx="8594991" cy="1622730"/>
              <a:chOff x="1690275" y="3133166"/>
              <a:chExt cx="8594991" cy="1622730"/>
            </a:xfrm>
          </p:grpSpPr>
          <p:grpSp>
            <p:nvGrpSpPr>
              <p:cNvPr id="147" name="Groupe 146"/>
              <p:cNvGrpSpPr/>
              <p:nvPr/>
            </p:nvGrpSpPr>
            <p:grpSpPr>
              <a:xfrm>
                <a:off x="1690275" y="3136095"/>
                <a:ext cx="8594991" cy="403277"/>
                <a:chOff x="1503522" y="6132433"/>
                <a:chExt cx="8594991" cy="403277"/>
              </a:xfrm>
            </p:grpSpPr>
            <p:grpSp>
              <p:nvGrpSpPr>
                <p:cNvPr id="89" name="Groupe 88"/>
                <p:cNvGrpSpPr/>
                <p:nvPr/>
              </p:nvGrpSpPr>
              <p:grpSpPr>
                <a:xfrm>
                  <a:off x="1503522" y="6132433"/>
                  <a:ext cx="8594991" cy="403277"/>
                  <a:chOff x="1432005" y="4082627"/>
                  <a:chExt cx="8594991" cy="403277"/>
                </a:xfrm>
              </p:grpSpPr>
              <p:grpSp>
                <p:nvGrpSpPr>
                  <p:cNvPr id="90" name="Groupe 89"/>
                  <p:cNvGrpSpPr/>
                  <p:nvPr/>
                </p:nvGrpSpPr>
                <p:grpSpPr>
                  <a:xfrm>
                    <a:off x="1432005" y="4082627"/>
                    <a:ext cx="8594991" cy="403277"/>
                    <a:chOff x="1429751" y="3092289"/>
                    <a:chExt cx="8594991" cy="403277"/>
                  </a:xfrm>
                </p:grpSpPr>
                <p:cxnSp>
                  <p:nvCxnSpPr>
                    <p:cNvPr id="92" name="Connecteur droit 91"/>
                    <p:cNvCxnSpPr/>
                    <p:nvPr/>
                  </p:nvCxnSpPr>
                  <p:spPr>
                    <a:xfrm flipV="1">
                      <a:off x="1429751" y="3318745"/>
                      <a:ext cx="8594991" cy="4547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3" name="ZoneTexte 92"/>
                    <p:cNvSpPr txBox="1"/>
                    <p:nvPr/>
                  </p:nvSpPr>
                  <p:spPr>
                    <a:xfrm>
                      <a:off x="8160202" y="3099566"/>
                      <a:ext cx="360000" cy="39600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bg1"/>
                          </a:solidFill>
                        </a:rPr>
                        <a:t>HP</a:t>
                      </a:r>
                      <a:endParaRPr lang="fr-FR" sz="1000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94" name="ZoneTexte 93"/>
                    <p:cNvSpPr txBox="1"/>
                    <p:nvPr/>
                  </p:nvSpPr>
                  <p:spPr>
                    <a:xfrm>
                      <a:off x="2584467" y="3092289"/>
                      <a:ext cx="515928" cy="39600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000" i="1" dirty="0" err="1" smtClean="0">
                          <a:solidFill>
                            <a:schemeClr val="bg1"/>
                          </a:solidFill>
                        </a:rPr>
                        <a:t>rlmCD</a:t>
                      </a:r>
                      <a:endParaRPr lang="fr-FR" sz="1000" i="1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91" name="ZoneTexte 90"/>
                  <p:cNvSpPr txBox="1"/>
                  <p:nvPr/>
                </p:nvSpPr>
                <p:spPr>
                  <a:xfrm>
                    <a:off x="3188247" y="4082628"/>
                    <a:ext cx="720000" cy="396000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600" dirty="0" err="1" smtClean="0">
                        <a:solidFill>
                          <a:schemeClr val="bg1"/>
                        </a:solidFill>
                      </a:rPr>
                      <a:t>Tn</a:t>
                    </a:r>
                    <a:endParaRPr lang="fr-FR" sz="16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101" name="ZoneTexte 100"/>
                <p:cNvSpPr txBox="1"/>
                <p:nvPr/>
              </p:nvSpPr>
              <p:spPr>
                <a:xfrm>
                  <a:off x="4013952" y="6139710"/>
                  <a:ext cx="3481152" cy="396000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dirty="0" smtClean="0"/>
                    <a:t>Prophage A</a:t>
                  </a:r>
                  <a:endParaRPr lang="fr-FR" dirty="0"/>
                </a:p>
              </p:txBody>
            </p:sp>
            <p:sp>
              <p:nvSpPr>
                <p:cNvPr id="102" name="ZoneTexte 101"/>
                <p:cNvSpPr txBox="1"/>
                <p:nvPr/>
              </p:nvSpPr>
              <p:spPr>
                <a:xfrm>
                  <a:off x="7503412" y="6139705"/>
                  <a:ext cx="720000" cy="396000"/>
                </a:xfrm>
                <a:prstGeom prst="rect">
                  <a:avLst/>
                </a:prstGeom>
                <a:solidFill>
                  <a:schemeClr val="accent6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600" dirty="0" err="1" smtClean="0">
                      <a:solidFill>
                        <a:schemeClr val="bg1"/>
                      </a:solidFill>
                    </a:rPr>
                    <a:t>Tn</a:t>
                  </a:r>
                  <a:endParaRPr lang="fr-FR" sz="16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48" name="Flèche droite 147"/>
              <p:cNvSpPr/>
              <p:nvPr/>
            </p:nvSpPr>
            <p:spPr>
              <a:xfrm>
                <a:off x="8477711" y="3893271"/>
                <a:ext cx="438161" cy="4846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8</a:t>
                </a:r>
              </a:p>
            </p:txBody>
          </p:sp>
          <p:sp>
            <p:nvSpPr>
              <p:cNvPr id="149" name="Flèche droite 148"/>
              <p:cNvSpPr/>
              <p:nvPr/>
            </p:nvSpPr>
            <p:spPr>
              <a:xfrm>
                <a:off x="7989207" y="3893271"/>
                <a:ext cx="438161" cy="484632"/>
              </a:xfrm>
              <a:prstGeom prst="rightArrow">
                <a:avLst/>
              </a:prstGeom>
              <a:solidFill>
                <a:srgbClr val="70AD47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7</a:t>
                </a:r>
              </a:p>
            </p:txBody>
          </p:sp>
          <p:cxnSp>
            <p:nvCxnSpPr>
              <p:cNvPr id="150" name="Connecteur droit 149"/>
              <p:cNvCxnSpPr/>
              <p:nvPr/>
            </p:nvCxnSpPr>
            <p:spPr>
              <a:xfrm flipH="1">
                <a:off x="7957302" y="3539367"/>
                <a:ext cx="451318" cy="326617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/>
              <p:cNvCxnSpPr/>
              <p:nvPr/>
            </p:nvCxnSpPr>
            <p:spPr>
              <a:xfrm>
                <a:off x="8422617" y="3543329"/>
                <a:ext cx="336478" cy="29888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ZoneTexte 151"/>
              <p:cNvSpPr txBox="1"/>
              <p:nvPr/>
            </p:nvSpPr>
            <p:spPr>
              <a:xfrm>
                <a:off x="8146339" y="4494286"/>
                <a:ext cx="8890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213bp</a:t>
                </a:r>
                <a:endParaRPr lang="fr-FR" sz="1100" dirty="0"/>
              </a:p>
            </p:txBody>
          </p:sp>
          <p:cxnSp>
            <p:nvCxnSpPr>
              <p:cNvPr id="154" name="Connecteur droit 153"/>
              <p:cNvCxnSpPr/>
              <p:nvPr/>
            </p:nvCxnSpPr>
            <p:spPr>
              <a:xfrm>
                <a:off x="8219977" y="4443134"/>
                <a:ext cx="50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Flèche droite 156"/>
              <p:cNvSpPr/>
              <p:nvPr/>
            </p:nvSpPr>
            <p:spPr>
              <a:xfrm>
                <a:off x="3446162" y="3893271"/>
                <a:ext cx="438161" cy="484632"/>
              </a:xfrm>
              <a:prstGeom prst="rightArrow">
                <a:avLst/>
              </a:prstGeom>
              <a:solidFill>
                <a:srgbClr val="70AD47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2</a:t>
                </a:r>
              </a:p>
            </p:txBody>
          </p:sp>
          <p:sp>
            <p:nvSpPr>
              <p:cNvPr id="158" name="Flèche droite 157"/>
              <p:cNvSpPr/>
              <p:nvPr/>
            </p:nvSpPr>
            <p:spPr>
              <a:xfrm>
                <a:off x="2957658" y="3893271"/>
                <a:ext cx="438161" cy="484632"/>
              </a:xfrm>
              <a:prstGeom prst="rightArrow">
                <a:avLst/>
              </a:prstGeom>
              <a:solidFill>
                <a:srgbClr val="5B9BD5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1</a:t>
                </a:r>
              </a:p>
            </p:txBody>
          </p:sp>
          <p:cxnSp>
            <p:nvCxnSpPr>
              <p:cNvPr id="159" name="Connecteur droit 158"/>
              <p:cNvCxnSpPr/>
              <p:nvPr/>
            </p:nvCxnSpPr>
            <p:spPr>
              <a:xfrm flipH="1">
                <a:off x="2925753" y="3532095"/>
                <a:ext cx="451318" cy="326617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/>
              <p:cNvCxnSpPr/>
              <p:nvPr/>
            </p:nvCxnSpPr>
            <p:spPr>
              <a:xfrm>
                <a:off x="3391068" y="3536057"/>
                <a:ext cx="336478" cy="29888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ZoneTexte 160"/>
              <p:cNvSpPr txBox="1"/>
              <p:nvPr/>
            </p:nvSpPr>
            <p:spPr>
              <a:xfrm>
                <a:off x="3114790" y="4494286"/>
                <a:ext cx="8890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388bp</a:t>
                </a:r>
                <a:endParaRPr lang="fr-FR" sz="1100" dirty="0"/>
              </a:p>
            </p:txBody>
          </p:sp>
          <p:cxnSp>
            <p:nvCxnSpPr>
              <p:cNvPr id="162" name="Connecteur droit 161"/>
              <p:cNvCxnSpPr/>
              <p:nvPr/>
            </p:nvCxnSpPr>
            <p:spPr>
              <a:xfrm>
                <a:off x="3188428" y="4443134"/>
                <a:ext cx="50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Flèche droite 162"/>
              <p:cNvSpPr/>
              <p:nvPr/>
            </p:nvSpPr>
            <p:spPr>
              <a:xfrm>
                <a:off x="4591181" y="3893271"/>
                <a:ext cx="438161" cy="484632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/>
              </a:p>
            </p:txBody>
          </p:sp>
          <p:sp>
            <p:nvSpPr>
              <p:cNvPr id="164" name="Flèche droite 163"/>
              <p:cNvSpPr/>
              <p:nvPr/>
            </p:nvSpPr>
            <p:spPr>
              <a:xfrm>
                <a:off x="4102677" y="3893271"/>
                <a:ext cx="438161" cy="484632"/>
              </a:xfrm>
              <a:prstGeom prst="rightArrow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/>
              </a:p>
            </p:txBody>
          </p:sp>
          <p:cxnSp>
            <p:nvCxnSpPr>
              <p:cNvPr id="165" name="Connecteur droit 164"/>
              <p:cNvCxnSpPr/>
              <p:nvPr/>
            </p:nvCxnSpPr>
            <p:spPr>
              <a:xfrm flipH="1">
                <a:off x="4070772" y="3553013"/>
                <a:ext cx="88996" cy="362609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/>
              <p:cNvCxnSpPr/>
              <p:nvPr/>
            </p:nvCxnSpPr>
            <p:spPr>
              <a:xfrm>
                <a:off x="4173765" y="3560551"/>
                <a:ext cx="698800" cy="3313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ZoneTexte 166"/>
              <p:cNvSpPr txBox="1"/>
              <p:nvPr/>
            </p:nvSpPr>
            <p:spPr>
              <a:xfrm>
                <a:off x="4259809" y="4494286"/>
                <a:ext cx="8890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311bp</a:t>
                </a:r>
                <a:endParaRPr lang="fr-FR" sz="1100" dirty="0"/>
              </a:p>
            </p:txBody>
          </p:sp>
          <p:cxnSp>
            <p:nvCxnSpPr>
              <p:cNvPr id="168" name="Connecteur droit 167"/>
              <p:cNvCxnSpPr/>
              <p:nvPr/>
            </p:nvCxnSpPr>
            <p:spPr>
              <a:xfrm>
                <a:off x="4333447" y="4443134"/>
                <a:ext cx="50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Flèche droite 170"/>
              <p:cNvSpPr/>
              <p:nvPr/>
            </p:nvSpPr>
            <p:spPr>
              <a:xfrm>
                <a:off x="7376354" y="3893271"/>
                <a:ext cx="438161" cy="484632"/>
              </a:xfrm>
              <a:prstGeom prst="rightArrow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6</a:t>
                </a:r>
              </a:p>
            </p:txBody>
          </p:sp>
          <p:sp>
            <p:nvSpPr>
              <p:cNvPr id="172" name="Flèche droite 171"/>
              <p:cNvSpPr/>
              <p:nvPr/>
            </p:nvSpPr>
            <p:spPr>
              <a:xfrm>
                <a:off x="6887850" y="3893271"/>
                <a:ext cx="438161" cy="484632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5</a:t>
                </a:r>
              </a:p>
            </p:txBody>
          </p:sp>
          <p:cxnSp>
            <p:nvCxnSpPr>
              <p:cNvPr id="173" name="Connecteur droit 172"/>
              <p:cNvCxnSpPr/>
              <p:nvPr/>
            </p:nvCxnSpPr>
            <p:spPr>
              <a:xfrm flipH="1">
                <a:off x="7024097" y="3532095"/>
                <a:ext cx="666069" cy="326617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/>
              <p:cNvCxnSpPr/>
              <p:nvPr/>
            </p:nvCxnSpPr>
            <p:spPr>
              <a:xfrm>
                <a:off x="7690165" y="3532095"/>
                <a:ext cx="166384" cy="47581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ZoneTexte 174"/>
              <p:cNvSpPr txBox="1"/>
              <p:nvPr/>
            </p:nvSpPr>
            <p:spPr>
              <a:xfrm>
                <a:off x="7024097" y="4494286"/>
                <a:ext cx="8890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249bp</a:t>
                </a:r>
                <a:endParaRPr lang="fr-FR" sz="1100" dirty="0"/>
              </a:p>
            </p:txBody>
          </p:sp>
          <p:cxnSp>
            <p:nvCxnSpPr>
              <p:cNvPr id="181" name="Connecteur droit 180"/>
              <p:cNvCxnSpPr/>
              <p:nvPr/>
            </p:nvCxnSpPr>
            <p:spPr>
              <a:xfrm>
                <a:off x="7074011" y="4443134"/>
                <a:ext cx="50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ZoneTexte 182"/>
              <p:cNvSpPr txBox="1"/>
              <p:nvPr/>
            </p:nvSpPr>
            <p:spPr>
              <a:xfrm>
                <a:off x="8818839" y="3133166"/>
                <a:ext cx="360000" cy="396000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dirty="0" smtClean="0">
                    <a:solidFill>
                      <a:schemeClr val="bg1"/>
                    </a:solidFill>
                  </a:rPr>
                  <a:t>HP</a:t>
                </a:r>
                <a:endParaRPr lang="fr-FR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4" name="ZoneTexte 183"/>
              <p:cNvSpPr txBox="1"/>
              <p:nvPr/>
            </p:nvSpPr>
            <p:spPr>
              <a:xfrm>
                <a:off x="9221340" y="3133166"/>
                <a:ext cx="360000" cy="396000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dirty="0" smtClean="0">
                    <a:solidFill>
                      <a:schemeClr val="bg1"/>
                    </a:solidFill>
                  </a:rPr>
                  <a:t>HP</a:t>
                </a:r>
                <a:endParaRPr lang="fr-FR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6" name="ZoneTexte 185"/>
            <p:cNvSpPr txBox="1"/>
            <p:nvPr/>
          </p:nvSpPr>
          <p:spPr>
            <a:xfrm>
              <a:off x="8580234" y="3152503"/>
              <a:ext cx="561996" cy="39600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 smtClean="0">
                  <a:solidFill>
                    <a:schemeClr val="bg1"/>
                  </a:solidFill>
                </a:rPr>
                <a:t>ampH</a:t>
              </a:r>
              <a:endParaRPr lang="fr-FR" sz="1000" dirty="0">
                <a:solidFill>
                  <a:schemeClr val="bg1"/>
                </a:solidFill>
              </a:endParaRPr>
            </a:p>
          </p:txBody>
        </p:sp>
        <p:sp>
          <p:nvSpPr>
            <p:cNvPr id="189" name="ZoneTexte 188"/>
            <p:cNvSpPr txBox="1"/>
            <p:nvPr/>
          </p:nvSpPr>
          <p:spPr>
            <a:xfrm>
              <a:off x="1237652" y="3153192"/>
              <a:ext cx="515928" cy="39600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i="1" dirty="0" err="1" smtClean="0">
                  <a:solidFill>
                    <a:schemeClr val="bg1"/>
                  </a:solidFill>
                </a:rPr>
                <a:t>msrR</a:t>
              </a:r>
              <a:endParaRPr lang="fr-FR" sz="1000" i="1" dirty="0">
                <a:solidFill>
                  <a:schemeClr val="bg1"/>
                </a:solidFill>
              </a:endParaRPr>
            </a:p>
          </p:txBody>
        </p:sp>
        <p:sp>
          <p:nvSpPr>
            <p:cNvPr id="190" name="ZoneTexte 189"/>
            <p:cNvSpPr txBox="1"/>
            <p:nvPr/>
          </p:nvSpPr>
          <p:spPr>
            <a:xfrm>
              <a:off x="686789" y="3146385"/>
              <a:ext cx="515928" cy="39600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i="1" dirty="0" err="1" smtClean="0">
                  <a:solidFill>
                    <a:schemeClr val="bg1"/>
                  </a:solidFill>
                </a:rPr>
                <a:t>araK</a:t>
              </a:r>
              <a:endParaRPr lang="fr-FR" sz="1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7" t="38928"/>
          <a:stretch/>
        </p:blipFill>
        <p:spPr bwMode="auto">
          <a:xfrm>
            <a:off x="1305346" y="549476"/>
            <a:ext cx="9817317" cy="26757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71" name="Rectangle 70"/>
          <p:cNvSpPr/>
          <p:nvPr/>
        </p:nvSpPr>
        <p:spPr>
          <a:xfrm>
            <a:off x="5086243" y="373882"/>
            <a:ext cx="955741" cy="274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/>
          <p:cNvSpPr txBox="1"/>
          <p:nvPr/>
        </p:nvSpPr>
        <p:spPr>
          <a:xfrm>
            <a:off x="146049" y="5847755"/>
            <a:ext cx="8155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Each of the five Multiplex PCR designed to </a:t>
            </a:r>
            <a:r>
              <a:rPr lang="en-GB" dirty="0"/>
              <a:t>detect </a:t>
            </a:r>
            <a:r>
              <a:rPr lang="en-GB" dirty="0" smtClean="0"/>
              <a:t>the insertion site IS A2 used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dirty="0"/>
              <a:t> </a:t>
            </a:r>
            <a:r>
              <a:rPr lang="en-GB" dirty="0" smtClean="0"/>
              <a:t>primer’ </a:t>
            </a:r>
            <a:r>
              <a:rPr lang="en-GB" dirty="0"/>
              <a:t>pair </a:t>
            </a:r>
            <a:r>
              <a:rPr lang="en-GB" dirty="0" smtClean="0"/>
              <a:t>specific of the insertion site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1 primer’ pair </a:t>
            </a:r>
            <a:r>
              <a:rPr lang="en-GB" dirty="0" smtClean="0"/>
              <a:t>amplifying </a:t>
            </a:r>
            <a:r>
              <a:rPr lang="en-GB" i="1" dirty="0" err="1" smtClean="0"/>
              <a:t>dltR</a:t>
            </a:r>
            <a:r>
              <a:rPr lang="en-GB" dirty="0" smtClean="0"/>
              <a:t>, a GBS house keeping gene.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5734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0" y="266700"/>
            <a:ext cx="12192000" cy="51911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smtClean="0"/>
              <a:t>	insertion site IS A3</a:t>
            </a:r>
            <a:endParaRPr lang="fr-FR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1206500" y="3467298"/>
            <a:ext cx="796599" cy="2097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5" t="58151" r="4591" b="16807"/>
          <a:stretch/>
        </p:blipFill>
        <p:spPr bwMode="auto">
          <a:xfrm>
            <a:off x="9365897" y="4114603"/>
            <a:ext cx="2483203" cy="46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687" y="5847755"/>
            <a:ext cx="2336800" cy="698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3300" y="1015900"/>
            <a:ext cx="7874000" cy="1066800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2" b="41761"/>
          <a:stretch/>
        </p:blipFill>
        <p:spPr bwMode="auto">
          <a:xfrm>
            <a:off x="428625" y="2074862"/>
            <a:ext cx="10817225" cy="11011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447800" y="2787055"/>
            <a:ext cx="1219200" cy="4318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700" y="3466173"/>
            <a:ext cx="11798300" cy="2247900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0" t="41348" r="74435" b="43516"/>
          <a:stretch/>
        </p:blipFill>
        <p:spPr bwMode="auto">
          <a:xfrm>
            <a:off x="2003099" y="3835177"/>
            <a:ext cx="827567" cy="2861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46" t="80337" r="28313" b="1873"/>
          <a:stretch/>
        </p:blipFill>
        <p:spPr bwMode="auto">
          <a:xfrm>
            <a:off x="7399733" y="4578549"/>
            <a:ext cx="779072" cy="3363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5" name="ZoneTexte 14"/>
          <p:cNvSpPr txBox="1"/>
          <p:nvPr/>
        </p:nvSpPr>
        <p:spPr>
          <a:xfrm>
            <a:off x="146049" y="5847755"/>
            <a:ext cx="8155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The Multiplex PCR designed to </a:t>
            </a:r>
            <a:r>
              <a:rPr lang="en-GB" dirty="0"/>
              <a:t>detect </a:t>
            </a:r>
            <a:r>
              <a:rPr lang="en-GB" dirty="0" smtClean="0"/>
              <a:t>the insertion site IS A3 used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dirty="0"/>
              <a:t> </a:t>
            </a:r>
            <a:r>
              <a:rPr lang="en-GB" dirty="0" smtClean="0"/>
              <a:t>primer’ </a:t>
            </a:r>
            <a:r>
              <a:rPr lang="en-GB" dirty="0"/>
              <a:t>pair </a:t>
            </a:r>
            <a:r>
              <a:rPr lang="en-GB" dirty="0" smtClean="0"/>
              <a:t>specific of IS A3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1 primer’ pair </a:t>
            </a:r>
            <a:r>
              <a:rPr lang="en-GB" dirty="0" smtClean="0"/>
              <a:t>amplifying </a:t>
            </a:r>
            <a:r>
              <a:rPr lang="en-GB" i="1" dirty="0" err="1" smtClean="0"/>
              <a:t>dltR</a:t>
            </a:r>
            <a:r>
              <a:rPr lang="en-GB" dirty="0" smtClean="0"/>
              <a:t>, a GBS house keeping gene.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3134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197"/>
          <a:stretch/>
        </p:blipFill>
        <p:spPr bwMode="auto">
          <a:xfrm>
            <a:off x="2204375" y="1062098"/>
            <a:ext cx="7872356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40" b="48187"/>
          <a:stretch/>
        </p:blipFill>
        <p:spPr bwMode="auto">
          <a:xfrm>
            <a:off x="2204375" y="1633598"/>
            <a:ext cx="7872356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4" b="45017"/>
          <a:stretch/>
        </p:blipFill>
        <p:spPr bwMode="auto">
          <a:xfrm>
            <a:off x="1138901" y="2092941"/>
            <a:ext cx="10193338" cy="1036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642525" y="1683366"/>
            <a:ext cx="5965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ISA4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266700"/>
            <a:ext cx="12192000" cy="51911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smtClean="0"/>
              <a:t>	insertion site IS A4</a:t>
            </a:r>
            <a:endParaRPr lang="fr-FR" sz="32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50" y="2955404"/>
            <a:ext cx="11772900" cy="3810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24628" y="2869227"/>
            <a:ext cx="917897" cy="271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94" t="82365" r="29368" b="1199"/>
          <a:stretch/>
        </p:blipFill>
        <p:spPr bwMode="auto">
          <a:xfrm>
            <a:off x="7014258" y="4169840"/>
            <a:ext cx="783247" cy="3557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97" t="62704" r="7190" b="23509"/>
          <a:stretch/>
        </p:blipFill>
        <p:spPr bwMode="auto">
          <a:xfrm>
            <a:off x="9609640" y="3259736"/>
            <a:ext cx="2372810" cy="2597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1" t="43382" r="75364" b="41599"/>
          <a:stretch/>
        </p:blipFill>
        <p:spPr bwMode="auto">
          <a:xfrm>
            <a:off x="1482284" y="3420737"/>
            <a:ext cx="773575" cy="2917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16" name="ZoneTexte 15"/>
          <p:cNvSpPr txBox="1"/>
          <p:nvPr/>
        </p:nvSpPr>
        <p:spPr>
          <a:xfrm>
            <a:off x="146049" y="5847755"/>
            <a:ext cx="8155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The Multiplex PCR designed to </a:t>
            </a:r>
            <a:r>
              <a:rPr lang="en-GB" dirty="0"/>
              <a:t>detect </a:t>
            </a:r>
            <a:r>
              <a:rPr lang="en-GB" dirty="0" smtClean="0"/>
              <a:t>the insertion site IS A4 used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dirty="0"/>
              <a:t> </a:t>
            </a:r>
            <a:r>
              <a:rPr lang="en-GB" dirty="0" smtClean="0"/>
              <a:t>primer’ </a:t>
            </a:r>
            <a:r>
              <a:rPr lang="en-GB" dirty="0"/>
              <a:t>pair </a:t>
            </a:r>
            <a:r>
              <a:rPr lang="en-GB" dirty="0" smtClean="0"/>
              <a:t>specific of IS A4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1 primer’ pair </a:t>
            </a:r>
            <a:r>
              <a:rPr lang="en-GB" dirty="0" smtClean="0"/>
              <a:t>amplifying </a:t>
            </a:r>
            <a:r>
              <a:rPr lang="en-GB" i="1" dirty="0" err="1" smtClean="0"/>
              <a:t>dltR</a:t>
            </a:r>
            <a:r>
              <a:rPr lang="en-GB" dirty="0" smtClean="0"/>
              <a:t>, a GBS house keeping gene.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92257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280</Words>
  <Application>Microsoft Office PowerPoint</Application>
  <PresentationFormat>Personnalisé</PresentationFormat>
  <Paragraphs>58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Primer pairs used for  prophage detection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Adelaide Renard</dc:creator>
  <cp:lastModifiedBy>DIH49261</cp:lastModifiedBy>
  <cp:revision>40</cp:revision>
  <cp:lastPrinted>2019-04-01T06:25:42Z</cp:lastPrinted>
  <dcterms:created xsi:type="dcterms:W3CDTF">2019-01-23T14:20:21Z</dcterms:created>
  <dcterms:modified xsi:type="dcterms:W3CDTF">2019-04-09T14:21:10Z</dcterms:modified>
</cp:coreProperties>
</file>