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60700" cy="7199313"/>
  <p:notesSz cx="6810375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94660"/>
  </p:normalViewPr>
  <p:slideViewPr>
    <p:cSldViewPr snapToGrid="0">
      <p:cViewPr>
        <p:scale>
          <a:sx n="110" d="100"/>
          <a:sy n="110" d="100"/>
        </p:scale>
        <p:origin x="4050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53" y="1178222"/>
            <a:ext cx="2601595" cy="2506427"/>
          </a:xfrm>
        </p:spPr>
        <p:txBody>
          <a:bodyPr anchor="b"/>
          <a:lstStyle>
            <a:lvl1pPr algn="ctr">
              <a:defRPr sz="200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88" y="3781306"/>
            <a:ext cx="2295525" cy="1738167"/>
          </a:xfrm>
        </p:spPr>
        <p:txBody>
          <a:bodyPr/>
          <a:lstStyle>
            <a:lvl1pPr marL="0" indent="0" algn="ctr">
              <a:buNone/>
              <a:defRPr sz="803"/>
            </a:lvl1pPr>
            <a:lvl2pPr marL="153025" indent="0" algn="ctr">
              <a:buNone/>
              <a:defRPr sz="669"/>
            </a:lvl2pPr>
            <a:lvl3pPr marL="306050" indent="0" algn="ctr">
              <a:buNone/>
              <a:defRPr sz="602"/>
            </a:lvl3pPr>
            <a:lvl4pPr marL="459075" indent="0" algn="ctr">
              <a:buNone/>
              <a:defRPr sz="536"/>
            </a:lvl4pPr>
            <a:lvl5pPr marL="612099" indent="0" algn="ctr">
              <a:buNone/>
              <a:defRPr sz="536"/>
            </a:lvl5pPr>
            <a:lvl6pPr marL="765124" indent="0" algn="ctr">
              <a:buNone/>
              <a:defRPr sz="536"/>
            </a:lvl6pPr>
            <a:lvl7pPr marL="918149" indent="0" algn="ctr">
              <a:buNone/>
              <a:defRPr sz="536"/>
            </a:lvl7pPr>
            <a:lvl8pPr marL="1071174" indent="0" algn="ctr">
              <a:buNone/>
              <a:defRPr sz="536"/>
            </a:lvl8pPr>
            <a:lvl9pPr marL="1224199" indent="0" algn="ctr">
              <a:buNone/>
              <a:defRPr sz="53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6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96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0314" y="383297"/>
            <a:ext cx="659963" cy="61010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3" y="383297"/>
            <a:ext cx="1941632" cy="610108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7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29" y="1794831"/>
            <a:ext cx="2639854" cy="2994714"/>
          </a:xfrm>
        </p:spPr>
        <p:txBody>
          <a:bodyPr anchor="b"/>
          <a:lstStyle>
            <a:lvl1pPr>
              <a:defRPr sz="200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829" y="4817876"/>
            <a:ext cx="2639854" cy="1574849"/>
          </a:xfrm>
        </p:spPr>
        <p:txBody>
          <a:bodyPr/>
          <a:lstStyle>
            <a:lvl1pPr marL="0" indent="0">
              <a:buNone/>
              <a:defRPr sz="803">
                <a:solidFill>
                  <a:schemeClr val="tx1"/>
                </a:solidFill>
              </a:defRPr>
            </a:lvl1pPr>
            <a:lvl2pPr marL="153025" indent="0">
              <a:buNone/>
              <a:defRPr sz="669">
                <a:solidFill>
                  <a:schemeClr val="tx1">
                    <a:tint val="75000"/>
                  </a:schemeClr>
                </a:solidFill>
              </a:defRPr>
            </a:lvl2pPr>
            <a:lvl3pPr marL="306050" indent="0">
              <a:buNone/>
              <a:defRPr sz="602">
                <a:solidFill>
                  <a:schemeClr val="tx1">
                    <a:tint val="75000"/>
                  </a:schemeClr>
                </a:solidFill>
              </a:defRPr>
            </a:lvl3pPr>
            <a:lvl4pPr marL="459075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4pPr>
            <a:lvl5pPr marL="612099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5pPr>
            <a:lvl6pPr marL="765124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6pPr>
            <a:lvl7pPr marL="918149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7pPr>
            <a:lvl8pPr marL="1071174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8pPr>
            <a:lvl9pPr marL="1224199" indent="0">
              <a:buNone/>
              <a:defRPr sz="5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20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3" y="1916484"/>
            <a:ext cx="1300798" cy="45678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479" y="1916484"/>
            <a:ext cx="1300798" cy="45678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4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383299"/>
            <a:ext cx="2639854" cy="13915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822" y="1764832"/>
            <a:ext cx="1294819" cy="864917"/>
          </a:xfrm>
        </p:spPr>
        <p:txBody>
          <a:bodyPr anchor="b"/>
          <a:lstStyle>
            <a:lvl1pPr marL="0" indent="0">
              <a:buNone/>
              <a:defRPr sz="803" b="1"/>
            </a:lvl1pPr>
            <a:lvl2pPr marL="153025" indent="0">
              <a:buNone/>
              <a:defRPr sz="669" b="1"/>
            </a:lvl2pPr>
            <a:lvl3pPr marL="306050" indent="0">
              <a:buNone/>
              <a:defRPr sz="602" b="1"/>
            </a:lvl3pPr>
            <a:lvl4pPr marL="459075" indent="0">
              <a:buNone/>
              <a:defRPr sz="536" b="1"/>
            </a:lvl4pPr>
            <a:lvl5pPr marL="612099" indent="0">
              <a:buNone/>
              <a:defRPr sz="536" b="1"/>
            </a:lvl5pPr>
            <a:lvl6pPr marL="765124" indent="0">
              <a:buNone/>
              <a:defRPr sz="536" b="1"/>
            </a:lvl6pPr>
            <a:lvl7pPr marL="918149" indent="0">
              <a:buNone/>
              <a:defRPr sz="536" b="1"/>
            </a:lvl7pPr>
            <a:lvl8pPr marL="1071174" indent="0">
              <a:buNone/>
              <a:defRPr sz="536" b="1"/>
            </a:lvl8pPr>
            <a:lvl9pPr marL="1224199" indent="0">
              <a:buNone/>
              <a:defRPr sz="53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822" y="2629749"/>
            <a:ext cx="1294819" cy="38679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480" y="1764832"/>
            <a:ext cx="1301196" cy="864917"/>
          </a:xfrm>
        </p:spPr>
        <p:txBody>
          <a:bodyPr anchor="b"/>
          <a:lstStyle>
            <a:lvl1pPr marL="0" indent="0">
              <a:buNone/>
              <a:defRPr sz="803" b="1"/>
            </a:lvl1pPr>
            <a:lvl2pPr marL="153025" indent="0">
              <a:buNone/>
              <a:defRPr sz="669" b="1"/>
            </a:lvl2pPr>
            <a:lvl3pPr marL="306050" indent="0">
              <a:buNone/>
              <a:defRPr sz="602" b="1"/>
            </a:lvl3pPr>
            <a:lvl4pPr marL="459075" indent="0">
              <a:buNone/>
              <a:defRPr sz="536" b="1"/>
            </a:lvl4pPr>
            <a:lvl5pPr marL="612099" indent="0">
              <a:buNone/>
              <a:defRPr sz="536" b="1"/>
            </a:lvl5pPr>
            <a:lvl6pPr marL="765124" indent="0">
              <a:buNone/>
              <a:defRPr sz="536" b="1"/>
            </a:lvl6pPr>
            <a:lvl7pPr marL="918149" indent="0">
              <a:buNone/>
              <a:defRPr sz="536" b="1"/>
            </a:lvl7pPr>
            <a:lvl8pPr marL="1071174" indent="0">
              <a:buNone/>
              <a:defRPr sz="536" b="1"/>
            </a:lvl8pPr>
            <a:lvl9pPr marL="1224199" indent="0">
              <a:buNone/>
              <a:defRPr sz="53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480" y="2629749"/>
            <a:ext cx="1301196" cy="38679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881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61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73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479954"/>
            <a:ext cx="987155" cy="1679840"/>
          </a:xfrm>
        </p:spPr>
        <p:txBody>
          <a:bodyPr anchor="b"/>
          <a:lstStyle>
            <a:lvl1pPr>
              <a:defRPr sz="107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196" y="1036570"/>
            <a:ext cx="1549479" cy="5116178"/>
          </a:xfrm>
        </p:spPr>
        <p:txBody>
          <a:bodyPr/>
          <a:lstStyle>
            <a:lvl1pPr>
              <a:defRPr sz="1071"/>
            </a:lvl1pPr>
            <a:lvl2pPr>
              <a:defRPr sz="937"/>
            </a:lvl2pPr>
            <a:lvl3pPr>
              <a:defRPr sz="803"/>
            </a:lvl3pPr>
            <a:lvl4pPr>
              <a:defRPr sz="669"/>
            </a:lvl4pPr>
            <a:lvl5pPr>
              <a:defRPr sz="669"/>
            </a:lvl5pPr>
            <a:lvl6pPr>
              <a:defRPr sz="669"/>
            </a:lvl6pPr>
            <a:lvl7pPr>
              <a:defRPr sz="669"/>
            </a:lvl7pPr>
            <a:lvl8pPr>
              <a:defRPr sz="669"/>
            </a:lvl8pPr>
            <a:lvl9pPr>
              <a:defRPr sz="66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2159794"/>
            <a:ext cx="987155" cy="4001285"/>
          </a:xfrm>
        </p:spPr>
        <p:txBody>
          <a:bodyPr/>
          <a:lstStyle>
            <a:lvl1pPr marL="0" indent="0">
              <a:buNone/>
              <a:defRPr sz="536"/>
            </a:lvl1pPr>
            <a:lvl2pPr marL="153025" indent="0">
              <a:buNone/>
              <a:defRPr sz="469"/>
            </a:lvl2pPr>
            <a:lvl3pPr marL="306050" indent="0">
              <a:buNone/>
              <a:defRPr sz="402"/>
            </a:lvl3pPr>
            <a:lvl4pPr marL="459075" indent="0">
              <a:buNone/>
              <a:defRPr sz="335"/>
            </a:lvl4pPr>
            <a:lvl5pPr marL="612099" indent="0">
              <a:buNone/>
              <a:defRPr sz="335"/>
            </a:lvl5pPr>
            <a:lvl6pPr marL="765124" indent="0">
              <a:buNone/>
              <a:defRPr sz="335"/>
            </a:lvl6pPr>
            <a:lvl7pPr marL="918149" indent="0">
              <a:buNone/>
              <a:defRPr sz="335"/>
            </a:lvl7pPr>
            <a:lvl8pPr marL="1071174" indent="0">
              <a:buNone/>
              <a:defRPr sz="335"/>
            </a:lvl8pPr>
            <a:lvl9pPr marL="1224199" indent="0">
              <a:buNone/>
              <a:defRPr sz="33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47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479954"/>
            <a:ext cx="987155" cy="1679840"/>
          </a:xfrm>
        </p:spPr>
        <p:txBody>
          <a:bodyPr anchor="b"/>
          <a:lstStyle>
            <a:lvl1pPr>
              <a:defRPr sz="107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1196" y="1036570"/>
            <a:ext cx="1549479" cy="5116178"/>
          </a:xfrm>
        </p:spPr>
        <p:txBody>
          <a:bodyPr anchor="t"/>
          <a:lstStyle>
            <a:lvl1pPr marL="0" indent="0">
              <a:buNone/>
              <a:defRPr sz="1071"/>
            </a:lvl1pPr>
            <a:lvl2pPr marL="153025" indent="0">
              <a:buNone/>
              <a:defRPr sz="937"/>
            </a:lvl2pPr>
            <a:lvl3pPr marL="306050" indent="0">
              <a:buNone/>
              <a:defRPr sz="803"/>
            </a:lvl3pPr>
            <a:lvl4pPr marL="459075" indent="0">
              <a:buNone/>
              <a:defRPr sz="669"/>
            </a:lvl4pPr>
            <a:lvl5pPr marL="612099" indent="0">
              <a:buNone/>
              <a:defRPr sz="669"/>
            </a:lvl5pPr>
            <a:lvl6pPr marL="765124" indent="0">
              <a:buNone/>
              <a:defRPr sz="669"/>
            </a:lvl6pPr>
            <a:lvl7pPr marL="918149" indent="0">
              <a:buNone/>
              <a:defRPr sz="669"/>
            </a:lvl7pPr>
            <a:lvl8pPr marL="1071174" indent="0">
              <a:buNone/>
              <a:defRPr sz="669"/>
            </a:lvl8pPr>
            <a:lvl9pPr marL="1224199" indent="0">
              <a:buNone/>
              <a:defRPr sz="66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2159794"/>
            <a:ext cx="987155" cy="4001285"/>
          </a:xfrm>
        </p:spPr>
        <p:txBody>
          <a:bodyPr/>
          <a:lstStyle>
            <a:lvl1pPr marL="0" indent="0">
              <a:buNone/>
              <a:defRPr sz="536"/>
            </a:lvl1pPr>
            <a:lvl2pPr marL="153025" indent="0">
              <a:buNone/>
              <a:defRPr sz="469"/>
            </a:lvl2pPr>
            <a:lvl3pPr marL="306050" indent="0">
              <a:buNone/>
              <a:defRPr sz="402"/>
            </a:lvl3pPr>
            <a:lvl4pPr marL="459075" indent="0">
              <a:buNone/>
              <a:defRPr sz="335"/>
            </a:lvl4pPr>
            <a:lvl5pPr marL="612099" indent="0">
              <a:buNone/>
              <a:defRPr sz="335"/>
            </a:lvl5pPr>
            <a:lvl6pPr marL="765124" indent="0">
              <a:buNone/>
              <a:defRPr sz="335"/>
            </a:lvl6pPr>
            <a:lvl7pPr marL="918149" indent="0">
              <a:buNone/>
              <a:defRPr sz="335"/>
            </a:lvl7pPr>
            <a:lvl8pPr marL="1071174" indent="0">
              <a:buNone/>
              <a:defRPr sz="335"/>
            </a:lvl8pPr>
            <a:lvl9pPr marL="1224199" indent="0">
              <a:buNone/>
              <a:defRPr sz="33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1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423" y="383299"/>
            <a:ext cx="263985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3" y="1916484"/>
            <a:ext cx="263985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423" y="6672698"/>
            <a:ext cx="68865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21A9C-7475-4CD0-A6FC-5E8D92F6F69B}" type="datetimeFigureOut">
              <a:rPr lang="en-GB" smtClean="0"/>
              <a:t>31/10/2018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857" y="6672698"/>
            <a:ext cx="103298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619" y="6672698"/>
            <a:ext cx="68865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AE757-D0D5-4FB0-996B-B85CBE5C0E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73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6050" rtl="0" eaLnBrk="1" latinLnBrk="0" hangingPunct="1">
        <a:lnSpc>
          <a:spcPct val="90000"/>
        </a:lnSpc>
        <a:spcBef>
          <a:spcPct val="0"/>
        </a:spcBef>
        <a:buNone/>
        <a:defRPr sz="1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12" indent="-76512" algn="l" defTabSz="306050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1pPr>
      <a:lvl2pPr marL="2295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2pPr>
      <a:lvl3pPr marL="38256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69" kern="1200">
          <a:solidFill>
            <a:schemeClr val="tx1"/>
          </a:solidFill>
          <a:latin typeface="+mn-lt"/>
          <a:ea typeface="+mn-ea"/>
          <a:cs typeface="+mn-cs"/>
        </a:defRPr>
      </a:lvl3pPr>
      <a:lvl4pPr marL="53558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8861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8416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9466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147686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30071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1pPr>
      <a:lvl2pPr marL="153025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306050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3pPr>
      <a:lvl4pPr marL="459075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12099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765124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18149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071174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224199" algn="l" defTabSz="306050" rtl="0" eaLnBrk="1" latinLnBrk="0" hangingPunct="1">
        <a:defRPr sz="6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57719" y="2529553"/>
            <a:ext cx="895771" cy="30159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NEXTflex</a:t>
            </a:r>
            <a:endParaRPr lang="en-GB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243841" y="139339"/>
            <a:ext cx="2585084" cy="24201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RNA Extraction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3841" y="385205"/>
            <a:ext cx="1318259" cy="24675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MagnaZol</a:t>
            </a:r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1510666" y="385205"/>
            <a:ext cx="1318259" cy="24411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miRNeasy</a:t>
            </a:r>
            <a:endParaRPr lang="en-GB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1510504" y="638451"/>
            <a:ext cx="1318258" cy="1264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3679" y="635813"/>
            <a:ext cx="1266824" cy="12676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40555" y="664289"/>
            <a:ext cx="1266825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Phenol/ guanidine-based lysis and chloroform phase separation.</a:t>
            </a:r>
          </a:p>
          <a:p>
            <a:endParaRPr lang="en-GB" sz="1000" b="1" dirty="0" smtClean="0"/>
          </a:p>
          <a:p>
            <a:r>
              <a:rPr lang="en-GB" sz="1000" b="1" dirty="0" smtClean="0"/>
              <a:t>Magnetic bead based purification</a:t>
            </a:r>
            <a:endParaRPr lang="en-GB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33097" y="644928"/>
            <a:ext cx="146113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Phenol/ guanidine-based lysis and chloroform phase separation</a:t>
            </a:r>
            <a:endParaRPr lang="en-GB" sz="600" b="1" dirty="0"/>
          </a:p>
          <a:p>
            <a:endParaRPr lang="en-GB" sz="600" b="1" dirty="0" smtClean="0"/>
          </a:p>
          <a:p>
            <a:r>
              <a:rPr lang="en-GB" sz="1000" b="1" dirty="0" smtClean="0"/>
              <a:t>Silica-membrane column based purification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1433380" y="1952952"/>
            <a:ext cx="179918" cy="2839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57719" y="2280052"/>
            <a:ext cx="2585085" cy="2495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Adapter Ligation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53491" y="2529553"/>
            <a:ext cx="837776" cy="3015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CleanTag</a:t>
            </a:r>
            <a:endParaRPr lang="en-GB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1997672" y="2529553"/>
            <a:ext cx="845131" cy="30159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QIAseq</a:t>
            </a:r>
            <a:endParaRPr lang="en-GB" sz="1200" b="1" dirty="0"/>
          </a:p>
        </p:txBody>
      </p:sp>
      <p:sp>
        <p:nvSpPr>
          <p:cNvPr id="19" name="Rectangle 18"/>
          <p:cNvSpPr/>
          <p:nvPr/>
        </p:nvSpPr>
        <p:spPr>
          <a:xfrm>
            <a:off x="257717" y="2831152"/>
            <a:ext cx="895774" cy="7808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145281" y="2831151"/>
            <a:ext cx="845986" cy="780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997672" y="2831151"/>
            <a:ext cx="845132" cy="780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2117" y="2821155"/>
            <a:ext cx="8884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Randomized end 3’ and 5’ adapters </a:t>
            </a:r>
            <a:endParaRPr lang="en-GB" sz="1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150842" y="2821155"/>
            <a:ext cx="9100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Modified fixed </a:t>
            </a:r>
            <a:r>
              <a:rPr lang="en-GB" sz="1000" b="1" dirty="0" smtClean="0"/>
              <a:t>adapters</a:t>
            </a:r>
            <a:endParaRPr lang="en-GB" sz="1000" b="1" dirty="0"/>
          </a:p>
        </p:txBody>
      </p:sp>
      <p:sp>
        <p:nvSpPr>
          <p:cNvPr id="37" name="Down Arrow 36"/>
          <p:cNvSpPr/>
          <p:nvPr/>
        </p:nvSpPr>
        <p:spPr>
          <a:xfrm>
            <a:off x="1433380" y="3644919"/>
            <a:ext cx="179918" cy="2839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70154" y="4213600"/>
            <a:ext cx="881158" cy="30159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NEXTflex</a:t>
            </a:r>
            <a:endParaRPr lang="en-GB" sz="1200" b="1" dirty="0"/>
          </a:p>
        </p:txBody>
      </p:sp>
      <p:sp>
        <p:nvSpPr>
          <p:cNvPr id="39" name="Rectangle 38"/>
          <p:cNvSpPr/>
          <p:nvPr/>
        </p:nvSpPr>
        <p:spPr>
          <a:xfrm>
            <a:off x="270154" y="3964099"/>
            <a:ext cx="2585085" cy="2495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RT and PCR Amplification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152167" y="4213600"/>
            <a:ext cx="859884" cy="3015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CleanTag</a:t>
            </a:r>
            <a:endParaRPr lang="en-GB" sz="1200" b="1" dirty="0"/>
          </a:p>
        </p:txBody>
      </p:sp>
      <p:sp>
        <p:nvSpPr>
          <p:cNvPr id="41" name="Rectangle 40"/>
          <p:cNvSpPr/>
          <p:nvPr/>
        </p:nvSpPr>
        <p:spPr>
          <a:xfrm>
            <a:off x="2010107" y="4213600"/>
            <a:ext cx="845131" cy="30159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QIAseq</a:t>
            </a:r>
            <a:endParaRPr lang="en-GB" sz="1200" b="1" dirty="0"/>
          </a:p>
        </p:txBody>
      </p:sp>
      <p:sp>
        <p:nvSpPr>
          <p:cNvPr id="42" name="Rectangle 41"/>
          <p:cNvSpPr/>
          <p:nvPr/>
        </p:nvSpPr>
        <p:spPr>
          <a:xfrm>
            <a:off x="270155" y="4515198"/>
            <a:ext cx="881156" cy="789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145282" y="4515199"/>
            <a:ext cx="861220" cy="789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2004558" y="4515199"/>
            <a:ext cx="850680" cy="789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996851" y="4471557"/>
            <a:ext cx="9858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RT primer contains UMI</a:t>
            </a:r>
          </a:p>
          <a:p>
            <a:r>
              <a:rPr lang="en-GB" sz="1000" b="1" dirty="0" smtClean="0"/>
              <a:t>PCR with barcoded primers</a:t>
            </a:r>
            <a:endParaRPr lang="en-GB" sz="1000" b="1" dirty="0"/>
          </a:p>
        </p:txBody>
      </p:sp>
      <p:sp>
        <p:nvSpPr>
          <p:cNvPr id="48" name="Rectangle 47"/>
          <p:cNvSpPr/>
          <p:nvPr/>
        </p:nvSpPr>
        <p:spPr>
          <a:xfrm>
            <a:off x="284100" y="5903548"/>
            <a:ext cx="882011" cy="29813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NEXTflex</a:t>
            </a:r>
            <a:endParaRPr lang="en-GB" sz="1200" b="1" dirty="0"/>
          </a:p>
        </p:txBody>
      </p:sp>
      <p:sp>
        <p:nvSpPr>
          <p:cNvPr id="49" name="Rectangle 48"/>
          <p:cNvSpPr/>
          <p:nvPr/>
        </p:nvSpPr>
        <p:spPr>
          <a:xfrm>
            <a:off x="284100" y="5654047"/>
            <a:ext cx="2585085" cy="2495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Library Clean up and Purification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159707" y="5903548"/>
            <a:ext cx="868946" cy="29813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CleanTag</a:t>
            </a:r>
            <a:endParaRPr lang="en-GB" sz="1200" b="1" dirty="0"/>
          </a:p>
        </p:txBody>
      </p:sp>
      <p:sp>
        <p:nvSpPr>
          <p:cNvPr id="51" name="Rectangle 50"/>
          <p:cNvSpPr/>
          <p:nvPr/>
        </p:nvSpPr>
        <p:spPr>
          <a:xfrm>
            <a:off x="2024053" y="5903548"/>
            <a:ext cx="845131" cy="29813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/>
              <a:t>QIAseq</a:t>
            </a:r>
            <a:endParaRPr lang="en-GB" sz="1200" b="1" dirty="0"/>
          </a:p>
        </p:txBody>
      </p:sp>
      <p:sp>
        <p:nvSpPr>
          <p:cNvPr id="52" name="Rectangle 51"/>
          <p:cNvSpPr/>
          <p:nvPr/>
        </p:nvSpPr>
        <p:spPr>
          <a:xfrm>
            <a:off x="284100" y="6201687"/>
            <a:ext cx="875605" cy="8415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1159705" y="6201688"/>
            <a:ext cx="864346" cy="841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2024052" y="6201687"/>
            <a:ext cx="841068" cy="841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292933" y="6181435"/>
            <a:ext cx="9421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Gel-free size selection &gt;50ng, gel size selection &lt;50ng RNA</a:t>
            </a:r>
            <a:endParaRPr lang="en-GB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166109" y="6215098"/>
            <a:ext cx="910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Gel-free </a:t>
            </a:r>
            <a:r>
              <a:rPr lang="en-GB" sz="1000" b="1" dirty="0" smtClean="0"/>
              <a:t>size selection from </a:t>
            </a:r>
            <a:r>
              <a:rPr lang="en-GB" sz="1000" b="1" dirty="0" smtClean="0"/>
              <a:t>&gt;1ng </a:t>
            </a:r>
            <a:r>
              <a:rPr lang="en-GB" sz="1000" b="1" dirty="0" smtClean="0"/>
              <a:t>input RNA</a:t>
            </a:r>
            <a:endParaRPr lang="en-GB" sz="1000" b="1" dirty="0"/>
          </a:p>
        </p:txBody>
      </p:sp>
      <p:sp>
        <p:nvSpPr>
          <p:cNvPr id="58" name="Down Arrow 57"/>
          <p:cNvSpPr/>
          <p:nvPr/>
        </p:nvSpPr>
        <p:spPr>
          <a:xfrm>
            <a:off x="1433380" y="5333331"/>
            <a:ext cx="179918" cy="2839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2008288" y="6228067"/>
            <a:ext cx="908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Gel-free </a:t>
            </a:r>
            <a:r>
              <a:rPr lang="en-GB" sz="1000" b="1" dirty="0" smtClean="0"/>
              <a:t>size selection from </a:t>
            </a:r>
            <a:r>
              <a:rPr lang="en-GB" sz="1000" b="1" dirty="0" smtClean="0"/>
              <a:t>&gt;1ng </a:t>
            </a:r>
            <a:r>
              <a:rPr lang="en-GB" sz="1000" b="1" dirty="0" smtClean="0"/>
              <a:t>input RNA</a:t>
            </a:r>
            <a:endParaRPr lang="en-GB" sz="1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2006501" y="2788335"/>
            <a:ext cx="910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Fixed </a:t>
            </a:r>
            <a:r>
              <a:rPr lang="en-GB" sz="1000" b="1" dirty="0" smtClean="0"/>
              <a:t>adapters </a:t>
            </a:r>
            <a:r>
              <a:rPr lang="en-GB" sz="1000" b="1" dirty="0" smtClean="0"/>
              <a:t>and optimised ligation chemistry</a:t>
            </a:r>
            <a:endParaRPr lang="en-GB" sz="1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208365" y="4508842"/>
            <a:ext cx="7446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PCR with barcoded primers</a:t>
            </a:r>
            <a:endParaRPr lang="en-GB" sz="1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80206" y="4502484"/>
            <a:ext cx="8917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PCR with barcoded primers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3124229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110</Words>
  <Application>Microsoft Office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Wong</dc:creator>
  <cp:lastModifiedBy>David Simpson</cp:lastModifiedBy>
  <cp:revision>12</cp:revision>
  <cp:lastPrinted>2018-10-31T15:17:26Z</cp:lastPrinted>
  <dcterms:created xsi:type="dcterms:W3CDTF">2018-10-30T16:37:50Z</dcterms:created>
  <dcterms:modified xsi:type="dcterms:W3CDTF">2018-10-31T15:32:40Z</dcterms:modified>
</cp:coreProperties>
</file>