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wdp" ContentType="image/vnd.ms-photo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46"/>
  </p:normalViewPr>
  <p:slideViewPr>
    <p:cSldViewPr>
      <p:cViewPr varScale="1">
        <p:scale>
          <a:sx n="89" d="100"/>
          <a:sy n="89" d="100"/>
        </p:scale>
        <p:origin x="1016" y="2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43540854889082"/>
          <c:y val="0.0541899970836979"/>
          <c:w val="0.534807700433066"/>
          <c:h val="0.714520997375328"/>
        </c:manualLayout>
      </c:layout>
      <c:scatterChart>
        <c:scatterStyle val="lineMarker"/>
        <c:varyColors val="0"/>
        <c:ser>
          <c:idx val="0"/>
          <c:order val="0"/>
          <c:tx>
            <c:v>EV</c:v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'Trial 2'!$B$2:$B$75</c:f>
              <c:numCache>
                <c:formatCode>General</c:formatCode>
                <c:ptCount val="74"/>
                <c:pt idx="0">
                  <c:v>10.0</c:v>
                </c:pt>
                <c:pt idx="1">
                  <c:v>12.0</c:v>
                </c:pt>
                <c:pt idx="2">
                  <c:v>14.0</c:v>
                </c:pt>
                <c:pt idx="3">
                  <c:v>16.0</c:v>
                </c:pt>
                <c:pt idx="4">
                  <c:v>18.0</c:v>
                </c:pt>
                <c:pt idx="5">
                  <c:v>20.0</c:v>
                </c:pt>
                <c:pt idx="6">
                  <c:v>22.0</c:v>
                </c:pt>
                <c:pt idx="7">
                  <c:v>24.0</c:v>
                </c:pt>
                <c:pt idx="8">
                  <c:v>26.0</c:v>
                </c:pt>
                <c:pt idx="9">
                  <c:v>28.0</c:v>
                </c:pt>
                <c:pt idx="10">
                  <c:v>30.0</c:v>
                </c:pt>
                <c:pt idx="11">
                  <c:v>32.0</c:v>
                </c:pt>
                <c:pt idx="12">
                  <c:v>34.0</c:v>
                </c:pt>
                <c:pt idx="13">
                  <c:v>36.0</c:v>
                </c:pt>
                <c:pt idx="14">
                  <c:v>38.0</c:v>
                </c:pt>
                <c:pt idx="15">
                  <c:v>40.0</c:v>
                </c:pt>
                <c:pt idx="16">
                  <c:v>42.0</c:v>
                </c:pt>
                <c:pt idx="17">
                  <c:v>44.0</c:v>
                </c:pt>
                <c:pt idx="18">
                  <c:v>46.0</c:v>
                </c:pt>
                <c:pt idx="19">
                  <c:v>48.0</c:v>
                </c:pt>
                <c:pt idx="20">
                  <c:v>50.0</c:v>
                </c:pt>
                <c:pt idx="21">
                  <c:v>52.0</c:v>
                </c:pt>
                <c:pt idx="22">
                  <c:v>54.0</c:v>
                </c:pt>
                <c:pt idx="23">
                  <c:v>56.0</c:v>
                </c:pt>
                <c:pt idx="24">
                  <c:v>58.0</c:v>
                </c:pt>
                <c:pt idx="25">
                  <c:v>60.0</c:v>
                </c:pt>
                <c:pt idx="26">
                  <c:v>62.0</c:v>
                </c:pt>
                <c:pt idx="27">
                  <c:v>64.0</c:v>
                </c:pt>
                <c:pt idx="28">
                  <c:v>66.0</c:v>
                </c:pt>
                <c:pt idx="29">
                  <c:v>68.0</c:v>
                </c:pt>
                <c:pt idx="30">
                  <c:v>70.0</c:v>
                </c:pt>
                <c:pt idx="31">
                  <c:v>72.0</c:v>
                </c:pt>
                <c:pt idx="32">
                  <c:v>74.0</c:v>
                </c:pt>
                <c:pt idx="33">
                  <c:v>76.0</c:v>
                </c:pt>
                <c:pt idx="34">
                  <c:v>78.0</c:v>
                </c:pt>
                <c:pt idx="35">
                  <c:v>80.0</c:v>
                </c:pt>
                <c:pt idx="36">
                  <c:v>82.0</c:v>
                </c:pt>
                <c:pt idx="37">
                  <c:v>84.0</c:v>
                </c:pt>
                <c:pt idx="38">
                  <c:v>86.0</c:v>
                </c:pt>
                <c:pt idx="39">
                  <c:v>88.0</c:v>
                </c:pt>
                <c:pt idx="40">
                  <c:v>90.0</c:v>
                </c:pt>
                <c:pt idx="41">
                  <c:v>92.0</c:v>
                </c:pt>
                <c:pt idx="42">
                  <c:v>94.0</c:v>
                </c:pt>
                <c:pt idx="43">
                  <c:v>96.0</c:v>
                </c:pt>
                <c:pt idx="44">
                  <c:v>98.0</c:v>
                </c:pt>
                <c:pt idx="45">
                  <c:v>100.0</c:v>
                </c:pt>
                <c:pt idx="46">
                  <c:v>102.0</c:v>
                </c:pt>
                <c:pt idx="47">
                  <c:v>104.0</c:v>
                </c:pt>
                <c:pt idx="48">
                  <c:v>106.0</c:v>
                </c:pt>
                <c:pt idx="49">
                  <c:v>108.0</c:v>
                </c:pt>
                <c:pt idx="50">
                  <c:v>110.0</c:v>
                </c:pt>
                <c:pt idx="51">
                  <c:v>112.0</c:v>
                </c:pt>
                <c:pt idx="52">
                  <c:v>114.0</c:v>
                </c:pt>
                <c:pt idx="53">
                  <c:v>116.0</c:v>
                </c:pt>
                <c:pt idx="54">
                  <c:v>118.0</c:v>
                </c:pt>
                <c:pt idx="55">
                  <c:v>120.0</c:v>
                </c:pt>
                <c:pt idx="56">
                  <c:v>122.0</c:v>
                </c:pt>
                <c:pt idx="57">
                  <c:v>124.0</c:v>
                </c:pt>
                <c:pt idx="58">
                  <c:v>126.0</c:v>
                </c:pt>
                <c:pt idx="59">
                  <c:v>128.0</c:v>
                </c:pt>
                <c:pt idx="60">
                  <c:v>130.0</c:v>
                </c:pt>
                <c:pt idx="61">
                  <c:v>132.0</c:v>
                </c:pt>
                <c:pt idx="62">
                  <c:v>134.0</c:v>
                </c:pt>
                <c:pt idx="63">
                  <c:v>136.0</c:v>
                </c:pt>
                <c:pt idx="64">
                  <c:v>138.0</c:v>
                </c:pt>
                <c:pt idx="65">
                  <c:v>140.0</c:v>
                </c:pt>
                <c:pt idx="66">
                  <c:v>142.0</c:v>
                </c:pt>
                <c:pt idx="67">
                  <c:v>144.0</c:v>
                </c:pt>
                <c:pt idx="68">
                  <c:v>146.0</c:v>
                </c:pt>
                <c:pt idx="69">
                  <c:v>148.0</c:v>
                </c:pt>
              </c:numCache>
            </c:numRef>
          </c:xVal>
          <c:yVal>
            <c:numRef>
              <c:f>'Trial 2'!$T$2:$T$75</c:f>
              <c:numCache>
                <c:formatCode>General</c:formatCode>
                <c:ptCount val="74"/>
                <c:pt idx="0">
                  <c:v>11.20183666666667</c:v>
                </c:pt>
                <c:pt idx="1">
                  <c:v>13.22497666666666</c:v>
                </c:pt>
                <c:pt idx="2">
                  <c:v>15.24974666666667</c:v>
                </c:pt>
                <c:pt idx="3">
                  <c:v>16.72732333333325</c:v>
                </c:pt>
                <c:pt idx="4">
                  <c:v>18.10979666666667</c:v>
                </c:pt>
                <c:pt idx="5">
                  <c:v>19.57511</c:v>
                </c:pt>
                <c:pt idx="6">
                  <c:v>21.29432333333325</c:v>
                </c:pt>
                <c:pt idx="7">
                  <c:v>23.21278</c:v>
                </c:pt>
                <c:pt idx="8">
                  <c:v>24.85826666666667</c:v>
                </c:pt>
                <c:pt idx="9">
                  <c:v>26.53971333333325</c:v>
                </c:pt>
                <c:pt idx="10">
                  <c:v>28.15420666666667</c:v>
                </c:pt>
                <c:pt idx="11">
                  <c:v>29.81777</c:v>
                </c:pt>
                <c:pt idx="12">
                  <c:v>31.01900999999999</c:v>
                </c:pt>
                <c:pt idx="13">
                  <c:v>32.84092333333329</c:v>
                </c:pt>
                <c:pt idx="14">
                  <c:v>34.18483333333332</c:v>
                </c:pt>
                <c:pt idx="15">
                  <c:v>36.24899333333334</c:v>
                </c:pt>
                <c:pt idx="16">
                  <c:v>37.25185333333332</c:v>
                </c:pt>
                <c:pt idx="17">
                  <c:v>39.81564333333326</c:v>
                </c:pt>
                <c:pt idx="18">
                  <c:v>41.93654333333333</c:v>
                </c:pt>
                <c:pt idx="19">
                  <c:v>44.07467666666653</c:v>
                </c:pt>
                <c:pt idx="20">
                  <c:v>45.97525333333333</c:v>
                </c:pt>
                <c:pt idx="21">
                  <c:v>48.21957000000001</c:v>
                </c:pt>
                <c:pt idx="22">
                  <c:v>50.54883333333333</c:v>
                </c:pt>
                <c:pt idx="23">
                  <c:v>53.01804000000001</c:v>
                </c:pt>
                <c:pt idx="24">
                  <c:v>55.2467</c:v>
                </c:pt>
                <c:pt idx="25">
                  <c:v>57.48694333333329</c:v>
                </c:pt>
                <c:pt idx="26">
                  <c:v>59.80238666666654</c:v>
                </c:pt>
                <c:pt idx="27">
                  <c:v>62.25302000000001</c:v>
                </c:pt>
                <c:pt idx="28">
                  <c:v>64.62707666666653</c:v>
                </c:pt>
                <c:pt idx="29">
                  <c:v>66.84772</c:v>
                </c:pt>
                <c:pt idx="30">
                  <c:v>69.26853333333334</c:v>
                </c:pt>
                <c:pt idx="31">
                  <c:v>71.47727</c:v>
                </c:pt>
                <c:pt idx="32">
                  <c:v>73.67142333333331</c:v>
                </c:pt>
                <c:pt idx="33">
                  <c:v>75.77594333333322</c:v>
                </c:pt>
                <c:pt idx="34">
                  <c:v>77.64924</c:v>
                </c:pt>
                <c:pt idx="35">
                  <c:v>79.58249666666656</c:v>
                </c:pt>
                <c:pt idx="36">
                  <c:v>81.29858</c:v>
                </c:pt>
                <c:pt idx="37">
                  <c:v>82.94808333333333</c:v>
                </c:pt>
                <c:pt idx="38">
                  <c:v>84.43140666666666</c:v>
                </c:pt>
                <c:pt idx="39">
                  <c:v>85.93057333333333</c:v>
                </c:pt>
                <c:pt idx="40">
                  <c:v>87.30909333333331</c:v>
                </c:pt>
                <c:pt idx="41">
                  <c:v>88.49688666666667</c:v>
                </c:pt>
                <c:pt idx="42">
                  <c:v>89.91851333333333</c:v>
                </c:pt>
                <c:pt idx="43">
                  <c:v>91.13576999999998</c:v>
                </c:pt>
                <c:pt idx="44">
                  <c:v>92.32725333333333</c:v>
                </c:pt>
                <c:pt idx="45">
                  <c:v>93.35407333333325</c:v>
                </c:pt>
                <c:pt idx="46">
                  <c:v>94.30997999999998</c:v>
                </c:pt>
                <c:pt idx="47">
                  <c:v>95.0641233333334</c:v>
                </c:pt>
                <c:pt idx="48">
                  <c:v>95.80179333333331</c:v>
                </c:pt>
                <c:pt idx="49">
                  <c:v>96.58706</c:v>
                </c:pt>
                <c:pt idx="50">
                  <c:v>97.20599333333331</c:v>
                </c:pt>
                <c:pt idx="51">
                  <c:v>97.52697666666653</c:v>
                </c:pt>
                <c:pt idx="52">
                  <c:v>97.92689666666665</c:v>
                </c:pt>
                <c:pt idx="53">
                  <c:v>98.25746666666667</c:v>
                </c:pt>
                <c:pt idx="54">
                  <c:v>98.53719666666667</c:v>
                </c:pt>
                <c:pt idx="55">
                  <c:v>98.71101333333332</c:v>
                </c:pt>
                <c:pt idx="56">
                  <c:v>98.87908999999995</c:v>
                </c:pt>
                <c:pt idx="57">
                  <c:v>99.09451000000002</c:v>
                </c:pt>
                <c:pt idx="58">
                  <c:v>99.29103666666667</c:v>
                </c:pt>
                <c:pt idx="59">
                  <c:v>99.4019</c:v>
                </c:pt>
                <c:pt idx="60">
                  <c:v>99.50053666666665</c:v>
                </c:pt>
                <c:pt idx="61">
                  <c:v>99.60482666666667</c:v>
                </c:pt>
                <c:pt idx="62">
                  <c:v>99.66707333333328</c:v>
                </c:pt>
                <c:pt idx="63">
                  <c:v>99.74854</c:v>
                </c:pt>
                <c:pt idx="64">
                  <c:v>99.74475333333333</c:v>
                </c:pt>
                <c:pt idx="65">
                  <c:v>99.77637999999992</c:v>
                </c:pt>
                <c:pt idx="66">
                  <c:v>99.83353666666662</c:v>
                </c:pt>
                <c:pt idx="67">
                  <c:v>99.86944333333331</c:v>
                </c:pt>
                <c:pt idx="68">
                  <c:v>99.89411333333332</c:v>
                </c:pt>
                <c:pt idx="69">
                  <c:v>99.9106</c:v>
                </c:pt>
              </c:numCache>
            </c:numRef>
          </c:yVal>
          <c:smooth val="0"/>
        </c:ser>
        <c:ser>
          <c:idx val="1"/>
          <c:order val="1"/>
          <c:tx>
            <c:v>E-cadherin</c:v>
          </c:tx>
          <c:spPr>
            <a:ln w="28575">
              <a:noFill/>
            </a:ln>
          </c:spPr>
          <c:marker>
            <c:symbol val="square"/>
            <c:size val="3"/>
            <c:spPr>
              <a:solidFill>
                <a:schemeClr val="tx1"/>
              </a:solidFill>
              <a:ln>
                <a:noFill/>
              </a:ln>
            </c:spPr>
          </c:marker>
          <c:xVal>
            <c:numRef>
              <c:f>'Trial 2'!$B$2:$B$75</c:f>
              <c:numCache>
                <c:formatCode>General</c:formatCode>
                <c:ptCount val="74"/>
                <c:pt idx="0">
                  <c:v>10.0</c:v>
                </c:pt>
                <c:pt idx="1">
                  <c:v>12.0</c:v>
                </c:pt>
                <c:pt idx="2">
                  <c:v>14.0</c:v>
                </c:pt>
                <c:pt idx="3">
                  <c:v>16.0</c:v>
                </c:pt>
                <c:pt idx="4">
                  <c:v>18.0</c:v>
                </c:pt>
                <c:pt idx="5">
                  <c:v>20.0</c:v>
                </c:pt>
                <c:pt idx="6">
                  <c:v>22.0</c:v>
                </c:pt>
                <c:pt idx="7">
                  <c:v>24.0</c:v>
                </c:pt>
                <c:pt idx="8">
                  <c:v>26.0</c:v>
                </c:pt>
                <c:pt idx="9">
                  <c:v>28.0</c:v>
                </c:pt>
                <c:pt idx="10">
                  <c:v>30.0</c:v>
                </c:pt>
                <c:pt idx="11">
                  <c:v>32.0</c:v>
                </c:pt>
                <c:pt idx="12">
                  <c:v>34.0</c:v>
                </c:pt>
                <c:pt idx="13">
                  <c:v>36.0</c:v>
                </c:pt>
                <c:pt idx="14">
                  <c:v>38.0</c:v>
                </c:pt>
                <c:pt idx="15">
                  <c:v>40.0</c:v>
                </c:pt>
                <c:pt idx="16">
                  <c:v>42.0</c:v>
                </c:pt>
                <c:pt idx="17">
                  <c:v>44.0</c:v>
                </c:pt>
                <c:pt idx="18">
                  <c:v>46.0</c:v>
                </c:pt>
                <c:pt idx="19">
                  <c:v>48.0</c:v>
                </c:pt>
                <c:pt idx="20">
                  <c:v>50.0</c:v>
                </c:pt>
                <c:pt idx="21">
                  <c:v>52.0</c:v>
                </c:pt>
                <c:pt idx="22">
                  <c:v>54.0</c:v>
                </c:pt>
                <c:pt idx="23">
                  <c:v>56.0</c:v>
                </c:pt>
                <c:pt idx="24">
                  <c:v>58.0</c:v>
                </c:pt>
                <c:pt idx="25">
                  <c:v>60.0</c:v>
                </c:pt>
                <c:pt idx="26">
                  <c:v>62.0</c:v>
                </c:pt>
                <c:pt idx="27">
                  <c:v>64.0</c:v>
                </c:pt>
                <c:pt idx="28">
                  <c:v>66.0</c:v>
                </c:pt>
                <c:pt idx="29">
                  <c:v>68.0</c:v>
                </c:pt>
                <c:pt idx="30">
                  <c:v>70.0</c:v>
                </c:pt>
                <c:pt idx="31">
                  <c:v>72.0</c:v>
                </c:pt>
                <c:pt idx="32">
                  <c:v>74.0</c:v>
                </c:pt>
                <c:pt idx="33">
                  <c:v>76.0</c:v>
                </c:pt>
                <c:pt idx="34">
                  <c:v>78.0</c:v>
                </c:pt>
                <c:pt idx="35">
                  <c:v>80.0</c:v>
                </c:pt>
                <c:pt idx="36">
                  <c:v>82.0</c:v>
                </c:pt>
                <c:pt idx="37">
                  <c:v>84.0</c:v>
                </c:pt>
                <c:pt idx="38">
                  <c:v>86.0</c:v>
                </c:pt>
                <c:pt idx="39">
                  <c:v>88.0</c:v>
                </c:pt>
                <c:pt idx="40">
                  <c:v>90.0</c:v>
                </c:pt>
                <c:pt idx="41">
                  <c:v>92.0</c:v>
                </c:pt>
                <c:pt idx="42">
                  <c:v>94.0</c:v>
                </c:pt>
                <c:pt idx="43">
                  <c:v>96.0</c:v>
                </c:pt>
                <c:pt idx="44">
                  <c:v>98.0</c:v>
                </c:pt>
                <c:pt idx="45">
                  <c:v>100.0</c:v>
                </c:pt>
                <c:pt idx="46">
                  <c:v>102.0</c:v>
                </c:pt>
                <c:pt idx="47">
                  <c:v>104.0</c:v>
                </c:pt>
                <c:pt idx="48">
                  <c:v>106.0</c:v>
                </c:pt>
                <c:pt idx="49">
                  <c:v>108.0</c:v>
                </c:pt>
                <c:pt idx="50">
                  <c:v>110.0</c:v>
                </c:pt>
                <c:pt idx="51">
                  <c:v>112.0</c:v>
                </c:pt>
                <c:pt idx="52">
                  <c:v>114.0</c:v>
                </c:pt>
                <c:pt idx="53">
                  <c:v>116.0</c:v>
                </c:pt>
                <c:pt idx="54">
                  <c:v>118.0</c:v>
                </c:pt>
                <c:pt idx="55">
                  <c:v>120.0</c:v>
                </c:pt>
                <c:pt idx="56">
                  <c:v>122.0</c:v>
                </c:pt>
                <c:pt idx="57">
                  <c:v>124.0</c:v>
                </c:pt>
                <c:pt idx="58">
                  <c:v>126.0</c:v>
                </c:pt>
                <c:pt idx="59">
                  <c:v>128.0</c:v>
                </c:pt>
                <c:pt idx="60">
                  <c:v>130.0</c:v>
                </c:pt>
                <c:pt idx="61">
                  <c:v>132.0</c:v>
                </c:pt>
                <c:pt idx="62">
                  <c:v>134.0</c:v>
                </c:pt>
                <c:pt idx="63">
                  <c:v>136.0</c:v>
                </c:pt>
                <c:pt idx="64">
                  <c:v>138.0</c:v>
                </c:pt>
                <c:pt idx="65">
                  <c:v>140.0</c:v>
                </c:pt>
                <c:pt idx="66">
                  <c:v>142.0</c:v>
                </c:pt>
                <c:pt idx="67">
                  <c:v>144.0</c:v>
                </c:pt>
                <c:pt idx="68">
                  <c:v>146.0</c:v>
                </c:pt>
                <c:pt idx="69">
                  <c:v>148.0</c:v>
                </c:pt>
              </c:numCache>
            </c:numRef>
          </c:xVal>
          <c:yVal>
            <c:numRef>
              <c:f>'Trial 2'!$V$2:$V$75</c:f>
              <c:numCache>
                <c:formatCode>General</c:formatCode>
                <c:ptCount val="74"/>
                <c:pt idx="0">
                  <c:v>11.20183666666667</c:v>
                </c:pt>
                <c:pt idx="1">
                  <c:v>13.60295391845421</c:v>
                </c:pt>
                <c:pt idx="2">
                  <c:v>15.65524949732085</c:v>
                </c:pt>
                <c:pt idx="3">
                  <c:v>16.72732333333325</c:v>
                </c:pt>
                <c:pt idx="4">
                  <c:v>18.37645575444976</c:v>
                </c:pt>
                <c:pt idx="5">
                  <c:v>19.74724328861949</c:v>
                </c:pt>
                <c:pt idx="6">
                  <c:v>21.29432333333325</c:v>
                </c:pt>
                <c:pt idx="7">
                  <c:v>23.09348498149442</c:v>
                </c:pt>
                <c:pt idx="8">
                  <c:v>24.83095265475804</c:v>
                </c:pt>
                <c:pt idx="9">
                  <c:v>26.53971333333325</c:v>
                </c:pt>
                <c:pt idx="10">
                  <c:v>27.55700921889855</c:v>
                </c:pt>
                <c:pt idx="11">
                  <c:v>28.56721839931568</c:v>
                </c:pt>
                <c:pt idx="12">
                  <c:v>31.01900999999999</c:v>
                </c:pt>
                <c:pt idx="13">
                  <c:v>31.9872549038965</c:v>
                </c:pt>
                <c:pt idx="14">
                  <c:v>33.33416916352571</c:v>
                </c:pt>
                <c:pt idx="15">
                  <c:v>36.24899333333334</c:v>
                </c:pt>
                <c:pt idx="16">
                  <c:v>38.23195828374627</c:v>
                </c:pt>
                <c:pt idx="17">
                  <c:v>39.87792931302993</c:v>
                </c:pt>
                <c:pt idx="18">
                  <c:v>41.93654333333333</c:v>
                </c:pt>
                <c:pt idx="19">
                  <c:v>43.89965357978442</c:v>
                </c:pt>
                <c:pt idx="20">
                  <c:v>46.1915222485409</c:v>
                </c:pt>
                <c:pt idx="21">
                  <c:v>48.21957000000001</c:v>
                </c:pt>
                <c:pt idx="22">
                  <c:v>49.92199102157038</c:v>
                </c:pt>
                <c:pt idx="23">
                  <c:v>51.81677154624919</c:v>
                </c:pt>
                <c:pt idx="24">
                  <c:v>55.2467</c:v>
                </c:pt>
                <c:pt idx="25">
                  <c:v>57.40893735352134</c:v>
                </c:pt>
                <c:pt idx="26">
                  <c:v>59.29057975562924</c:v>
                </c:pt>
                <c:pt idx="27">
                  <c:v>62.25302000000001</c:v>
                </c:pt>
                <c:pt idx="28">
                  <c:v>64.13333480213485</c:v>
                </c:pt>
                <c:pt idx="29">
                  <c:v>65.58064642261577</c:v>
                </c:pt>
                <c:pt idx="30">
                  <c:v>69.26853333333334</c:v>
                </c:pt>
                <c:pt idx="31">
                  <c:v>71.00745227431352</c:v>
                </c:pt>
                <c:pt idx="32">
                  <c:v>72.11251086826787</c:v>
                </c:pt>
                <c:pt idx="33">
                  <c:v>75.77594333333322</c:v>
                </c:pt>
                <c:pt idx="34">
                  <c:v>76.7294214453753</c:v>
                </c:pt>
                <c:pt idx="35">
                  <c:v>77.79524723237773</c:v>
                </c:pt>
                <c:pt idx="36">
                  <c:v>81.29858</c:v>
                </c:pt>
                <c:pt idx="37">
                  <c:v>82.29573878601718</c:v>
                </c:pt>
                <c:pt idx="38">
                  <c:v>83.4682049220438</c:v>
                </c:pt>
                <c:pt idx="39">
                  <c:v>85.93057333333333</c:v>
                </c:pt>
                <c:pt idx="40">
                  <c:v>87.0106614815038</c:v>
                </c:pt>
                <c:pt idx="41">
                  <c:v>87.98898229979758</c:v>
                </c:pt>
                <c:pt idx="42">
                  <c:v>89.91851333333333</c:v>
                </c:pt>
                <c:pt idx="43">
                  <c:v>90.55866711007748</c:v>
                </c:pt>
                <c:pt idx="44">
                  <c:v>91.22237578394905</c:v>
                </c:pt>
                <c:pt idx="45">
                  <c:v>93.35407333333325</c:v>
                </c:pt>
                <c:pt idx="46">
                  <c:v>94.02343129367407</c:v>
                </c:pt>
                <c:pt idx="47">
                  <c:v>94.41270978663647</c:v>
                </c:pt>
                <c:pt idx="48">
                  <c:v>95.80179333333331</c:v>
                </c:pt>
                <c:pt idx="49">
                  <c:v>96.18144015830005</c:v>
                </c:pt>
                <c:pt idx="50">
                  <c:v>96.4577966943002</c:v>
                </c:pt>
                <c:pt idx="51">
                  <c:v>97.52697666666653</c:v>
                </c:pt>
                <c:pt idx="52">
                  <c:v>97.83149292104417</c:v>
                </c:pt>
                <c:pt idx="53">
                  <c:v>97.9994589857673</c:v>
                </c:pt>
                <c:pt idx="54">
                  <c:v>98.53719666666664</c:v>
                </c:pt>
                <c:pt idx="55">
                  <c:v>98.83837531211863</c:v>
                </c:pt>
                <c:pt idx="56">
                  <c:v>98.86583753400848</c:v>
                </c:pt>
                <c:pt idx="57">
                  <c:v>99.0945100000001</c:v>
                </c:pt>
                <c:pt idx="58">
                  <c:v>99.31807640570935</c:v>
                </c:pt>
                <c:pt idx="59">
                  <c:v>99.54259395545503</c:v>
                </c:pt>
                <c:pt idx="60">
                  <c:v>99.50053666666665</c:v>
                </c:pt>
                <c:pt idx="61">
                  <c:v>99.72912993538346</c:v>
                </c:pt>
                <c:pt idx="62">
                  <c:v>99.95420659326694</c:v>
                </c:pt>
                <c:pt idx="63">
                  <c:v>99.74853999999996</c:v>
                </c:pt>
                <c:pt idx="64">
                  <c:v>99.98538539324076</c:v>
                </c:pt>
                <c:pt idx="65">
                  <c:v>100.349864099714</c:v>
                </c:pt>
                <c:pt idx="66">
                  <c:v>99.83353666666659</c:v>
                </c:pt>
                <c:pt idx="67">
                  <c:v>100.026153601678</c:v>
                </c:pt>
                <c:pt idx="68">
                  <c:v>100.2337517046678</c:v>
                </c:pt>
                <c:pt idx="69">
                  <c:v>99.9106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69967024"/>
        <c:axId val="-270033408"/>
      </c:scatterChart>
      <c:valAx>
        <c:axId val="-269967024"/>
        <c:scaling>
          <c:orientation val="minMax"/>
          <c:max val="180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(hours)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70033408"/>
        <c:crosses val="autoZero"/>
        <c:crossBetween val="midCat"/>
        <c:majorUnit val="24.0"/>
      </c:valAx>
      <c:valAx>
        <c:axId val="-27003340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Conflence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6996702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58944506936633"/>
          <c:y val="0.109599203576249"/>
          <c:w val="0.337087305741846"/>
          <c:h val="0.22835964446802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16148008672829"/>
          <c:y val="0.0588086592184296"/>
          <c:w val="0.479080508958119"/>
          <c:h val="0.690189365512587"/>
        </c:manualLayout>
      </c:layout>
      <c:scatterChart>
        <c:scatterStyle val="lineMarker"/>
        <c:varyColors val="0"/>
        <c:ser>
          <c:idx val="0"/>
          <c:order val="0"/>
          <c:tx>
            <c:v>EV</c:v>
          </c:tx>
          <c:spPr>
            <a:ln w="28575">
              <a:noFill/>
            </a:ln>
          </c:spPr>
          <c:marker>
            <c:symbol val="diamond"/>
            <c:size val="5"/>
            <c:spPr>
              <a:solidFill>
                <a:schemeClr val="bg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'Trial 2'!$B$2:$B$57</c:f>
              <c:numCache>
                <c:formatCode>General</c:formatCode>
                <c:ptCount val="56"/>
                <c:pt idx="0">
                  <c:v>10.0</c:v>
                </c:pt>
                <c:pt idx="1">
                  <c:v>12.0</c:v>
                </c:pt>
                <c:pt idx="2">
                  <c:v>14.0</c:v>
                </c:pt>
                <c:pt idx="3">
                  <c:v>16.0</c:v>
                </c:pt>
                <c:pt idx="4">
                  <c:v>18.0</c:v>
                </c:pt>
                <c:pt idx="5">
                  <c:v>20.0</c:v>
                </c:pt>
                <c:pt idx="6">
                  <c:v>22.0</c:v>
                </c:pt>
                <c:pt idx="7">
                  <c:v>24.0</c:v>
                </c:pt>
                <c:pt idx="8">
                  <c:v>26.0</c:v>
                </c:pt>
                <c:pt idx="9">
                  <c:v>28.0</c:v>
                </c:pt>
                <c:pt idx="10">
                  <c:v>30.0</c:v>
                </c:pt>
                <c:pt idx="11">
                  <c:v>32.0</c:v>
                </c:pt>
                <c:pt idx="12">
                  <c:v>34.0</c:v>
                </c:pt>
                <c:pt idx="13">
                  <c:v>36.0</c:v>
                </c:pt>
                <c:pt idx="14">
                  <c:v>38.0</c:v>
                </c:pt>
                <c:pt idx="15">
                  <c:v>40.0</c:v>
                </c:pt>
                <c:pt idx="16">
                  <c:v>42.0</c:v>
                </c:pt>
                <c:pt idx="17">
                  <c:v>44.0</c:v>
                </c:pt>
                <c:pt idx="18">
                  <c:v>46.0</c:v>
                </c:pt>
                <c:pt idx="19">
                  <c:v>48.0</c:v>
                </c:pt>
                <c:pt idx="20">
                  <c:v>50.0</c:v>
                </c:pt>
                <c:pt idx="21">
                  <c:v>52.0</c:v>
                </c:pt>
                <c:pt idx="22">
                  <c:v>54.0</c:v>
                </c:pt>
                <c:pt idx="23">
                  <c:v>56.0</c:v>
                </c:pt>
                <c:pt idx="24">
                  <c:v>58.0</c:v>
                </c:pt>
                <c:pt idx="25">
                  <c:v>60.0</c:v>
                </c:pt>
                <c:pt idx="26">
                  <c:v>62.0</c:v>
                </c:pt>
                <c:pt idx="27">
                  <c:v>64.0</c:v>
                </c:pt>
                <c:pt idx="28">
                  <c:v>66.0</c:v>
                </c:pt>
                <c:pt idx="29">
                  <c:v>68.0</c:v>
                </c:pt>
                <c:pt idx="30">
                  <c:v>70.0</c:v>
                </c:pt>
                <c:pt idx="31">
                  <c:v>72.0</c:v>
                </c:pt>
                <c:pt idx="32">
                  <c:v>74.0</c:v>
                </c:pt>
                <c:pt idx="33">
                  <c:v>76.0</c:v>
                </c:pt>
                <c:pt idx="34">
                  <c:v>78.0</c:v>
                </c:pt>
                <c:pt idx="35">
                  <c:v>80.0</c:v>
                </c:pt>
                <c:pt idx="36">
                  <c:v>82.0</c:v>
                </c:pt>
                <c:pt idx="37">
                  <c:v>84.0</c:v>
                </c:pt>
                <c:pt idx="38">
                  <c:v>86.0</c:v>
                </c:pt>
                <c:pt idx="39">
                  <c:v>88.0</c:v>
                </c:pt>
                <c:pt idx="40">
                  <c:v>90.0</c:v>
                </c:pt>
                <c:pt idx="41">
                  <c:v>92.0</c:v>
                </c:pt>
                <c:pt idx="42">
                  <c:v>94.0</c:v>
                </c:pt>
                <c:pt idx="43">
                  <c:v>96.0</c:v>
                </c:pt>
                <c:pt idx="44">
                  <c:v>98.0</c:v>
                </c:pt>
                <c:pt idx="45">
                  <c:v>100.0</c:v>
                </c:pt>
                <c:pt idx="46">
                  <c:v>102.0</c:v>
                </c:pt>
                <c:pt idx="47">
                  <c:v>104.0</c:v>
                </c:pt>
                <c:pt idx="48">
                  <c:v>106.0</c:v>
                </c:pt>
                <c:pt idx="49">
                  <c:v>108.0</c:v>
                </c:pt>
                <c:pt idx="50">
                  <c:v>110.0</c:v>
                </c:pt>
                <c:pt idx="51">
                  <c:v>112.0</c:v>
                </c:pt>
                <c:pt idx="52">
                  <c:v>114.0</c:v>
                </c:pt>
                <c:pt idx="53">
                  <c:v>116.0</c:v>
                </c:pt>
                <c:pt idx="54">
                  <c:v>118.0</c:v>
                </c:pt>
                <c:pt idx="55">
                  <c:v>120.0</c:v>
                </c:pt>
              </c:numCache>
            </c:numRef>
          </c:xVal>
          <c:yVal>
            <c:numRef>
              <c:f>'Trial 2'!$I$2:$I$57</c:f>
              <c:numCache>
                <c:formatCode>General</c:formatCode>
                <c:ptCount val="56"/>
                <c:pt idx="0">
                  <c:v>11.460696</c:v>
                </c:pt>
                <c:pt idx="1">
                  <c:v>12.43005433333333</c:v>
                </c:pt>
                <c:pt idx="2">
                  <c:v>13.65592666666667</c:v>
                </c:pt>
                <c:pt idx="3">
                  <c:v>15.24087333333333</c:v>
                </c:pt>
                <c:pt idx="4">
                  <c:v>17.18068999999998</c:v>
                </c:pt>
                <c:pt idx="5">
                  <c:v>19.22282333333325</c:v>
                </c:pt>
                <c:pt idx="6">
                  <c:v>21.56990333333328</c:v>
                </c:pt>
                <c:pt idx="7">
                  <c:v>24.09551333333325</c:v>
                </c:pt>
                <c:pt idx="8">
                  <c:v>26.47582999999998</c:v>
                </c:pt>
                <c:pt idx="9">
                  <c:v>28.45098333333332</c:v>
                </c:pt>
                <c:pt idx="10">
                  <c:v>31.56213333333325</c:v>
                </c:pt>
                <c:pt idx="11">
                  <c:v>34.52534</c:v>
                </c:pt>
                <c:pt idx="12">
                  <c:v>38.86458666666653</c:v>
                </c:pt>
                <c:pt idx="13">
                  <c:v>42.80498666666651</c:v>
                </c:pt>
                <c:pt idx="14">
                  <c:v>47.15576666666657</c:v>
                </c:pt>
                <c:pt idx="15">
                  <c:v>50.78968</c:v>
                </c:pt>
                <c:pt idx="16">
                  <c:v>55.33512666666657</c:v>
                </c:pt>
                <c:pt idx="17">
                  <c:v>59.4074</c:v>
                </c:pt>
                <c:pt idx="18">
                  <c:v>63.73280000000001</c:v>
                </c:pt>
                <c:pt idx="19">
                  <c:v>69.30844666666655</c:v>
                </c:pt>
                <c:pt idx="20">
                  <c:v>74.00412</c:v>
                </c:pt>
                <c:pt idx="21">
                  <c:v>78.02569666666656</c:v>
                </c:pt>
                <c:pt idx="22">
                  <c:v>81.17154333333325</c:v>
                </c:pt>
                <c:pt idx="23">
                  <c:v>85.60225666666665</c:v>
                </c:pt>
                <c:pt idx="24">
                  <c:v>88.85359666666656</c:v>
                </c:pt>
                <c:pt idx="25">
                  <c:v>91.21028333333333</c:v>
                </c:pt>
                <c:pt idx="26">
                  <c:v>93.75008000000001</c:v>
                </c:pt>
                <c:pt idx="27">
                  <c:v>94.93220000000002</c:v>
                </c:pt>
                <c:pt idx="28">
                  <c:v>96.24745333333336</c:v>
                </c:pt>
                <c:pt idx="29">
                  <c:v>97.40091</c:v>
                </c:pt>
                <c:pt idx="30">
                  <c:v>98.29533</c:v>
                </c:pt>
                <c:pt idx="31">
                  <c:v>98.88946999999997</c:v>
                </c:pt>
                <c:pt idx="32">
                  <c:v>99.3411233333334</c:v>
                </c:pt>
                <c:pt idx="33">
                  <c:v>99.61051333333334</c:v>
                </c:pt>
                <c:pt idx="34">
                  <c:v>99.72781333333334</c:v>
                </c:pt>
                <c:pt idx="35">
                  <c:v>99.82760333333334</c:v>
                </c:pt>
                <c:pt idx="36">
                  <c:v>99.90017666666665</c:v>
                </c:pt>
                <c:pt idx="37">
                  <c:v>99.94255666666667</c:v>
                </c:pt>
                <c:pt idx="38">
                  <c:v>99.96800333333334</c:v>
                </c:pt>
                <c:pt idx="39">
                  <c:v>99.98380666666668</c:v>
                </c:pt>
                <c:pt idx="40">
                  <c:v>99.99130333333333</c:v>
                </c:pt>
                <c:pt idx="41">
                  <c:v>99.98638000000001</c:v>
                </c:pt>
                <c:pt idx="42">
                  <c:v>99.99349333333333</c:v>
                </c:pt>
                <c:pt idx="43">
                  <c:v>99.9959</c:v>
                </c:pt>
                <c:pt idx="44">
                  <c:v>99.99776666666666</c:v>
                </c:pt>
                <c:pt idx="45">
                  <c:v>99.99945666666667</c:v>
                </c:pt>
                <c:pt idx="46">
                  <c:v>99.99695</c:v>
                </c:pt>
                <c:pt idx="47">
                  <c:v>99.99965</c:v>
                </c:pt>
                <c:pt idx="48">
                  <c:v>99.99939333333334</c:v>
                </c:pt>
                <c:pt idx="49">
                  <c:v>99.99950333333333</c:v>
                </c:pt>
                <c:pt idx="50">
                  <c:v>99.99882333333333</c:v>
                </c:pt>
                <c:pt idx="51">
                  <c:v>99.99934</c:v>
                </c:pt>
                <c:pt idx="52">
                  <c:v>99.9974266666667</c:v>
                </c:pt>
                <c:pt idx="53">
                  <c:v>99.9966633333334</c:v>
                </c:pt>
                <c:pt idx="54">
                  <c:v>99.99440666666667</c:v>
                </c:pt>
                <c:pt idx="55">
                  <c:v>99.99287</c:v>
                </c:pt>
              </c:numCache>
            </c:numRef>
          </c:yVal>
          <c:smooth val="0"/>
        </c:ser>
        <c:ser>
          <c:idx val="1"/>
          <c:order val="1"/>
          <c:tx>
            <c:v>E-cadherin</c:v>
          </c:tx>
          <c:spPr>
            <a:ln w="28575">
              <a:noFill/>
            </a:ln>
          </c:spPr>
          <c:marker>
            <c:symbol val="square"/>
            <c:size val="4"/>
            <c:spPr>
              <a:solidFill>
                <a:schemeClr val="tx1"/>
              </a:solidFill>
              <a:ln>
                <a:noFill/>
              </a:ln>
            </c:spPr>
          </c:marker>
          <c:xVal>
            <c:numRef>
              <c:f>'Trial 2'!$B$2:$B$57</c:f>
              <c:numCache>
                <c:formatCode>General</c:formatCode>
                <c:ptCount val="56"/>
                <c:pt idx="0">
                  <c:v>10.0</c:v>
                </c:pt>
                <c:pt idx="1">
                  <c:v>12.0</c:v>
                </c:pt>
                <c:pt idx="2">
                  <c:v>14.0</c:v>
                </c:pt>
                <c:pt idx="3">
                  <c:v>16.0</c:v>
                </c:pt>
                <c:pt idx="4">
                  <c:v>18.0</c:v>
                </c:pt>
                <c:pt idx="5">
                  <c:v>20.0</c:v>
                </c:pt>
                <c:pt idx="6">
                  <c:v>22.0</c:v>
                </c:pt>
                <c:pt idx="7">
                  <c:v>24.0</c:v>
                </c:pt>
                <c:pt idx="8">
                  <c:v>26.0</c:v>
                </c:pt>
                <c:pt idx="9">
                  <c:v>28.0</c:v>
                </c:pt>
                <c:pt idx="10">
                  <c:v>30.0</c:v>
                </c:pt>
                <c:pt idx="11">
                  <c:v>32.0</c:v>
                </c:pt>
                <c:pt idx="12">
                  <c:v>34.0</c:v>
                </c:pt>
                <c:pt idx="13">
                  <c:v>36.0</c:v>
                </c:pt>
                <c:pt idx="14">
                  <c:v>38.0</c:v>
                </c:pt>
                <c:pt idx="15">
                  <c:v>40.0</c:v>
                </c:pt>
                <c:pt idx="16">
                  <c:v>42.0</c:v>
                </c:pt>
                <c:pt idx="17">
                  <c:v>44.0</c:v>
                </c:pt>
                <c:pt idx="18">
                  <c:v>46.0</c:v>
                </c:pt>
                <c:pt idx="19">
                  <c:v>48.0</c:v>
                </c:pt>
                <c:pt idx="20">
                  <c:v>50.0</c:v>
                </c:pt>
                <c:pt idx="21">
                  <c:v>52.0</c:v>
                </c:pt>
                <c:pt idx="22">
                  <c:v>54.0</c:v>
                </c:pt>
                <c:pt idx="23">
                  <c:v>56.0</c:v>
                </c:pt>
                <c:pt idx="24">
                  <c:v>58.0</c:v>
                </c:pt>
                <c:pt idx="25">
                  <c:v>60.0</c:v>
                </c:pt>
                <c:pt idx="26">
                  <c:v>62.0</c:v>
                </c:pt>
                <c:pt idx="27">
                  <c:v>64.0</c:v>
                </c:pt>
                <c:pt idx="28">
                  <c:v>66.0</c:v>
                </c:pt>
                <c:pt idx="29">
                  <c:v>68.0</c:v>
                </c:pt>
                <c:pt idx="30">
                  <c:v>70.0</c:v>
                </c:pt>
                <c:pt idx="31">
                  <c:v>72.0</c:v>
                </c:pt>
                <c:pt idx="32">
                  <c:v>74.0</c:v>
                </c:pt>
                <c:pt idx="33">
                  <c:v>76.0</c:v>
                </c:pt>
                <c:pt idx="34">
                  <c:v>78.0</c:v>
                </c:pt>
                <c:pt idx="35">
                  <c:v>80.0</c:v>
                </c:pt>
                <c:pt idx="36">
                  <c:v>82.0</c:v>
                </c:pt>
                <c:pt idx="37">
                  <c:v>84.0</c:v>
                </c:pt>
                <c:pt idx="38">
                  <c:v>86.0</c:v>
                </c:pt>
                <c:pt idx="39">
                  <c:v>88.0</c:v>
                </c:pt>
                <c:pt idx="40">
                  <c:v>90.0</c:v>
                </c:pt>
                <c:pt idx="41">
                  <c:v>92.0</c:v>
                </c:pt>
                <c:pt idx="42">
                  <c:v>94.0</c:v>
                </c:pt>
                <c:pt idx="43">
                  <c:v>96.0</c:v>
                </c:pt>
                <c:pt idx="44">
                  <c:v>98.0</c:v>
                </c:pt>
                <c:pt idx="45">
                  <c:v>100.0</c:v>
                </c:pt>
                <c:pt idx="46">
                  <c:v>102.0</c:v>
                </c:pt>
                <c:pt idx="47">
                  <c:v>104.0</c:v>
                </c:pt>
                <c:pt idx="48">
                  <c:v>106.0</c:v>
                </c:pt>
                <c:pt idx="49">
                  <c:v>108.0</c:v>
                </c:pt>
                <c:pt idx="50">
                  <c:v>110.0</c:v>
                </c:pt>
                <c:pt idx="51">
                  <c:v>112.0</c:v>
                </c:pt>
                <c:pt idx="52">
                  <c:v>114.0</c:v>
                </c:pt>
                <c:pt idx="53">
                  <c:v>116.0</c:v>
                </c:pt>
                <c:pt idx="54">
                  <c:v>118.0</c:v>
                </c:pt>
                <c:pt idx="55">
                  <c:v>120.0</c:v>
                </c:pt>
              </c:numCache>
            </c:numRef>
          </c:xVal>
          <c:yVal>
            <c:numRef>
              <c:f>'Trial 2'!$K$2:$K$71</c:f>
              <c:numCache>
                <c:formatCode>General</c:formatCode>
                <c:ptCount val="70"/>
                <c:pt idx="0">
                  <c:v>11.460696</c:v>
                </c:pt>
                <c:pt idx="1">
                  <c:v>12.32069198868808</c:v>
                </c:pt>
                <c:pt idx="2">
                  <c:v>13.51008382434545</c:v>
                </c:pt>
                <c:pt idx="3">
                  <c:v>15.24087333333333</c:v>
                </c:pt>
                <c:pt idx="4">
                  <c:v>17.09148412265661</c:v>
                </c:pt>
                <c:pt idx="5">
                  <c:v>18.79283407780311</c:v>
                </c:pt>
                <c:pt idx="6">
                  <c:v>21.56990333333328</c:v>
                </c:pt>
                <c:pt idx="7">
                  <c:v>23.65571849742131</c:v>
                </c:pt>
                <c:pt idx="8">
                  <c:v>25.40871927913316</c:v>
                </c:pt>
                <c:pt idx="9">
                  <c:v>28.45098333333332</c:v>
                </c:pt>
                <c:pt idx="10">
                  <c:v>30.78326541300268</c:v>
                </c:pt>
                <c:pt idx="11">
                  <c:v>34.75453508019622</c:v>
                </c:pt>
                <c:pt idx="12">
                  <c:v>38.86458666666653</c:v>
                </c:pt>
                <c:pt idx="13">
                  <c:v>42.32278902578647</c:v>
                </c:pt>
                <c:pt idx="14">
                  <c:v>46.39688247796761</c:v>
                </c:pt>
                <c:pt idx="15">
                  <c:v>50.78968</c:v>
                </c:pt>
                <c:pt idx="16">
                  <c:v>56.15608697821724</c:v>
                </c:pt>
                <c:pt idx="17">
                  <c:v>60.99434059250773</c:v>
                </c:pt>
                <c:pt idx="18">
                  <c:v>63.73280000000001</c:v>
                </c:pt>
                <c:pt idx="19">
                  <c:v>70.15179968726387</c:v>
                </c:pt>
                <c:pt idx="20">
                  <c:v>77.46989233416781</c:v>
                </c:pt>
                <c:pt idx="21">
                  <c:v>78.02569666666656</c:v>
                </c:pt>
                <c:pt idx="22">
                  <c:v>84.50320706809435</c:v>
                </c:pt>
                <c:pt idx="23">
                  <c:v>91.05053068771823</c:v>
                </c:pt>
                <c:pt idx="24">
                  <c:v>88.85359666666656</c:v>
                </c:pt>
                <c:pt idx="25">
                  <c:v>94.93247505353332</c:v>
                </c:pt>
                <c:pt idx="26">
                  <c:v>101.7152047746084</c:v>
                </c:pt>
                <c:pt idx="27">
                  <c:v>94.93220000000002</c:v>
                </c:pt>
                <c:pt idx="28">
                  <c:v>101.8621175095932</c:v>
                </c:pt>
                <c:pt idx="29">
                  <c:v>106.3873118461858</c:v>
                </c:pt>
                <c:pt idx="30">
                  <c:v>98.29533</c:v>
                </c:pt>
                <c:pt idx="31">
                  <c:v>101.6154469066356</c:v>
                </c:pt>
                <c:pt idx="32">
                  <c:v>104.7644178511994</c:v>
                </c:pt>
                <c:pt idx="33">
                  <c:v>99.61051333333334</c:v>
                </c:pt>
                <c:pt idx="34">
                  <c:v>102.2019862139744</c:v>
                </c:pt>
                <c:pt idx="35">
                  <c:v>104.5729704703203</c:v>
                </c:pt>
                <c:pt idx="36">
                  <c:v>99.90017666666665</c:v>
                </c:pt>
                <c:pt idx="37">
                  <c:v>101.266547797773</c:v>
                </c:pt>
                <c:pt idx="38">
                  <c:v>101.8921719607294</c:v>
                </c:pt>
                <c:pt idx="39">
                  <c:v>99.98380666666668</c:v>
                </c:pt>
                <c:pt idx="40">
                  <c:v>100.2962772645412</c:v>
                </c:pt>
                <c:pt idx="41">
                  <c:v>100.5011179802363</c:v>
                </c:pt>
                <c:pt idx="42">
                  <c:v>99.99349333333333</c:v>
                </c:pt>
                <c:pt idx="43">
                  <c:v>100.0877741197758</c:v>
                </c:pt>
                <c:pt idx="44">
                  <c:v>100.1191876882207</c:v>
                </c:pt>
                <c:pt idx="45">
                  <c:v>99.99945666666667</c:v>
                </c:pt>
                <c:pt idx="46">
                  <c:v>100.0163966986897</c:v>
                </c:pt>
                <c:pt idx="47">
                  <c:v>100.0247633404901</c:v>
                </c:pt>
                <c:pt idx="48">
                  <c:v>99.99939333333333</c:v>
                </c:pt>
                <c:pt idx="49">
                  <c:v>100.0047006685514</c:v>
                </c:pt>
                <c:pt idx="50">
                  <c:v>100.0079677467635</c:v>
                </c:pt>
                <c:pt idx="51">
                  <c:v>99.99934</c:v>
                </c:pt>
                <c:pt idx="52">
                  <c:v>99.9982399591149</c:v>
                </c:pt>
                <c:pt idx="53">
                  <c:v>99.9978999464777</c:v>
                </c:pt>
                <c:pt idx="54">
                  <c:v>99.99440666666667</c:v>
                </c:pt>
                <c:pt idx="55">
                  <c:v>99.99223663613988</c:v>
                </c:pt>
                <c:pt idx="56">
                  <c:v>99.9998600767156</c:v>
                </c:pt>
                <c:pt idx="57">
                  <c:v>99.98668</c:v>
                </c:pt>
                <c:pt idx="58">
                  <c:v>99.9779239361227</c:v>
                </c:pt>
                <c:pt idx="59">
                  <c:v>99.98884651751807</c:v>
                </c:pt>
                <c:pt idx="60">
                  <c:v>99.98549666666665</c:v>
                </c:pt>
                <c:pt idx="61">
                  <c:v>99.98587663238864</c:v>
                </c:pt>
                <c:pt idx="62">
                  <c:v>99.9855666603524</c:v>
                </c:pt>
                <c:pt idx="63">
                  <c:v>99.98391</c:v>
                </c:pt>
                <c:pt idx="64">
                  <c:v>99.9793772310871</c:v>
                </c:pt>
                <c:pt idx="65">
                  <c:v>99.97402123134982</c:v>
                </c:pt>
                <c:pt idx="66">
                  <c:v>99.98176000000002</c:v>
                </c:pt>
                <c:pt idx="67">
                  <c:v>99.9804667819135</c:v>
                </c:pt>
                <c:pt idx="68">
                  <c:v>99.9846530755133</c:v>
                </c:pt>
                <c:pt idx="69">
                  <c:v>99.97468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38429984"/>
        <c:axId val="-238676800"/>
      </c:scatterChart>
      <c:valAx>
        <c:axId val="-2384299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(hours)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38676800"/>
        <c:crosses val="autoZero"/>
        <c:crossBetween val="midCat"/>
        <c:majorUnit val="24.0"/>
      </c:valAx>
      <c:valAx>
        <c:axId val="-23867680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% Conflence</a:t>
                </a:r>
              </a:p>
            </c:rich>
          </c:tx>
          <c:layout>
            <c:manualLayout>
              <c:xMode val="edge"/>
              <c:yMode val="edge"/>
              <c:x val="0.0652173913043478"/>
              <c:y val="0.17313883220131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-23842998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482301615707128"/>
          <c:y val="0.210804483227492"/>
          <c:w val="0.259435269454955"/>
          <c:h val="0.20805987822562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460968-B32F-4780-9E93-6F1D962FB60C}" type="datetimeFigureOut">
              <a:rPr lang="en-US" smtClean="0"/>
              <a:t>1/28/19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5F92B1-8C1A-4BA2-A5A6-2DDD19A31C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4841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B8A52-C501-45CE-8757-367E9FBA02E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028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538E-8F42-4E6F-AA37-7015D2EA649F}" type="datetimeFigureOut">
              <a:rPr lang="en-US" smtClean="0"/>
              <a:t>1/28/19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F3DEB-3140-4721-86E2-5379CD721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18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538E-8F42-4E6F-AA37-7015D2EA649F}" type="datetimeFigureOut">
              <a:rPr lang="en-US" smtClean="0"/>
              <a:t>1/28/19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F3DEB-3140-4721-86E2-5379CD721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329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538E-8F42-4E6F-AA37-7015D2EA649F}" type="datetimeFigureOut">
              <a:rPr lang="en-US" smtClean="0"/>
              <a:t>1/28/19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F3DEB-3140-4721-86E2-5379CD721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27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538E-8F42-4E6F-AA37-7015D2EA649F}" type="datetimeFigureOut">
              <a:rPr lang="en-US" smtClean="0"/>
              <a:t>1/28/19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F3DEB-3140-4721-86E2-5379CD721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812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538E-8F42-4E6F-AA37-7015D2EA649F}" type="datetimeFigureOut">
              <a:rPr lang="en-US" smtClean="0"/>
              <a:t>1/28/19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F3DEB-3140-4721-86E2-5379CD721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99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538E-8F42-4E6F-AA37-7015D2EA649F}" type="datetimeFigureOut">
              <a:rPr lang="en-US" smtClean="0"/>
              <a:t>1/28/19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F3DEB-3140-4721-86E2-5379CD721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859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538E-8F42-4E6F-AA37-7015D2EA649F}" type="datetimeFigureOut">
              <a:rPr lang="en-US" smtClean="0"/>
              <a:t>1/28/19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F3DEB-3140-4721-86E2-5379CD721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765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538E-8F42-4E6F-AA37-7015D2EA649F}" type="datetimeFigureOut">
              <a:rPr lang="en-US" smtClean="0"/>
              <a:t>1/28/19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F3DEB-3140-4721-86E2-5379CD721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86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538E-8F42-4E6F-AA37-7015D2EA649F}" type="datetimeFigureOut">
              <a:rPr lang="en-US" smtClean="0"/>
              <a:t>1/28/19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F3DEB-3140-4721-86E2-5379CD721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161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538E-8F42-4E6F-AA37-7015D2EA649F}" type="datetimeFigureOut">
              <a:rPr lang="en-US" smtClean="0"/>
              <a:t>1/28/19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F3DEB-3140-4721-86E2-5379CD721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659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7538E-8F42-4E6F-AA37-7015D2EA649F}" type="datetimeFigureOut">
              <a:rPr lang="en-US" smtClean="0"/>
              <a:t>1/28/19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F3DEB-3140-4721-86E2-5379CD721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473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7538E-8F42-4E6F-AA37-7015D2EA649F}" type="datetimeFigureOut">
              <a:rPr lang="en-US" smtClean="0"/>
              <a:t>1/28/19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F3DEB-3140-4721-86E2-5379CD721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910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0" Type="http://schemas.openxmlformats.org/officeDocument/2006/relationships/image" Target="../media/image11.jpeg"/><Relationship Id="rId21" Type="http://schemas.openxmlformats.org/officeDocument/2006/relationships/image" Target="../media/image12.jpeg"/><Relationship Id="rId22" Type="http://schemas.openxmlformats.org/officeDocument/2006/relationships/image" Target="../media/image13.png"/><Relationship Id="rId23" Type="http://schemas.microsoft.com/office/2007/relationships/hdphoto" Target="../media/hdphoto6.wdp"/><Relationship Id="rId24" Type="http://schemas.openxmlformats.org/officeDocument/2006/relationships/image" Target="../media/image14.png"/><Relationship Id="rId25" Type="http://schemas.microsoft.com/office/2007/relationships/hdphoto" Target="../media/hdphoto7.wdp"/><Relationship Id="rId26" Type="http://schemas.openxmlformats.org/officeDocument/2006/relationships/image" Target="../media/image15.png"/><Relationship Id="rId27" Type="http://schemas.openxmlformats.org/officeDocument/2006/relationships/image" Target="../media/image16.png"/><Relationship Id="rId28" Type="http://schemas.microsoft.com/office/2007/relationships/hdphoto" Target="../media/hdphoto8.wdp"/><Relationship Id="rId29" Type="http://schemas.openxmlformats.org/officeDocument/2006/relationships/image" Target="../media/image17.tif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30" Type="http://schemas.openxmlformats.org/officeDocument/2006/relationships/image" Target="../media/image18.png"/><Relationship Id="rId31" Type="http://schemas.microsoft.com/office/2007/relationships/hdphoto" Target="../media/hdphoto9.wdp"/><Relationship Id="rId32" Type="http://schemas.openxmlformats.org/officeDocument/2006/relationships/image" Target="../media/image19.tiff"/><Relationship Id="rId9" Type="http://schemas.openxmlformats.org/officeDocument/2006/relationships/image" Target="../media/image5.jpeg"/><Relationship Id="rId6" Type="http://schemas.microsoft.com/office/2007/relationships/hdphoto" Target="../media/hdphoto1.wdp"/><Relationship Id="rId7" Type="http://schemas.openxmlformats.org/officeDocument/2006/relationships/image" Target="../media/image4.jpeg"/><Relationship Id="rId8" Type="http://schemas.microsoft.com/office/2007/relationships/hdphoto" Target="../media/hdphoto2.wdp"/><Relationship Id="rId33" Type="http://schemas.openxmlformats.org/officeDocument/2006/relationships/image" Target="../media/image20.png"/><Relationship Id="rId34" Type="http://schemas.microsoft.com/office/2007/relationships/hdphoto" Target="../media/hdphoto10.wdp"/><Relationship Id="rId35" Type="http://schemas.openxmlformats.org/officeDocument/2006/relationships/image" Target="../media/image21.png"/><Relationship Id="rId36" Type="http://schemas.microsoft.com/office/2007/relationships/hdphoto" Target="../media/hdphoto11.wdp"/><Relationship Id="rId10" Type="http://schemas.microsoft.com/office/2007/relationships/hdphoto" Target="../media/hdphoto3.wdp"/><Relationship Id="rId11" Type="http://schemas.openxmlformats.org/officeDocument/2006/relationships/image" Target="../media/image6.png"/><Relationship Id="rId12" Type="http://schemas.microsoft.com/office/2007/relationships/hdphoto" Target="../media/hdphoto4.wdp"/><Relationship Id="rId13" Type="http://schemas.openxmlformats.org/officeDocument/2006/relationships/chart" Target="../charts/chart1.xml"/><Relationship Id="rId14" Type="http://schemas.openxmlformats.org/officeDocument/2006/relationships/image" Target="../media/image7.png"/><Relationship Id="rId15" Type="http://schemas.openxmlformats.org/officeDocument/2006/relationships/image" Target="../media/image8.png"/><Relationship Id="rId16" Type="http://schemas.microsoft.com/office/2007/relationships/hdphoto" Target="../media/hdphoto5.wdp"/><Relationship Id="rId17" Type="http://schemas.openxmlformats.org/officeDocument/2006/relationships/chart" Target="../charts/chart2.xml"/><Relationship Id="rId18" Type="http://schemas.openxmlformats.org/officeDocument/2006/relationships/image" Target="../media/image9.jpeg"/><Relationship Id="rId1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0" y="-49887"/>
            <a:ext cx="4188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2933901" y="228600"/>
            <a:ext cx="4188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86" name="TextBox 85"/>
          <p:cNvSpPr txBox="1"/>
          <p:nvPr/>
        </p:nvSpPr>
        <p:spPr>
          <a:xfrm flipH="1">
            <a:off x="6489595" y="0"/>
            <a:ext cx="36840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6200" y="3530600"/>
            <a:ext cx="2514600" cy="3175000"/>
            <a:chOff x="457200" y="76200"/>
            <a:chExt cx="2514600" cy="3175000"/>
          </a:xfrm>
        </p:grpSpPr>
        <p:sp>
          <p:nvSpPr>
            <p:cNvPr id="97" name="TextBox 96"/>
            <p:cNvSpPr txBox="1"/>
            <p:nvPr/>
          </p:nvSpPr>
          <p:spPr>
            <a:xfrm>
              <a:off x="1266982" y="76200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RD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457200" y="265176"/>
              <a:ext cx="2514600" cy="2986024"/>
              <a:chOff x="457200" y="265176"/>
              <a:chExt cx="2514600" cy="2986024"/>
            </a:xfrm>
          </p:grpSpPr>
          <p:grpSp>
            <p:nvGrpSpPr>
              <p:cNvPr id="98" name="Group 97"/>
              <p:cNvGrpSpPr/>
              <p:nvPr/>
            </p:nvGrpSpPr>
            <p:grpSpPr>
              <a:xfrm>
                <a:off x="457200" y="265176"/>
                <a:ext cx="2507437" cy="2057400"/>
                <a:chOff x="3006718" y="152400"/>
                <a:chExt cx="2760732" cy="2362200"/>
              </a:xfrm>
            </p:grpSpPr>
            <p:sp>
              <p:nvSpPr>
                <p:cNvPr id="99" name="TextBox 98"/>
                <p:cNvSpPr txBox="1"/>
                <p:nvPr/>
              </p:nvSpPr>
              <p:spPr>
                <a:xfrm>
                  <a:off x="4431121" y="152400"/>
                  <a:ext cx="1336329" cy="3533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E-cadherin</a:t>
                  </a:r>
                  <a:endParaRPr 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0" name="TextBox 99"/>
                <p:cNvSpPr txBox="1"/>
                <p:nvPr/>
              </p:nvSpPr>
              <p:spPr>
                <a:xfrm>
                  <a:off x="3363602" y="152400"/>
                  <a:ext cx="568670" cy="35337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EV</a:t>
                  </a:r>
                  <a:endParaRPr 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101" name="Group 100"/>
                <p:cNvGrpSpPr/>
                <p:nvPr/>
              </p:nvGrpSpPr>
              <p:grpSpPr>
                <a:xfrm>
                  <a:off x="3006718" y="441960"/>
                  <a:ext cx="2760732" cy="2072640"/>
                  <a:chOff x="6376624" y="-238288"/>
                  <a:chExt cx="2760732" cy="2072640"/>
                </a:xfrm>
              </p:grpSpPr>
              <p:pic>
                <p:nvPicPr>
                  <p:cNvPr id="102" name="Picture 101" descr="RD+Ecad.anti-Ecad.20x.17ms.Hoescht-2.jpeg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801472" y="-238288"/>
                    <a:ext cx="1335884" cy="1005840"/>
                  </a:xfrm>
                  <a:prstGeom prst="rect">
                    <a:avLst/>
                  </a:prstGeom>
                </p:spPr>
              </p:pic>
              <p:pic>
                <p:nvPicPr>
                  <p:cNvPr id="103" name="Picture 102" descr="RD+EV.anti-Ecad.20x.17ms.Hoescht-2.jpeg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382101" y="-238288"/>
                    <a:ext cx="1335884" cy="1005840"/>
                  </a:xfrm>
                  <a:prstGeom prst="rect">
                    <a:avLst/>
                  </a:prstGeom>
                </p:spPr>
              </p:pic>
              <p:pic>
                <p:nvPicPr>
                  <p:cNvPr id="104" name="Picture 103"/>
                  <p:cNvPicPr>
                    <a:picLocks noChangeAspect="1"/>
                  </p:cNvPicPr>
                  <p:nvPr/>
                </p:nvPicPr>
                <p:blipFill>
                  <a:blip r:embed="rId5">
                    <a:extLst>
                      <a:ext uri="{BEBA8EAE-BF5A-486C-A8C5-ECC9F3942E4B}">
                        <a14:imgProps xmlns:a14="http://schemas.microsoft.com/office/drawing/2010/main">
                          <a14:imgLayer r:embed="rId6">
                            <a14:imgEffect>
                              <a14:brightnessContrast bright="20000" contras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801026" y="822960"/>
                    <a:ext cx="1336330" cy="1005840"/>
                  </a:xfrm>
                  <a:prstGeom prst="rect">
                    <a:avLst/>
                  </a:prstGeom>
                </p:spPr>
              </p:pic>
              <p:pic>
                <p:nvPicPr>
                  <p:cNvPr id="105" name="Picture 104"/>
                  <p:cNvPicPr>
                    <a:picLocks noChangeAspect="1"/>
                  </p:cNvPicPr>
                  <p:nvPr/>
                </p:nvPicPr>
                <p:blipFill>
                  <a:blip r:embed="rId7">
                    <a:extLst>
                      <a:ext uri="{BEBA8EAE-BF5A-486C-A8C5-ECC9F3942E4B}">
                        <a14:imgProps xmlns:a14="http://schemas.microsoft.com/office/drawing/2010/main">
                          <a14:imgLayer r:embed="rId8">
                            <a14:imgEffect>
                              <a14:brightnessContrast bright="20000" contrast="20000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386443" y="828512"/>
                    <a:ext cx="1331542" cy="1005840"/>
                  </a:xfrm>
                  <a:prstGeom prst="rect">
                    <a:avLst/>
                  </a:prstGeom>
                </p:spPr>
              </p:pic>
              <p:sp>
                <p:nvSpPr>
                  <p:cNvPr id="106" name="TextBox 105"/>
                  <p:cNvSpPr txBox="1"/>
                  <p:nvPr/>
                </p:nvSpPr>
                <p:spPr>
                  <a:xfrm>
                    <a:off x="6376624" y="-226620"/>
                    <a:ext cx="1331542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Hoechst</a:t>
                    </a:r>
                    <a:endParaRPr lang="en-US" sz="14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7" name="TextBox 106"/>
                  <p:cNvSpPr txBox="1"/>
                  <p:nvPr/>
                </p:nvSpPr>
                <p:spPr>
                  <a:xfrm>
                    <a:off x="6376624" y="840180"/>
                    <a:ext cx="1331542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400" b="1" dirty="0" smtClean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E-cadherin</a:t>
                    </a:r>
                    <a:endParaRPr lang="en-US" sz="14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pic>
            <p:nvPicPr>
              <p:cNvPr id="6" name="Picture 5" descr="RD EV Ecad-overlay.png"/>
              <p:cNvPicPr>
                <a:picLocks noChangeAspect="1"/>
              </p:cNvPicPr>
              <p:nvPr/>
            </p:nvPicPr>
            <p:blipFill>
              <a:blip r:embed="rId9"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7200" y="2373376"/>
                <a:ext cx="1219200" cy="877824"/>
              </a:xfrm>
              <a:prstGeom prst="rect">
                <a:avLst/>
              </a:prstGeom>
            </p:spPr>
          </p:pic>
          <p:pic>
            <p:nvPicPr>
              <p:cNvPr id="8" name="Picture 7" descr="RD Ecad hoest-overlay2.png"/>
              <p:cNvPicPr>
                <a:picLocks noChangeAspect="1"/>
              </p:cNvPicPr>
              <p:nvPr/>
            </p:nvPicPr>
            <p:blipFill>
              <a:blip r:embed="rId11"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52600" y="2373376"/>
                <a:ext cx="1219200" cy="877824"/>
              </a:xfrm>
              <a:prstGeom prst="rect">
                <a:avLst/>
              </a:prstGeom>
            </p:spPr>
          </p:pic>
          <p:sp>
            <p:nvSpPr>
              <p:cNvPr id="73" name="TextBox 72"/>
              <p:cNvSpPr txBox="1"/>
              <p:nvPr/>
            </p:nvSpPr>
            <p:spPr>
              <a:xfrm>
                <a:off x="457200" y="2362200"/>
                <a:ext cx="120937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Merge</a:t>
                </a:r>
                <a:endPara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" name="Group 1"/>
          <p:cNvGrpSpPr/>
          <p:nvPr/>
        </p:nvGrpSpPr>
        <p:grpSpPr>
          <a:xfrm>
            <a:off x="2667000" y="3694668"/>
            <a:ext cx="3200400" cy="2198132"/>
            <a:chOff x="3048000" y="240268"/>
            <a:chExt cx="3200400" cy="2198132"/>
          </a:xfrm>
        </p:grpSpPr>
        <p:graphicFrame>
          <p:nvGraphicFramePr>
            <p:cNvPr id="48" name="Chart 4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742457323"/>
                </p:ext>
              </p:extLst>
            </p:nvPr>
          </p:nvGraphicFramePr>
          <p:xfrm>
            <a:off x="3048000" y="557994"/>
            <a:ext cx="3200400" cy="188040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3"/>
            </a:graphicData>
          </a:graphic>
        </p:graphicFrame>
        <p:sp>
          <p:nvSpPr>
            <p:cNvPr id="72" name="TextBox 71"/>
            <p:cNvSpPr txBox="1"/>
            <p:nvPr/>
          </p:nvSpPr>
          <p:spPr>
            <a:xfrm>
              <a:off x="4267200" y="240268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RD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0" name="Group 109"/>
            <p:cNvGrpSpPr/>
            <p:nvPr/>
          </p:nvGrpSpPr>
          <p:grpSpPr>
            <a:xfrm>
              <a:off x="4064000" y="1270000"/>
              <a:ext cx="1676400" cy="685800"/>
              <a:chOff x="76200" y="223359"/>
              <a:chExt cx="1865690" cy="843441"/>
            </a:xfrm>
          </p:grpSpPr>
          <p:pic>
            <p:nvPicPr>
              <p:cNvPr id="112" name="Picture 2"/>
              <p:cNvPicPr>
                <a:picLocks noChangeAspect="1" noChangeArrowheads="1"/>
              </p:cNvPicPr>
              <p:nvPr/>
            </p:nvPicPr>
            <p:blipFill rotWithShape="1"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719" t="35300" r="54622" b="62583"/>
              <a:stretch/>
            </p:blipFill>
            <p:spPr bwMode="auto">
              <a:xfrm>
                <a:off x="1035215" y="874124"/>
                <a:ext cx="700876" cy="18599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pic>
            <p:nvPicPr>
              <p:cNvPr id="113" name="Picture 3"/>
              <p:cNvPicPr>
                <a:picLocks noChangeAspect="1" noChangeArrowheads="1"/>
              </p:cNvPicPr>
              <p:nvPr/>
            </p:nvPicPr>
            <p:blipFill rotWithShape="1">
              <a:blip r:embed="rId15">
                <a:extLst>
                  <a:ext uri="{BEBA8EAE-BF5A-486C-A8C5-ECC9F3942E4B}">
                    <a14:imgProps xmlns:a14="http://schemas.microsoft.com/office/drawing/2010/main">
                      <a14:imgLayer r:embed="rId16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0712" t="26319" r="53580" b="70562"/>
              <a:stretch/>
            </p:blipFill>
            <p:spPr bwMode="auto">
              <a:xfrm>
                <a:off x="1035215" y="515974"/>
                <a:ext cx="707019" cy="273937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114" name="TextBox 113"/>
              <p:cNvSpPr txBox="1"/>
              <p:nvPr/>
            </p:nvSpPr>
            <p:spPr>
              <a:xfrm>
                <a:off x="76200" y="515415"/>
                <a:ext cx="1017965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E-cadherin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1203416" y="223359"/>
                <a:ext cx="73847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E-cad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6" name="TextBox 115"/>
              <p:cNvSpPr txBox="1"/>
              <p:nvPr/>
            </p:nvSpPr>
            <p:spPr>
              <a:xfrm>
                <a:off x="995959" y="223359"/>
                <a:ext cx="39123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EV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227111" y="820579"/>
                <a:ext cx="86705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l-GR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β</a:t>
                </a:r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-actin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" name="Group 2"/>
          <p:cNvGrpSpPr/>
          <p:nvPr/>
        </p:nvGrpSpPr>
        <p:grpSpPr>
          <a:xfrm>
            <a:off x="6223000" y="126087"/>
            <a:ext cx="3911600" cy="2451557"/>
            <a:chOff x="3048000" y="3631287"/>
            <a:chExt cx="3505200" cy="2451557"/>
          </a:xfrm>
        </p:grpSpPr>
        <p:graphicFrame>
          <p:nvGraphicFramePr>
            <p:cNvPr id="71" name="Chart 7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548910443"/>
                </p:ext>
              </p:extLst>
            </p:nvPr>
          </p:nvGraphicFramePr>
          <p:xfrm>
            <a:off x="3048000" y="3936087"/>
            <a:ext cx="3505200" cy="214675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7"/>
            </a:graphicData>
          </a:graphic>
        </p:graphicFrame>
        <p:sp>
          <p:nvSpPr>
            <p:cNvPr id="74" name="TextBox 73"/>
            <p:cNvSpPr txBox="1"/>
            <p:nvPr/>
          </p:nvSpPr>
          <p:spPr>
            <a:xfrm>
              <a:off x="4343400" y="3631287"/>
              <a:ext cx="914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143B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18" name="Group 117"/>
            <p:cNvGrpSpPr/>
            <p:nvPr/>
          </p:nvGrpSpPr>
          <p:grpSpPr>
            <a:xfrm>
              <a:off x="3976103" y="4672687"/>
              <a:ext cx="1738895" cy="826532"/>
              <a:chOff x="2813298" y="2423755"/>
              <a:chExt cx="1834902" cy="1207532"/>
            </a:xfrm>
          </p:grpSpPr>
          <p:grpSp>
            <p:nvGrpSpPr>
              <p:cNvPr id="119" name="Group 118"/>
              <p:cNvGrpSpPr/>
              <p:nvPr/>
            </p:nvGrpSpPr>
            <p:grpSpPr>
              <a:xfrm>
                <a:off x="2813298" y="2739178"/>
                <a:ext cx="1834902" cy="892109"/>
                <a:chOff x="4489698" y="327091"/>
                <a:chExt cx="1834902" cy="892109"/>
              </a:xfrm>
            </p:grpSpPr>
            <p:pic>
              <p:nvPicPr>
                <p:cNvPr id="121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4011" t="35300" r="60281" b="62583"/>
                <a:stretch/>
              </p:blipFill>
              <p:spPr bwMode="auto">
                <a:xfrm>
                  <a:off x="5419004" y="1007471"/>
                  <a:ext cx="707019" cy="185997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  <p:pic>
              <p:nvPicPr>
                <p:cNvPr id="122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15">
                  <a:extLst>
                    <a:ext uri="{BEBA8EAE-BF5A-486C-A8C5-ECC9F3942E4B}">
                      <a14:imgProps xmlns:a14="http://schemas.microsoft.com/office/drawing/2010/main">
                        <a14:imgLayer r:embed="rId16">
                          <a14:imgEffect>
                            <a14:brightnessContrast bright="20000"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5004" t="26319" r="59288" b="70421"/>
                <a:stretch/>
              </p:blipFill>
              <p:spPr bwMode="auto">
                <a:xfrm>
                  <a:off x="5419005" y="649322"/>
                  <a:ext cx="707019" cy="286328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</a:extLst>
              </p:spPr>
            </p:pic>
            <p:sp>
              <p:nvSpPr>
                <p:cNvPr id="123" name="TextBox 122"/>
                <p:cNvSpPr txBox="1"/>
                <p:nvPr/>
              </p:nvSpPr>
              <p:spPr>
                <a:xfrm>
                  <a:off x="4489698" y="667815"/>
                  <a:ext cx="1017965" cy="246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E-cadherin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4" name="TextBox 123"/>
                <p:cNvSpPr txBox="1"/>
                <p:nvPr/>
              </p:nvSpPr>
              <p:spPr>
                <a:xfrm>
                  <a:off x="5520529" y="328657"/>
                  <a:ext cx="804071" cy="35971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E-cad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5" name="TextBox 124"/>
                <p:cNvSpPr txBox="1"/>
                <p:nvPr/>
              </p:nvSpPr>
              <p:spPr>
                <a:xfrm>
                  <a:off x="5180290" y="327091"/>
                  <a:ext cx="595666" cy="3597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EV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26" name="TextBox 125"/>
                <p:cNvSpPr txBox="1"/>
                <p:nvPr/>
              </p:nvSpPr>
              <p:spPr>
                <a:xfrm>
                  <a:off x="4545741" y="972979"/>
                  <a:ext cx="86705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l-GR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β</a:t>
                  </a:r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-actin</a:t>
                  </a:r>
                  <a:endParaRPr lang="en-US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20" name="TextBox 119"/>
              <p:cNvSpPr txBox="1"/>
              <p:nvPr/>
            </p:nvSpPr>
            <p:spPr>
              <a:xfrm>
                <a:off x="3632830" y="2423755"/>
                <a:ext cx="914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27" name="TextBox 126"/>
          <p:cNvSpPr txBox="1"/>
          <p:nvPr/>
        </p:nvSpPr>
        <p:spPr>
          <a:xfrm>
            <a:off x="2857701" y="3302913"/>
            <a:ext cx="4188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529943" y="3507270"/>
            <a:ext cx="2588657" cy="3274530"/>
            <a:chOff x="6529943" y="87868"/>
            <a:chExt cx="2588657" cy="3274530"/>
          </a:xfrm>
        </p:grpSpPr>
        <p:grpSp>
          <p:nvGrpSpPr>
            <p:cNvPr id="128" name="Group 127"/>
            <p:cNvGrpSpPr/>
            <p:nvPr/>
          </p:nvGrpSpPr>
          <p:grpSpPr>
            <a:xfrm>
              <a:off x="6529943" y="87868"/>
              <a:ext cx="2588657" cy="2318154"/>
              <a:chOff x="840343" y="4497870"/>
              <a:chExt cx="2588657" cy="2318154"/>
            </a:xfrm>
          </p:grpSpPr>
          <p:sp>
            <p:nvSpPr>
              <p:cNvPr id="129" name="TextBox 128"/>
              <p:cNvSpPr txBox="1"/>
              <p:nvPr/>
            </p:nvSpPr>
            <p:spPr>
              <a:xfrm>
                <a:off x="1630142" y="4497870"/>
                <a:ext cx="914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U2OS</a:t>
                </a:r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30" name="Group 129"/>
              <p:cNvGrpSpPr/>
              <p:nvPr/>
            </p:nvGrpSpPr>
            <p:grpSpPr>
              <a:xfrm>
                <a:off x="840343" y="4724400"/>
                <a:ext cx="2588657" cy="2091624"/>
                <a:chOff x="3583543" y="270576"/>
                <a:chExt cx="2588657" cy="2091624"/>
              </a:xfrm>
            </p:grpSpPr>
            <p:pic>
              <p:nvPicPr>
                <p:cNvPr id="131" name="Picture 130"/>
                <p:cNvPicPr>
                  <a:picLocks noChangeAspect="1"/>
                </p:cNvPicPr>
                <p:nvPr/>
              </p:nvPicPr>
              <p:blipFill>
                <a:blip r:embed="rId1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886677" y="510365"/>
                  <a:ext cx="1214437" cy="914400"/>
                </a:xfrm>
                <a:prstGeom prst="rect">
                  <a:avLst/>
                </a:prstGeom>
              </p:spPr>
            </p:pic>
            <p:pic>
              <p:nvPicPr>
                <p:cNvPr id="132" name="Picture 131"/>
                <p:cNvPicPr>
                  <a:picLocks noChangeAspect="1"/>
                </p:cNvPicPr>
                <p:nvPr/>
              </p:nvPicPr>
              <p:blipFill>
                <a:blip r:embed="rId1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886677" y="1447800"/>
                  <a:ext cx="1214437" cy="914400"/>
                </a:xfrm>
                <a:prstGeom prst="rect">
                  <a:avLst/>
                </a:prstGeom>
              </p:spPr>
            </p:pic>
            <p:pic>
              <p:nvPicPr>
                <p:cNvPr id="133" name="Picture 132"/>
                <p:cNvPicPr>
                  <a:picLocks noChangeAspect="1"/>
                </p:cNvPicPr>
                <p:nvPr/>
              </p:nvPicPr>
              <p:blipFill>
                <a:blip r:embed="rId2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93677" y="510365"/>
                  <a:ext cx="1214437" cy="914400"/>
                </a:xfrm>
                <a:prstGeom prst="rect">
                  <a:avLst/>
                </a:prstGeom>
              </p:spPr>
            </p:pic>
            <p:pic>
              <p:nvPicPr>
                <p:cNvPr id="134" name="Picture 133"/>
                <p:cNvPicPr>
                  <a:picLocks noChangeAspect="1"/>
                </p:cNvPicPr>
                <p:nvPr/>
              </p:nvPicPr>
              <p:blipFill>
                <a:blip r:embed="rId21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593677" y="1447800"/>
                  <a:ext cx="1214437" cy="914400"/>
                </a:xfrm>
                <a:prstGeom prst="rect">
                  <a:avLst/>
                </a:prstGeom>
              </p:spPr>
            </p:pic>
            <p:sp>
              <p:nvSpPr>
                <p:cNvPr id="135" name="TextBox 134"/>
                <p:cNvSpPr txBox="1"/>
                <p:nvPr/>
              </p:nvSpPr>
              <p:spPr>
                <a:xfrm>
                  <a:off x="3606800" y="1430828"/>
                  <a:ext cx="1524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E-cadherin</a:t>
                  </a:r>
                  <a:endPara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6" name="TextBox 135"/>
                <p:cNvSpPr txBox="1"/>
                <p:nvPr/>
              </p:nvSpPr>
              <p:spPr>
                <a:xfrm>
                  <a:off x="3583543" y="516428"/>
                  <a:ext cx="15240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Hoechst</a:t>
                  </a:r>
                  <a:endParaRPr lang="en-US" sz="1400" b="1" dirty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7" name="TextBox 136"/>
                <p:cNvSpPr txBox="1"/>
                <p:nvPr/>
              </p:nvSpPr>
              <p:spPr>
                <a:xfrm>
                  <a:off x="3960257" y="270576"/>
                  <a:ext cx="53554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EV</a:t>
                  </a:r>
                  <a:endParaRPr 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8" name="TextBox 137"/>
                <p:cNvSpPr txBox="1"/>
                <p:nvPr/>
              </p:nvSpPr>
              <p:spPr>
                <a:xfrm>
                  <a:off x="4957763" y="270576"/>
                  <a:ext cx="1214437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E-cadherin</a:t>
                  </a:r>
                  <a:endParaRPr 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  <p:pic>
          <p:nvPicPr>
            <p:cNvPr id="139" name="Picture 138" descr="U20S EV H-overlay.png"/>
            <p:cNvPicPr>
              <a:picLocks noChangeAspect="1"/>
            </p:cNvPicPr>
            <p:nvPr/>
          </p:nvPicPr>
          <p:blipFill>
            <a:blip r:embed="rId22">
              <a:extLst>
                <a:ext uri="{BEBA8EAE-BF5A-486C-A8C5-ECC9F3942E4B}">
                  <a14:imgProps xmlns:a14="http://schemas.microsoft.com/office/drawing/2010/main">
                    <a14:imgLayer r:embed="rId23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0077" y="2447998"/>
              <a:ext cx="1214437" cy="914400"/>
            </a:xfrm>
            <a:prstGeom prst="rect">
              <a:avLst/>
            </a:prstGeom>
          </p:spPr>
        </p:pic>
        <p:pic>
          <p:nvPicPr>
            <p:cNvPr id="140" name="Picture 139" descr="U2OS Ecad Ecad overlay.png"/>
            <p:cNvPicPr>
              <a:picLocks noChangeAspect="1"/>
            </p:cNvPicPr>
            <p:nvPr/>
          </p:nvPicPr>
          <p:blipFill>
            <a:blip r:embed="rId24">
              <a:extLst>
                <a:ext uri="{BEBA8EAE-BF5A-486C-A8C5-ECC9F3942E4B}">
                  <a14:imgProps xmlns:a14="http://schemas.microsoft.com/office/drawing/2010/main">
                    <a14:imgLayer r:embed="rId25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3077" y="2447998"/>
              <a:ext cx="1214437" cy="914400"/>
            </a:xfrm>
            <a:prstGeom prst="rect">
              <a:avLst/>
            </a:prstGeom>
          </p:spPr>
        </p:pic>
        <p:sp>
          <p:nvSpPr>
            <p:cNvPr id="141" name="TextBox 140"/>
            <p:cNvSpPr txBox="1"/>
            <p:nvPr/>
          </p:nvSpPr>
          <p:spPr>
            <a:xfrm>
              <a:off x="6563026" y="2394221"/>
              <a:ext cx="12093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Merge</a:t>
              </a:r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9804" y="325094"/>
            <a:ext cx="3879560" cy="2029600"/>
            <a:chOff x="147999" y="332600"/>
            <a:chExt cx="4758403" cy="2029600"/>
          </a:xfrm>
        </p:grpSpPr>
        <p:pic>
          <p:nvPicPr>
            <p:cNvPr id="76" name="Picture 3"/>
            <p:cNvPicPr>
              <a:picLocks noChangeAspect="1" noChangeArrowheads="1"/>
            </p:cNvPicPr>
            <p:nvPr/>
          </p:nvPicPr>
          <p:blipFill rotWithShape="1"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822" b="62957"/>
            <a:stretch/>
          </p:blipFill>
          <p:spPr bwMode="auto">
            <a:xfrm>
              <a:off x="2286000" y="372248"/>
              <a:ext cx="2620402" cy="1285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77" name="Group 76"/>
            <p:cNvGrpSpPr/>
            <p:nvPr/>
          </p:nvGrpSpPr>
          <p:grpSpPr>
            <a:xfrm>
              <a:off x="147999" y="332600"/>
              <a:ext cx="2118797" cy="2029600"/>
              <a:chOff x="147999" y="3152000"/>
              <a:chExt cx="2118797" cy="2029600"/>
            </a:xfrm>
          </p:grpSpPr>
          <p:grpSp>
            <p:nvGrpSpPr>
              <p:cNvPr id="78" name="Group 77"/>
              <p:cNvGrpSpPr/>
              <p:nvPr/>
            </p:nvGrpSpPr>
            <p:grpSpPr>
              <a:xfrm>
                <a:off x="147999" y="3152000"/>
                <a:ext cx="2118797" cy="2029600"/>
                <a:chOff x="4064977" y="4343399"/>
                <a:chExt cx="2118797" cy="2029600"/>
              </a:xfrm>
            </p:grpSpPr>
            <p:grpSp>
              <p:nvGrpSpPr>
                <p:cNvPr id="80" name="Group 79"/>
                <p:cNvGrpSpPr/>
                <p:nvPr/>
              </p:nvGrpSpPr>
              <p:grpSpPr>
                <a:xfrm>
                  <a:off x="4175300" y="4343400"/>
                  <a:ext cx="2008474" cy="1876425"/>
                  <a:chOff x="4175300" y="4343400"/>
                  <a:chExt cx="2008474" cy="1876425"/>
                </a:xfrm>
              </p:grpSpPr>
              <p:grpSp>
                <p:nvGrpSpPr>
                  <p:cNvPr id="83" name="Group 82"/>
                  <p:cNvGrpSpPr/>
                  <p:nvPr/>
                </p:nvGrpSpPr>
                <p:grpSpPr>
                  <a:xfrm>
                    <a:off x="4175300" y="4343400"/>
                    <a:ext cx="2008474" cy="1693370"/>
                    <a:chOff x="4175300" y="4343400"/>
                    <a:chExt cx="2008474" cy="1693370"/>
                  </a:xfrm>
                </p:grpSpPr>
                <p:pic>
                  <p:nvPicPr>
                    <p:cNvPr id="143" name="Picture 3"/>
                    <p:cNvPicPr>
                      <a:picLocks noChangeAspect="1" noChangeArrowheads="1"/>
                    </p:cNvPicPr>
                    <p:nvPr/>
                  </p:nvPicPr>
                  <p:blipFill rotWithShape="1">
                    <a:blip r:embed="rId26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 l="3041" t="45610" r="71058" b="5608"/>
                    <a:stretch/>
                  </p:blipFill>
                  <p:spPr bwMode="auto">
                    <a:xfrm>
                      <a:off x="4478798" y="4343400"/>
                      <a:ext cx="1704976" cy="1693370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chemeClr val="accent1"/>
                          </a:solidFill>
                        </a14:hiddenFill>
                      </a:ex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miter lim="800000"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</p:pic>
                <p:sp>
                  <p:nvSpPr>
                    <p:cNvPr id="144" name="TextBox 143"/>
                    <p:cNvSpPr txBox="1"/>
                    <p:nvPr/>
                  </p:nvSpPr>
                  <p:spPr>
                    <a:xfrm>
                      <a:off x="4175300" y="5715000"/>
                      <a:ext cx="396700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-30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45" name="TextBox 144"/>
                    <p:cNvSpPr txBox="1"/>
                    <p:nvPr/>
                  </p:nvSpPr>
                  <p:spPr>
                    <a:xfrm>
                      <a:off x="4175300" y="5467350"/>
                      <a:ext cx="396700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-20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46" name="TextBox 145"/>
                    <p:cNvSpPr txBox="1"/>
                    <p:nvPr/>
                  </p:nvSpPr>
                  <p:spPr>
                    <a:xfrm>
                      <a:off x="4175300" y="5240179"/>
                      <a:ext cx="396700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-10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47" name="TextBox 146"/>
                    <p:cNvSpPr txBox="1"/>
                    <p:nvPr/>
                  </p:nvSpPr>
                  <p:spPr>
                    <a:xfrm>
                      <a:off x="4175300" y="4992529"/>
                      <a:ext cx="396700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48" name="TextBox 147"/>
                    <p:cNvSpPr txBox="1"/>
                    <p:nvPr/>
                  </p:nvSpPr>
                  <p:spPr>
                    <a:xfrm>
                      <a:off x="4175300" y="4754404"/>
                      <a:ext cx="396700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49" name="TextBox 148"/>
                    <p:cNvSpPr txBox="1"/>
                    <p:nvPr/>
                  </p:nvSpPr>
                  <p:spPr>
                    <a:xfrm>
                      <a:off x="4175300" y="4514850"/>
                      <a:ext cx="396700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r"/>
                      <a:r>
                        <a:rPr lang="en-US" sz="1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84" name="TextBox 83"/>
                  <p:cNvSpPr txBox="1"/>
                  <p:nvPr/>
                </p:nvSpPr>
                <p:spPr>
                  <a:xfrm>
                    <a:off x="4518200" y="5973604"/>
                    <a:ext cx="328597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-1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8" name="TextBox 87"/>
                  <p:cNvSpPr txBox="1"/>
                  <p:nvPr/>
                </p:nvSpPr>
                <p:spPr>
                  <a:xfrm>
                    <a:off x="4776803" y="5972175"/>
                    <a:ext cx="328597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0</a:t>
                    </a:r>
                  </a:p>
                </p:txBody>
              </p:sp>
              <p:sp>
                <p:nvSpPr>
                  <p:cNvPr id="89" name="TextBox 88"/>
                  <p:cNvSpPr txBox="1"/>
                  <p:nvPr/>
                </p:nvSpPr>
                <p:spPr>
                  <a:xfrm>
                    <a:off x="5043503" y="5972175"/>
                    <a:ext cx="328597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9" name="TextBox 108"/>
                  <p:cNvSpPr txBox="1"/>
                  <p:nvPr/>
                </p:nvSpPr>
                <p:spPr>
                  <a:xfrm>
                    <a:off x="5310203" y="5972175"/>
                    <a:ext cx="328597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1" name="TextBox 110"/>
                  <p:cNvSpPr txBox="1"/>
                  <p:nvPr/>
                </p:nvSpPr>
                <p:spPr>
                  <a:xfrm>
                    <a:off x="5576903" y="5972175"/>
                    <a:ext cx="328597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3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2" name="TextBox 141"/>
                  <p:cNvSpPr txBox="1"/>
                  <p:nvPr/>
                </p:nvSpPr>
                <p:spPr>
                  <a:xfrm>
                    <a:off x="5824553" y="5972175"/>
                    <a:ext cx="328597" cy="24622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4</a:t>
                    </a:r>
                    <a:endParaRPr lang="en-US" sz="10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81" name="TextBox 80"/>
                <p:cNvSpPr txBox="1"/>
                <p:nvPr/>
              </p:nvSpPr>
              <p:spPr>
                <a:xfrm rot="16200000">
                  <a:off x="3387906" y="5020470"/>
                  <a:ext cx="163114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EMT score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2" name="TextBox 81"/>
                <p:cNvSpPr txBox="1"/>
                <p:nvPr/>
              </p:nvSpPr>
              <p:spPr>
                <a:xfrm>
                  <a:off x="4533900" y="6096000"/>
                  <a:ext cx="163114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E-cadherin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9" name="TextBox 78"/>
              <p:cNvSpPr txBox="1"/>
              <p:nvPr/>
            </p:nvSpPr>
            <p:spPr>
              <a:xfrm>
                <a:off x="616923" y="3172075"/>
                <a:ext cx="161925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Pearson = -0.595</a:t>
                </a:r>
              </a:p>
              <a:p>
                <a:pPr algn="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&lt;0.0001</a:t>
                </a:r>
                <a:endParaRPr lang="en-US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3429000" y="-76200"/>
            <a:ext cx="2998564" cy="3200400"/>
            <a:chOff x="3962400" y="-76200"/>
            <a:chExt cx="2998564" cy="3200400"/>
          </a:xfrm>
        </p:grpSpPr>
        <p:grpSp>
          <p:nvGrpSpPr>
            <p:cNvPr id="12" name="Group 11"/>
            <p:cNvGrpSpPr/>
            <p:nvPr/>
          </p:nvGrpSpPr>
          <p:grpSpPr>
            <a:xfrm>
              <a:off x="3962400" y="-76200"/>
              <a:ext cx="2998564" cy="3200400"/>
              <a:chOff x="3962400" y="-76200"/>
              <a:chExt cx="2998564" cy="3200400"/>
            </a:xfrm>
          </p:grpSpPr>
          <p:grpSp>
            <p:nvGrpSpPr>
              <p:cNvPr id="11" name="Group 10"/>
              <p:cNvGrpSpPr/>
              <p:nvPr/>
            </p:nvGrpSpPr>
            <p:grpSpPr>
              <a:xfrm>
                <a:off x="3962400" y="-76200"/>
                <a:ext cx="2998564" cy="3200400"/>
                <a:chOff x="0" y="2267712"/>
                <a:chExt cx="2998564" cy="3200400"/>
              </a:xfrm>
            </p:grpSpPr>
            <p:grpSp>
              <p:nvGrpSpPr>
                <p:cNvPr id="68" name="Group 67"/>
                <p:cNvGrpSpPr/>
                <p:nvPr/>
              </p:nvGrpSpPr>
              <p:grpSpPr>
                <a:xfrm>
                  <a:off x="457200" y="2488287"/>
                  <a:ext cx="2533750" cy="2043797"/>
                  <a:chOff x="3657600" y="1094601"/>
                  <a:chExt cx="2743626" cy="2334399"/>
                </a:xfrm>
              </p:grpSpPr>
              <p:grpSp>
                <p:nvGrpSpPr>
                  <p:cNvPr id="87" name="Group 86"/>
                  <p:cNvGrpSpPr/>
                  <p:nvPr/>
                </p:nvGrpSpPr>
                <p:grpSpPr>
                  <a:xfrm>
                    <a:off x="3657600" y="1356360"/>
                    <a:ext cx="2743626" cy="2072640"/>
                    <a:chOff x="6212258" y="1661160"/>
                    <a:chExt cx="2743626" cy="2072640"/>
                  </a:xfrm>
                </p:grpSpPr>
                <p:pic>
                  <p:nvPicPr>
                    <p:cNvPr id="92" name="Picture 91" descr="143B+Ecad.160ms.555-3.tif"/>
                    <p:cNvPicPr>
                      <a:picLocks noChangeAspect="1"/>
                    </p:cNvPicPr>
                    <p:nvPr/>
                  </p:nvPicPr>
                  <p:blipFill>
                    <a:blip r:embed="rId27" cstate="print">
                      <a:extLst>
                        <a:ext uri="{BEBA8EAE-BF5A-486C-A8C5-ECC9F3942E4B}">
                          <a14:imgProps xmlns:a14="http://schemas.microsoft.com/office/drawing/2010/main">
                            <a14:imgLayer r:embed="rId28">
                              <a14:imgEffect>
                                <a14:brightnessContrast bright="40000" contrast="53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19574" y="2712720"/>
                      <a:ext cx="1335884" cy="102108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3" name="Picture 92" descr="143B+Ecad.52ms.DAPI3.tif"/>
                    <p:cNvPicPr>
                      <a:picLocks noChangeAspect="1"/>
                    </p:cNvPicPr>
                    <p:nvPr/>
                  </p:nvPicPr>
                  <p:blipFill>
                    <a:blip r:embed="rId29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7620000" y="1661160"/>
                      <a:ext cx="1335884" cy="100584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4" name="Picture 93" descr="143B+EV.160ms.555-3.tif"/>
                    <p:cNvPicPr>
                      <a:picLocks noChangeAspect="1"/>
                    </p:cNvPicPr>
                    <p:nvPr/>
                  </p:nvPicPr>
                  <p:blipFill>
                    <a:blip r:embed="rId30" cstate="print">
                      <a:extLst>
                        <a:ext uri="{BEBA8EAE-BF5A-486C-A8C5-ECC9F3942E4B}">
                          <a14:imgProps xmlns:a14="http://schemas.microsoft.com/office/drawing/2010/main">
                            <a14:imgLayer r:embed="rId31">
                              <a14:imgEffect>
                                <a14:brightnessContrast bright="40000" contrast="53000"/>
                              </a14:imgEffect>
                            </a14:imgLayer>
                          </a14:imgProps>
                        </a:ex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212258" y="2712720"/>
                      <a:ext cx="1335884" cy="1021080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95" name="Picture 94" descr="143B+EV.52ms.DAPI-3.tif"/>
                    <p:cNvPicPr>
                      <a:picLocks noChangeAspect="1"/>
                    </p:cNvPicPr>
                    <p:nvPr/>
                  </p:nvPicPr>
                  <p:blipFill>
                    <a:blip r:embed="rId32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6223929" y="1661160"/>
                      <a:ext cx="1335884" cy="1005840"/>
                    </a:xfrm>
                    <a:prstGeom prst="rect">
                      <a:avLst/>
                    </a:prstGeom>
                  </p:spPr>
                </p:pic>
              </p:grpSp>
              <p:sp>
                <p:nvSpPr>
                  <p:cNvPr id="91" name="TextBox 90"/>
                  <p:cNvSpPr txBox="1"/>
                  <p:nvPr/>
                </p:nvSpPr>
                <p:spPr>
                  <a:xfrm>
                    <a:off x="4049402" y="1094601"/>
                    <a:ext cx="568670" cy="35153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4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EV</a:t>
                    </a:r>
                    <a:endParaRPr lang="en-US" sz="14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96" name="TextBox 95"/>
                <p:cNvSpPr txBox="1"/>
                <p:nvPr/>
              </p:nvSpPr>
              <p:spPr>
                <a:xfrm>
                  <a:off x="1268104" y="2267712"/>
                  <a:ext cx="9144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143B</a:t>
                  </a:r>
                  <a:endParaRPr lang="en-US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pic>
              <p:nvPicPr>
                <p:cNvPr id="9" name="Picture 8" descr="143B Ecad H-overlay.png"/>
                <p:cNvPicPr>
                  <a:picLocks noChangeAspect="1"/>
                </p:cNvPicPr>
                <p:nvPr/>
              </p:nvPicPr>
              <p:blipFill>
                <a:blip r:embed="rId33">
                  <a:extLst>
                    <a:ext uri="{BEBA8EAE-BF5A-486C-A8C5-ECC9F3942E4B}">
                      <a14:imgProps xmlns:a14="http://schemas.microsoft.com/office/drawing/2010/main">
                        <a14:imgLayer r:embed="rId34">
                          <a14:imgEffect>
                            <a14:brightnessContrast bright="20000"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752600" y="4572000"/>
                  <a:ext cx="1245964" cy="896112"/>
                </a:xfrm>
                <a:prstGeom prst="rect">
                  <a:avLst/>
                </a:prstGeom>
              </p:spPr>
            </p:pic>
            <p:pic>
              <p:nvPicPr>
                <p:cNvPr id="10" name="Picture 9" descr="143B EV Ecad-overlay.png"/>
                <p:cNvPicPr>
                  <a:picLocks noChangeAspect="1"/>
                </p:cNvPicPr>
                <p:nvPr/>
              </p:nvPicPr>
              <p:blipFill>
                <a:blip r:embed="rId35">
                  <a:extLst>
                    <a:ext uri="{BEBA8EAE-BF5A-486C-A8C5-ECC9F3942E4B}">
                      <a14:imgProps xmlns:a14="http://schemas.microsoft.com/office/drawing/2010/main">
                        <a14:imgLayer r:embed="rId36">
                          <a14:imgEffect>
                            <a14:brightnessContrast bright="20000" contrast="2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7200" y="4572000"/>
                  <a:ext cx="1229127" cy="896112"/>
                </a:xfrm>
                <a:prstGeom prst="rect">
                  <a:avLst/>
                </a:prstGeom>
              </p:spPr>
            </p:pic>
            <p:sp>
              <p:nvSpPr>
                <p:cNvPr id="43" name="TextBox 42"/>
                <p:cNvSpPr txBox="1"/>
                <p:nvPr/>
              </p:nvSpPr>
              <p:spPr>
                <a:xfrm>
                  <a:off x="0" y="2267712"/>
                  <a:ext cx="418899" cy="43088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2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B</a:t>
                  </a:r>
                  <a:endParaRPr lang="en-US" sz="22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50" name="TextBox 149"/>
              <p:cNvSpPr txBox="1"/>
              <p:nvPr/>
            </p:nvSpPr>
            <p:spPr>
              <a:xfrm>
                <a:off x="5738714" y="144375"/>
                <a:ext cx="122225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E-cadherin</a:t>
                </a:r>
                <a:endParaRPr lang="en-US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8" name="TextBox 107"/>
            <p:cNvSpPr txBox="1"/>
            <p:nvPr/>
          </p:nvSpPr>
          <p:spPr>
            <a:xfrm>
              <a:off x="4406900" y="2209800"/>
              <a:ext cx="12093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Merge</a:t>
              </a:r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419600" y="1295400"/>
              <a:ext cx="12093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E-cadherin</a:t>
              </a:r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429426" y="381000"/>
              <a:ext cx="12093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Hoechst</a:t>
              </a:r>
              <a:endPara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1" name="TextBox 150"/>
          <p:cNvSpPr txBox="1"/>
          <p:nvPr/>
        </p:nvSpPr>
        <p:spPr>
          <a:xfrm>
            <a:off x="0" y="3276600"/>
            <a:ext cx="4188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6515301" y="3226713"/>
            <a:ext cx="4188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70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74</Words>
  <Application>Microsoft Macintosh PowerPoint</Application>
  <PresentationFormat>On-screen Show (4:3)</PresentationFormat>
  <Paragraphs>56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Calibri</vt:lpstr>
      <vt:lpstr>Arial</vt:lpstr>
      <vt:lpstr>Office Theme</vt:lpstr>
      <vt:lpstr>PowerPoint Presentation</vt:lpstr>
    </vt:vector>
  </TitlesOfParts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</dc:creator>
  <cp:lastModifiedBy>Mohit Kumar Jolly</cp:lastModifiedBy>
  <cp:revision>4</cp:revision>
  <dcterms:created xsi:type="dcterms:W3CDTF">2018-11-06T13:51:26Z</dcterms:created>
  <dcterms:modified xsi:type="dcterms:W3CDTF">2019-01-28T05:54:32Z</dcterms:modified>
</cp:coreProperties>
</file>