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somare\AppData\Roaming\Microsoft\Excel\2017_0417%20Tims%20migration%20invasion%20trials%20(version%201).xlsb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somare\Desktop\Jason\Data\02_Sarcomas\MET%20sarcoma%20data\E-cadherin%20OE\143B%20cells\2014_0925%20143B+Ecad%20soft%20agar%20-%20trial%20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somare\Desktop\Jason\Data\02_Sarcomas\MET%20sarcoma%20data\E-cadherin%20OE\RD%20cells\2017_0407%20RD%20and%20143B%20GapDH%20Snail%20Slug%20Twist%20ZEB1%20Vimentin%20-%20Trial%20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'combine trials'!$G$15:$G$16</c:f>
                <c:numCache>
                  <c:formatCode>General</c:formatCode>
                  <c:ptCount val="2"/>
                  <c:pt idx="0">
                    <c:v>0.25260500750964698</c:v>
                  </c:pt>
                  <c:pt idx="1">
                    <c:v>1.0069828950077999</c:v>
                  </c:pt>
                </c:numCache>
              </c:numRef>
            </c:plus>
            <c:minus>
              <c:numRef>
                <c:f>'combine trials'!$G$15:$G$16</c:f>
                <c:numCache>
                  <c:formatCode>General</c:formatCode>
                  <c:ptCount val="2"/>
                  <c:pt idx="0">
                    <c:v>0.25260500750964698</c:v>
                  </c:pt>
                  <c:pt idx="1">
                    <c:v>1.0069828950077999</c:v>
                  </c:pt>
                </c:numCache>
              </c:numRef>
            </c:minus>
          </c:errBars>
          <c:cat>
            <c:strLit>
              <c:ptCount val="2"/>
              <c:pt idx="0">
                <c:v>EV</c:v>
              </c:pt>
              <c:pt idx="1">
                <c:v> E-cadherin</c:v>
              </c:pt>
            </c:strLit>
          </c:cat>
          <c:val>
            <c:numRef>
              <c:f>('combine trials'!$F$15,'combine trials'!$F$16)</c:f>
              <c:numCache>
                <c:formatCode>General</c:formatCode>
                <c:ptCount val="2"/>
                <c:pt idx="0">
                  <c:v>0.82030783472263402</c:v>
                </c:pt>
                <c:pt idx="1">
                  <c:v>1.102111858216388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1916544"/>
        <c:axId val="17641984"/>
      </c:barChart>
      <c:catAx>
        <c:axId val="151916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7641984"/>
        <c:crosses val="autoZero"/>
        <c:auto val="1"/>
        <c:lblAlgn val="ctr"/>
        <c:lblOffset val="100"/>
        <c:noMultiLvlLbl val="0"/>
      </c:catAx>
      <c:valAx>
        <c:axId val="1764198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Proportion invading cells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1916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42005036532596"/>
          <c:y val="5.0925925925925902E-2"/>
          <c:w val="0.69868943746896495"/>
          <c:h val="0.74439012831729401"/>
        </c:manualLayout>
      </c:layout>
      <c:lineChart>
        <c:grouping val="standard"/>
        <c:varyColors val="0"/>
        <c:ser>
          <c:idx val="0"/>
          <c:order val="0"/>
          <c:tx>
            <c:v>EV</c:v>
          </c:tx>
          <c:spPr>
            <a:ln w="12700">
              <a:solidFill>
                <a:schemeClr val="tx1"/>
              </a:solidFill>
            </a:ln>
          </c:spPr>
          <c:marker>
            <c:symbol val="squar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Sheet2!$K$2:$K$8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3.4595940999560781</c:v>
                  </c:pt>
                  <c:pt idx="2">
                    <c:v>6.1991166339978827</c:v>
                  </c:pt>
                  <c:pt idx="3">
                    <c:v>13.50418172715878</c:v>
                  </c:pt>
                  <c:pt idx="4">
                    <c:v>13.14948429768895</c:v>
                  </c:pt>
                  <c:pt idx="5">
                    <c:v>4.3647886206668458</c:v>
                  </c:pt>
                  <c:pt idx="6">
                    <c:v>3.5281788005820851</c:v>
                  </c:pt>
                </c:numCache>
              </c:numRef>
            </c:plus>
            <c:minus>
              <c:numRef>
                <c:f>Sheet2!$K$2:$K$8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3.4595940999560781</c:v>
                  </c:pt>
                  <c:pt idx="2">
                    <c:v>6.1991166339978827</c:v>
                  </c:pt>
                  <c:pt idx="3">
                    <c:v>13.50418172715878</c:v>
                  </c:pt>
                  <c:pt idx="4">
                    <c:v>13.14948429768895</c:v>
                  </c:pt>
                  <c:pt idx="5">
                    <c:v>4.3647886206668458</c:v>
                  </c:pt>
                  <c:pt idx="6">
                    <c:v>3.5281788005820851</c:v>
                  </c:pt>
                </c:numCache>
              </c:numRef>
            </c:minus>
          </c:errBars>
          <c:cat>
            <c:numRef>
              <c:f>Sheet2!$B$2:$B$8</c:f>
              <c:numCache>
                <c:formatCode>0</c:formatCode>
                <c:ptCount val="7"/>
                <c:pt idx="0">
                  <c:v>0</c:v>
                </c:pt>
                <c:pt idx="1">
                  <c:v>4</c:v>
                </c:pt>
                <c:pt idx="2">
                  <c:v>8</c:v>
                </c:pt>
                <c:pt idx="3">
                  <c:v>12</c:v>
                </c:pt>
                <c:pt idx="4">
                  <c:v>16</c:v>
                </c:pt>
                <c:pt idx="5">
                  <c:v>20</c:v>
                </c:pt>
                <c:pt idx="6">
                  <c:v>24</c:v>
                </c:pt>
              </c:numCache>
            </c:numRef>
          </c:cat>
          <c:val>
            <c:numRef>
              <c:f>Sheet2!$J$2:$J$8</c:f>
              <c:numCache>
                <c:formatCode>General</c:formatCode>
                <c:ptCount val="7"/>
                <c:pt idx="0">
                  <c:v>0</c:v>
                </c:pt>
                <c:pt idx="1">
                  <c:v>21.893488732849519</c:v>
                </c:pt>
                <c:pt idx="2">
                  <c:v>43.113936953859962</c:v>
                </c:pt>
                <c:pt idx="3">
                  <c:v>66.753566831037276</c:v>
                </c:pt>
                <c:pt idx="4">
                  <c:v>81.645058944420697</c:v>
                </c:pt>
                <c:pt idx="5">
                  <c:v>93.594582791321173</c:v>
                </c:pt>
                <c:pt idx="6">
                  <c:v>96.681795429709311</c:v>
                </c:pt>
              </c:numCache>
            </c:numRef>
          </c:val>
          <c:smooth val="0"/>
        </c:ser>
        <c:ser>
          <c:idx val="1"/>
          <c:order val="1"/>
          <c:tx>
            <c:v>E-cadherin</c:v>
          </c:tx>
          <c:spPr>
            <a:ln w="12700">
              <a:solidFill>
                <a:schemeClr val="tx1"/>
              </a:solidFill>
              <a:prstDash val="dash"/>
            </a:ln>
          </c:spPr>
          <c:marker>
            <c:symbol val="diamond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Sheet2!$K$10:$K$16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7.1567392908223404</c:v>
                  </c:pt>
                  <c:pt idx="2">
                    <c:v>7.6296365110032092</c:v>
                  </c:pt>
                  <c:pt idx="3">
                    <c:v>13.636458994290621</c:v>
                  </c:pt>
                  <c:pt idx="4">
                    <c:v>12.20203339935321</c:v>
                  </c:pt>
                  <c:pt idx="5">
                    <c:v>8.0604022114598308</c:v>
                  </c:pt>
                  <c:pt idx="6">
                    <c:v>1.430454773449882</c:v>
                  </c:pt>
                </c:numCache>
              </c:numRef>
            </c:plus>
            <c:minus>
              <c:numRef>
                <c:f>Sheet2!$K$10:$K$16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7.1567392908223404</c:v>
                  </c:pt>
                  <c:pt idx="2">
                    <c:v>7.6296365110032092</c:v>
                  </c:pt>
                  <c:pt idx="3">
                    <c:v>13.636458994290621</c:v>
                  </c:pt>
                  <c:pt idx="4">
                    <c:v>12.20203339935321</c:v>
                  </c:pt>
                  <c:pt idx="5">
                    <c:v>8.0604022114598308</c:v>
                  </c:pt>
                  <c:pt idx="6">
                    <c:v>1.430454773449882</c:v>
                  </c:pt>
                </c:numCache>
              </c:numRef>
            </c:minus>
          </c:errBars>
          <c:val>
            <c:numRef>
              <c:f>Sheet2!$J$10:$J$16</c:f>
              <c:numCache>
                <c:formatCode>General</c:formatCode>
                <c:ptCount val="7"/>
                <c:pt idx="0">
                  <c:v>0</c:v>
                </c:pt>
                <c:pt idx="1">
                  <c:v>13.014023747621129</c:v>
                </c:pt>
                <c:pt idx="2">
                  <c:v>36.344678092626729</c:v>
                </c:pt>
                <c:pt idx="3">
                  <c:v>62.896295522004152</c:v>
                </c:pt>
                <c:pt idx="4">
                  <c:v>82.672460166002423</c:v>
                </c:pt>
                <c:pt idx="5">
                  <c:v>90.196375701122179</c:v>
                </c:pt>
                <c:pt idx="6">
                  <c:v>97.480481112713903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1918080"/>
        <c:axId val="17643136"/>
      </c:lineChart>
      <c:catAx>
        <c:axId val="1519180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(hours)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17643136"/>
        <c:crosses val="autoZero"/>
        <c:auto val="1"/>
        <c:lblAlgn val="ctr"/>
        <c:lblOffset val="100"/>
        <c:noMultiLvlLbl val="0"/>
      </c:catAx>
      <c:valAx>
        <c:axId val="176431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Percent wound confluence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1519180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67395147035192"/>
          <c:y val="0.59256762326196799"/>
          <c:w val="0.40173763993786499"/>
          <c:h val="0.15799285505978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9166441684189"/>
          <c:y val="0.104505165884374"/>
          <c:w val="0.78240329219267302"/>
          <c:h val="0.78383988045629205"/>
        </c:manualLayout>
      </c:layout>
      <c:barChart>
        <c:barDir val="col"/>
        <c:grouping val="clustered"/>
        <c:varyColors val="0"/>
        <c:ser>
          <c:idx val="1"/>
          <c:order val="0"/>
          <c:tx>
            <c:v>Empty vector</c:v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'[2014_0925 143B+Ecad soft agar - trial 2.xlsx]Sheet1'!$B$15:$B$16</c:f>
                <c:numCache>
                  <c:formatCode>General</c:formatCode>
                  <c:ptCount val="2"/>
                  <c:pt idx="0">
                    <c:v>13.682105101189659</c:v>
                  </c:pt>
                  <c:pt idx="1">
                    <c:v>4.0414518843273806</c:v>
                  </c:pt>
                </c:numCache>
              </c:numRef>
            </c:plus>
            <c:minus>
              <c:numRef>
                <c:f>'[2014_0925 143B+Ecad soft agar - trial 2.xlsx]Sheet1'!$B$15:$B$16</c:f>
                <c:numCache>
                  <c:formatCode>General</c:formatCode>
                  <c:ptCount val="2"/>
                  <c:pt idx="0">
                    <c:v>13.682105101189659</c:v>
                  </c:pt>
                  <c:pt idx="1">
                    <c:v>4.0414518843273806</c:v>
                  </c:pt>
                </c:numCache>
              </c:numRef>
            </c:minus>
          </c:errBars>
          <c:cat>
            <c:strLit>
              <c:ptCount val="2"/>
              <c:pt idx="0">
                <c:v>EV</c:v>
              </c:pt>
              <c:pt idx="1">
                <c:v> E-cadherin</c:v>
              </c:pt>
            </c:strLit>
          </c:cat>
          <c:val>
            <c:numRef>
              <c:f>'[2014_0925 143B+Ecad soft agar - trial 2.xlsx]Sheet1'!$B$13:$B$14</c:f>
              <c:numCache>
                <c:formatCode>General</c:formatCode>
                <c:ptCount val="2"/>
                <c:pt idx="0">
                  <c:v>323</c:v>
                </c:pt>
                <c:pt idx="1">
                  <c:v>279.33333333333331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1920128"/>
        <c:axId val="17644864"/>
      </c:barChart>
      <c:catAx>
        <c:axId val="1519201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7644864"/>
        <c:crosses val="autoZero"/>
        <c:auto val="1"/>
        <c:lblAlgn val="ctr"/>
        <c:lblOffset val="50"/>
        <c:noMultiLvlLbl val="0"/>
      </c:catAx>
      <c:valAx>
        <c:axId val="17644864"/>
        <c:scaling>
          <c:orientation val="minMax"/>
          <c:max val="370"/>
          <c:min val="25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Number of colonies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19201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Snail</c:v>
          </c:tx>
          <c:spPr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(Results!$F$24,Results!$F$27,Results!$F$30,Results!$F$33)</c:f>
                <c:numCache>
                  <c:formatCode>General</c:formatCode>
                  <c:ptCount val="4"/>
                  <c:pt idx="0">
                    <c:v>0.46245056341999102</c:v>
                  </c:pt>
                  <c:pt idx="1">
                    <c:v>0.116838584474991</c:v>
                  </c:pt>
                  <c:pt idx="2">
                    <c:v>0.125871247145905</c:v>
                  </c:pt>
                  <c:pt idx="3">
                    <c:v>7.3417101942847202E-2</c:v>
                  </c:pt>
                </c:numCache>
              </c:numRef>
            </c:plus>
            <c:minus>
              <c:numRef>
                <c:f>(Results!$F$24,Results!$F$27,Results!$F$30,Results!$F$33)</c:f>
                <c:numCache>
                  <c:formatCode>General</c:formatCode>
                  <c:ptCount val="4"/>
                  <c:pt idx="0">
                    <c:v>0.46245056341999102</c:v>
                  </c:pt>
                  <c:pt idx="1">
                    <c:v>0.116838584474991</c:v>
                  </c:pt>
                  <c:pt idx="2">
                    <c:v>0.125871247145905</c:v>
                  </c:pt>
                  <c:pt idx="3">
                    <c:v>7.3417101942847202E-2</c:v>
                  </c:pt>
                </c:numCache>
              </c:numRef>
            </c:minus>
          </c:errBars>
          <c:cat>
            <c:strLit>
              <c:ptCount val="2"/>
              <c:pt idx="0">
                <c:v>EV</c:v>
              </c:pt>
              <c:pt idx="1">
                <c:v> E-cad</c:v>
              </c:pt>
            </c:strLit>
          </c:cat>
          <c:val>
            <c:numRef>
              <c:f>(Results!$E$24,Results!$E$27)</c:f>
              <c:numCache>
                <c:formatCode>0.00</c:formatCode>
                <c:ptCount val="2"/>
                <c:pt idx="0">
                  <c:v>1</c:v>
                </c:pt>
                <c:pt idx="1">
                  <c:v>1.37458834664912</c:v>
                </c:pt>
              </c:numCache>
            </c:numRef>
          </c:val>
        </c:ser>
        <c:ser>
          <c:idx val="1"/>
          <c:order val="1"/>
          <c:tx>
            <c:v>Slug</c:v>
          </c:tx>
          <c:spPr>
            <a:solidFill>
              <a:schemeClr val="bg1">
                <a:lumMod val="65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(Results!$F$36,Results!$F$39,Results!$F$42,Results!$F$45)</c:f>
                <c:numCache>
                  <c:formatCode>General</c:formatCode>
                  <c:ptCount val="4"/>
                  <c:pt idx="0">
                    <c:v>0.78526453850987199</c:v>
                  </c:pt>
                  <c:pt idx="1">
                    <c:v>0.145705206556277</c:v>
                  </c:pt>
                  <c:pt idx="2">
                    <c:v>0.26582009595294698</c:v>
                  </c:pt>
                  <c:pt idx="3">
                    <c:v>0.11334107288466599</c:v>
                  </c:pt>
                </c:numCache>
              </c:numRef>
            </c:plus>
            <c:minus>
              <c:numRef>
                <c:f>(Results!$F$36,Results!$F$39,Results!$F$42,Results!$F$45)</c:f>
                <c:numCache>
                  <c:formatCode>General</c:formatCode>
                  <c:ptCount val="4"/>
                  <c:pt idx="0">
                    <c:v>0.78526453850987199</c:v>
                  </c:pt>
                  <c:pt idx="1">
                    <c:v>0.145705206556277</c:v>
                  </c:pt>
                  <c:pt idx="2">
                    <c:v>0.26582009595294698</c:v>
                  </c:pt>
                  <c:pt idx="3">
                    <c:v>0.11334107288466599</c:v>
                  </c:pt>
                </c:numCache>
              </c:numRef>
            </c:minus>
          </c:errBars>
          <c:cat>
            <c:strLit>
              <c:ptCount val="2"/>
              <c:pt idx="0">
                <c:v>EV</c:v>
              </c:pt>
              <c:pt idx="1">
                <c:v> E-cad</c:v>
              </c:pt>
            </c:strLit>
          </c:cat>
          <c:val>
            <c:numRef>
              <c:f>(Results!$E$36,Results!$E$39)</c:f>
              <c:numCache>
                <c:formatCode>0.00</c:formatCode>
                <c:ptCount val="2"/>
                <c:pt idx="0">
                  <c:v>1</c:v>
                </c:pt>
                <c:pt idx="1">
                  <c:v>1.074004475406557</c:v>
                </c:pt>
              </c:numCache>
            </c:numRef>
          </c:val>
        </c:ser>
        <c:ser>
          <c:idx val="2"/>
          <c:order val="2"/>
          <c:tx>
            <c:v>Twist</c:v>
          </c:tx>
          <c:spPr>
            <a:solidFill>
              <a:schemeClr val="bg1">
                <a:lumMod val="50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(Results!$F$48,Results!$F$51,Results!$F$54,Results!$F$57)</c:f>
                <c:numCache>
                  <c:formatCode>General</c:formatCode>
                  <c:ptCount val="4"/>
                  <c:pt idx="0">
                    <c:v>0.289717418655772</c:v>
                  </c:pt>
                  <c:pt idx="1">
                    <c:v>0.20490730564557699</c:v>
                  </c:pt>
                  <c:pt idx="2">
                    <c:v>0.256977812119149</c:v>
                  </c:pt>
                  <c:pt idx="3">
                    <c:v>0.22991116001310499</c:v>
                  </c:pt>
                </c:numCache>
              </c:numRef>
            </c:plus>
            <c:minus>
              <c:numRef>
                <c:f>(Results!$F$48,Results!$F$51,Results!$F$54,Results!$F$57)</c:f>
                <c:numCache>
                  <c:formatCode>General</c:formatCode>
                  <c:ptCount val="4"/>
                  <c:pt idx="0">
                    <c:v>0.289717418655772</c:v>
                  </c:pt>
                  <c:pt idx="1">
                    <c:v>0.20490730564557699</c:v>
                  </c:pt>
                  <c:pt idx="2">
                    <c:v>0.256977812119149</c:v>
                  </c:pt>
                  <c:pt idx="3">
                    <c:v>0.22991116001310499</c:v>
                  </c:pt>
                </c:numCache>
              </c:numRef>
            </c:minus>
          </c:errBars>
          <c:cat>
            <c:strLit>
              <c:ptCount val="2"/>
              <c:pt idx="0">
                <c:v>EV</c:v>
              </c:pt>
              <c:pt idx="1">
                <c:v> E-cad</c:v>
              </c:pt>
            </c:strLit>
          </c:cat>
          <c:val>
            <c:numRef>
              <c:f>(Results!$E$48,Results!$E$51)</c:f>
              <c:numCache>
                <c:formatCode>0.00</c:formatCode>
                <c:ptCount val="2"/>
                <c:pt idx="0">
                  <c:v>1</c:v>
                </c:pt>
                <c:pt idx="1">
                  <c:v>0.68491580903973404</c:v>
                </c:pt>
              </c:numCache>
            </c:numRef>
          </c:val>
        </c:ser>
        <c:ser>
          <c:idx val="3"/>
          <c:order val="3"/>
          <c:tx>
            <c:v>Zeb1</c:v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(Results!$F$60,Results!$F$63,Results!$F$66,Results!$F$69)</c:f>
                <c:numCache>
                  <c:formatCode>General</c:formatCode>
                  <c:ptCount val="4"/>
                  <c:pt idx="0">
                    <c:v>0.18216726888458801</c:v>
                  </c:pt>
                  <c:pt idx="1">
                    <c:v>6.2620528486053706E-2</c:v>
                  </c:pt>
                  <c:pt idx="2">
                    <c:v>9.8795695739799794E-2</c:v>
                  </c:pt>
                  <c:pt idx="3">
                    <c:v>9.1771055239190394E-2</c:v>
                  </c:pt>
                </c:numCache>
              </c:numRef>
            </c:plus>
            <c:minus>
              <c:numRef>
                <c:f>(Results!$F$60,Results!$F$63,Results!$F$66,Results!$F$69)</c:f>
                <c:numCache>
                  <c:formatCode>General</c:formatCode>
                  <c:ptCount val="4"/>
                  <c:pt idx="0">
                    <c:v>0.18216726888458801</c:v>
                  </c:pt>
                  <c:pt idx="1">
                    <c:v>6.2620528486053706E-2</c:v>
                  </c:pt>
                  <c:pt idx="2">
                    <c:v>9.8795695739799794E-2</c:v>
                  </c:pt>
                  <c:pt idx="3">
                    <c:v>9.1771055239190394E-2</c:v>
                  </c:pt>
                </c:numCache>
              </c:numRef>
            </c:minus>
          </c:errBars>
          <c:cat>
            <c:strLit>
              <c:ptCount val="2"/>
              <c:pt idx="0">
                <c:v>EV</c:v>
              </c:pt>
              <c:pt idx="1">
                <c:v> E-cad</c:v>
              </c:pt>
            </c:strLit>
          </c:cat>
          <c:val>
            <c:numRef>
              <c:f>(Results!$E$60,Results!$E$63)</c:f>
              <c:numCache>
                <c:formatCode>0.00</c:formatCode>
                <c:ptCount val="2"/>
                <c:pt idx="0">
                  <c:v>1</c:v>
                </c:pt>
                <c:pt idx="1">
                  <c:v>0.90270950582312903</c:v>
                </c:pt>
              </c:numCache>
            </c:numRef>
          </c:val>
        </c:ser>
        <c:ser>
          <c:idx val="4"/>
          <c:order val="4"/>
          <c:tx>
            <c:v>Vimentin</c:v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(Results!$F$72,Results!$F$75,Results!$F$78,Results!$F$81)</c:f>
                <c:numCache>
                  <c:formatCode>General</c:formatCode>
                  <c:ptCount val="4"/>
                  <c:pt idx="0">
                    <c:v>4.1096557288826698E-2</c:v>
                  </c:pt>
                  <c:pt idx="1">
                    <c:v>4.6114883370161099E-2</c:v>
                  </c:pt>
                  <c:pt idx="2">
                    <c:v>6.3439066520754095E-2</c:v>
                  </c:pt>
                  <c:pt idx="3">
                    <c:v>0.116750527810924</c:v>
                  </c:pt>
                </c:numCache>
              </c:numRef>
            </c:plus>
            <c:minus>
              <c:numRef>
                <c:f>(Results!$F$72,Results!$F$75,Results!$F$78,Results!$F$81)</c:f>
                <c:numCache>
                  <c:formatCode>General</c:formatCode>
                  <c:ptCount val="4"/>
                  <c:pt idx="0">
                    <c:v>4.1096557288826698E-2</c:v>
                  </c:pt>
                  <c:pt idx="1">
                    <c:v>4.6114883370161099E-2</c:v>
                  </c:pt>
                  <c:pt idx="2">
                    <c:v>6.3439066520754095E-2</c:v>
                  </c:pt>
                  <c:pt idx="3">
                    <c:v>0.116750527810924</c:v>
                  </c:pt>
                </c:numCache>
              </c:numRef>
            </c:minus>
          </c:errBars>
          <c:cat>
            <c:strLit>
              <c:ptCount val="2"/>
              <c:pt idx="0">
                <c:v>EV</c:v>
              </c:pt>
              <c:pt idx="1">
                <c:v> E-cad</c:v>
              </c:pt>
            </c:strLit>
          </c:cat>
          <c:val>
            <c:numRef>
              <c:f>(Results!$E$72,Results!$E$75)</c:f>
              <c:numCache>
                <c:formatCode>0.00</c:formatCode>
                <c:ptCount val="2"/>
                <c:pt idx="0">
                  <c:v>1</c:v>
                </c:pt>
                <c:pt idx="1">
                  <c:v>0.96103908261793702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6241280"/>
        <c:axId val="17745600"/>
      </c:barChart>
      <c:catAx>
        <c:axId val="166241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7745600"/>
        <c:crosses val="autoZero"/>
        <c:auto val="1"/>
        <c:lblAlgn val="ctr"/>
        <c:lblOffset val="100"/>
        <c:noMultiLvlLbl val="0"/>
      </c:catAx>
      <c:valAx>
        <c:axId val="1774560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Fold change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662412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344503075230612"/>
          <c:y val="6.5821593421572275E-2"/>
          <c:w val="0.224021293113009"/>
          <c:h val="0.39498235134401299"/>
        </c:manualLayout>
      </c:layout>
      <c:overlay val="0"/>
      <c:spPr>
        <a:ln>
          <a:solidFill>
            <a:sysClr val="windowText" lastClr="000000"/>
          </a:solidFill>
        </a:ln>
      </c:spPr>
    </c:legend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00FD1E-0F80-4B0A-A45B-490D939E204B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B3666-BD29-4480-8BC8-B0F1A6817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53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B8A52-C501-45CE-8757-367E9FBA02E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806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3BCE-431C-458E-8C18-09052243C66A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D2247-EB6E-4B7E-9BE2-8B8FD093B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375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3BCE-431C-458E-8C18-09052243C66A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D2247-EB6E-4B7E-9BE2-8B8FD093B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976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3BCE-431C-458E-8C18-09052243C66A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D2247-EB6E-4B7E-9BE2-8B8FD093B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339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3BCE-431C-458E-8C18-09052243C66A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D2247-EB6E-4B7E-9BE2-8B8FD093B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642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3BCE-431C-458E-8C18-09052243C66A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D2247-EB6E-4B7E-9BE2-8B8FD093B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109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3BCE-431C-458E-8C18-09052243C66A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D2247-EB6E-4B7E-9BE2-8B8FD093B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81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3BCE-431C-458E-8C18-09052243C66A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D2247-EB6E-4B7E-9BE2-8B8FD093B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48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3BCE-431C-458E-8C18-09052243C66A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D2247-EB6E-4B7E-9BE2-8B8FD093B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260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3BCE-431C-458E-8C18-09052243C66A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D2247-EB6E-4B7E-9BE2-8B8FD093B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249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3BCE-431C-458E-8C18-09052243C66A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D2247-EB6E-4B7E-9BE2-8B8FD093B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081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3BCE-431C-458E-8C18-09052243C66A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D2247-EB6E-4B7E-9BE2-8B8FD093B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14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73BCE-431C-458E-8C18-09052243C66A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D2247-EB6E-4B7E-9BE2-8B8FD093B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6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.jpeg"/><Relationship Id="rId18" Type="http://schemas.microsoft.com/office/2007/relationships/hdphoto" Target="../media/hdphoto7.wdp"/><Relationship Id="rId26" Type="http://schemas.microsoft.com/office/2007/relationships/hdphoto" Target="../media/hdphoto11.wdp"/><Relationship Id="rId39" Type="http://schemas.openxmlformats.org/officeDocument/2006/relationships/image" Target="../media/image17.png"/><Relationship Id="rId21" Type="http://schemas.openxmlformats.org/officeDocument/2006/relationships/image" Target="../media/image9.jpeg"/><Relationship Id="rId34" Type="http://schemas.openxmlformats.org/officeDocument/2006/relationships/chart" Target="../charts/chart4.xml"/><Relationship Id="rId42" Type="http://schemas.microsoft.com/office/2007/relationships/hdphoto" Target="../media/hdphoto18.wdp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6" Type="http://schemas.microsoft.com/office/2007/relationships/hdphoto" Target="../media/hdphoto6.wdp"/><Relationship Id="rId29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image" Target="../media/image4.jpeg"/><Relationship Id="rId24" Type="http://schemas.microsoft.com/office/2007/relationships/hdphoto" Target="../media/hdphoto10.wdp"/><Relationship Id="rId32" Type="http://schemas.microsoft.com/office/2007/relationships/hdphoto" Target="../media/hdphoto14.wdp"/><Relationship Id="rId37" Type="http://schemas.openxmlformats.org/officeDocument/2006/relationships/image" Target="../media/image16.png"/><Relationship Id="rId40" Type="http://schemas.microsoft.com/office/2007/relationships/hdphoto" Target="../media/hdphoto17.wdp"/><Relationship Id="rId45" Type="http://schemas.openxmlformats.org/officeDocument/2006/relationships/image" Target="../media/image20.png"/><Relationship Id="rId5" Type="http://schemas.openxmlformats.org/officeDocument/2006/relationships/image" Target="../media/image1.jpeg"/><Relationship Id="rId15" Type="http://schemas.openxmlformats.org/officeDocument/2006/relationships/image" Target="../media/image6.jpeg"/><Relationship Id="rId23" Type="http://schemas.openxmlformats.org/officeDocument/2006/relationships/image" Target="../media/image10.jpeg"/><Relationship Id="rId28" Type="http://schemas.microsoft.com/office/2007/relationships/hdphoto" Target="../media/hdphoto12.wdp"/><Relationship Id="rId36" Type="http://schemas.microsoft.com/office/2007/relationships/hdphoto" Target="../media/hdphoto15.wdp"/><Relationship Id="rId10" Type="http://schemas.microsoft.com/office/2007/relationships/hdphoto" Target="../media/hdphoto3.wdp"/><Relationship Id="rId19" Type="http://schemas.openxmlformats.org/officeDocument/2006/relationships/image" Target="../media/image8.jpeg"/><Relationship Id="rId31" Type="http://schemas.openxmlformats.org/officeDocument/2006/relationships/image" Target="../media/image14.jpeg"/><Relationship Id="rId44" Type="http://schemas.microsoft.com/office/2007/relationships/hdphoto" Target="../media/hdphoto19.wdp"/><Relationship Id="rId4" Type="http://schemas.openxmlformats.org/officeDocument/2006/relationships/chart" Target="../charts/chart2.xml"/><Relationship Id="rId9" Type="http://schemas.openxmlformats.org/officeDocument/2006/relationships/image" Target="../media/image3.jpeg"/><Relationship Id="rId14" Type="http://schemas.microsoft.com/office/2007/relationships/hdphoto" Target="../media/hdphoto5.wdp"/><Relationship Id="rId22" Type="http://schemas.microsoft.com/office/2007/relationships/hdphoto" Target="../media/hdphoto9.wdp"/><Relationship Id="rId27" Type="http://schemas.openxmlformats.org/officeDocument/2006/relationships/image" Target="../media/image12.jpeg"/><Relationship Id="rId30" Type="http://schemas.microsoft.com/office/2007/relationships/hdphoto" Target="../media/hdphoto13.wdp"/><Relationship Id="rId35" Type="http://schemas.openxmlformats.org/officeDocument/2006/relationships/image" Target="../media/image15.png"/><Relationship Id="rId43" Type="http://schemas.openxmlformats.org/officeDocument/2006/relationships/image" Target="../media/image19.png"/><Relationship Id="rId8" Type="http://schemas.microsoft.com/office/2007/relationships/hdphoto" Target="../media/hdphoto2.wdp"/><Relationship Id="rId3" Type="http://schemas.openxmlformats.org/officeDocument/2006/relationships/chart" Target="../charts/chart1.xml"/><Relationship Id="rId12" Type="http://schemas.microsoft.com/office/2007/relationships/hdphoto" Target="../media/hdphoto4.wdp"/><Relationship Id="rId17" Type="http://schemas.openxmlformats.org/officeDocument/2006/relationships/image" Target="../media/image7.jpeg"/><Relationship Id="rId25" Type="http://schemas.openxmlformats.org/officeDocument/2006/relationships/image" Target="../media/image11.jpeg"/><Relationship Id="rId33" Type="http://schemas.openxmlformats.org/officeDocument/2006/relationships/chart" Target="../charts/chart3.xml"/><Relationship Id="rId38" Type="http://schemas.microsoft.com/office/2007/relationships/hdphoto" Target="../media/hdphoto16.wdp"/><Relationship Id="rId46" Type="http://schemas.microsoft.com/office/2007/relationships/hdphoto" Target="../media/hdphoto20.wdp"/><Relationship Id="rId20" Type="http://schemas.microsoft.com/office/2007/relationships/hdphoto" Target="../media/hdphoto8.wdp"/><Relationship Id="rId4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8543926"/>
              </p:ext>
            </p:extLst>
          </p:nvPr>
        </p:nvGraphicFramePr>
        <p:xfrm>
          <a:off x="457200" y="2514600"/>
          <a:ext cx="26670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9814" y="2506976"/>
            <a:ext cx="4188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12084" y="46850"/>
            <a:ext cx="4188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4494" y="-55663"/>
            <a:ext cx="4796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95712" y="96737"/>
            <a:ext cx="4796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0182" y="2480846"/>
            <a:ext cx="4796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8059409"/>
              </p:ext>
            </p:extLst>
          </p:nvPr>
        </p:nvGraphicFramePr>
        <p:xfrm>
          <a:off x="6308530" y="0"/>
          <a:ext cx="2800350" cy="2305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3143607" y="1163537"/>
            <a:ext cx="3146075" cy="850967"/>
            <a:chOff x="943495" y="5715000"/>
            <a:chExt cx="3146075" cy="850967"/>
          </a:xfrm>
        </p:grpSpPr>
        <p:pic>
          <p:nvPicPr>
            <p:cNvPr id="10" name="Picture 16" descr="2017_0512_RDEcad_B1_0hour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10000" contrast="7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3495" y="5715725"/>
              <a:ext cx="317372" cy="85024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8" descr="2017_0512_RDEcad_B1_4hour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10000" contrast="7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0867" y="5715725"/>
              <a:ext cx="369908" cy="85024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0" descr="2017_0512_RDEcad_B1_8hour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10000" contrast="7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629294" y="5715725"/>
              <a:ext cx="381000" cy="850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2" descr="2017_0512_RDEcad_B1_12hour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10000" contrast="7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1776" y="5715725"/>
              <a:ext cx="379518" cy="85024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4" descr="2017_0512_RDEcad_B1_16hour.jp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8000" contrast="7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1294" y="5715710"/>
              <a:ext cx="382481" cy="84736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6" descr="2017_0512_RDEcad_B1_20hour.jp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14000" contrast="7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2294" y="5715709"/>
              <a:ext cx="402875" cy="84736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8" descr="2017_0512_RDEcad_B1_24hour-1.jpg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rightnessContrast bright="10000" contrast="7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170" y="5715000"/>
              <a:ext cx="914400" cy="84736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Group 16"/>
          <p:cNvGrpSpPr/>
          <p:nvPr/>
        </p:nvGrpSpPr>
        <p:grpSpPr>
          <a:xfrm>
            <a:off x="2057400" y="251830"/>
            <a:ext cx="4232281" cy="2074816"/>
            <a:chOff x="-142712" y="4803293"/>
            <a:chExt cx="4232281" cy="2074816"/>
          </a:xfrm>
        </p:grpSpPr>
        <p:grpSp>
          <p:nvGrpSpPr>
            <p:cNvPr id="18" name="Group 17"/>
            <p:cNvGrpSpPr/>
            <p:nvPr/>
          </p:nvGrpSpPr>
          <p:grpSpPr>
            <a:xfrm>
              <a:off x="-142712" y="5123807"/>
              <a:ext cx="4059487" cy="1754302"/>
              <a:chOff x="-114300" y="3397323"/>
              <a:chExt cx="4059487" cy="1886678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973387" y="4953000"/>
                <a:ext cx="3266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313462" y="4953000"/>
                <a:ext cx="326675" cy="3310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676237" y="4953000"/>
                <a:ext cx="326675" cy="3310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2028662" y="4953000"/>
                <a:ext cx="423269" cy="3310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12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2409662" y="4953000"/>
                <a:ext cx="423269" cy="3310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16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2802187" y="4953000"/>
                <a:ext cx="424750" cy="3310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466112" y="4953000"/>
                <a:ext cx="479075" cy="3310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24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20188" y="4953000"/>
                <a:ext cx="6922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Hours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-107467" y="4314700"/>
                <a:ext cx="11239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E-cadherin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-114300" y="3397323"/>
                <a:ext cx="11239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EV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935741" y="4803293"/>
              <a:ext cx="3153828" cy="858182"/>
              <a:chOff x="935741" y="4803293"/>
              <a:chExt cx="3153828" cy="858182"/>
            </a:xfrm>
          </p:grpSpPr>
          <p:pic>
            <p:nvPicPr>
              <p:cNvPr id="20" name="Picture 2" descr="2017_0512_RDEV_B1_24hour.jpg"/>
              <p:cNvPicPr>
                <a:picLocks noChangeAspect="1" noChangeArrowheads="1"/>
              </p:cNvPicPr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rightnessContrast bright="10000" contras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75170" y="4803294"/>
                <a:ext cx="914399" cy="850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Picture 4" descr="2017_0512_RDEV_B1_20hour.jpg"/>
              <p:cNvPicPr>
                <a:picLocks noChangeAspect="1" noChangeArrowheads="1"/>
              </p:cNvPicPr>
              <p:nvPr/>
            </p:nvPicPr>
            <p:blipFill>
              <a:blip r:embed="rId21" cstate="print">
                <a:extLst>
                  <a:ext uri="{BEBA8EAE-BF5A-486C-A8C5-ECC9F3942E4B}">
                    <a14:imgProps xmlns:a14="http://schemas.microsoft.com/office/drawing/2010/main">
                      <a14:imgLayer r:embed="rId22">
                        <a14:imgEffect>
                          <a14:brightnessContrast bright="12000" contras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772294" y="4803294"/>
                <a:ext cx="402875" cy="850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6" descr="2017_0512_RDEV_B1_16hour.jpg"/>
              <p:cNvPicPr>
                <a:picLocks noChangeAspect="1" noChangeArrowheads="1"/>
              </p:cNvPicPr>
              <p:nvPr/>
            </p:nvPicPr>
            <p:blipFill>
              <a:blip r:embed="rId23" cstate="print">
                <a:extLst>
                  <a:ext uri="{BEBA8EAE-BF5A-486C-A8C5-ECC9F3942E4B}">
                    <a14:imgProps xmlns:a14="http://schemas.microsoft.com/office/drawing/2010/main">
                      <a14:imgLayer r:embed="rId24">
                        <a14:imgEffect>
                          <a14:brightnessContrast bright="8000" contras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91293" y="4803293"/>
                <a:ext cx="382482" cy="850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8" descr="2017_0512_RDEV_B1_12hour.jpg"/>
              <p:cNvPicPr>
                <a:picLocks noChangeAspect="1" noChangeArrowheads="1"/>
              </p:cNvPicPr>
              <p:nvPr/>
            </p:nvPicPr>
            <p:blipFill>
              <a:blip r:embed="rId25" cstate="print">
                <a:extLst>
                  <a:ext uri="{BEBA8EAE-BF5A-486C-A8C5-ECC9F3942E4B}">
                    <a14:imgProps xmlns:a14="http://schemas.microsoft.com/office/drawing/2010/main">
                      <a14:imgLayer r:embed="rId26">
                        <a14:imgEffect>
                          <a14:brightnessContrast bright="10000" contras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010292" y="4803294"/>
                <a:ext cx="381001" cy="850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10" descr="2017_0512_RDEV_B1_8hour.jpg"/>
              <p:cNvPicPr>
                <a:picLocks noChangeAspect="1" noChangeArrowheads="1"/>
              </p:cNvPicPr>
              <p:nvPr/>
            </p:nvPicPr>
            <p:blipFill>
              <a:blip r:embed="rId27" cstate="print">
                <a:extLst>
                  <a:ext uri="{BEBA8EAE-BF5A-486C-A8C5-ECC9F3942E4B}">
                    <a14:imgProps xmlns:a14="http://schemas.microsoft.com/office/drawing/2010/main">
                      <a14:imgLayer r:embed="rId28">
                        <a14:imgEffect>
                          <a14:brightnessContrast bright="10000" contras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30776" y="4803293"/>
                <a:ext cx="379518" cy="850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Picture 12" descr="2017_0512_RDEV_B1_4hour.jpg"/>
              <p:cNvPicPr>
                <a:picLocks noChangeAspect="1" noChangeArrowheads="1"/>
              </p:cNvPicPr>
              <p:nvPr/>
            </p:nvPicPr>
            <p:blipFill>
              <a:blip r:embed="rId29" cstate="print">
                <a:extLst>
                  <a:ext uri="{BEBA8EAE-BF5A-486C-A8C5-ECC9F3942E4B}">
                    <a14:imgProps xmlns:a14="http://schemas.microsoft.com/office/drawing/2010/main">
                      <a14:imgLayer r:embed="rId30">
                        <a14:imgEffect>
                          <a14:brightnessContrast bright="15000" contras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60866" y="4803294"/>
                <a:ext cx="368428" cy="850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Picture 14" descr="2017_0512_RDEV_B1_-2.jpg"/>
              <p:cNvPicPr>
                <a:picLocks noChangeAspect="1" noChangeArrowheads="1"/>
              </p:cNvPicPr>
              <p:nvPr/>
            </p:nvPicPr>
            <p:blipFill>
              <a:blip r:embed="rId31" cstate="print">
                <a:extLst>
                  <a:ext uri="{BEBA8EAE-BF5A-486C-A8C5-ECC9F3942E4B}">
                    <a14:imgProps xmlns:a14="http://schemas.microsoft.com/office/drawing/2010/main">
                      <a14:imgLayer r:embed="rId32">
                        <a14:imgEffect>
                          <a14:brightnessContrast bright="10000" contras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5741" y="4811233"/>
                <a:ext cx="325125" cy="85024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37" name="TextBox 36"/>
          <p:cNvSpPr txBox="1"/>
          <p:nvPr/>
        </p:nvSpPr>
        <p:spPr>
          <a:xfrm>
            <a:off x="2916043" y="2540913"/>
            <a:ext cx="4188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3258742" y="2438400"/>
            <a:ext cx="2837258" cy="2057400"/>
            <a:chOff x="-3805" y="4002632"/>
            <a:chExt cx="2913458" cy="2482053"/>
          </a:xfrm>
        </p:grpSpPr>
        <p:graphicFrame>
          <p:nvGraphicFramePr>
            <p:cNvPr id="39" name="Chart 3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16032381"/>
                </p:ext>
              </p:extLst>
            </p:nvPr>
          </p:nvGraphicFramePr>
          <p:xfrm>
            <a:off x="-3805" y="4002632"/>
            <a:ext cx="2913458" cy="248205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3"/>
            </a:graphicData>
          </a:graphic>
        </p:graphicFrame>
        <p:cxnSp>
          <p:nvCxnSpPr>
            <p:cNvPr id="40" name="Straight Connector 39"/>
            <p:cNvCxnSpPr/>
            <p:nvPr/>
          </p:nvCxnSpPr>
          <p:spPr>
            <a:xfrm>
              <a:off x="1107879" y="4663690"/>
              <a:ext cx="1178121" cy="14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1457325" y="4370344"/>
              <a:ext cx="437485" cy="328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663535" y="2362200"/>
            <a:ext cx="518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RD</a:t>
            </a:r>
            <a:endParaRPr lang="en-US" b="1" dirty="0">
              <a:latin typeface="Arial"/>
              <a:cs typeface="Arial"/>
            </a:endParaRPr>
          </a:p>
        </p:txBody>
      </p:sp>
      <p:graphicFrame>
        <p:nvGraphicFramePr>
          <p:cNvPr id="45" name="Chart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6105366"/>
              </p:ext>
            </p:extLst>
          </p:nvPr>
        </p:nvGraphicFramePr>
        <p:xfrm>
          <a:off x="0" y="457200"/>
          <a:ext cx="3003352" cy="1929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4"/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1066800" y="152400"/>
            <a:ext cx="4796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39487" y="152400"/>
            <a:ext cx="12083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48" name="Picture 47" descr="Ecad5.tif"/>
          <p:cNvPicPr>
            <a:picLocks noChangeAspect="1"/>
          </p:cNvPicPr>
          <p:nvPr/>
        </p:nvPicPr>
        <p:blipFill>
          <a:blip r:embed="rId35" cstate="print">
            <a:grayscl/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50000" contrast="6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90600" y="5867400"/>
            <a:ext cx="1214437" cy="9144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9" name="Picture 48" descr="EV4.tif"/>
          <p:cNvPicPr>
            <a:picLocks noChangeAspect="1"/>
          </p:cNvPicPr>
          <p:nvPr/>
        </p:nvPicPr>
        <p:blipFill>
          <a:blip r:embed="rId37" cstate="print">
            <a:grayscl/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brightnessContrast bright="50000" contrast="6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90600" y="4876800"/>
            <a:ext cx="1214437" cy="914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0" name="TextBox 49"/>
          <p:cNvSpPr txBox="1"/>
          <p:nvPr/>
        </p:nvSpPr>
        <p:spPr>
          <a:xfrm>
            <a:off x="-1295401" y="5257800"/>
            <a:ext cx="2200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RD+EV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-1447800" y="6220444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RD+E-cad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04800" y="4419600"/>
            <a:ext cx="4188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pic>
        <p:nvPicPr>
          <p:cNvPr id="53" name="Picture 52" descr="Ecad6.tif"/>
          <p:cNvPicPr>
            <a:picLocks noChangeAspect="1"/>
          </p:cNvPicPr>
          <p:nvPr/>
        </p:nvPicPr>
        <p:blipFill>
          <a:blip r:embed="rId39" cstate="print">
            <a:grayscl/>
            <a:extLst>
              <a:ext uri="{BEBA8EAE-BF5A-486C-A8C5-ECC9F3942E4B}">
                <a14:imgProps xmlns:a14="http://schemas.microsoft.com/office/drawing/2010/main">
                  <a14:imgLayer r:embed="rId40">
                    <a14:imgEffect>
                      <a14:brightnessContrast bright="50000" contrast="6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86000" y="5867400"/>
            <a:ext cx="1214437" cy="9144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4" name="Picture 53" descr="Ecad3.tif"/>
          <p:cNvPicPr>
            <a:picLocks noChangeAspect="1"/>
          </p:cNvPicPr>
          <p:nvPr/>
        </p:nvPicPr>
        <p:blipFill>
          <a:blip r:embed="rId41" cstate="print">
            <a:grayscl/>
            <a:extLst>
              <a:ext uri="{BEBA8EAE-BF5A-486C-A8C5-ECC9F3942E4B}">
                <a14:imgProps xmlns:a14="http://schemas.microsoft.com/office/drawing/2010/main">
                  <a14:imgLayer r:embed="rId42">
                    <a14:imgEffect>
                      <a14:brightnessContrast bright="50000" contrast="6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1400" y="5867400"/>
            <a:ext cx="1214437" cy="9144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5" name="Picture 54" descr="EV2.tif"/>
          <p:cNvPicPr>
            <a:picLocks noChangeAspect="1"/>
          </p:cNvPicPr>
          <p:nvPr/>
        </p:nvPicPr>
        <p:blipFill>
          <a:blip r:embed="rId43" cstate="print">
            <a:grayscl/>
            <a:extLst>
              <a:ext uri="{BEBA8EAE-BF5A-486C-A8C5-ECC9F3942E4B}">
                <a14:imgProps xmlns:a14="http://schemas.microsoft.com/office/drawing/2010/main">
                  <a14:imgLayer r:embed="rId44">
                    <a14:imgEffect>
                      <a14:brightnessContrast bright="50000" contrast="6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1400" y="4876800"/>
            <a:ext cx="1214437" cy="9144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6" name="Picture 55" descr="EV3.tif"/>
          <p:cNvPicPr>
            <a:picLocks noChangeAspect="1"/>
          </p:cNvPicPr>
          <p:nvPr/>
        </p:nvPicPr>
        <p:blipFill>
          <a:blip r:embed="rId45" cstate="print">
            <a:grayscl/>
            <a:extLst>
              <a:ext uri="{BEBA8EAE-BF5A-486C-A8C5-ECC9F3942E4B}">
                <a14:imgProps xmlns:a14="http://schemas.microsoft.com/office/drawing/2010/main">
                  <a14:imgLayer r:embed="rId46">
                    <a14:imgEffect>
                      <a14:brightnessContrast bright="50000" contrast="6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86000" y="4876800"/>
            <a:ext cx="1214437" cy="9144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59155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On-screen Show (4:3)</PresentationFormat>
  <Paragraphs>29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</dc:creator>
  <cp:lastModifiedBy>JAS</cp:lastModifiedBy>
  <cp:revision>2</cp:revision>
  <dcterms:created xsi:type="dcterms:W3CDTF">2018-11-06T13:51:56Z</dcterms:created>
  <dcterms:modified xsi:type="dcterms:W3CDTF">2018-11-06T17:33:51Z</dcterms:modified>
</cp:coreProperties>
</file>