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20" r:id="rId2"/>
    <p:sldId id="333" r:id="rId3"/>
    <p:sldId id="330" r:id="rId4"/>
    <p:sldId id="340" r:id="rId5"/>
    <p:sldId id="339" r:id="rId6"/>
    <p:sldId id="341" r:id="rId7"/>
    <p:sldId id="338" r:id="rId8"/>
    <p:sldId id="327" r:id="rId9"/>
    <p:sldId id="336" r:id="rId10"/>
  </p:sldIdLst>
  <p:sldSz cx="6858000" cy="9906000" type="A4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5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A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417" autoAdjust="0"/>
    <p:restoredTop sz="96208" autoAdjust="0"/>
  </p:normalViewPr>
  <p:slideViewPr>
    <p:cSldViewPr snapToObjects="1">
      <p:cViewPr>
        <p:scale>
          <a:sx n="95" d="100"/>
          <a:sy n="95" d="100"/>
        </p:scale>
        <p:origin x="1696" y="-280"/>
      </p:cViewPr>
      <p:guideLst>
        <p:guide orient="horz" pos="1805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0" d="100"/>
        <a:sy n="11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0C8DD-4B19-491A-ACE7-0C326F87FD0C}" type="datetimeFigureOut">
              <a:rPr lang="en-US" smtClean="0"/>
              <a:pPr/>
              <a:t>1/20/19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52638" y="739775"/>
            <a:ext cx="2563812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17EA4-F1A4-463E-B945-79B35E3FEB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2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17EA4-F1A4-463E-B945-79B35E3FEBD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765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17EA4-F1A4-463E-B945-79B35E3FEB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089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17EA4-F1A4-463E-B945-79B35E3FEBD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54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17EA4-F1A4-463E-B945-79B35E3FEB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72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17EA4-F1A4-463E-B945-79B35E3FEBD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74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17EA4-F1A4-463E-B945-79B35E3FEBD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89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17EA4-F1A4-463E-B945-79B35E3FEBD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8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17EA4-F1A4-463E-B945-79B35E3FEBD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112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  <a:p>
            <a:r>
              <a:rPr lang="en-GB"/>
              <a:t>Notes : whole blood and neutrophil numbers increase.</a:t>
            </a:r>
            <a:r>
              <a:rPr lang="en-GB" baseline="0"/>
              <a:t> % of neutrophils don’t change. Not sure which data set to use??The increase in cell numbers may explain the ROS results. </a:t>
            </a:r>
          </a:p>
          <a:p>
            <a:r>
              <a:rPr lang="en-GB" baseline="0"/>
              <a:t>Maybe metformin induces a change in cellular composition, that leaves more neutrophils in the blood. </a:t>
            </a:r>
          </a:p>
          <a:p>
            <a:r>
              <a:rPr lang="en-GB" baseline="0"/>
              <a:t>In vitro phagocytosis: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/>
              <a:t>24 </a:t>
            </a:r>
            <a:r>
              <a:rPr lang="en-US" sz="1200" b="1" err="1"/>
              <a:t>hr</a:t>
            </a:r>
            <a:r>
              <a:rPr lang="en-US" sz="1200" b="1"/>
              <a:t> pre-incubation with metformin results in an </a:t>
            </a:r>
            <a:r>
              <a:rPr lang="en-US" sz="1200" b="1">
                <a:solidFill>
                  <a:srgbClr val="0070C0"/>
                </a:solidFill>
              </a:rPr>
              <a:t>increase in phagocytosis in PBMCs. </a:t>
            </a:r>
            <a:r>
              <a:rPr lang="en-US" sz="1200" b="1"/>
              <a:t>(neutrophils tried, but 24 </a:t>
            </a:r>
            <a:r>
              <a:rPr lang="en-US" sz="1200" b="1" err="1"/>
              <a:t>hr</a:t>
            </a:r>
            <a:r>
              <a:rPr lang="en-US" sz="1200" b="1"/>
              <a:t> incubation not possible because they die. Also neutrophils have a very high phagocytosis rate so it would be a lot more difficult to see differences.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17EA4-F1A4-463E-B945-79B35E3FEBD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553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 userDrawn="1"/>
        </p:nvSpPr>
        <p:spPr>
          <a:xfrm>
            <a:off x="391125" y="858000"/>
            <a:ext cx="6075000" cy="60847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4500" y="1449445"/>
            <a:ext cx="5589000" cy="77046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4155" y="2383635"/>
            <a:ext cx="5589000" cy="770467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391125" y="7644000"/>
            <a:ext cx="6075000" cy="15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634500" y="5890813"/>
            <a:ext cx="4009618" cy="917222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001" y="9048000"/>
            <a:ext cx="1820105" cy="4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47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nd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269610" y="8931491"/>
            <a:ext cx="6197265" cy="7212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500" y="8580000"/>
            <a:ext cx="486000" cy="1342241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155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4500" y="1449445"/>
            <a:ext cx="5589000" cy="77046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4155" y="2383635"/>
            <a:ext cx="5589000" cy="770467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391125" y="7644000"/>
            <a:ext cx="6075000" cy="15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634500" y="5890813"/>
            <a:ext cx="4009618" cy="917222"/>
          </a:xfrm>
        </p:spPr>
        <p:txBody>
          <a:bodyPr/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001" y="9048000"/>
            <a:ext cx="1820105" cy="436800"/>
          </a:xfrm>
          <a:prstGeom prst="rect">
            <a:avLst/>
          </a:prstGeom>
        </p:spPr>
      </p:pic>
      <p:sp>
        <p:nvSpPr>
          <p:cNvPr id="9" name="Rechthoek 8"/>
          <p:cNvSpPr/>
          <p:nvPr userDrawn="1"/>
        </p:nvSpPr>
        <p:spPr>
          <a:xfrm>
            <a:off x="391500" y="858000"/>
            <a:ext cx="6075000" cy="72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44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9265258"/>
            <a:ext cx="607500" cy="2201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196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Ondertitel 2"/>
          <p:cNvSpPr>
            <a:spLocks noGrp="1"/>
          </p:cNvSpPr>
          <p:nvPr>
            <p:ph type="subTitle" idx="1"/>
          </p:nvPr>
        </p:nvSpPr>
        <p:spPr>
          <a:xfrm>
            <a:off x="391500" y="2383635"/>
            <a:ext cx="6075000" cy="770467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855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1500" y="1450719"/>
            <a:ext cx="6075000" cy="7704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grafiek 8"/>
          <p:cNvSpPr>
            <a:spLocks noGrp="1"/>
          </p:cNvSpPr>
          <p:nvPr>
            <p:ph type="chart" sz="quarter" idx="13"/>
          </p:nvPr>
        </p:nvSpPr>
        <p:spPr>
          <a:xfrm>
            <a:off x="3485700" y="2386800"/>
            <a:ext cx="2981175" cy="595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nl-NL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391716" y="2386224"/>
            <a:ext cx="3029400" cy="59582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9265258"/>
            <a:ext cx="607500" cy="2201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145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 me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1500" y="1450719"/>
            <a:ext cx="6075000" cy="7704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391716" y="2386800"/>
            <a:ext cx="3029400" cy="595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3485700" y="2386800"/>
            <a:ext cx="2981175" cy="595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9265258"/>
            <a:ext cx="607500" cy="2201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21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1500" y="1450719"/>
            <a:ext cx="6075000" cy="7704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391125" y="2386800"/>
            <a:ext cx="6075750" cy="595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9265258"/>
            <a:ext cx="607500" cy="2201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3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 zond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391125" y="856457"/>
            <a:ext cx="6075750" cy="748954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9265258"/>
            <a:ext cx="607500" cy="2201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85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6858000" cy="990599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grpSp>
        <p:nvGrpSpPr>
          <p:cNvPr id="25" name="Groep 24"/>
          <p:cNvGrpSpPr/>
          <p:nvPr userDrawn="1"/>
        </p:nvGrpSpPr>
        <p:grpSpPr>
          <a:xfrm>
            <a:off x="4400550" y="9048397"/>
            <a:ext cx="1820466" cy="435682"/>
            <a:chOff x="5867400" y="6264275"/>
            <a:chExt cx="2427288" cy="301626"/>
          </a:xfrm>
        </p:grpSpPr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5867400" y="6264275"/>
              <a:ext cx="258763" cy="295275"/>
            </a:xfrm>
            <a:custGeom>
              <a:avLst/>
              <a:gdLst>
                <a:gd name="T0" fmla="*/ 389 w 407"/>
                <a:gd name="T1" fmla="*/ 424 h 463"/>
                <a:gd name="T2" fmla="*/ 352 w 407"/>
                <a:gd name="T3" fmla="*/ 397 h 463"/>
                <a:gd name="T4" fmla="*/ 248 w 407"/>
                <a:gd name="T5" fmla="*/ 229 h 463"/>
                <a:gd name="T6" fmla="*/ 346 w 407"/>
                <a:gd name="T7" fmla="*/ 108 h 463"/>
                <a:gd name="T8" fmla="*/ 185 w 407"/>
                <a:gd name="T9" fmla="*/ 0 h 463"/>
                <a:gd name="T10" fmla="*/ 8 w 407"/>
                <a:gd name="T11" fmla="*/ 0 h 463"/>
                <a:gd name="T12" fmla="*/ 0 w 407"/>
                <a:gd name="T13" fmla="*/ 11 h 463"/>
                <a:gd name="T14" fmla="*/ 0 w 407"/>
                <a:gd name="T15" fmla="*/ 24 h 463"/>
                <a:gd name="T16" fmla="*/ 17 w 407"/>
                <a:gd name="T17" fmla="*/ 39 h 463"/>
                <a:gd name="T18" fmla="*/ 46 w 407"/>
                <a:gd name="T19" fmla="*/ 47 h 463"/>
                <a:gd name="T20" fmla="*/ 46 w 407"/>
                <a:gd name="T21" fmla="*/ 417 h 463"/>
                <a:gd name="T22" fmla="*/ 17 w 407"/>
                <a:gd name="T23" fmla="*/ 424 h 463"/>
                <a:gd name="T24" fmla="*/ 0 w 407"/>
                <a:gd name="T25" fmla="*/ 440 h 463"/>
                <a:gd name="T26" fmla="*/ 0 w 407"/>
                <a:gd name="T27" fmla="*/ 453 h 463"/>
                <a:gd name="T28" fmla="*/ 8 w 407"/>
                <a:gd name="T29" fmla="*/ 463 h 463"/>
                <a:gd name="T30" fmla="*/ 167 w 407"/>
                <a:gd name="T31" fmla="*/ 463 h 463"/>
                <a:gd name="T32" fmla="*/ 176 w 407"/>
                <a:gd name="T33" fmla="*/ 453 h 463"/>
                <a:gd name="T34" fmla="*/ 176 w 407"/>
                <a:gd name="T35" fmla="*/ 440 h 463"/>
                <a:gd name="T36" fmla="*/ 158 w 407"/>
                <a:gd name="T37" fmla="*/ 424 h 463"/>
                <a:gd name="T38" fmla="*/ 129 w 407"/>
                <a:gd name="T39" fmla="*/ 417 h 463"/>
                <a:gd name="T40" fmla="*/ 129 w 407"/>
                <a:gd name="T41" fmla="*/ 242 h 463"/>
                <a:gd name="T42" fmla="*/ 171 w 407"/>
                <a:gd name="T43" fmla="*/ 242 h 463"/>
                <a:gd name="T44" fmla="*/ 287 w 407"/>
                <a:gd name="T45" fmla="*/ 452 h 463"/>
                <a:gd name="T46" fmla="*/ 309 w 407"/>
                <a:gd name="T47" fmla="*/ 463 h 463"/>
                <a:gd name="T48" fmla="*/ 398 w 407"/>
                <a:gd name="T49" fmla="*/ 463 h 463"/>
                <a:gd name="T50" fmla="*/ 407 w 407"/>
                <a:gd name="T51" fmla="*/ 453 h 463"/>
                <a:gd name="T52" fmla="*/ 407 w 407"/>
                <a:gd name="T53" fmla="*/ 440 h 463"/>
                <a:gd name="T54" fmla="*/ 389 w 407"/>
                <a:gd name="T55" fmla="*/ 424 h 463"/>
                <a:gd name="T56" fmla="*/ 145 w 407"/>
                <a:gd name="T57" fmla="*/ 203 h 463"/>
                <a:gd name="T58" fmla="*/ 130 w 407"/>
                <a:gd name="T59" fmla="*/ 203 h 463"/>
                <a:gd name="T60" fmla="*/ 130 w 407"/>
                <a:gd name="T61" fmla="*/ 43 h 463"/>
                <a:gd name="T62" fmla="*/ 162 w 407"/>
                <a:gd name="T63" fmla="*/ 43 h 463"/>
                <a:gd name="T64" fmla="*/ 257 w 407"/>
                <a:gd name="T65" fmla="*/ 121 h 463"/>
                <a:gd name="T66" fmla="*/ 145 w 407"/>
                <a:gd name="T67" fmla="*/ 2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63">
                  <a:moveTo>
                    <a:pt x="389" y="424"/>
                  </a:moveTo>
                  <a:cubicBezTo>
                    <a:pt x="371" y="420"/>
                    <a:pt x="367" y="417"/>
                    <a:pt x="352" y="397"/>
                  </a:cubicBezTo>
                  <a:cubicBezTo>
                    <a:pt x="330" y="367"/>
                    <a:pt x="278" y="292"/>
                    <a:pt x="248" y="229"/>
                  </a:cubicBezTo>
                  <a:cubicBezTo>
                    <a:pt x="304" y="209"/>
                    <a:pt x="346" y="170"/>
                    <a:pt x="346" y="108"/>
                  </a:cubicBezTo>
                  <a:cubicBezTo>
                    <a:pt x="346" y="20"/>
                    <a:pt x="261" y="0"/>
                    <a:pt x="18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4" y="35"/>
                    <a:pt x="17" y="3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17"/>
                    <a:pt x="46" y="417"/>
                    <a:pt x="46" y="417"/>
                  </a:cubicBezTo>
                  <a:cubicBezTo>
                    <a:pt x="17" y="424"/>
                    <a:pt x="17" y="424"/>
                    <a:pt x="17" y="424"/>
                  </a:cubicBezTo>
                  <a:cubicBezTo>
                    <a:pt x="4" y="428"/>
                    <a:pt x="0" y="429"/>
                    <a:pt x="0" y="440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9"/>
                    <a:pt x="1" y="463"/>
                    <a:pt x="8" y="463"/>
                  </a:cubicBezTo>
                  <a:cubicBezTo>
                    <a:pt x="167" y="463"/>
                    <a:pt x="167" y="463"/>
                    <a:pt x="167" y="463"/>
                  </a:cubicBezTo>
                  <a:cubicBezTo>
                    <a:pt x="175" y="463"/>
                    <a:pt x="176" y="459"/>
                    <a:pt x="176" y="453"/>
                  </a:cubicBezTo>
                  <a:cubicBezTo>
                    <a:pt x="176" y="440"/>
                    <a:pt x="176" y="440"/>
                    <a:pt x="176" y="440"/>
                  </a:cubicBezTo>
                  <a:cubicBezTo>
                    <a:pt x="176" y="429"/>
                    <a:pt x="172" y="428"/>
                    <a:pt x="158" y="424"/>
                  </a:cubicBezTo>
                  <a:cubicBezTo>
                    <a:pt x="129" y="417"/>
                    <a:pt x="129" y="417"/>
                    <a:pt x="129" y="417"/>
                  </a:cubicBezTo>
                  <a:cubicBezTo>
                    <a:pt x="129" y="242"/>
                    <a:pt x="129" y="242"/>
                    <a:pt x="129" y="242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201" y="311"/>
                    <a:pt x="266" y="424"/>
                    <a:pt x="287" y="452"/>
                  </a:cubicBezTo>
                  <a:cubicBezTo>
                    <a:pt x="295" y="463"/>
                    <a:pt x="298" y="463"/>
                    <a:pt x="309" y="463"/>
                  </a:cubicBezTo>
                  <a:cubicBezTo>
                    <a:pt x="398" y="463"/>
                    <a:pt x="398" y="463"/>
                    <a:pt x="398" y="463"/>
                  </a:cubicBezTo>
                  <a:cubicBezTo>
                    <a:pt x="406" y="463"/>
                    <a:pt x="407" y="459"/>
                    <a:pt x="407" y="453"/>
                  </a:cubicBezTo>
                  <a:cubicBezTo>
                    <a:pt x="407" y="440"/>
                    <a:pt x="407" y="440"/>
                    <a:pt x="407" y="440"/>
                  </a:cubicBezTo>
                  <a:cubicBezTo>
                    <a:pt x="407" y="427"/>
                    <a:pt x="400" y="428"/>
                    <a:pt x="389" y="424"/>
                  </a:cubicBezTo>
                  <a:close/>
                  <a:moveTo>
                    <a:pt x="145" y="203"/>
                  </a:moveTo>
                  <a:cubicBezTo>
                    <a:pt x="130" y="203"/>
                    <a:pt x="130" y="203"/>
                    <a:pt x="130" y="203"/>
                  </a:cubicBezTo>
                  <a:cubicBezTo>
                    <a:pt x="130" y="43"/>
                    <a:pt x="130" y="43"/>
                    <a:pt x="130" y="43"/>
                  </a:cubicBezTo>
                  <a:cubicBezTo>
                    <a:pt x="162" y="43"/>
                    <a:pt x="162" y="43"/>
                    <a:pt x="162" y="43"/>
                  </a:cubicBezTo>
                  <a:cubicBezTo>
                    <a:pt x="222" y="43"/>
                    <a:pt x="257" y="66"/>
                    <a:pt x="257" y="121"/>
                  </a:cubicBezTo>
                  <a:cubicBezTo>
                    <a:pt x="257" y="189"/>
                    <a:pt x="205" y="203"/>
                    <a:pt x="145" y="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6350000" y="6264275"/>
              <a:ext cx="220663" cy="301625"/>
            </a:xfrm>
            <a:custGeom>
              <a:avLst/>
              <a:gdLst>
                <a:gd name="T0" fmla="*/ 331 w 348"/>
                <a:gd name="T1" fmla="*/ 428 h 473"/>
                <a:gd name="T2" fmla="*/ 299 w 348"/>
                <a:gd name="T3" fmla="*/ 418 h 473"/>
                <a:gd name="T4" fmla="*/ 299 w 348"/>
                <a:gd name="T5" fmla="*/ 16 h 473"/>
                <a:gd name="T6" fmla="*/ 284 w 348"/>
                <a:gd name="T7" fmla="*/ 0 h 473"/>
                <a:gd name="T8" fmla="*/ 186 w 348"/>
                <a:gd name="T9" fmla="*/ 0 h 473"/>
                <a:gd name="T10" fmla="*/ 178 w 348"/>
                <a:gd name="T11" fmla="*/ 11 h 473"/>
                <a:gd name="T12" fmla="*/ 178 w 348"/>
                <a:gd name="T13" fmla="*/ 19 h 473"/>
                <a:gd name="T14" fmla="*/ 196 w 348"/>
                <a:gd name="T15" fmla="*/ 36 h 473"/>
                <a:gd name="T16" fmla="*/ 227 w 348"/>
                <a:gd name="T17" fmla="*/ 45 h 473"/>
                <a:gd name="T18" fmla="*/ 227 w 348"/>
                <a:gd name="T19" fmla="*/ 158 h 473"/>
                <a:gd name="T20" fmla="*/ 153 w 348"/>
                <a:gd name="T21" fmla="*/ 133 h 473"/>
                <a:gd name="T22" fmla="*/ 0 w 348"/>
                <a:gd name="T23" fmla="*/ 313 h 473"/>
                <a:gd name="T24" fmla="*/ 123 w 348"/>
                <a:gd name="T25" fmla="*/ 473 h 473"/>
                <a:gd name="T26" fmla="*/ 227 w 348"/>
                <a:gd name="T27" fmla="*/ 420 h 473"/>
                <a:gd name="T28" fmla="*/ 227 w 348"/>
                <a:gd name="T29" fmla="*/ 447 h 473"/>
                <a:gd name="T30" fmla="*/ 242 w 348"/>
                <a:gd name="T31" fmla="*/ 463 h 473"/>
                <a:gd name="T32" fmla="*/ 340 w 348"/>
                <a:gd name="T33" fmla="*/ 463 h 473"/>
                <a:gd name="T34" fmla="*/ 348 w 348"/>
                <a:gd name="T35" fmla="*/ 453 h 473"/>
                <a:gd name="T36" fmla="*/ 348 w 348"/>
                <a:gd name="T37" fmla="*/ 444 h 473"/>
                <a:gd name="T38" fmla="*/ 331 w 348"/>
                <a:gd name="T39" fmla="*/ 428 h 473"/>
                <a:gd name="T40" fmla="*/ 227 w 348"/>
                <a:gd name="T41" fmla="*/ 379 h 473"/>
                <a:gd name="T42" fmla="*/ 153 w 348"/>
                <a:gd name="T43" fmla="*/ 418 h 473"/>
                <a:gd name="T44" fmla="*/ 77 w 348"/>
                <a:gd name="T45" fmla="*/ 299 h 473"/>
                <a:gd name="T46" fmla="*/ 158 w 348"/>
                <a:gd name="T47" fmla="*/ 179 h 473"/>
                <a:gd name="T48" fmla="*/ 227 w 348"/>
                <a:gd name="T49" fmla="*/ 299 h 473"/>
                <a:gd name="T50" fmla="*/ 227 w 348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8" h="473">
                  <a:moveTo>
                    <a:pt x="331" y="428"/>
                  </a:moveTo>
                  <a:cubicBezTo>
                    <a:pt x="299" y="418"/>
                    <a:pt x="299" y="418"/>
                    <a:pt x="299" y="418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299" y="6"/>
                    <a:pt x="296" y="0"/>
                    <a:pt x="284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5" y="148"/>
                    <a:pt x="190" y="133"/>
                    <a:pt x="153" y="133"/>
                  </a:cubicBezTo>
                  <a:cubicBezTo>
                    <a:pt x="81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8" y="459"/>
                    <a:pt x="348" y="453"/>
                  </a:cubicBezTo>
                  <a:cubicBezTo>
                    <a:pt x="348" y="444"/>
                    <a:pt x="348" y="444"/>
                    <a:pt x="348" y="444"/>
                  </a:cubicBezTo>
                  <a:cubicBezTo>
                    <a:pt x="348" y="432"/>
                    <a:pt x="344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5" y="401"/>
                    <a:pt x="181" y="418"/>
                    <a:pt x="153" y="418"/>
                  </a:cubicBezTo>
                  <a:cubicBezTo>
                    <a:pt x="100" y="418"/>
                    <a:pt x="77" y="362"/>
                    <a:pt x="77" y="299"/>
                  </a:cubicBezTo>
                  <a:cubicBezTo>
                    <a:pt x="77" y="225"/>
                    <a:pt x="109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7032625" y="6354763"/>
              <a:ext cx="234950" cy="211138"/>
            </a:xfrm>
            <a:custGeom>
              <a:avLst/>
              <a:gdLst>
                <a:gd name="T0" fmla="*/ 323 w 372"/>
                <a:gd name="T1" fmla="*/ 15 h 330"/>
                <a:gd name="T2" fmla="*/ 308 w 372"/>
                <a:gd name="T3" fmla="*/ 0 h 330"/>
                <a:gd name="T4" fmla="*/ 210 w 372"/>
                <a:gd name="T5" fmla="*/ 0 h 330"/>
                <a:gd name="T6" fmla="*/ 202 w 372"/>
                <a:gd name="T7" fmla="*/ 10 h 330"/>
                <a:gd name="T8" fmla="*/ 202 w 372"/>
                <a:gd name="T9" fmla="*/ 19 h 330"/>
                <a:gd name="T10" fmla="*/ 219 w 372"/>
                <a:gd name="T11" fmla="*/ 35 h 330"/>
                <a:gd name="T12" fmla="*/ 251 w 372"/>
                <a:gd name="T13" fmla="*/ 44 h 330"/>
                <a:gd name="T14" fmla="*/ 251 w 372"/>
                <a:gd name="T15" fmla="*/ 236 h 330"/>
                <a:gd name="T16" fmla="*/ 176 w 372"/>
                <a:gd name="T17" fmla="*/ 275 h 330"/>
                <a:gd name="T18" fmla="*/ 121 w 372"/>
                <a:gd name="T19" fmla="*/ 169 h 330"/>
                <a:gd name="T20" fmla="*/ 121 w 372"/>
                <a:gd name="T21" fmla="*/ 15 h 330"/>
                <a:gd name="T22" fmla="*/ 106 w 372"/>
                <a:gd name="T23" fmla="*/ 0 h 330"/>
                <a:gd name="T24" fmla="*/ 8 w 372"/>
                <a:gd name="T25" fmla="*/ 0 h 330"/>
                <a:gd name="T26" fmla="*/ 0 w 372"/>
                <a:gd name="T27" fmla="*/ 10 h 330"/>
                <a:gd name="T28" fmla="*/ 0 w 372"/>
                <a:gd name="T29" fmla="*/ 19 h 330"/>
                <a:gd name="T30" fmla="*/ 18 w 372"/>
                <a:gd name="T31" fmla="*/ 35 h 330"/>
                <a:gd name="T32" fmla="*/ 49 w 372"/>
                <a:gd name="T33" fmla="*/ 44 h 330"/>
                <a:gd name="T34" fmla="*/ 49 w 372"/>
                <a:gd name="T35" fmla="*/ 207 h 330"/>
                <a:gd name="T36" fmla="*/ 145 w 372"/>
                <a:gd name="T37" fmla="*/ 330 h 330"/>
                <a:gd name="T38" fmla="*/ 251 w 372"/>
                <a:gd name="T39" fmla="*/ 277 h 330"/>
                <a:gd name="T40" fmla="*/ 251 w 372"/>
                <a:gd name="T41" fmla="*/ 304 h 330"/>
                <a:gd name="T42" fmla="*/ 266 w 372"/>
                <a:gd name="T43" fmla="*/ 320 h 330"/>
                <a:gd name="T44" fmla="*/ 364 w 372"/>
                <a:gd name="T45" fmla="*/ 320 h 330"/>
                <a:gd name="T46" fmla="*/ 372 w 372"/>
                <a:gd name="T47" fmla="*/ 310 h 330"/>
                <a:gd name="T48" fmla="*/ 372 w 372"/>
                <a:gd name="T49" fmla="*/ 301 h 330"/>
                <a:gd name="T50" fmla="*/ 354 w 372"/>
                <a:gd name="T51" fmla="*/ 285 h 330"/>
                <a:gd name="T52" fmla="*/ 323 w 372"/>
                <a:gd name="T53" fmla="*/ 275 h 330"/>
                <a:gd name="T54" fmla="*/ 323 w 372"/>
                <a:gd name="T55" fmla="*/ 1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2" h="330">
                  <a:moveTo>
                    <a:pt x="323" y="15"/>
                  </a:moveTo>
                  <a:cubicBezTo>
                    <a:pt x="323" y="6"/>
                    <a:pt x="320" y="0"/>
                    <a:pt x="3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2" y="0"/>
                    <a:pt x="202" y="4"/>
                    <a:pt x="202" y="10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2" y="31"/>
                    <a:pt x="206" y="31"/>
                    <a:pt x="219" y="3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1" y="236"/>
                    <a:pt x="251" y="236"/>
                    <a:pt x="251" y="236"/>
                  </a:cubicBezTo>
                  <a:cubicBezTo>
                    <a:pt x="224" y="264"/>
                    <a:pt x="204" y="275"/>
                    <a:pt x="176" y="275"/>
                  </a:cubicBezTo>
                  <a:cubicBezTo>
                    <a:pt x="125" y="275"/>
                    <a:pt x="121" y="236"/>
                    <a:pt x="121" y="169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6"/>
                    <a:pt x="118" y="0"/>
                    <a:pt x="10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207"/>
                    <a:pt x="49" y="207"/>
                    <a:pt x="49" y="207"/>
                  </a:cubicBezTo>
                  <a:cubicBezTo>
                    <a:pt x="49" y="309"/>
                    <a:pt x="96" y="330"/>
                    <a:pt x="145" y="330"/>
                  </a:cubicBezTo>
                  <a:cubicBezTo>
                    <a:pt x="188" y="330"/>
                    <a:pt x="220" y="312"/>
                    <a:pt x="251" y="277"/>
                  </a:cubicBezTo>
                  <a:cubicBezTo>
                    <a:pt x="251" y="304"/>
                    <a:pt x="251" y="304"/>
                    <a:pt x="251" y="304"/>
                  </a:cubicBezTo>
                  <a:cubicBezTo>
                    <a:pt x="251" y="314"/>
                    <a:pt x="254" y="320"/>
                    <a:pt x="266" y="320"/>
                  </a:cubicBezTo>
                  <a:cubicBezTo>
                    <a:pt x="364" y="320"/>
                    <a:pt x="364" y="320"/>
                    <a:pt x="364" y="320"/>
                  </a:cubicBezTo>
                  <a:cubicBezTo>
                    <a:pt x="371" y="320"/>
                    <a:pt x="372" y="316"/>
                    <a:pt x="372" y="310"/>
                  </a:cubicBezTo>
                  <a:cubicBezTo>
                    <a:pt x="372" y="301"/>
                    <a:pt x="372" y="301"/>
                    <a:pt x="372" y="301"/>
                  </a:cubicBezTo>
                  <a:cubicBezTo>
                    <a:pt x="372" y="289"/>
                    <a:pt x="368" y="289"/>
                    <a:pt x="354" y="285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2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6140450" y="6348413"/>
              <a:ext cx="195263" cy="217488"/>
            </a:xfrm>
            <a:custGeom>
              <a:avLst/>
              <a:gdLst>
                <a:gd name="T0" fmla="*/ 289 w 307"/>
                <a:gd name="T1" fmla="*/ 295 h 340"/>
                <a:gd name="T2" fmla="*/ 258 w 307"/>
                <a:gd name="T3" fmla="*/ 285 h 340"/>
                <a:gd name="T4" fmla="*/ 258 w 307"/>
                <a:gd name="T5" fmla="*/ 106 h 340"/>
                <a:gd name="T6" fmla="*/ 130 w 307"/>
                <a:gd name="T7" fmla="*/ 0 h 340"/>
                <a:gd name="T8" fmla="*/ 45 w 307"/>
                <a:gd name="T9" fmla="*/ 12 h 340"/>
                <a:gd name="T10" fmla="*/ 22 w 307"/>
                <a:gd name="T11" fmla="*/ 39 h 340"/>
                <a:gd name="T12" fmla="*/ 18 w 307"/>
                <a:gd name="T13" fmla="*/ 74 h 340"/>
                <a:gd name="T14" fmla="*/ 24 w 307"/>
                <a:gd name="T15" fmla="*/ 84 h 340"/>
                <a:gd name="T16" fmla="*/ 43 w 307"/>
                <a:gd name="T17" fmla="*/ 76 h 340"/>
                <a:gd name="T18" fmla="*/ 125 w 307"/>
                <a:gd name="T19" fmla="*/ 54 h 340"/>
                <a:gd name="T20" fmla="*/ 185 w 307"/>
                <a:gd name="T21" fmla="*/ 118 h 340"/>
                <a:gd name="T22" fmla="*/ 185 w 307"/>
                <a:gd name="T23" fmla="*/ 151 h 340"/>
                <a:gd name="T24" fmla="*/ 63 w 307"/>
                <a:gd name="T25" fmla="*/ 176 h 340"/>
                <a:gd name="T26" fmla="*/ 0 w 307"/>
                <a:gd name="T27" fmla="*/ 250 h 340"/>
                <a:gd name="T28" fmla="*/ 83 w 307"/>
                <a:gd name="T29" fmla="*/ 340 h 340"/>
                <a:gd name="T30" fmla="*/ 185 w 307"/>
                <a:gd name="T31" fmla="*/ 290 h 340"/>
                <a:gd name="T32" fmla="*/ 185 w 307"/>
                <a:gd name="T33" fmla="*/ 314 h 340"/>
                <a:gd name="T34" fmla="*/ 200 w 307"/>
                <a:gd name="T35" fmla="*/ 330 h 340"/>
                <a:gd name="T36" fmla="*/ 298 w 307"/>
                <a:gd name="T37" fmla="*/ 330 h 340"/>
                <a:gd name="T38" fmla="*/ 307 w 307"/>
                <a:gd name="T39" fmla="*/ 320 h 340"/>
                <a:gd name="T40" fmla="*/ 307 w 307"/>
                <a:gd name="T41" fmla="*/ 311 h 340"/>
                <a:gd name="T42" fmla="*/ 289 w 307"/>
                <a:gd name="T43" fmla="*/ 295 h 340"/>
                <a:gd name="T44" fmla="*/ 185 w 307"/>
                <a:gd name="T45" fmla="*/ 254 h 340"/>
                <a:gd name="T46" fmla="*/ 116 w 307"/>
                <a:gd name="T47" fmla="*/ 285 h 340"/>
                <a:gd name="T48" fmla="*/ 78 w 307"/>
                <a:gd name="T49" fmla="*/ 244 h 340"/>
                <a:gd name="T50" fmla="*/ 114 w 307"/>
                <a:gd name="T51" fmla="*/ 201 h 340"/>
                <a:gd name="T52" fmla="*/ 185 w 307"/>
                <a:gd name="T53" fmla="*/ 184 h 340"/>
                <a:gd name="T54" fmla="*/ 185 w 307"/>
                <a:gd name="T55" fmla="*/ 25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7" h="340">
                  <a:moveTo>
                    <a:pt x="289" y="295"/>
                  </a:moveTo>
                  <a:cubicBezTo>
                    <a:pt x="258" y="285"/>
                    <a:pt x="258" y="285"/>
                    <a:pt x="258" y="285"/>
                  </a:cubicBezTo>
                  <a:cubicBezTo>
                    <a:pt x="258" y="106"/>
                    <a:pt x="258" y="106"/>
                    <a:pt x="258" y="106"/>
                  </a:cubicBezTo>
                  <a:cubicBezTo>
                    <a:pt x="258" y="27"/>
                    <a:pt x="202" y="0"/>
                    <a:pt x="130" y="0"/>
                  </a:cubicBezTo>
                  <a:cubicBezTo>
                    <a:pt x="87" y="0"/>
                    <a:pt x="52" y="10"/>
                    <a:pt x="45" y="12"/>
                  </a:cubicBezTo>
                  <a:cubicBezTo>
                    <a:pt x="27" y="17"/>
                    <a:pt x="24" y="21"/>
                    <a:pt x="22" y="39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81"/>
                    <a:pt x="20" y="84"/>
                    <a:pt x="24" y="84"/>
                  </a:cubicBezTo>
                  <a:cubicBezTo>
                    <a:pt x="30" y="84"/>
                    <a:pt x="38" y="79"/>
                    <a:pt x="43" y="76"/>
                  </a:cubicBezTo>
                  <a:cubicBezTo>
                    <a:pt x="65" y="64"/>
                    <a:pt x="98" y="54"/>
                    <a:pt x="125" y="54"/>
                  </a:cubicBezTo>
                  <a:cubicBezTo>
                    <a:pt x="182" y="54"/>
                    <a:pt x="185" y="92"/>
                    <a:pt x="185" y="118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22" y="184"/>
                    <a:pt x="0" y="203"/>
                    <a:pt x="0" y="250"/>
                  </a:cubicBezTo>
                  <a:cubicBezTo>
                    <a:pt x="0" y="302"/>
                    <a:pt x="27" y="340"/>
                    <a:pt x="83" y="340"/>
                  </a:cubicBezTo>
                  <a:cubicBezTo>
                    <a:pt x="119" y="340"/>
                    <a:pt x="145" y="328"/>
                    <a:pt x="185" y="290"/>
                  </a:cubicBezTo>
                  <a:cubicBezTo>
                    <a:pt x="185" y="314"/>
                    <a:pt x="185" y="314"/>
                    <a:pt x="185" y="314"/>
                  </a:cubicBezTo>
                  <a:cubicBezTo>
                    <a:pt x="185" y="324"/>
                    <a:pt x="188" y="330"/>
                    <a:pt x="200" y="330"/>
                  </a:cubicBezTo>
                  <a:cubicBezTo>
                    <a:pt x="298" y="330"/>
                    <a:pt x="298" y="330"/>
                    <a:pt x="298" y="330"/>
                  </a:cubicBezTo>
                  <a:cubicBezTo>
                    <a:pt x="305" y="330"/>
                    <a:pt x="307" y="326"/>
                    <a:pt x="307" y="320"/>
                  </a:cubicBezTo>
                  <a:cubicBezTo>
                    <a:pt x="307" y="311"/>
                    <a:pt x="307" y="311"/>
                    <a:pt x="307" y="311"/>
                  </a:cubicBezTo>
                  <a:cubicBezTo>
                    <a:pt x="307" y="299"/>
                    <a:pt x="303" y="299"/>
                    <a:pt x="289" y="295"/>
                  </a:cubicBezTo>
                  <a:close/>
                  <a:moveTo>
                    <a:pt x="185" y="254"/>
                  </a:moveTo>
                  <a:cubicBezTo>
                    <a:pt x="160" y="276"/>
                    <a:pt x="135" y="285"/>
                    <a:pt x="116" y="285"/>
                  </a:cubicBezTo>
                  <a:cubicBezTo>
                    <a:pt x="99" y="285"/>
                    <a:pt x="78" y="278"/>
                    <a:pt x="78" y="244"/>
                  </a:cubicBezTo>
                  <a:cubicBezTo>
                    <a:pt x="78" y="211"/>
                    <a:pt x="97" y="205"/>
                    <a:pt x="114" y="201"/>
                  </a:cubicBezTo>
                  <a:cubicBezTo>
                    <a:pt x="185" y="184"/>
                    <a:pt x="185" y="184"/>
                    <a:pt x="185" y="184"/>
                  </a:cubicBezTo>
                  <a:cubicBezTo>
                    <a:pt x="185" y="254"/>
                    <a:pt x="185" y="254"/>
                    <a:pt x="185" y="2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6565900" y="6264275"/>
              <a:ext cx="222250" cy="301625"/>
            </a:xfrm>
            <a:custGeom>
              <a:avLst/>
              <a:gdLst>
                <a:gd name="T0" fmla="*/ 226 w 349"/>
                <a:gd name="T1" fmla="*/ 133 h 473"/>
                <a:gd name="T2" fmla="*/ 122 w 349"/>
                <a:gd name="T3" fmla="*/ 185 h 473"/>
                <a:gd name="T4" fmla="*/ 122 w 349"/>
                <a:gd name="T5" fmla="*/ 16 h 473"/>
                <a:gd name="T6" fmla="*/ 107 w 349"/>
                <a:gd name="T7" fmla="*/ 0 h 473"/>
                <a:gd name="T8" fmla="*/ 9 w 349"/>
                <a:gd name="T9" fmla="*/ 0 h 473"/>
                <a:gd name="T10" fmla="*/ 0 w 349"/>
                <a:gd name="T11" fmla="*/ 11 h 473"/>
                <a:gd name="T12" fmla="*/ 0 w 349"/>
                <a:gd name="T13" fmla="*/ 19 h 473"/>
                <a:gd name="T14" fmla="*/ 18 w 349"/>
                <a:gd name="T15" fmla="*/ 36 h 473"/>
                <a:gd name="T16" fmla="*/ 49 w 349"/>
                <a:gd name="T17" fmla="*/ 45 h 473"/>
                <a:gd name="T18" fmla="*/ 49 w 349"/>
                <a:gd name="T19" fmla="*/ 422 h 473"/>
                <a:gd name="T20" fmla="*/ 62 w 349"/>
                <a:gd name="T21" fmla="*/ 445 h 473"/>
                <a:gd name="T22" fmla="*/ 182 w 349"/>
                <a:gd name="T23" fmla="*/ 473 h 473"/>
                <a:gd name="T24" fmla="*/ 349 w 349"/>
                <a:gd name="T25" fmla="*/ 291 h 473"/>
                <a:gd name="T26" fmla="*/ 226 w 349"/>
                <a:gd name="T27" fmla="*/ 133 h 473"/>
                <a:gd name="T28" fmla="*/ 181 w 349"/>
                <a:gd name="T29" fmla="*/ 430 h 473"/>
                <a:gd name="T30" fmla="*/ 122 w 349"/>
                <a:gd name="T31" fmla="*/ 337 h 473"/>
                <a:gd name="T32" fmla="*/ 122 w 349"/>
                <a:gd name="T33" fmla="*/ 227 h 473"/>
                <a:gd name="T34" fmla="*/ 196 w 349"/>
                <a:gd name="T35" fmla="*/ 188 h 473"/>
                <a:gd name="T36" fmla="*/ 271 w 349"/>
                <a:gd name="T37" fmla="*/ 305 h 473"/>
                <a:gd name="T38" fmla="*/ 181 w 349"/>
                <a:gd name="T39" fmla="*/ 43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473">
                  <a:moveTo>
                    <a:pt x="226" y="133"/>
                  </a:moveTo>
                  <a:cubicBezTo>
                    <a:pt x="188" y="133"/>
                    <a:pt x="154" y="153"/>
                    <a:pt x="122" y="185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22" y="6"/>
                    <a:pt x="119" y="0"/>
                    <a:pt x="10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0"/>
                    <a:pt x="0" y="4"/>
                    <a:pt x="0" y="1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2"/>
                    <a:pt x="18" y="36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22"/>
                    <a:pt x="49" y="422"/>
                    <a:pt x="49" y="422"/>
                  </a:cubicBezTo>
                  <a:cubicBezTo>
                    <a:pt x="49" y="431"/>
                    <a:pt x="50" y="438"/>
                    <a:pt x="62" y="445"/>
                  </a:cubicBezTo>
                  <a:cubicBezTo>
                    <a:pt x="83" y="458"/>
                    <a:pt x="135" y="473"/>
                    <a:pt x="182" y="473"/>
                  </a:cubicBezTo>
                  <a:cubicBezTo>
                    <a:pt x="287" y="473"/>
                    <a:pt x="349" y="399"/>
                    <a:pt x="349" y="291"/>
                  </a:cubicBezTo>
                  <a:cubicBezTo>
                    <a:pt x="349" y="182"/>
                    <a:pt x="287" y="133"/>
                    <a:pt x="226" y="133"/>
                  </a:cubicBezTo>
                  <a:close/>
                  <a:moveTo>
                    <a:pt x="181" y="430"/>
                  </a:moveTo>
                  <a:cubicBezTo>
                    <a:pt x="131" y="430"/>
                    <a:pt x="122" y="385"/>
                    <a:pt x="122" y="33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43" y="205"/>
                    <a:pt x="168" y="188"/>
                    <a:pt x="196" y="188"/>
                  </a:cubicBezTo>
                  <a:cubicBezTo>
                    <a:pt x="249" y="188"/>
                    <a:pt x="271" y="244"/>
                    <a:pt x="271" y="305"/>
                  </a:cubicBezTo>
                  <a:cubicBezTo>
                    <a:pt x="271" y="390"/>
                    <a:pt x="229" y="430"/>
                    <a:pt x="181" y="4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7283450" y="6264275"/>
              <a:ext cx="222250" cy="301625"/>
            </a:xfrm>
            <a:custGeom>
              <a:avLst/>
              <a:gdLst>
                <a:gd name="T0" fmla="*/ 331 w 349"/>
                <a:gd name="T1" fmla="*/ 428 h 473"/>
                <a:gd name="T2" fmla="*/ 300 w 349"/>
                <a:gd name="T3" fmla="*/ 418 h 473"/>
                <a:gd name="T4" fmla="*/ 300 w 349"/>
                <a:gd name="T5" fmla="*/ 16 h 473"/>
                <a:gd name="T6" fmla="*/ 285 w 349"/>
                <a:gd name="T7" fmla="*/ 0 h 473"/>
                <a:gd name="T8" fmla="*/ 187 w 349"/>
                <a:gd name="T9" fmla="*/ 0 h 473"/>
                <a:gd name="T10" fmla="*/ 178 w 349"/>
                <a:gd name="T11" fmla="*/ 11 h 473"/>
                <a:gd name="T12" fmla="*/ 178 w 349"/>
                <a:gd name="T13" fmla="*/ 19 h 473"/>
                <a:gd name="T14" fmla="*/ 196 w 349"/>
                <a:gd name="T15" fmla="*/ 36 h 473"/>
                <a:gd name="T16" fmla="*/ 227 w 349"/>
                <a:gd name="T17" fmla="*/ 45 h 473"/>
                <a:gd name="T18" fmla="*/ 227 w 349"/>
                <a:gd name="T19" fmla="*/ 158 h 473"/>
                <a:gd name="T20" fmla="*/ 153 w 349"/>
                <a:gd name="T21" fmla="*/ 133 h 473"/>
                <a:gd name="T22" fmla="*/ 0 w 349"/>
                <a:gd name="T23" fmla="*/ 313 h 473"/>
                <a:gd name="T24" fmla="*/ 123 w 349"/>
                <a:gd name="T25" fmla="*/ 473 h 473"/>
                <a:gd name="T26" fmla="*/ 227 w 349"/>
                <a:gd name="T27" fmla="*/ 420 h 473"/>
                <a:gd name="T28" fmla="*/ 227 w 349"/>
                <a:gd name="T29" fmla="*/ 447 h 473"/>
                <a:gd name="T30" fmla="*/ 242 w 349"/>
                <a:gd name="T31" fmla="*/ 463 h 473"/>
                <a:gd name="T32" fmla="*/ 340 w 349"/>
                <a:gd name="T33" fmla="*/ 463 h 473"/>
                <a:gd name="T34" fmla="*/ 349 w 349"/>
                <a:gd name="T35" fmla="*/ 453 h 473"/>
                <a:gd name="T36" fmla="*/ 349 w 349"/>
                <a:gd name="T37" fmla="*/ 444 h 473"/>
                <a:gd name="T38" fmla="*/ 331 w 349"/>
                <a:gd name="T39" fmla="*/ 428 h 473"/>
                <a:gd name="T40" fmla="*/ 227 w 349"/>
                <a:gd name="T41" fmla="*/ 379 h 473"/>
                <a:gd name="T42" fmla="*/ 153 w 349"/>
                <a:gd name="T43" fmla="*/ 418 h 473"/>
                <a:gd name="T44" fmla="*/ 78 w 349"/>
                <a:gd name="T45" fmla="*/ 299 h 473"/>
                <a:gd name="T46" fmla="*/ 158 w 349"/>
                <a:gd name="T47" fmla="*/ 179 h 473"/>
                <a:gd name="T48" fmla="*/ 227 w 349"/>
                <a:gd name="T49" fmla="*/ 299 h 473"/>
                <a:gd name="T50" fmla="*/ 227 w 349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473">
                  <a:moveTo>
                    <a:pt x="331" y="428"/>
                  </a:moveTo>
                  <a:cubicBezTo>
                    <a:pt x="300" y="418"/>
                    <a:pt x="300" y="418"/>
                    <a:pt x="300" y="418"/>
                  </a:cubicBezTo>
                  <a:cubicBezTo>
                    <a:pt x="300" y="16"/>
                    <a:pt x="300" y="16"/>
                    <a:pt x="300" y="16"/>
                  </a:cubicBezTo>
                  <a:cubicBezTo>
                    <a:pt x="300" y="6"/>
                    <a:pt x="297" y="0"/>
                    <a:pt x="285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6" y="148"/>
                    <a:pt x="191" y="133"/>
                    <a:pt x="153" y="133"/>
                  </a:cubicBezTo>
                  <a:cubicBezTo>
                    <a:pt x="82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9" y="459"/>
                    <a:pt x="349" y="453"/>
                  </a:cubicBezTo>
                  <a:cubicBezTo>
                    <a:pt x="349" y="444"/>
                    <a:pt x="349" y="444"/>
                    <a:pt x="349" y="444"/>
                  </a:cubicBezTo>
                  <a:cubicBezTo>
                    <a:pt x="349" y="432"/>
                    <a:pt x="345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6" y="401"/>
                    <a:pt x="182" y="418"/>
                    <a:pt x="153" y="418"/>
                  </a:cubicBezTo>
                  <a:cubicBezTo>
                    <a:pt x="100" y="418"/>
                    <a:pt x="78" y="362"/>
                    <a:pt x="78" y="299"/>
                  </a:cubicBezTo>
                  <a:cubicBezTo>
                    <a:pt x="78" y="225"/>
                    <a:pt x="110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816725" y="6348413"/>
              <a:ext cx="204788" cy="217488"/>
            </a:xfrm>
            <a:custGeom>
              <a:avLst/>
              <a:gdLst>
                <a:gd name="T0" fmla="*/ 168 w 322"/>
                <a:gd name="T1" fmla="*/ 0 h 340"/>
                <a:gd name="T2" fmla="*/ 0 w 322"/>
                <a:gd name="T3" fmla="*/ 178 h 340"/>
                <a:gd name="T4" fmla="*/ 154 w 322"/>
                <a:gd name="T5" fmla="*/ 340 h 340"/>
                <a:gd name="T6" fmla="*/ 322 w 322"/>
                <a:gd name="T7" fmla="*/ 162 h 340"/>
                <a:gd name="T8" fmla="*/ 168 w 322"/>
                <a:gd name="T9" fmla="*/ 0 h 340"/>
                <a:gd name="T10" fmla="*/ 162 w 322"/>
                <a:gd name="T11" fmla="*/ 294 h 340"/>
                <a:gd name="T12" fmla="*/ 76 w 322"/>
                <a:gd name="T13" fmla="*/ 170 h 340"/>
                <a:gd name="T14" fmla="*/ 162 w 322"/>
                <a:gd name="T15" fmla="*/ 46 h 340"/>
                <a:gd name="T16" fmla="*/ 248 w 322"/>
                <a:gd name="T17" fmla="*/ 170 h 340"/>
                <a:gd name="T18" fmla="*/ 162 w 322"/>
                <a:gd name="T19" fmla="*/ 29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340">
                  <a:moveTo>
                    <a:pt x="168" y="0"/>
                  </a:moveTo>
                  <a:cubicBezTo>
                    <a:pt x="56" y="0"/>
                    <a:pt x="0" y="86"/>
                    <a:pt x="0" y="178"/>
                  </a:cubicBezTo>
                  <a:cubicBezTo>
                    <a:pt x="0" y="264"/>
                    <a:pt x="48" y="340"/>
                    <a:pt x="154" y="340"/>
                  </a:cubicBezTo>
                  <a:cubicBezTo>
                    <a:pt x="266" y="340"/>
                    <a:pt x="322" y="254"/>
                    <a:pt x="322" y="162"/>
                  </a:cubicBezTo>
                  <a:cubicBezTo>
                    <a:pt x="322" y="76"/>
                    <a:pt x="273" y="0"/>
                    <a:pt x="168" y="0"/>
                  </a:cubicBezTo>
                  <a:close/>
                  <a:moveTo>
                    <a:pt x="162" y="294"/>
                  </a:moveTo>
                  <a:cubicBezTo>
                    <a:pt x="108" y="294"/>
                    <a:pt x="76" y="241"/>
                    <a:pt x="76" y="170"/>
                  </a:cubicBezTo>
                  <a:cubicBezTo>
                    <a:pt x="76" y="100"/>
                    <a:pt x="107" y="46"/>
                    <a:pt x="162" y="46"/>
                  </a:cubicBezTo>
                  <a:cubicBezTo>
                    <a:pt x="215" y="46"/>
                    <a:pt x="248" y="98"/>
                    <a:pt x="248" y="170"/>
                  </a:cubicBezTo>
                  <a:cubicBezTo>
                    <a:pt x="248" y="240"/>
                    <a:pt x="216" y="294"/>
                    <a:pt x="162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8139113" y="6348413"/>
              <a:ext cx="155575" cy="217488"/>
            </a:xfrm>
            <a:custGeom>
              <a:avLst/>
              <a:gdLst>
                <a:gd name="T0" fmla="*/ 247 w 247"/>
                <a:gd name="T1" fmla="*/ 22 h 340"/>
                <a:gd name="T2" fmla="*/ 238 w 247"/>
                <a:gd name="T3" fmla="*/ 11 h 340"/>
                <a:gd name="T4" fmla="*/ 165 w 247"/>
                <a:gd name="T5" fmla="*/ 0 h 340"/>
                <a:gd name="T6" fmla="*/ 0 w 247"/>
                <a:gd name="T7" fmla="*/ 170 h 340"/>
                <a:gd name="T8" fmla="*/ 165 w 247"/>
                <a:gd name="T9" fmla="*/ 340 h 340"/>
                <a:gd name="T10" fmla="*/ 238 w 247"/>
                <a:gd name="T11" fmla="*/ 329 h 340"/>
                <a:gd name="T12" fmla="*/ 247 w 247"/>
                <a:gd name="T13" fmla="*/ 318 h 340"/>
                <a:gd name="T14" fmla="*/ 247 w 247"/>
                <a:gd name="T15" fmla="*/ 269 h 340"/>
                <a:gd name="T16" fmla="*/ 243 w 247"/>
                <a:gd name="T17" fmla="*/ 262 h 340"/>
                <a:gd name="T18" fmla="*/ 231 w 247"/>
                <a:gd name="T19" fmla="*/ 266 h 340"/>
                <a:gd name="T20" fmla="*/ 169 w 247"/>
                <a:gd name="T21" fmla="*/ 281 h 340"/>
                <a:gd name="T22" fmla="*/ 71 w 247"/>
                <a:gd name="T23" fmla="*/ 170 h 340"/>
                <a:gd name="T24" fmla="*/ 169 w 247"/>
                <a:gd name="T25" fmla="*/ 59 h 340"/>
                <a:gd name="T26" fmla="*/ 231 w 247"/>
                <a:gd name="T27" fmla="*/ 74 h 340"/>
                <a:gd name="T28" fmla="*/ 243 w 247"/>
                <a:gd name="T29" fmla="*/ 78 h 340"/>
                <a:gd name="T30" fmla="*/ 247 w 247"/>
                <a:gd name="T31" fmla="*/ 71 h 340"/>
                <a:gd name="T32" fmla="*/ 247 w 247"/>
                <a:gd name="T33" fmla="*/ 2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340">
                  <a:moveTo>
                    <a:pt x="247" y="22"/>
                  </a:moveTo>
                  <a:cubicBezTo>
                    <a:pt x="247" y="14"/>
                    <a:pt x="245" y="14"/>
                    <a:pt x="238" y="11"/>
                  </a:cubicBezTo>
                  <a:cubicBezTo>
                    <a:pt x="222" y="5"/>
                    <a:pt x="194" y="0"/>
                    <a:pt x="165" y="0"/>
                  </a:cubicBezTo>
                  <a:cubicBezTo>
                    <a:pt x="34" y="0"/>
                    <a:pt x="0" y="92"/>
                    <a:pt x="0" y="170"/>
                  </a:cubicBezTo>
                  <a:cubicBezTo>
                    <a:pt x="0" y="249"/>
                    <a:pt x="33" y="340"/>
                    <a:pt x="165" y="340"/>
                  </a:cubicBezTo>
                  <a:cubicBezTo>
                    <a:pt x="194" y="340"/>
                    <a:pt x="222" y="335"/>
                    <a:pt x="238" y="329"/>
                  </a:cubicBezTo>
                  <a:cubicBezTo>
                    <a:pt x="245" y="326"/>
                    <a:pt x="247" y="326"/>
                    <a:pt x="247" y="318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47" y="264"/>
                    <a:pt x="246" y="262"/>
                    <a:pt x="243" y="262"/>
                  </a:cubicBezTo>
                  <a:cubicBezTo>
                    <a:pt x="241" y="262"/>
                    <a:pt x="237" y="264"/>
                    <a:pt x="231" y="266"/>
                  </a:cubicBezTo>
                  <a:cubicBezTo>
                    <a:pt x="221" y="271"/>
                    <a:pt x="199" y="281"/>
                    <a:pt x="169" y="281"/>
                  </a:cubicBezTo>
                  <a:cubicBezTo>
                    <a:pt x="108" y="281"/>
                    <a:pt x="71" y="244"/>
                    <a:pt x="71" y="170"/>
                  </a:cubicBezTo>
                  <a:cubicBezTo>
                    <a:pt x="71" y="95"/>
                    <a:pt x="108" y="59"/>
                    <a:pt x="169" y="59"/>
                  </a:cubicBezTo>
                  <a:cubicBezTo>
                    <a:pt x="199" y="59"/>
                    <a:pt x="221" y="69"/>
                    <a:pt x="231" y="74"/>
                  </a:cubicBezTo>
                  <a:cubicBezTo>
                    <a:pt x="237" y="76"/>
                    <a:pt x="241" y="78"/>
                    <a:pt x="243" y="78"/>
                  </a:cubicBezTo>
                  <a:cubicBezTo>
                    <a:pt x="246" y="78"/>
                    <a:pt x="247" y="76"/>
                    <a:pt x="247" y="71"/>
                  </a:cubicBezTo>
                  <a:lnTo>
                    <a:pt x="247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7542213" y="6354763"/>
              <a:ext cx="200025" cy="211138"/>
            </a:xfrm>
            <a:custGeom>
              <a:avLst/>
              <a:gdLst>
                <a:gd name="T0" fmla="*/ 9 w 317"/>
                <a:gd name="T1" fmla="*/ 0 h 330"/>
                <a:gd name="T2" fmla="*/ 0 w 317"/>
                <a:gd name="T3" fmla="*/ 10 h 330"/>
                <a:gd name="T4" fmla="*/ 0 w 317"/>
                <a:gd name="T5" fmla="*/ 19 h 330"/>
                <a:gd name="T6" fmla="*/ 18 w 317"/>
                <a:gd name="T7" fmla="*/ 35 h 330"/>
                <a:gd name="T8" fmla="*/ 49 w 317"/>
                <a:gd name="T9" fmla="*/ 44 h 330"/>
                <a:gd name="T10" fmla="*/ 49 w 317"/>
                <a:gd name="T11" fmla="*/ 193 h 330"/>
                <a:gd name="T12" fmla="*/ 152 w 317"/>
                <a:gd name="T13" fmla="*/ 330 h 330"/>
                <a:gd name="T14" fmla="*/ 247 w 317"/>
                <a:gd name="T15" fmla="*/ 280 h 330"/>
                <a:gd name="T16" fmla="*/ 249 w 317"/>
                <a:gd name="T17" fmla="*/ 280 h 330"/>
                <a:gd name="T18" fmla="*/ 249 w 317"/>
                <a:gd name="T19" fmla="*/ 312 h 330"/>
                <a:gd name="T20" fmla="*/ 257 w 317"/>
                <a:gd name="T21" fmla="*/ 320 h 330"/>
                <a:gd name="T22" fmla="*/ 309 w 317"/>
                <a:gd name="T23" fmla="*/ 320 h 330"/>
                <a:gd name="T24" fmla="*/ 317 w 317"/>
                <a:gd name="T25" fmla="*/ 312 h 330"/>
                <a:gd name="T26" fmla="*/ 317 w 317"/>
                <a:gd name="T27" fmla="*/ 8 h 330"/>
                <a:gd name="T28" fmla="*/ 309 w 317"/>
                <a:gd name="T29" fmla="*/ 0 h 330"/>
                <a:gd name="T30" fmla="*/ 255 w 317"/>
                <a:gd name="T31" fmla="*/ 0 h 330"/>
                <a:gd name="T32" fmla="*/ 247 w 317"/>
                <a:gd name="T33" fmla="*/ 8 h 330"/>
                <a:gd name="T34" fmla="*/ 247 w 317"/>
                <a:gd name="T35" fmla="*/ 226 h 330"/>
                <a:gd name="T36" fmla="*/ 173 w 317"/>
                <a:gd name="T37" fmla="*/ 268 h 330"/>
                <a:gd name="T38" fmla="*/ 119 w 317"/>
                <a:gd name="T39" fmla="*/ 173 h 330"/>
                <a:gd name="T40" fmla="*/ 119 w 317"/>
                <a:gd name="T41" fmla="*/ 8 h 330"/>
                <a:gd name="T42" fmla="*/ 111 w 317"/>
                <a:gd name="T43" fmla="*/ 0 h 330"/>
                <a:gd name="T44" fmla="*/ 9 w 317"/>
                <a:gd name="T4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7" h="330">
                  <a:moveTo>
                    <a:pt x="9" y="0"/>
                  </a:move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306"/>
                    <a:pt x="99" y="330"/>
                    <a:pt x="152" y="330"/>
                  </a:cubicBezTo>
                  <a:cubicBezTo>
                    <a:pt x="194" y="330"/>
                    <a:pt x="221" y="314"/>
                    <a:pt x="247" y="280"/>
                  </a:cubicBezTo>
                  <a:cubicBezTo>
                    <a:pt x="249" y="280"/>
                    <a:pt x="249" y="280"/>
                    <a:pt x="249" y="280"/>
                  </a:cubicBezTo>
                  <a:cubicBezTo>
                    <a:pt x="249" y="312"/>
                    <a:pt x="249" y="312"/>
                    <a:pt x="249" y="312"/>
                  </a:cubicBezTo>
                  <a:cubicBezTo>
                    <a:pt x="249" y="318"/>
                    <a:pt x="251" y="320"/>
                    <a:pt x="257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15" y="320"/>
                    <a:pt x="317" y="318"/>
                    <a:pt x="317" y="312"/>
                  </a:cubicBezTo>
                  <a:cubicBezTo>
                    <a:pt x="317" y="8"/>
                    <a:pt x="317" y="8"/>
                    <a:pt x="317" y="8"/>
                  </a:cubicBezTo>
                  <a:cubicBezTo>
                    <a:pt x="317" y="2"/>
                    <a:pt x="315" y="0"/>
                    <a:pt x="309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9" y="0"/>
                    <a:pt x="247" y="2"/>
                    <a:pt x="247" y="8"/>
                  </a:cubicBezTo>
                  <a:cubicBezTo>
                    <a:pt x="247" y="226"/>
                    <a:pt x="247" y="226"/>
                    <a:pt x="247" y="226"/>
                  </a:cubicBezTo>
                  <a:cubicBezTo>
                    <a:pt x="227" y="255"/>
                    <a:pt x="202" y="268"/>
                    <a:pt x="173" y="268"/>
                  </a:cubicBezTo>
                  <a:cubicBezTo>
                    <a:pt x="122" y="268"/>
                    <a:pt x="119" y="231"/>
                    <a:pt x="119" y="173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2"/>
                    <a:pt x="116" y="0"/>
                    <a:pt x="11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7799388" y="6348413"/>
              <a:ext cx="295275" cy="211138"/>
            </a:xfrm>
            <a:custGeom>
              <a:avLst/>
              <a:gdLst>
                <a:gd name="T0" fmla="*/ 0 w 467"/>
                <a:gd name="T1" fmla="*/ 322 h 330"/>
                <a:gd name="T2" fmla="*/ 8 w 467"/>
                <a:gd name="T3" fmla="*/ 330 h 330"/>
                <a:gd name="T4" fmla="*/ 62 w 467"/>
                <a:gd name="T5" fmla="*/ 330 h 330"/>
                <a:gd name="T6" fmla="*/ 70 w 467"/>
                <a:gd name="T7" fmla="*/ 322 h 330"/>
                <a:gd name="T8" fmla="*/ 70 w 467"/>
                <a:gd name="T9" fmla="*/ 104 h 330"/>
                <a:gd name="T10" fmla="*/ 145 w 467"/>
                <a:gd name="T11" fmla="*/ 62 h 330"/>
                <a:gd name="T12" fmla="*/ 198 w 467"/>
                <a:gd name="T13" fmla="*/ 157 h 330"/>
                <a:gd name="T14" fmla="*/ 198 w 467"/>
                <a:gd name="T15" fmla="*/ 322 h 330"/>
                <a:gd name="T16" fmla="*/ 206 w 467"/>
                <a:gd name="T17" fmla="*/ 330 h 330"/>
                <a:gd name="T18" fmla="*/ 261 w 467"/>
                <a:gd name="T19" fmla="*/ 330 h 330"/>
                <a:gd name="T20" fmla="*/ 268 w 467"/>
                <a:gd name="T21" fmla="*/ 322 h 330"/>
                <a:gd name="T22" fmla="*/ 268 w 467"/>
                <a:gd name="T23" fmla="*/ 104 h 330"/>
                <a:gd name="T24" fmla="*/ 343 w 467"/>
                <a:gd name="T25" fmla="*/ 62 h 330"/>
                <a:gd name="T26" fmla="*/ 397 w 467"/>
                <a:gd name="T27" fmla="*/ 157 h 330"/>
                <a:gd name="T28" fmla="*/ 397 w 467"/>
                <a:gd name="T29" fmla="*/ 322 h 330"/>
                <a:gd name="T30" fmla="*/ 405 w 467"/>
                <a:gd name="T31" fmla="*/ 330 h 330"/>
                <a:gd name="T32" fmla="*/ 459 w 467"/>
                <a:gd name="T33" fmla="*/ 330 h 330"/>
                <a:gd name="T34" fmla="*/ 467 w 467"/>
                <a:gd name="T35" fmla="*/ 322 h 330"/>
                <a:gd name="T36" fmla="*/ 467 w 467"/>
                <a:gd name="T37" fmla="*/ 137 h 330"/>
                <a:gd name="T38" fmla="*/ 363 w 467"/>
                <a:gd name="T39" fmla="*/ 0 h 330"/>
                <a:gd name="T40" fmla="*/ 253 w 467"/>
                <a:gd name="T41" fmla="*/ 54 h 330"/>
                <a:gd name="T42" fmla="*/ 165 w 467"/>
                <a:gd name="T43" fmla="*/ 0 h 330"/>
                <a:gd name="T44" fmla="*/ 70 w 467"/>
                <a:gd name="T45" fmla="*/ 50 h 330"/>
                <a:gd name="T46" fmla="*/ 68 w 467"/>
                <a:gd name="T47" fmla="*/ 50 h 330"/>
                <a:gd name="T48" fmla="*/ 68 w 467"/>
                <a:gd name="T49" fmla="*/ 18 h 330"/>
                <a:gd name="T50" fmla="*/ 60 w 467"/>
                <a:gd name="T51" fmla="*/ 10 h 330"/>
                <a:gd name="T52" fmla="*/ 8 w 467"/>
                <a:gd name="T53" fmla="*/ 10 h 330"/>
                <a:gd name="T54" fmla="*/ 0 w 467"/>
                <a:gd name="T55" fmla="*/ 18 h 330"/>
                <a:gd name="T56" fmla="*/ 0 w 467"/>
                <a:gd name="T57" fmla="*/ 32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7" h="330">
                  <a:moveTo>
                    <a:pt x="0" y="322"/>
                  </a:moveTo>
                  <a:cubicBezTo>
                    <a:pt x="0" y="328"/>
                    <a:pt x="2" y="330"/>
                    <a:pt x="8" y="330"/>
                  </a:cubicBezTo>
                  <a:cubicBezTo>
                    <a:pt x="62" y="330"/>
                    <a:pt x="62" y="330"/>
                    <a:pt x="62" y="330"/>
                  </a:cubicBezTo>
                  <a:cubicBezTo>
                    <a:pt x="68" y="330"/>
                    <a:pt x="70" y="328"/>
                    <a:pt x="70" y="32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91" y="75"/>
                    <a:pt x="115" y="62"/>
                    <a:pt x="145" y="62"/>
                  </a:cubicBezTo>
                  <a:cubicBezTo>
                    <a:pt x="196" y="62"/>
                    <a:pt x="198" y="99"/>
                    <a:pt x="198" y="157"/>
                  </a:cubicBezTo>
                  <a:cubicBezTo>
                    <a:pt x="198" y="322"/>
                    <a:pt x="198" y="322"/>
                    <a:pt x="198" y="322"/>
                  </a:cubicBezTo>
                  <a:cubicBezTo>
                    <a:pt x="198" y="328"/>
                    <a:pt x="200" y="330"/>
                    <a:pt x="206" y="330"/>
                  </a:cubicBezTo>
                  <a:cubicBezTo>
                    <a:pt x="261" y="330"/>
                    <a:pt x="261" y="330"/>
                    <a:pt x="261" y="330"/>
                  </a:cubicBezTo>
                  <a:cubicBezTo>
                    <a:pt x="267" y="330"/>
                    <a:pt x="268" y="328"/>
                    <a:pt x="268" y="322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9" y="75"/>
                    <a:pt x="313" y="62"/>
                    <a:pt x="343" y="62"/>
                  </a:cubicBezTo>
                  <a:cubicBezTo>
                    <a:pt x="394" y="62"/>
                    <a:pt x="397" y="99"/>
                    <a:pt x="397" y="157"/>
                  </a:cubicBezTo>
                  <a:cubicBezTo>
                    <a:pt x="397" y="322"/>
                    <a:pt x="397" y="322"/>
                    <a:pt x="397" y="322"/>
                  </a:cubicBezTo>
                  <a:cubicBezTo>
                    <a:pt x="397" y="328"/>
                    <a:pt x="399" y="330"/>
                    <a:pt x="405" y="330"/>
                  </a:cubicBezTo>
                  <a:cubicBezTo>
                    <a:pt x="459" y="330"/>
                    <a:pt x="459" y="330"/>
                    <a:pt x="459" y="330"/>
                  </a:cubicBezTo>
                  <a:cubicBezTo>
                    <a:pt x="465" y="330"/>
                    <a:pt x="467" y="328"/>
                    <a:pt x="467" y="322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67" y="23"/>
                    <a:pt x="417" y="0"/>
                    <a:pt x="363" y="0"/>
                  </a:cubicBezTo>
                  <a:cubicBezTo>
                    <a:pt x="316" y="0"/>
                    <a:pt x="283" y="18"/>
                    <a:pt x="253" y="54"/>
                  </a:cubicBezTo>
                  <a:cubicBezTo>
                    <a:pt x="235" y="12"/>
                    <a:pt x="201" y="0"/>
                    <a:pt x="165" y="0"/>
                  </a:cubicBezTo>
                  <a:cubicBezTo>
                    <a:pt x="124" y="0"/>
                    <a:pt x="97" y="16"/>
                    <a:pt x="70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2"/>
                    <a:pt x="65" y="10"/>
                    <a:pt x="60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2" y="10"/>
                    <a:pt x="0" y="12"/>
                    <a:pt x="0" y="18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83033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91500" y="1450719"/>
            <a:ext cx="6075000" cy="77046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1500" y="2621140"/>
            <a:ext cx="6075000" cy="59588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120500" y="9265258"/>
            <a:ext cx="810000" cy="2201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092500" y="9265258"/>
            <a:ext cx="2970000" cy="2201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9265258"/>
            <a:ext cx="607500" cy="2201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391500" y="858000"/>
            <a:ext cx="6075000" cy="72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391500" y="9048000"/>
            <a:ext cx="6075000" cy="15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0" y="9266400"/>
            <a:ext cx="828593" cy="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0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50" r:id="rId3"/>
    <p:sldLayoutId id="2147483660" r:id="rId4"/>
    <p:sldLayoutId id="2147483652" r:id="rId5"/>
    <p:sldLayoutId id="2147483661" r:id="rId6"/>
    <p:sldLayoutId id="2147483662" r:id="rId7"/>
    <p:sldLayoutId id="2147483663" r:id="rId8"/>
    <p:sldLayoutId id="2147483664" r:id="rId9"/>
    <p:sldLayoutId id="2147483665" r:id="rId10"/>
  </p:sldLayoutIdLst>
  <p:hf hdr="0" ftr="0" dt="0"/>
  <p:txStyles>
    <p:titleStyle>
      <a:lvl1pPr algn="l" defTabSz="914400" rtl="0" eaLnBrk="1" latinLnBrk="0" hangingPunct="1">
        <a:lnSpc>
          <a:spcPts val="42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2263" indent="-322263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325438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93813" indent="-322263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emf"/><Relationship Id="rId3" Type="http://schemas.openxmlformats.org/officeDocument/2006/relationships/image" Target="../media/image4.emf"/><Relationship Id="rId7" Type="http://schemas.openxmlformats.org/officeDocument/2006/relationships/image" Target="../media/image8.tiff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emf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emf"/><Relationship Id="rId9" Type="http://schemas.openxmlformats.org/officeDocument/2006/relationships/image" Target="../media/image10.png"/><Relationship Id="rId1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074" y="34381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074" y="212459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charset="0"/>
                <a:ea typeface="Arial" charset="0"/>
                <a:cs typeface="Arial" charset="0"/>
              </a:rPr>
              <a:t>B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2856" y="948950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THIS WORK IS CONFIDENTIAL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355010"/>
            <a:ext cx="4046381" cy="13880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930" t="30654" r="31929" b="60698"/>
          <a:stretch/>
        </p:blipFill>
        <p:spPr>
          <a:xfrm>
            <a:off x="4341605" y="797345"/>
            <a:ext cx="1792707" cy="5414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b="48470"/>
          <a:stretch/>
        </p:blipFill>
        <p:spPr>
          <a:xfrm>
            <a:off x="214751" y="5206177"/>
            <a:ext cx="3130462" cy="20408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5478" y="7521995"/>
            <a:ext cx="58326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Fig. S1. Metformin affects the cytokine landscape and mTOR signalling axis of human cells responding to </a:t>
            </a:r>
            <a:r>
              <a:rPr lang="en-GB" sz="1200" b="1" i="1" dirty="0"/>
              <a:t>M. tuberculosis </a:t>
            </a:r>
            <a:r>
              <a:rPr lang="en-GB" sz="1200" b="1" dirty="0"/>
              <a:t>stimulation.</a:t>
            </a:r>
            <a:r>
              <a:rPr lang="en-GB" sz="1200" dirty="0"/>
              <a:t> (A) Cytokine production from CD14+ monocytes stimulated with </a:t>
            </a:r>
            <a:r>
              <a:rPr lang="en-GB" sz="1200" i="1" dirty="0"/>
              <a:t>M. tuberculosis </a:t>
            </a:r>
            <a:r>
              <a:rPr lang="en-GB" sz="1200" dirty="0"/>
              <a:t>lysate in the presence or absence of 3000 µM of metformin after 24 h (TNF-α, IL-6, IL-1β and IL-10). All data (mean ± S.E.M.) are from two to three experiments with a total of six donors. * p&lt;0.05, ** p&lt;0.01 (Wilcoxon matched-pairs signed rank test). (B) Western blots and bar-graphs of PBMCs stimulated with </a:t>
            </a:r>
            <a:r>
              <a:rPr lang="en-GB" sz="1200" i="1" dirty="0"/>
              <a:t>M. tuberculosis </a:t>
            </a:r>
            <a:r>
              <a:rPr lang="en-GB" sz="1200" dirty="0"/>
              <a:t>lysate for 2h in the presence or absence of 1000µM metformin (Met). (C) PBMCs were stimulated with </a:t>
            </a:r>
            <a:r>
              <a:rPr lang="en-GB" sz="1200" i="1" dirty="0"/>
              <a:t>M. tuberculosis </a:t>
            </a:r>
            <a:r>
              <a:rPr lang="en-GB" sz="1200" dirty="0"/>
              <a:t>lysate in the presence or absence of 3 - 3000 µM of metformin for 1, 3 or 7 d. Cells were harvested and stained with an </a:t>
            </a:r>
            <a:r>
              <a:rPr lang="en-GB" sz="1200" dirty="0" err="1"/>
              <a:t>Annexin</a:t>
            </a:r>
            <a:r>
              <a:rPr lang="en-GB" sz="1200" dirty="0"/>
              <a:t>-V / PI stain to determine levels of cell death.  Data are represented as % means ± S.E.M. (n = 4–6). </a:t>
            </a:r>
          </a:p>
          <a:p>
            <a:endParaRPr lang="en-GB" sz="12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C22207A-39D0-6045-89B6-FA80B043E8FB}"/>
              </a:ext>
            </a:extLst>
          </p:cNvPr>
          <p:cNvGrpSpPr/>
          <p:nvPr/>
        </p:nvGrpSpPr>
        <p:grpSpPr>
          <a:xfrm>
            <a:off x="317104" y="1687308"/>
            <a:ext cx="4212431" cy="1686105"/>
            <a:chOff x="1413710" y="674607"/>
            <a:chExt cx="4212431" cy="168610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5032D6E-99AC-8848-8586-6D3C8A2E69C4}"/>
                </a:ext>
              </a:extLst>
            </p:cNvPr>
            <p:cNvGrpSpPr/>
            <p:nvPr/>
          </p:nvGrpSpPr>
          <p:grpSpPr>
            <a:xfrm>
              <a:off x="1413710" y="674607"/>
              <a:ext cx="4212431" cy="1686105"/>
              <a:chOff x="108755" y="6146939"/>
              <a:chExt cx="4212431" cy="1686105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AB2631C-F21D-064B-BC88-62828D30E79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92696" y="7128000"/>
                <a:ext cx="1080000" cy="199117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057A8E85-EE6D-7D42-96EB-1C71591BF1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92696" y="7380000"/>
                <a:ext cx="1080000" cy="201374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18" name="Picture 2">
                <a:extLst>
                  <a:ext uri="{FF2B5EF4-FFF2-40B4-BE49-F238E27FC236}">
                    <a16:creationId xmlns:a16="http://schemas.microsoft.com/office/drawing/2014/main" id="{A5CDFFB9-6566-1B40-AC45-76FF6C3BA7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92696" y="6876000"/>
                <a:ext cx="1080000" cy="201283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19" name="Picture 2">
                <a:extLst>
                  <a:ext uri="{FF2B5EF4-FFF2-40B4-BE49-F238E27FC236}">
                    <a16:creationId xmlns:a16="http://schemas.microsoft.com/office/drawing/2014/main" id="{C4C6E806-750A-5B4E-8B0D-E67912BCB7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92696" y="6624000"/>
                <a:ext cx="1080000" cy="202446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4A7C7C4B-4B92-684D-A359-E7C633B8A2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996952" y="6624000"/>
                <a:ext cx="1080000" cy="199292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EF447D0-AD92-AC4D-B642-83B4698AFA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844944" y="6624000"/>
                <a:ext cx="1080000" cy="199978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22" name="Picture 2">
                <a:extLst>
                  <a:ext uri="{FF2B5EF4-FFF2-40B4-BE49-F238E27FC236}">
                    <a16:creationId xmlns:a16="http://schemas.microsoft.com/office/drawing/2014/main" id="{6FF807FC-9795-C046-8D4E-73219122125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844943" y="6876000"/>
                <a:ext cx="1080000" cy="197901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80C26A4C-25F5-634A-9C32-D688EA93892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996953" y="6876000"/>
                <a:ext cx="1080000" cy="197900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24" name="Picture 2">
                <a:extLst>
                  <a:ext uri="{FF2B5EF4-FFF2-40B4-BE49-F238E27FC236}">
                    <a16:creationId xmlns:a16="http://schemas.microsoft.com/office/drawing/2014/main" id="{8A41F4B6-C8D2-0A49-9F4D-E6B29C4CF0C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844943" y="7128000"/>
                <a:ext cx="1080000" cy="200000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25" name="Picture 3">
                <a:extLst>
                  <a:ext uri="{FF2B5EF4-FFF2-40B4-BE49-F238E27FC236}">
                    <a16:creationId xmlns:a16="http://schemas.microsoft.com/office/drawing/2014/main" id="{7F61B7D6-7CB6-F249-B4A9-7317C4D025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996952" y="7128000"/>
                <a:ext cx="1080000" cy="200000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A0D1B0BA-A80C-1049-A7EE-3D258F1A344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238"/>
              <a:stretch/>
            </p:blipFill>
            <p:spPr bwMode="auto">
              <a:xfrm>
                <a:off x="1844943" y="7380000"/>
                <a:ext cx="1080000" cy="200477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27" name="Picture 2">
                <a:extLst>
                  <a:ext uri="{FF2B5EF4-FFF2-40B4-BE49-F238E27FC236}">
                    <a16:creationId xmlns:a16="http://schemas.microsoft.com/office/drawing/2014/main" id="{ABE4DCD1-6004-0E4A-A447-CCA08C2666F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996953" y="7380000"/>
                <a:ext cx="1080000" cy="197226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220CD92-C000-5949-A0BA-90329BCC1EB6}"/>
                  </a:ext>
                </a:extLst>
              </p:cNvPr>
              <p:cNvSpPr txBox="1"/>
              <p:nvPr/>
            </p:nvSpPr>
            <p:spPr>
              <a:xfrm>
                <a:off x="980728" y="7617600"/>
                <a:ext cx="10362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800"/>
                  <a:t>Donor A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66FD026-DD63-2E4B-A59A-A2E674143389}"/>
                  </a:ext>
                </a:extLst>
              </p:cNvPr>
              <p:cNvSpPr txBox="1"/>
              <p:nvPr/>
            </p:nvSpPr>
            <p:spPr>
              <a:xfrm>
                <a:off x="2132856" y="7617600"/>
                <a:ext cx="10362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800"/>
                  <a:t>Donor B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1B02427-7D09-6344-9265-4810F520C841}"/>
                  </a:ext>
                </a:extLst>
              </p:cNvPr>
              <p:cNvSpPr txBox="1"/>
              <p:nvPr/>
            </p:nvSpPr>
            <p:spPr>
              <a:xfrm>
                <a:off x="3284984" y="7617600"/>
                <a:ext cx="10362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800"/>
                  <a:t>Donor C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4EA9686-BA64-1042-AFF3-DC98D0A0C612}"/>
                  </a:ext>
                </a:extLst>
              </p:cNvPr>
              <p:cNvSpPr txBox="1"/>
              <p:nvPr/>
            </p:nvSpPr>
            <p:spPr>
              <a:xfrm rot="16200000">
                <a:off x="631807" y="6254950"/>
                <a:ext cx="4074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/>
                  <a:t>RPMI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1760867-7B1B-B741-89F8-D29CB219036A}"/>
                  </a:ext>
                </a:extLst>
              </p:cNvPr>
              <p:cNvSpPr txBox="1"/>
              <p:nvPr/>
            </p:nvSpPr>
            <p:spPr>
              <a:xfrm>
                <a:off x="708817" y="6434971"/>
                <a:ext cx="99578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000"/>
                  <a:t>-       -        +      +</a:t>
                </a: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95EEDA8A-2E6D-4C42-AE95-A2A3621B6BBD}"/>
                  </a:ext>
                </a:extLst>
              </p:cNvPr>
              <p:cNvCxnSpPr/>
              <p:nvPr/>
            </p:nvCxnSpPr>
            <p:spPr>
              <a:xfrm flipV="1">
                <a:off x="692696" y="6491956"/>
                <a:ext cx="1083660" cy="3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E553FF6-709D-0D4C-AFDE-246F46820F4F}"/>
                  </a:ext>
                </a:extLst>
              </p:cNvPr>
              <p:cNvSpPr txBox="1"/>
              <p:nvPr/>
            </p:nvSpPr>
            <p:spPr>
              <a:xfrm rot="16200000">
                <a:off x="1134000" y="6254960"/>
                <a:ext cx="4074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 dirty="0"/>
                  <a:t>RPMI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60FCEC3-D501-6340-B11F-3433176F2648}"/>
                  </a:ext>
                </a:extLst>
              </p:cNvPr>
              <p:cNvSpPr txBox="1"/>
              <p:nvPr/>
            </p:nvSpPr>
            <p:spPr>
              <a:xfrm rot="16200000">
                <a:off x="876738" y="6275496"/>
                <a:ext cx="3609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/>
                  <a:t>Mtb</a:t>
                </a:r>
                <a:endParaRPr lang="nl-NL" sz="800" i="1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BC2703B-C3D3-1943-80B9-579008FE740F}"/>
                  </a:ext>
                </a:extLst>
              </p:cNvPr>
              <p:cNvSpPr txBox="1"/>
              <p:nvPr/>
            </p:nvSpPr>
            <p:spPr>
              <a:xfrm rot="16200000">
                <a:off x="1414633" y="6276991"/>
                <a:ext cx="3609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/>
                  <a:t>Mtb</a:t>
                </a:r>
                <a:endParaRPr lang="nl-NL" sz="800" i="1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DEECBA8-4800-8D46-9F4A-39349AF23255}"/>
                  </a:ext>
                </a:extLst>
              </p:cNvPr>
              <p:cNvSpPr txBox="1"/>
              <p:nvPr/>
            </p:nvSpPr>
            <p:spPr>
              <a:xfrm rot="16200000">
                <a:off x="1783935" y="6242959"/>
                <a:ext cx="4074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/>
                  <a:t>RPMI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EA0CCBB-F07F-E54D-AC33-AE925342519E}"/>
                  </a:ext>
                </a:extLst>
              </p:cNvPr>
              <p:cNvSpPr txBox="1"/>
              <p:nvPr/>
            </p:nvSpPr>
            <p:spPr>
              <a:xfrm>
                <a:off x="1860945" y="6433200"/>
                <a:ext cx="99578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000"/>
                  <a:t>-       -        +      +</a:t>
                </a: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FF8D64C-D9D6-EC4F-8042-9B6138BBDC33}"/>
                  </a:ext>
                </a:extLst>
              </p:cNvPr>
              <p:cNvCxnSpPr/>
              <p:nvPr/>
            </p:nvCxnSpPr>
            <p:spPr>
              <a:xfrm flipV="1">
                <a:off x="1844824" y="6490800"/>
                <a:ext cx="1083660" cy="3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6967DC7-DF17-FF42-89D0-B7B791F51381}"/>
                  </a:ext>
                </a:extLst>
              </p:cNvPr>
              <p:cNvSpPr txBox="1"/>
              <p:nvPr/>
            </p:nvSpPr>
            <p:spPr>
              <a:xfrm rot="16200000">
                <a:off x="2286000" y="6242969"/>
                <a:ext cx="4074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/>
                  <a:t>RPMI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292DC99-117E-7E44-9535-51F9EB79879D}"/>
                  </a:ext>
                </a:extLst>
              </p:cNvPr>
              <p:cNvSpPr txBox="1"/>
              <p:nvPr/>
            </p:nvSpPr>
            <p:spPr>
              <a:xfrm rot="16200000">
                <a:off x="2028866" y="6263505"/>
                <a:ext cx="3609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/>
                  <a:t>Mtb</a:t>
                </a:r>
                <a:endParaRPr lang="nl-NL" sz="800" i="1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6C3B440-375C-B847-8BB4-792419118249}"/>
                  </a:ext>
                </a:extLst>
              </p:cNvPr>
              <p:cNvSpPr txBox="1"/>
              <p:nvPr/>
            </p:nvSpPr>
            <p:spPr>
              <a:xfrm rot="16200000">
                <a:off x="2566761" y="6265000"/>
                <a:ext cx="3609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/>
                  <a:t>Mtb</a:t>
                </a:r>
                <a:endParaRPr lang="nl-NL" sz="800" i="1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166464F-F816-AF4D-A1C3-EE5E817B8DA9}"/>
                  </a:ext>
                </a:extLst>
              </p:cNvPr>
              <p:cNvSpPr txBox="1"/>
              <p:nvPr/>
            </p:nvSpPr>
            <p:spPr>
              <a:xfrm rot="16200000">
                <a:off x="2919942" y="6254950"/>
                <a:ext cx="4074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/>
                  <a:t>RPMI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1F1E1B5-F27C-D140-92B3-CC754ABAB632}"/>
                  </a:ext>
                </a:extLst>
              </p:cNvPr>
              <p:cNvSpPr txBox="1"/>
              <p:nvPr/>
            </p:nvSpPr>
            <p:spPr>
              <a:xfrm>
                <a:off x="2996952" y="6433200"/>
                <a:ext cx="99578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000"/>
                  <a:t>-       -        +      +</a:t>
                </a:r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4613F61E-3900-A945-8959-5E7B2260ED70}"/>
                  </a:ext>
                </a:extLst>
              </p:cNvPr>
              <p:cNvCxnSpPr/>
              <p:nvPr/>
            </p:nvCxnSpPr>
            <p:spPr>
              <a:xfrm flipV="1">
                <a:off x="2980831" y="6491956"/>
                <a:ext cx="1083660" cy="3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8BDEA8B-A454-F14F-AC39-6708E494C3BF}"/>
                  </a:ext>
                </a:extLst>
              </p:cNvPr>
              <p:cNvSpPr txBox="1"/>
              <p:nvPr/>
            </p:nvSpPr>
            <p:spPr>
              <a:xfrm rot="16200000">
                <a:off x="3420000" y="6254960"/>
                <a:ext cx="4074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/>
                  <a:t>RPMI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2A4F225-C764-5D41-A579-C80B51D115BA}"/>
                  </a:ext>
                </a:extLst>
              </p:cNvPr>
              <p:cNvSpPr txBox="1"/>
              <p:nvPr/>
            </p:nvSpPr>
            <p:spPr>
              <a:xfrm rot="16200000">
                <a:off x="3164873" y="6275496"/>
                <a:ext cx="3609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/>
                  <a:t>Mtb</a:t>
                </a:r>
                <a:endParaRPr lang="nl-NL" sz="800" i="1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6842623-1F96-0542-94F4-D4191322197E}"/>
                  </a:ext>
                </a:extLst>
              </p:cNvPr>
              <p:cNvSpPr txBox="1"/>
              <p:nvPr/>
            </p:nvSpPr>
            <p:spPr>
              <a:xfrm rot="16200000">
                <a:off x="3702768" y="6276991"/>
                <a:ext cx="3609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800"/>
                  <a:t>Mtb</a:t>
                </a:r>
                <a:endParaRPr lang="nl-NL" sz="800" i="1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8CA2F14-229B-8E4F-AF09-2C335490E519}"/>
                  </a:ext>
                </a:extLst>
              </p:cNvPr>
              <p:cNvSpPr txBox="1"/>
              <p:nvPr/>
            </p:nvSpPr>
            <p:spPr>
              <a:xfrm>
                <a:off x="228259" y="7380000"/>
                <a:ext cx="50370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nl-NL" sz="800">
                    <a:latin typeface="Arial" charset="0"/>
                    <a:ea typeface="Arial" charset="0"/>
                    <a:cs typeface="Arial" charset="0"/>
                  </a:rPr>
                  <a:t>ACTIN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1242BB3-D88F-4343-B27E-C914D4DEB451}"/>
                  </a:ext>
                </a:extLst>
              </p:cNvPr>
              <p:cNvSpPr txBox="1"/>
              <p:nvPr/>
            </p:nvSpPr>
            <p:spPr>
              <a:xfrm>
                <a:off x="108755" y="6876000"/>
                <a:ext cx="655949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nl-NL" sz="800">
                    <a:latin typeface="Arial" charset="0"/>
                    <a:ea typeface="Arial" charset="0"/>
                    <a:cs typeface="Arial" charset="0"/>
                  </a:rPr>
                  <a:t>P-p70S6K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122BBE5-4F1A-6942-9913-5CEAA2EA01AA}"/>
                  </a:ext>
                </a:extLst>
              </p:cNvPr>
              <p:cNvSpPr txBox="1"/>
              <p:nvPr/>
            </p:nvSpPr>
            <p:spPr>
              <a:xfrm>
                <a:off x="147365" y="7128000"/>
                <a:ext cx="609462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nl-NL" sz="800">
                    <a:latin typeface="Arial" charset="0"/>
                    <a:ea typeface="Arial" charset="0"/>
                    <a:cs typeface="Arial" charset="0"/>
                  </a:rPr>
                  <a:t>P-4EBP1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79F242E-DCE1-844A-BA8B-C8FBB1E1D184}"/>
                  </a:ext>
                </a:extLst>
              </p:cNvPr>
              <p:cNvSpPr txBox="1"/>
              <p:nvPr/>
            </p:nvSpPr>
            <p:spPr>
              <a:xfrm>
                <a:off x="177822" y="6624000"/>
                <a:ext cx="579005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nl-NL" sz="800">
                    <a:latin typeface="Arial" charset="0"/>
                    <a:ea typeface="Arial" charset="0"/>
                    <a:cs typeface="Arial" charset="0"/>
                  </a:rPr>
                  <a:t>P-AMPK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28C6138-1413-7F49-82B4-4EE5008C8DBB}"/>
                </a:ext>
              </a:extLst>
            </p:cNvPr>
            <p:cNvSpPr txBox="1"/>
            <p:nvPr/>
          </p:nvSpPr>
          <p:spPr>
            <a:xfrm>
              <a:off x="1602350" y="792505"/>
              <a:ext cx="548548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nl-NL" sz="700">
                  <a:latin typeface="Arial" charset="0"/>
                  <a:ea typeface="Arial" charset="0"/>
                  <a:cs typeface="Arial" charset="0"/>
                </a:rPr>
                <a:t>Met (µm)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5BBC2321-F9F5-8144-BB9C-997841D5180E}"/>
              </a:ext>
            </a:extLst>
          </p:cNvPr>
          <p:cNvSpPr txBox="1"/>
          <p:nvPr/>
        </p:nvSpPr>
        <p:spPr>
          <a:xfrm>
            <a:off x="71074" y="506867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C52A52-ECBF-0E40-8F71-140A33DAC7F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31315" y="3420217"/>
            <a:ext cx="4783219" cy="1592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9F095D9-CD8C-CB49-873F-94D3A53B5B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8225"/>
          <a:stretch/>
        </p:blipFill>
        <p:spPr>
          <a:xfrm>
            <a:off x="3319090" y="5333974"/>
            <a:ext cx="3130462" cy="205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18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32856" y="948950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THIS WORK IS CONFIDENTIAL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64" y="632520"/>
            <a:ext cx="1938892" cy="288032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88640" y="41649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92896" y="41649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583407" y="6461432"/>
            <a:ext cx="2649327" cy="260579"/>
            <a:chOff x="570123" y="3352800"/>
            <a:chExt cx="2649327" cy="260579"/>
          </a:xfrm>
        </p:grpSpPr>
        <p:sp>
          <p:nvSpPr>
            <p:cNvPr id="33" name="TextBox 32"/>
            <p:cNvSpPr txBox="1"/>
            <p:nvPr/>
          </p:nvSpPr>
          <p:spPr>
            <a:xfrm>
              <a:off x="570123" y="3367158"/>
              <a:ext cx="13444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/>
                <a:t>Down with metformin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032669" y="3367158"/>
              <a:ext cx="11867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Up with metformin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2124075" y="3352800"/>
              <a:ext cx="90487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0800000">
              <a:off x="730195" y="3367158"/>
              <a:ext cx="90487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116632" y="394488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356992" y="387288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72" y="3807584"/>
            <a:ext cx="3379581" cy="270366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530" y="4078612"/>
            <a:ext cx="3147371" cy="2517897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3054944" y="3154216"/>
            <a:ext cx="2649327" cy="260579"/>
            <a:chOff x="570123" y="3352800"/>
            <a:chExt cx="2649327" cy="260579"/>
          </a:xfrm>
        </p:grpSpPr>
        <p:sp>
          <p:nvSpPr>
            <p:cNvPr id="46" name="TextBox 45"/>
            <p:cNvSpPr txBox="1"/>
            <p:nvPr/>
          </p:nvSpPr>
          <p:spPr>
            <a:xfrm>
              <a:off x="570123" y="3367158"/>
              <a:ext cx="13444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/>
                <a:t>Down with metformin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032669" y="3367158"/>
              <a:ext cx="11867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/>
                <a:t>Up with metformin</a:t>
              </a: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2124075" y="3352800"/>
              <a:ext cx="90487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10800000">
              <a:off x="730195" y="3367158"/>
              <a:ext cx="90487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4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170" y="124118"/>
            <a:ext cx="3790874" cy="30326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2656" y="6934960"/>
            <a:ext cx="60486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Fig. S2. Differential gene expression following metformin administration.</a:t>
            </a:r>
            <a:r>
              <a:rPr lang="en-GB" sz="1200" dirty="0"/>
              <a:t> (a) Western blot analysis of p-AMPK and Actin in lysates of PBMCs stimulated for 2 h RPMI (-) or </a:t>
            </a:r>
            <a:r>
              <a:rPr lang="en-GB" sz="1200" i="1" dirty="0"/>
              <a:t>M. tuberculosis </a:t>
            </a:r>
            <a:r>
              <a:rPr lang="en-GB" sz="1200" dirty="0"/>
              <a:t>lysate (+) from healthy volunteers before and after metformin intake. Data are representative of the remaining four of eight donors in the trial presented in Figure 2B. B) </a:t>
            </a:r>
            <a:r>
              <a:rPr lang="en-GB" sz="1200" i="1" dirty="0"/>
              <a:t>Ex vivo</a:t>
            </a:r>
            <a:r>
              <a:rPr lang="en-GB" sz="1200" dirty="0"/>
              <a:t> </a:t>
            </a:r>
            <a:r>
              <a:rPr lang="en-GB" sz="1200" dirty="0" err="1"/>
              <a:t>PAXgene</a:t>
            </a:r>
            <a:r>
              <a:rPr lang="en-GB" sz="1200" dirty="0"/>
              <a:t> RNA samples from 11 healthy donors were analysed before and after metformin administration for 5 days. C) PBMC samples from the 11 donors taken before or after 5 d metformin were cultured in the absence or presence of </a:t>
            </a:r>
            <a:r>
              <a:rPr lang="en-GB" sz="1200" i="1" dirty="0"/>
              <a:t>M. tuberculosis </a:t>
            </a:r>
            <a:r>
              <a:rPr lang="en-GB" sz="1200" dirty="0"/>
              <a:t>lysate for four hours: the data for both conditions are combined. For B) and C) data shown are mean expression for each individual gene, and genes shown in purple were significantly differently expressed (FDR&lt;0.05). (D)  Adjusted p-values for differential expression of genes in the GO set ‘type 1 interferon’ compared to all the adjusted p-values, and compared to the‘ GO regulation of dopamine metabolic processes’ pathway. </a:t>
            </a:r>
          </a:p>
        </p:txBody>
      </p:sp>
    </p:spTree>
    <p:extLst>
      <p:ext uri="{BB962C8B-B14F-4D97-AF65-F5344CB8AC3E}">
        <p14:creationId xmlns:p14="http://schemas.microsoft.com/office/powerpoint/2010/main" val="838484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37" y="416496"/>
            <a:ext cx="6858000" cy="15333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645" y="2144688"/>
            <a:ext cx="6858000" cy="18545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41003" y="12846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41003" y="214468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41003" y="408890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95833" y="408890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12057" y="4088904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7299" y="4232920"/>
            <a:ext cx="6436586" cy="12241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072" y="7706778"/>
            <a:ext cx="6152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/>
              <a:t>Fig. S3. Activation levels of p-38, p-AKT and p-4EBP1 before and after metformin intake.</a:t>
            </a:r>
            <a:r>
              <a:rPr lang="en-GB" sz="1200" dirty="0"/>
              <a:t> Western blot analysis of (A) p-38 and Total p38  and (B) p-AKT and p-4EBP1 levels in lysates of PBMCs stimulated for 2h RPMI (-) or </a:t>
            </a:r>
            <a:r>
              <a:rPr lang="en-GB" sz="1200" i="1" dirty="0"/>
              <a:t>M. tuberculosis </a:t>
            </a:r>
            <a:r>
              <a:rPr lang="en-GB" sz="1200" dirty="0"/>
              <a:t>lysate (+) from healthy volunteers before and after metformin intake. Data are representative of the remaining four of eight donors from the trial. Fold change in (C) p-p38/Total p38 (D) p-AKT and (E) p-4EBP1 levels between pre- (Td0) and post-metformin (Td6) periods for RPMI and </a:t>
            </a:r>
            <a:r>
              <a:rPr lang="en-GB" sz="1200" i="1" dirty="0"/>
              <a:t>M. tuberculosis </a:t>
            </a:r>
            <a:r>
              <a:rPr lang="en-GB" sz="1200" dirty="0"/>
              <a:t>lysate stimulation. (F) Expression levels of AKT2 and PRKAB2 in PBMCs stimulated for 4 hr with </a:t>
            </a:r>
            <a:r>
              <a:rPr lang="en-GB" sz="1200" i="1" dirty="0"/>
              <a:t>M. tuberculosis</a:t>
            </a:r>
            <a:r>
              <a:rPr lang="en-GB" sz="1200" dirty="0"/>
              <a:t> lysate </a:t>
            </a:r>
            <a:r>
              <a:rPr lang="en-GB" sz="1200" i="1" dirty="0"/>
              <a:t>in vitro</a:t>
            </a:r>
            <a:r>
              <a:rPr lang="en-GB" sz="1200" dirty="0"/>
              <a:t> before and after </a:t>
            </a:r>
            <a:r>
              <a:rPr lang="en-GB" sz="1200" i="1" dirty="0"/>
              <a:t>in vivo</a:t>
            </a:r>
            <a:r>
              <a:rPr lang="en-GB" sz="1200" dirty="0"/>
              <a:t> metformin administration in healthy volunteers. Expression measured by RNA-Seq. * p&lt;0.05, ** p&lt;0.01 (Paired t test ). All western blot data (mean ± S.E.M.) are representative of a total of eight donors presented in figures 3c and 3d and supplementary figures 3a and 3b respectively. </a:t>
            </a:r>
          </a:p>
          <a:p>
            <a:pPr algn="just"/>
            <a:endParaRPr lang="en-GB" sz="1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052DF6C-94E7-F249-88F2-BFA6E87D3C9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2323" y="5457056"/>
            <a:ext cx="4826222" cy="22761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2658C9F-8728-394B-B0AA-CC0DDFCF6D87}"/>
              </a:ext>
            </a:extLst>
          </p:cNvPr>
          <p:cNvSpPr txBox="1"/>
          <p:nvPr/>
        </p:nvSpPr>
        <p:spPr>
          <a:xfrm>
            <a:off x="-67299" y="5692821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18588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416496"/>
            <a:ext cx="6477000" cy="502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0796" y="5745088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Fig. S4. Gating strategy to annotate human monocyte populations and their mitochondrial mass via flow cytometry. </a:t>
            </a:r>
            <a:r>
              <a:rPr lang="en-GB" sz="1200" dirty="0"/>
              <a:t>(A) Flow cytometry gating strategy to outline changes of mitochondrial mass (</a:t>
            </a:r>
            <a:r>
              <a:rPr lang="en-GB" sz="1200" dirty="0" err="1"/>
              <a:t>MitoTracker</a:t>
            </a:r>
            <a:r>
              <a:rPr lang="en-GB" sz="1200" dirty="0"/>
              <a:t> Green) in CD14</a:t>
            </a:r>
            <a:r>
              <a:rPr lang="en-GB" sz="1200" baseline="30000" dirty="0"/>
              <a:t>+</a:t>
            </a:r>
            <a:r>
              <a:rPr lang="en-GB" sz="1200" dirty="0"/>
              <a:t> or CD16</a:t>
            </a:r>
            <a:r>
              <a:rPr lang="en-GB" sz="1200" baseline="30000" dirty="0"/>
              <a:t>+</a:t>
            </a:r>
            <a:r>
              <a:rPr lang="en-GB" sz="1200" dirty="0"/>
              <a:t> monocyte subsets of PBMCs of healthy donors before (Td0) and after (Td6) metformin treatment. After exclusion of CD3</a:t>
            </a:r>
            <a:r>
              <a:rPr lang="en-GB" sz="1200" baseline="30000" dirty="0"/>
              <a:t>+</a:t>
            </a:r>
            <a:r>
              <a:rPr lang="en-GB" sz="1200" dirty="0"/>
              <a:t> T cells, CD19</a:t>
            </a:r>
            <a:r>
              <a:rPr lang="en-GB" sz="1200" baseline="30000" dirty="0"/>
              <a:t>+</a:t>
            </a:r>
            <a:r>
              <a:rPr lang="en-GB" sz="1200" dirty="0"/>
              <a:t> B cells and CD56</a:t>
            </a:r>
            <a:r>
              <a:rPr lang="en-GB" sz="1200" baseline="30000" dirty="0"/>
              <a:t>+</a:t>
            </a:r>
            <a:r>
              <a:rPr lang="en-GB" sz="1200" dirty="0"/>
              <a:t> NK cells single live cells were analysed for the surface protein expression of CD14</a:t>
            </a:r>
            <a:r>
              <a:rPr lang="en-GB" sz="1200" baseline="30000" dirty="0"/>
              <a:t> </a:t>
            </a:r>
            <a:r>
              <a:rPr lang="en-GB" sz="1200" dirty="0"/>
              <a:t>and CD16 and </a:t>
            </a:r>
            <a:r>
              <a:rPr lang="en-GB" sz="1200" dirty="0" err="1"/>
              <a:t>MitoTracker</a:t>
            </a:r>
            <a:r>
              <a:rPr lang="en-GB" sz="1200" dirty="0"/>
              <a:t> Green. Appropriate FMO controls were used.  (B) Quantification of the Median florescence intensity (MFI) of </a:t>
            </a:r>
            <a:r>
              <a:rPr lang="en-GB" sz="1200" dirty="0" err="1"/>
              <a:t>MitoTracker</a:t>
            </a:r>
            <a:r>
              <a:rPr lang="en-GB" sz="1200" dirty="0"/>
              <a:t> Green among CD14</a:t>
            </a:r>
            <a:r>
              <a:rPr lang="en-GB" sz="1200" baseline="30000" dirty="0"/>
              <a:t>-</a:t>
            </a:r>
            <a:r>
              <a:rPr lang="en-GB" sz="1200" dirty="0"/>
              <a:t>CD16</a:t>
            </a:r>
            <a:r>
              <a:rPr lang="en-GB" sz="1200" baseline="30000" dirty="0"/>
              <a:t>+</a:t>
            </a:r>
            <a:r>
              <a:rPr lang="en-GB" sz="1200" dirty="0"/>
              <a:t> non-classical monocytes is shown. Data represent mean ± SEM of three different donors. Statistical analysis was performed using paired </a:t>
            </a:r>
            <a:r>
              <a:rPr lang="en-GB" sz="1200" i="1" dirty="0"/>
              <a:t>t</a:t>
            </a:r>
            <a:r>
              <a:rPr lang="en-GB" sz="1200" dirty="0"/>
              <a:t>-test (NS, not significant).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79702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75" y="200472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640" y="5779492"/>
            <a:ext cx="6120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Fig. S5. Sample staining for each antibody used for mass cytometry analysis of human PBMCs. </a:t>
            </a:r>
            <a:r>
              <a:rPr lang="en-GB" sz="1200" dirty="0"/>
              <a:t>Verification of the specific binding and staining of each antibody to PBMCs. Representative two-parameter dot plots illustrating the expected staining profiles of each antibody are shown. Gates of according cells are indicated above each dot plot.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32723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102220"/>
            <a:ext cx="6093296" cy="86227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648" y="8625408"/>
            <a:ext cx="5949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Fig. S6. Gating strategy of mass cytometry data for selecting CD14</a:t>
            </a:r>
            <a:r>
              <a:rPr lang="en-GB" sz="1200" b="1" baseline="30000" dirty="0"/>
              <a:t>+/-</a:t>
            </a:r>
            <a:r>
              <a:rPr lang="en-GB" sz="1200" b="1" dirty="0"/>
              <a:t> and CD16</a:t>
            </a:r>
            <a:r>
              <a:rPr lang="en-GB" sz="1200" b="1" baseline="30000" dirty="0"/>
              <a:t>+/-</a:t>
            </a:r>
            <a:r>
              <a:rPr lang="en-GB" sz="1200" b="1" dirty="0"/>
              <a:t> monocyte population from PBMCs for </a:t>
            </a:r>
            <a:r>
              <a:rPr lang="en-GB" sz="1200" b="1" dirty="0" err="1"/>
              <a:t>tSNE</a:t>
            </a:r>
            <a:r>
              <a:rPr lang="en-GB" sz="1200" b="1" dirty="0"/>
              <a:t>/</a:t>
            </a:r>
            <a:r>
              <a:rPr lang="en-GB" sz="1200" b="1" dirty="0" err="1"/>
              <a:t>Phenograph</a:t>
            </a:r>
            <a:r>
              <a:rPr lang="en-GB" sz="1200" b="1" dirty="0"/>
              <a:t> analysis.</a:t>
            </a:r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60100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344488"/>
            <a:ext cx="4686300" cy="4686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4664" y="5673080"/>
            <a:ext cx="6120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Fig. S7.</a:t>
            </a:r>
            <a:r>
              <a:rPr lang="en-GB" sz="1200" dirty="0"/>
              <a:t> </a:t>
            </a:r>
            <a:r>
              <a:rPr lang="en-GB" sz="1200" b="1" dirty="0"/>
              <a:t>Validation of </a:t>
            </a:r>
            <a:r>
              <a:rPr lang="en-GB" sz="1200" b="1" dirty="0" err="1"/>
              <a:t>tSNE</a:t>
            </a:r>
            <a:r>
              <a:rPr lang="en-GB" sz="1200" b="1" dirty="0"/>
              <a:t> guided human CD14</a:t>
            </a:r>
            <a:r>
              <a:rPr lang="en-GB" sz="1200" b="1" baseline="30000" dirty="0"/>
              <a:t>+/-</a:t>
            </a:r>
            <a:r>
              <a:rPr lang="en-GB" sz="1200" b="1" dirty="0"/>
              <a:t> and CD16</a:t>
            </a:r>
            <a:r>
              <a:rPr lang="en-GB" sz="1200" b="1" baseline="30000" dirty="0"/>
              <a:t>+/-</a:t>
            </a:r>
            <a:r>
              <a:rPr lang="en-GB" sz="1200" b="1" dirty="0"/>
              <a:t> monocyte clusters by manual analysis of </a:t>
            </a:r>
            <a:r>
              <a:rPr lang="en-GB" sz="1200" b="1" dirty="0" err="1"/>
              <a:t>CyTOF</a:t>
            </a:r>
            <a:r>
              <a:rPr lang="en-GB" sz="1200" b="1" dirty="0"/>
              <a:t> data. </a:t>
            </a:r>
            <a:r>
              <a:rPr lang="en-GB" sz="1200" dirty="0"/>
              <a:t>(A) </a:t>
            </a:r>
            <a:r>
              <a:rPr lang="en-GB" sz="1200" dirty="0" err="1"/>
              <a:t>tSNE</a:t>
            </a:r>
            <a:r>
              <a:rPr lang="en-GB" sz="1200" dirty="0"/>
              <a:t>-guided analysis identified three monocyte subsets to be differentially regulated at Td6 vs Td0 i.e. Clusters 2, 5 and 10 (shown in blue, red and orange, respectively, refer to Fig. 5f). These clusters were manually assessed for the expression of CD14 and CD16. Cluster 2 and 10 were found to express CD14 and not CD16, whereas cluster 5 was found to express CD16 and not CD14 marker. This confirms the authenticity of the clusters. (B) </a:t>
            </a:r>
            <a:r>
              <a:rPr lang="en-GB" sz="1200" dirty="0" err="1"/>
              <a:t>Masscytometry</a:t>
            </a:r>
            <a:r>
              <a:rPr lang="en-GB" sz="1200" dirty="0"/>
              <a:t> data was analysed manually for the percentage of CD14hiCD16- classical and CD14-CD16+ non-classical monocytes in PBMCs before (Td0) and 6 days upon (Td6) metformin treatment. Data represent mean ± SEM of eight different donors. 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6466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074" y="34448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110" y="251576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25614" y="249496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416496"/>
            <a:ext cx="5575300" cy="187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r="33776"/>
          <a:stretch/>
        </p:blipFill>
        <p:spPr>
          <a:xfrm>
            <a:off x="-2308" y="2819276"/>
            <a:ext cx="4457576" cy="19177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7384" y="5889104"/>
            <a:ext cx="6048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Fig. S8. Effects of metformin on ROS. </a:t>
            </a:r>
            <a:r>
              <a:rPr lang="en-GB" sz="1200" dirty="0"/>
              <a:t>(A) ROS production as measured by </a:t>
            </a:r>
            <a:r>
              <a:rPr lang="en-GB" sz="1200" dirty="0" err="1"/>
              <a:t>luminol</a:t>
            </a:r>
            <a:r>
              <a:rPr lang="en-GB" sz="1200" dirty="0"/>
              <a:t>-reaction from PBMCs from pre- and post-metformin treated volunteers unstimulated (RPMI) or stimulated with </a:t>
            </a:r>
            <a:r>
              <a:rPr lang="en-GB" sz="1200" i="1" dirty="0"/>
              <a:t>M. tuberculosis </a:t>
            </a:r>
            <a:r>
              <a:rPr lang="en-GB" sz="1200" dirty="0"/>
              <a:t>lysate (</a:t>
            </a:r>
            <a:r>
              <a:rPr lang="en-GB" sz="1200" dirty="0" err="1"/>
              <a:t>Mtb</a:t>
            </a:r>
            <a:r>
              <a:rPr lang="en-GB" sz="1200" dirty="0"/>
              <a:t>) or </a:t>
            </a:r>
            <a:r>
              <a:rPr lang="en-GB" sz="1200" dirty="0" err="1"/>
              <a:t>zymosan</a:t>
            </a:r>
            <a:r>
              <a:rPr lang="en-GB" sz="1200" dirty="0"/>
              <a:t>. Pearson correlation of (B) ROS with white blood cell counts (WBC) or (C) ROS with neutrophil counts. Significance and R coefficient indicated in table below each graph.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05830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l="65790" r="681"/>
          <a:stretch/>
        </p:blipFill>
        <p:spPr>
          <a:xfrm>
            <a:off x="332657" y="5025008"/>
            <a:ext cx="2016224" cy="171325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88640" y="70452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charset="0"/>
                <a:ea typeface="Arial" charset="0"/>
                <a:cs typeface="Arial" charset="0"/>
              </a:rPr>
              <a:t>A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92896" y="502500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8640" y="502500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4904" y="5097016"/>
            <a:ext cx="1129173" cy="1944216"/>
          </a:xfrm>
          <a:prstGeom prst="rect">
            <a:avLst/>
          </a:prstGeom>
        </p:spPr>
      </p:pic>
      <p:pic>
        <p:nvPicPr>
          <p:cNvPr id="27" name="Picture 26" descr="hsa04144.pathvie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80" y="704528"/>
            <a:ext cx="5328592" cy="396076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92896" y="502500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8681" y="7257256"/>
            <a:ext cx="60486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Fig. S9. Effects of metformin on phagocytosis and killing. </a:t>
            </a:r>
            <a:r>
              <a:rPr lang="en-GB" sz="1200" dirty="0"/>
              <a:t>(A) Representation of KEGG endocytosis pathway. Net difference in gene expression of phagocytosis related genes in whole blood before and after metformin intake. Blue indicates a down-regulation whilst red indicates an up-regulation. (B) Pearson correlation of phagocytosis with white blood cell counts (WBC) or neutrophil counts. Significance and R coefficient indicated in table below graph. ** p&lt;0.01 (C) Net phagocytosis of </a:t>
            </a:r>
            <a:r>
              <a:rPr lang="en-GB" sz="1200" dirty="0" err="1"/>
              <a:t>pHrodo</a:t>
            </a:r>
            <a:r>
              <a:rPr lang="en-GB" sz="1200" dirty="0"/>
              <a:t> conjugates by PBMCs untreated (RPMI) or treated with metformin for 24h prior to incubation with </a:t>
            </a:r>
            <a:r>
              <a:rPr lang="en-GB" sz="1200" dirty="0" err="1"/>
              <a:t>pHrodo</a:t>
            </a:r>
            <a:r>
              <a:rPr lang="en-GB" sz="1200" dirty="0"/>
              <a:t> conjugates for </a:t>
            </a:r>
            <a:r>
              <a:rPr lang="en-GB" sz="1200"/>
              <a:t>2h.</a:t>
            </a:r>
            <a:br>
              <a:rPr lang="en-GB" sz="1200" dirty="0"/>
            </a:br>
            <a:r>
              <a:rPr lang="en-GB" sz="1200" dirty="0"/>
              <a:t> 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452799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Radboudumc">
      <a:dk1>
        <a:srgbClr val="000000"/>
      </a:dk1>
      <a:lt1>
        <a:sysClr val="window" lastClr="FFFFFF"/>
      </a:lt1>
      <a:dk2>
        <a:srgbClr val="00AFDC"/>
      </a:dk2>
      <a:lt2>
        <a:srgbClr val="FFFFFF"/>
      </a:lt2>
      <a:accent1>
        <a:srgbClr val="006991"/>
      </a:accent1>
      <a:accent2>
        <a:srgbClr val="7FB4C8"/>
      </a:accent2>
      <a:accent3>
        <a:srgbClr val="00AFDC"/>
      </a:accent3>
      <a:accent4>
        <a:srgbClr val="7FD7ED"/>
      </a:accent4>
      <a:accent5>
        <a:srgbClr val="CCCCCC"/>
      </a:accent5>
      <a:accent6>
        <a:srgbClr val="E6E6E6"/>
      </a:accent6>
      <a:hlink>
        <a:srgbClr val="000000"/>
      </a:hlink>
      <a:folHlink>
        <a:srgbClr val="00AFDC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10843</TotalTime>
  <Words>1363</Words>
  <Application>Microsoft Macintosh PowerPoint</Application>
  <PresentationFormat>A4 Paper (210x297 mm)</PresentationFormat>
  <Paragraphs>72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UMC St Radboud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z495167</dc:creator>
  <cp:lastModifiedBy>E. L.</cp:lastModifiedBy>
  <cp:revision>629</cp:revision>
  <cp:lastPrinted>2017-11-27T09:30:40Z</cp:lastPrinted>
  <dcterms:created xsi:type="dcterms:W3CDTF">2014-08-25T15:03:48Z</dcterms:created>
  <dcterms:modified xsi:type="dcterms:W3CDTF">2019-01-20T10:30:26Z</dcterms:modified>
</cp:coreProperties>
</file>