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7052" autoAdjust="0"/>
    <p:restoredTop sz="94660"/>
  </p:normalViewPr>
  <p:slideViewPr>
    <p:cSldViewPr snapToGrid="0" snapToObjects="1">
      <p:cViewPr>
        <p:scale>
          <a:sx n="134" d="100"/>
          <a:sy n="134" d="100"/>
        </p:scale>
        <p:origin x="-2440" y="13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1EF5D-D5B3-B847-8882-FF9DC515ADC5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85326-930B-694E-8C3C-468965A274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359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2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67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52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9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48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77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54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59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15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49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98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85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20" Type="http://schemas.openxmlformats.org/officeDocument/2006/relationships/image" Target="../media/image9.png"/><Relationship Id="rId21" Type="http://schemas.openxmlformats.org/officeDocument/2006/relationships/oleObject" Target="../embeddings/oleObject10.bin"/><Relationship Id="rId22" Type="http://schemas.openxmlformats.org/officeDocument/2006/relationships/image" Target="../media/image10.png"/><Relationship Id="rId23" Type="http://schemas.openxmlformats.org/officeDocument/2006/relationships/oleObject" Target="../embeddings/oleObject11.bin"/><Relationship Id="rId24" Type="http://schemas.openxmlformats.org/officeDocument/2006/relationships/image" Target="../media/image11.png"/><Relationship Id="rId10" Type="http://schemas.openxmlformats.org/officeDocument/2006/relationships/image" Target="../media/image4.png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5.png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6.png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7.png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8.png"/><Relationship Id="rId19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98"/>
          <p:cNvSpPr txBox="1">
            <a:spLocks noChangeArrowheads="1"/>
          </p:cNvSpPr>
          <p:nvPr/>
        </p:nvSpPr>
        <p:spPr bwMode="auto">
          <a:xfrm>
            <a:off x="1319854" y="5067056"/>
            <a:ext cx="3726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b="1" dirty="0" smtClean="0">
                <a:cs typeface="Arial" charset="0"/>
              </a:rPr>
              <a:t>b</a:t>
            </a:r>
            <a:endParaRPr kumimoji="0" lang="en-US" altLang="ja-JP" b="1" dirty="0">
              <a:cs typeface="Arial" charset="0"/>
            </a:endParaRPr>
          </a:p>
        </p:txBody>
      </p:sp>
      <p:graphicFrame>
        <p:nvGraphicFramePr>
          <p:cNvPr id="5" name="Objec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06666"/>
              </p:ext>
            </p:extLst>
          </p:nvPr>
        </p:nvGraphicFramePr>
        <p:xfrm>
          <a:off x="2910780" y="6569522"/>
          <a:ext cx="2105025" cy="15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Image" r:id="rId3" imgW="10653968" imgH="711111" progId="Photoshop.Image.7">
                  <p:embed/>
                </p:oleObj>
              </mc:Choice>
              <mc:Fallback>
                <p:oleObj name="Image" r:id="rId3" imgW="10653968" imgH="711111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780" y="6569522"/>
                        <a:ext cx="2105025" cy="15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116"/>
          <p:cNvSpPr txBox="1">
            <a:spLocks noChangeArrowheads="1"/>
          </p:cNvSpPr>
          <p:nvPr/>
        </p:nvSpPr>
        <p:spPr bwMode="auto">
          <a:xfrm>
            <a:off x="2353568" y="6533010"/>
            <a:ext cx="6223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i="1">
                <a:cs typeface="Arial" charset="0"/>
              </a:rPr>
              <a:t>GAPDH</a:t>
            </a:r>
            <a:endParaRPr lang="ja-JP" altLang="en-US" sz="900" i="1">
              <a:cs typeface="Arial" charset="0"/>
            </a:endParaRPr>
          </a:p>
        </p:txBody>
      </p:sp>
      <p:sp>
        <p:nvSpPr>
          <p:cNvPr id="7" name="TextBox 116"/>
          <p:cNvSpPr txBox="1">
            <a:spLocks noChangeArrowheads="1"/>
          </p:cNvSpPr>
          <p:nvPr/>
        </p:nvSpPr>
        <p:spPr bwMode="auto">
          <a:xfrm>
            <a:off x="2359918" y="5982147"/>
            <a:ext cx="6159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i="1">
                <a:cs typeface="Arial" charset="0"/>
              </a:rPr>
              <a:t>BMCC1</a:t>
            </a:r>
            <a:endParaRPr lang="ja-JP" altLang="en-US" sz="900" i="1">
              <a:cs typeface="Arial" charset="0"/>
            </a:endParaRPr>
          </a:p>
        </p:txBody>
      </p:sp>
      <p:sp>
        <p:nvSpPr>
          <p:cNvPr id="8" name="TextBox 116"/>
          <p:cNvSpPr txBox="1">
            <a:spLocks noChangeArrowheads="1"/>
          </p:cNvSpPr>
          <p:nvPr/>
        </p:nvSpPr>
        <p:spPr bwMode="auto">
          <a:xfrm>
            <a:off x="2572643" y="6342510"/>
            <a:ext cx="4032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i="1">
                <a:cs typeface="Arial" charset="0"/>
              </a:rPr>
              <a:t>p73</a:t>
            </a:r>
            <a:endParaRPr lang="ja-JP" altLang="en-US" sz="900" i="1">
              <a:cs typeface="Arial" charset="0"/>
            </a:endParaRPr>
          </a:p>
        </p:txBody>
      </p:sp>
      <p:sp>
        <p:nvSpPr>
          <p:cNvPr id="9" name="TextBox 116"/>
          <p:cNvSpPr txBox="1">
            <a:spLocks noChangeArrowheads="1"/>
          </p:cNvSpPr>
          <p:nvPr/>
        </p:nvSpPr>
        <p:spPr bwMode="auto">
          <a:xfrm>
            <a:off x="2488505" y="6163122"/>
            <a:ext cx="487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i="1">
                <a:cs typeface="Arial" charset="0"/>
              </a:rPr>
              <a:t>E2F1</a:t>
            </a:r>
            <a:endParaRPr lang="ja-JP" altLang="en-US" sz="900" i="1">
              <a:cs typeface="Arial" charset="0"/>
            </a:endParaRPr>
          </a:p>
        </p:txBody>
      </p:sp>
      <p:graphicFrame>
        <p:nvGraphicFramePr>
          <p:cNvPr id="10" name="Object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546046"/>
              </p:ext>
            </p:extLst>
          </p:nvPr>
        </p:nvGraphicFramePr>
        <p:xfrm>
          <a:off x="2910780" y="6199635"/>
          <a:ext cx="2105025" cy="15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Image" r:id="rId5" imgW="10273016" imgH="774330" progId="Photoshop.Image.7">
                  <p:embed/>
                </p:oleObj>
              </mc:Choice>
              <mc:Fallback>
                <p:oleObj name="Image" r:id="rId5" imgW="10273016" imgH="774330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780" y="6199635"/>
                        <a:ext cx="2105025" cy="150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5333597"/>
              </p:ext>
            </p:extLst>
          </p:nvPr>
        </p:nvGraphicFramePr>
        <p:xfrm>
          <a:off x="2910780" y="6385372"/>
          <a:ext cx="2105025" cy="15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Image" r:id="rId7" imgW="13422222" imgH="1130159" progId="Photoshop.Image.7">
                  <p:embed/>
                </p:oleObj>
              </mc:Choice>
              <mc:Fallback>
                <p:oleObj name="Image" r:id="rId7" imgW="13422222" imgH="1130159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lum bright="-6000" contrast="2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780" y="6385372"/>
                        <a:ext cx="2105025" cy="15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3408479"/>
              </p:ext>
            </p:extLst>
          </p:nvPr>
        </p:nvGraphicFramePr>
        <p:xfrm>
          <a:off x="2910780" y="6013897"/>
          <a:ext cx="2105025" cy="15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Image" r:id="rId9" imgW="12495238" imgH="901587" progId="Photoshop.Image.7">
                  <p:embed/>
                </p:oleObj>
              </mc:Choice>
              <mc:Fallback>
                <p:oleObj name="Image" r:id="rId9" imgW="12495238" imgH="901587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lum bright="8000" contrast="3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3993" b="3993"/>
                      <a:stretch>
                        <a:fillRect/>
                      </a:stretch>
                    </p:blipFill>
                    <p:spPr bwMode="auto">
                      <a:xfrm>
                        <a:off x="2910780" y="6013897"/>
                        <a:ext cx="2105025" cy="15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Connector 51"/>
          <p:cNvCxnSpPr/>
          <p:nvPr/>
        </p:nvCxnSpPr>
        <p:spPr bwMode="auto">
          <a:xfrm flipV="1">
            <a:off x="2904430" y="5805935"/>
            <a:ext cx="11033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16"/>
          <p:cNvSpPr txBox="1">
            <a:spLocks noChangeArrowheads="1"/>
          </p:cNvSpPr>
          <p:nvPr/>
        </p:nvSpPr>
        <p:spPr bwMode="auto">
          <a:xfrm>
            <a:off x="2077343" y="5426522"/>
            <a:ext cx="90328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CDDP</a:t>
            </a:r>
            <a:r>
              <a:rPr lang="en-US" altLang="ja-JP" sz="800">
                <a:cs typeface="Arial" charset="0"/>
              </a:rPr>
              <a:t> (20 µM)</a:t>
            </a:r>
            <a:endParaRPr lang="ja-JP" altLang="en-US" sz="800">
              <a:cs typeface="Arial" charset="0"/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4293493" y="5426522"/>
            <a:ext cx="250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82443" y="5426522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3342580" y="5426522"/>
            <a:ext cx="2524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3801368" y="5426522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2896493" y="5426522"/>
            <a:ext cx="2238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20" name="TextBox 116"/>
          <p:cNvSpPr txBox="1">
            <a:spLocks noChangeArrowheads="1"/>
          </p:cNvSpPr>
          <p:nvPr/>
        </p:nvSpPr>
        <p:spPr bwMode="auto">
          <a:xfrm>
            <a:off x="2124968" y="5577335"/>
            <a:ext cx="85566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ATM inhibitor</a:t>
            </a:r>
            <a:endParaRPr lang="ja-JP" altLang="en-US" sz="900">
              <a:cs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4293493" y="5577335"/>
            <a:ext cx="250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4782443" y="5577335"/>
            <a:ext cx="2524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2896493" y="5577335"/>
            <a:ext cx="2238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356868" y="5577335"/>
            <a:ext cx="2238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815655" y="5577335"/>
            <a:ext cx="2238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3109218" y="5426522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3123505" y="5577335"/>
            <a:ext cx="2238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3572768" y="5426522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3583880" y="5577335"/>
            <a:ext cx="2238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4063305" y="5426522"/>
            <a:ext cx="2524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4063305" y="5577335"/>
            <a:ext cx="2524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32" name="TextBox 12"/>
          <p:cNvSpPr txBox="1">
            <a:spLocks noChangeArrowheads="1"/>
          </p:cNvSpPr>
          <p:nvPr/>
        </p:nvSpPr>
        <p:spPr bwMode="auto">
          <a:xfrm>
            <a:off x="4531618" y="5426522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33" name="TextBox 12"/>
          <p:cNvSpPr txBox="1">
            <a:spLocks noChangeArrowheads="1"/>
          </p:cNvSpPr>
          <p:nvPr/>
        </p:nvSpPr>
        <p:spPr bwMode="auto">
          <a:xfrm>
            <a:off x="4531618" y="5577335"/>
            <a:ext cx="2524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grpSp>
        <p:nvGrpSpPr>
          <p:cNvPr id="34" name="図形グループ 97"/>
          <p:cNvGrpSpPr>
            <a:grpSpLocks/>
          </p:cNvGrpSpPr>
          <p:nvPr/>
        </p:nvGrpSpPr>
        <p:grpSpPr bwMode="auto">
          <a:xfrm>
            <a:off x="2883793" y="5815460"/>
            <a:ext cx="2335212" cy="231775"/>
            <a:chOff x="2798709" y="4131600"/>
            <a:chExt cx="2334536" cy="230832"/>
          </a:xfrm>
        </p:grpSpPr>
        <p:sp>
          <p:nvSpPr>
            <p:cNvPr id="35" name="TextBox 116"/>
            <p:cNvSpPr txBox="1">
              <a:spLocks noChangeArrowheads="1"/>
            </p:cNvSpPr>
            <p:nvPr/>
          </p:nvSpPr>
          <p:spPr bwMode="auto">
            <a:xfrm>
              <a:off x="2798709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0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36" name="TextBox 116"/>
            <p:cNvSpPr txBox="1">
              <a:spLocks noChangeArrowheads="1"/>
            </p:cNvSpPr>
            <p:nvPr/>
          </p:nvSpPr>
          <p:spPr bwMode="auto">
            <a:xfrm>
              <a:off x="3025606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2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37" name="TextBox 116"/>
            <p:cNvSpPr txBox="1">
              <a:spLocks noChangeArrowheads="1"/>
            </p:cNvSpPr>
            <p:nvPr/>
          </p:nvSpPr>
          <p:spPr bwMode="auto">
            <a:xfrm>
              <a:off x="3259212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3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38" name="TextBox 116"/>
            <p:cNvSpPr txBox="1">
              <a:spLocks noChangeArrowheads="1"/>
            </p:cNvSpPr>
            <p:nvPr/>
          </p:nvSpPr>
          <p:spPr bwMode="auto">
            <a:xfrm>
              <a:off x="3488634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4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39" name="TextBox 116"/>
            <p:cNvSpPr txBox="1">
              <a:spLocks noChangeArrowheads="1"/>
            </p:cNvSpPr>
            <p:nvPr/>
          </p:nvSpPr>
          <p:spPr bwMode="auto">
            <a:xfrm>
              <a:off x="3718100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6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40" name="TextBox 116"/>
            <p:cNvSpPr txBox="1">
              <a:spLocks noChangeArrowheads="1"/>
            </p:cNvSpPr>
            <p:nvPr/>
          </p:nvSpPr>
          <p:spPr bwMode="auto">
            <a:xfrm>
              <a:off x="3977942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2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41" name="TextBox 116"/>
            <p:cNvSpPr txBox="1">
              <a:spLocks noChangeArrowheads="1"/>
            </p:cNvSpPr>
            <p:nvPr/>
          </p:nvSpPr>
          <p:spPr bwMode="auto">
            <a:xfrm>
              <a:off x="4208341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3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42" name="TextBox 116"/>
            <p:cNvSpPr txBox="1">
              <a:spLocks noChangeArrowheads="1"/>
            </p:cNvSpPr>
            <p:nvPr/>
          </p:nvSpPr>
          <p:spPr bwMode="auto">
            <a:xfrm>
              <a:off x="4445940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4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43" name="TextBox 116"/>
            <p:cNvSpPr txBox="1">
              <a:spLocks noChangeArrowheads="1"/>
            </p:cNvSpPr>
            <p:nvPr/>
          </p:nvSpPr>
          <p:spPr bwMode="auto">
            <a:xfrm>
              <a:off x="4694340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6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44" name="TextBox 116"/>
            <p:cNvSpPr txBox="1">
              <a:spLocks noChangeArrowheads="1"/>
            </p:cNvSpPr>
            <p:nvPr/>
          </p:nvSpPr>
          <p:spPr bwMode="auto">
            <a:xfrm>
              <a:off x="4820339" y="4139294"/>
              <a:ext cx="3129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800">
                  <a:cs typeface="Arial" charset="0"/>
                </a:rPr>
                <a:t>(h)</a:t>
              </a:r>
              <a:endParaRPr lang="ja-JP" altLang="en-US" sz="800">
                <a:cs typeface="Arial" charset="0"/>
              </a:endParaRPr>
            </a:p>
          </p:txBody>
        </p:sp>
      </p:grpSp>
      <p:cxnSp>
        <p:nvCxnSpPr>
          <p:cNvPr id="45" name="Straight Connector 50"/>
          <p:cNvCxnSpPr/>
          <p:nvPr/>
        </p:nvCxnSpPr>
        <p:spPr bwMode="auto">
          <a:xfrm flipV="1">
            <a:off x="2910780" y="5413822"/>
            <a:ext cx="20637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16"/>
          <p:cNvSpPr txBox="1">
            <a:spLocks noChangeArrowheads="1"/>
          </p:cNvSpPr>
          <p:nvPr/>
        </p:nvSpPr>
        <p:spPr bwMode="auto">
          <a:xfrm>
            <a:off x="3656905" y="5207447"/>
            <a:ext cx="5254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900">
                <a:cs typeface="Arial" charset="0"/>
              </a:rPr>
              <a:t>NBL-S</a:t>
            </a:r>
            <a:endParaRPr lang="ja-JP" altLang="en-US" sz="900">
              <a:cs typeface="Arial" charset="0"/>
            </a:endParaRPr>
          </a:p>
        </p:txBody>
      </p:sp>
      <p:cxnSp>
        <p:nvCxnSpPr>
          <p:cNvPr id="47" name="Straight Connector 52"/>
          <p:cNvCxnSpPr/>
          <p:nvPr/>
        </p:nvCxnSpPr>
        <p:spPr bwMode="auto">
          <a:xfrm flipV="1">
            <a:off x="4064893" y="5805935"/>
            <a:ext cx="9334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898"/>
          <p:cNvSpPr txBox="1">
            <a:spLocks noChangeArrowheads="1"/>
          </p:cNvSpPr>
          <p:nvPr/>
        </p:nvSpPr>
        <p:spPr bwMode="auto">
          <a:xfrm>
            <a:off x="1319854" y="2270792"/>
            <a:ext cx="355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3195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3195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b="1" dirty="0" smtClean="0">
                <a:cs typeface="Arial" charset="0"/>
              </a:rPr>
              <a:t>a</a:t>
            </a:r>
            <a:endParaRPr kumimoji="0" lang="en-US" altLang="ja-JP" b="1" dirty="0">
              <a:cs typeface="Arial" charset="0"/>
            </a:endParaRPr>
          </a:p>
        </p:txBody>
      </p:sp>
      <p:cxnSp>
        <p:nvCxnSpPr>
          <p:cNvPr id="49" name="Straight Connector 51"/>
          <p:cNvCxnSpPr/>
          <p:nvPr/>
        </p:nvCxnSpPr>
        <p:spPr bwMode="auto">
          <a:xfrm flipV="1">
            <a:off x="2903551" y="3097127"/>
            <a:ext cx="11033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16"/>
          <p:cNvSpPr txBox="1">
            <a:spLocks noChangeArrowheads="1"/>
          </p:cNvSpPr>
          <p:nvPr/>
        </p:nvSpPr>
        <p:spPr bwMode="auto">
          <a:xfrm>
            <a:off x="2076464" y="2717714"/>
            <a:ext cx="90328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>
                <a:cs typeface="Arial" charset="0"/>
              </a:rPr>
              <a:t>CDDP</a:t>
            </a:r>
            <a:r>
              <a:rPr lang="en-US" altLang="ja-JP" sz="800" dirty="0">
                <a:cs typeface="Arial" charset="0"/>
              </a:rPr>
              <a:t> (20 µM)</a:t>
            </a:r>
            <a:endParaRPr lang="ja-JP" altLang="en-US" sz="800" dirty="0">
              <a:cs typeface="Arial" charset="0"/>
            </a:endParaRPr>
          </a:p>
        </p:txBody>
      </p:sp>
      <p:sp>
        <p:nvSpPr>
          <p:cNvPr id="51" name="TextBox 12"/>
          <p:cNvSpPr txBox="1">
            <a:spLocks noChangeArrowheads="1"/>
          </p:cNvSpPr>
          <p:nvPr/>
        </p:nvSpPr>
        <p:spPr bwMode="auto">
          <a:xfrm>
            <a:off x="4292614" y="2717714"/>
            <a:ext cx="250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52" name="TextBox 12"/>
          <p:cNvSpPr txBox="1">
            <a:spLocks noChangeArrowheads="1"/>
          </p:cNvSpPr>
          <p:nvPr/>
        </p:nvSpPr>
        <p:spPr bwMode="auto">
          <a:xfrm>
            <a:off x="4781564" y="2717714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53" name="TextBox 12"/>
          <p:cNvSpPr txBox="1">
            <a:spLocks noChangeArrowheads="1"/>
          </p:cNvSpPr>
          <p:nvPr/>
        </p:nvSpPr>
        <p:spPr bwMode="auto">
          <a:xfrm>
            <a:off x="3341701" y="2717714"/>
            <a:ext cx="2524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54" name="TextBox 12"/>
          <p:cNvSpPr txBox="1">
            <a:spLocks noChangeArrowheads="1"/>
          </p:cNvSpPr>
          <p:nvPr/>
        </p:nvSpPr>
        <p:spPr bwMode="auto">
          <a:xfrm>
            <a:off x="3800489" y="2717714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55" name="TextBox 12"/>
          <p:cNvSpPr txBox="1">
            <a:spLocks noChangeArrowheads="1"/>
          </p:cNvSpPr>
          <p:nvPr/>
        </p:nvSpPr>
        <p:spPr bwMode="auto">
          <a:xfrm>
            <a:off x="2895614" y="2717714"/>
            <a:ext cx="2238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56" name="TextBox 116"/>
          <p:cNvSpPr txBox="1">
            <a:spLocks noChangeArrowheads="1"/>
          </p:cNvSpPr>
          <p:nvPr/>
        </p:nvSpPr>
        <p:spPr bwMode="auto">
          <a:xfrm>
            <a:off x="2124089" y="2868527"/>
            <a:ext cx="85566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ATM inhibitor</a:t>
            </a:r>
            <a:endParaRPr lang="ja-JP" altLang="en-US" sz="900">
              <a:cs typeface="Arial" charset="0"/>
            </a:endParaRP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4292614" y="2868527"/>
            <a:ext cx="250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58" name="TextBox 12"/>
          <p:cNvSpPr txBox="1">
            <a:spLocks noChangeArrowheads="1"/>
          </p:cNvSpPr>
          <p:nvPr/>
        </p:nvSpPr>
        <p:spPr bwMode="auto">
          <a:xfrm>
            <a:off x="4781564" y="2868527"/>
            <a:ext cx="2524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2895614" y="2868527"/>
            <a:ext cx="2238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355989" y="2868527"/>
            <a:ext cx="2238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3814776" y="2868527"/>
            <a:ext cx="2238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3108339" y="2717714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2626" y="2868527"/>
            <a:ext cx="2238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3571889" y="2717714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3583001" y="2868527"/>
            <a:ext cx="2238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-</a:t>
            </a:r>
            <a:endParaRPr lang="ja-JP" altLang="en-US" sz="900">
              <a:cs typeface="Arial" charset="0"/>
            </a:endParaRPr>
          </a:p>
        </p:txBody>
      </p:sp>
      <p:sp>
        <p:nvSpPr>
          <p:cNvPr id="66" name="TextBox 12"/>
          <p:cNvSpPr txBox="1">
            <a:spLocks noChangeArrowheads="1"/>
          </p:cNvSpPr>
          <p:nvPr/>
        </p:nvSpPr>
        <p:spPr bwMode="auto">
          <a:xfrm>
            <a:off x="4062426" y="2717714"/>
            <a:ext cx="2524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4062426" y="2868527"/>
            <a:ext cx="2524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68" name="TextBox 12"/>
          <p:cNvSpPr txBox="1">
            <a:spLocks noChangeArrowheads="1"/>
          </p:cNvSpPr>
          <p:nvPr/>
        </p:nvSpPr>
        <p:spPr bwMode="auto">
          <a:xfrm>
            <a:off x="4530739" y="2717714"/>
            <a:ext cx="2524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4530739" y="2868527"/>
            <a:ext cx="2524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+</a:t>
            </a:r>
            <a:endParaRPr lang="ja-JP" altLang="en-US" sz="900">
              <a:cs typeface="Arial" charset="0"/>
            </a:endParaRPr>
          </a:p>
        </p:txBody>
      </p:sp>
      <p:grpSp>
        <p:nvGrpSpPr>
          <p:cNvPr id="70" name="図形グループ 97"/>
          <p:cNvGrpSpPr>
            <a:grpSpLocks/>
          </p:cNvGrpSpPr>
          <p:nvPr/>
        </p:nvGrpSpPr>
        <p:grpSpPr bwMode="auto">
          <a:xfrm>
            <a:off x="2882914" y="3106652"/>
            <a:ext cx="2335212" cy="231775"/>
            <a:chOff x="2798709" y="4131600"/>
            <a:chExt cx="2334536" cy="230832"/>
          </a:xfrm>
        </p:grpSpPr>
        <p:sp>
          <p:nvSpPr>
            <p:cNvPr id="71" name="TextBox 116"/>
            <p:cNvSpPr txBox="1">
              <a:spLocks noChangeArrowheads="1"/>
            </p:cNvSpPr>
            <p:nvPr/>
          </p:nvSpPr>
          <p:spPr bwMode="auto">
            <a:xfrm>
              <a:off x="2798709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0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2" name="TextBox 116"/>
            <p:cNvSpPr txBox="1">
              <a:spLocks noChangeArrowheads="1"/>
            </p:cNvSpPr>
            <p:nvPr/>
          </p:nvSpPr>
          <p:spPr bwMode="auto">
            <a:xfrm>
              <a:off x="3025606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2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3" name="TextBox 116"/>
            <p:cNvSpPr txBox="1">
              <a:spLocks noChangeArrowheads="1"/>
            </p:cNvSpPr>
            <p:nvPr/>
          </p:nvSpPr>
          <p:spPr bwMode="auto">
            <a:xfrm>
              <a:off x="3259212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3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4" name="TextBox 116"/>
            <p:cNvSpPr txBox="1">
              <a:spLocks noChangeArrowheads="1"/>
            </p:cNvSpPr>
            <p:nvPr/>
          </p:nvSpPr>
          <p:spPr bwMode="auto">
            <a:xfrm>
              <a:off x="3488634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4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5" name="TextBox 116"/>
            <p:cNvSpPr txBox="1">
              <a:spLocks noChangeArrowheads="1"/>
            </p:cNvSpPr>
            <p:nvPr/>
          </p:nvSpPr>
          <p:spPr bwMode="auto">
            <a:xfrm>
              <a:off x="3718100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6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6" name="TextBox 116"/>
            <p:cNvSpPr txBox="1">
              <a:spLocks noChangeArrowheads="1"/>
            </p:cNvSpPr>
            <p:nvPr/>
          </p:nvSpPr>
          <p:spPr bwMode="auto">
            <a:xfrm>
              <a:off x="3977942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2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7" name="TextBox 116"/>
            <p:cNvSpPr txBox="1">
              <a:spLocks noChangeArrowheads="1"/>
            </p:cNvSpPr>
            <p:nvPr/>
          </p:nvSpPr>
          <p:spPr bwMode="auto">
            <a:xfrm>
              <a:off x="4208341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3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8" name="TextBox 116"/>
            <p:cNvSpPr txBox="1">
              <a:spLocks noChangeArrowheads="1"/>
            </p:cNvSpPr>
            <p:nvPr/>
          </p:nvSpPr>
          <p:spPr bwMode="auto">
            <a:xfrm>
              <a:off x="4445940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4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79" name="TextBox 116"/>
            <p:cNvSpPr txBox="1">
              <a:spLocks noChangeArrowheads="1"/>
            </p:cNvSpPr>
            <p:nvPr/>
          </p:nvSpPr>
          <p:spPr bwMode="auto">
            <a:xfrm>
              <a:off x="4694340" y="4131600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6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80" name="TextBox 116"/>
            <p:cNvSpPr txBox="1">
              <a:spLocks noChangeArrowheads="1"/>
            </p:cNvSpPr>
            <p:nvPr/>
          </p:nvSpPr>
          <p:spPr bwMode="auto">
            <a:xfrm>
              <a:off x="4820339" y="4139294"/>
              <a:ext cx="3129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800">
                  <a:cs typeface="Arial" charset="0"/>
                </a:rPr>
                <a:t>(h)</a:t>
              </a:r>
              <a:endParaRPr lang="ja-JP" altLang="en-US" sz="800">
                <a:cs typeface="Arial" charset="0"/>
              </a:endParaRPr>
            </a:p>
          </p:txBody>
        </p:sp>
      </p:grpSp>
      <p:cxnSp>
        <p:nvCxnSpPr>
          <p:cNvPr id="81" name="Straight Connector 50"/>
          <p:cNvCxnSpPr/>
          <p:nvPr/>
        </p:nvCxnSpPr>
        <p:spPr bwMode="auto">
          <a:xfrm flipV="1">
            <a:off x="2909901" y="2705014"/>
            <a:ext cx="20637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116"/>
          <p:cNvSpPr txBox="1">
            <a:spLocks noChangeArrowheads="1"/>
          </p:cNvSpPr>
          <p:nvPr/>
        </p:nvSpPr>
        <p:spPr bwMode="auto">
          <a:xfrm>
            <a:off x="3656026" y="2498639"/>
            <a:ext cx="5254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900" dirty="0">
                <a:cs typeface="Arial" charset="0"/>
              </a:rPr>
              <a:t>NBL-S</a:t>
            </a:r>
            <a:endParaRPr lang="ja-JP" altLang="en-US" sz="900" dirty="0">
              <a:cs typeface="Arial" charset="0"/>
            </a:endParaRPr>
          </a:p>
        </p:txBody>
      </p:sp>
      <p:cxnSp>
        <p:nvCxnSpPr>
          <p:cNvPr id="83" name="Straight Connector 52"/>
          <p:cNvCxnSpPr/>
          <p:nvPr/>
        </p:nvCxnSpPr>
        <p:spPr bwMode="auto">
          <a:xfrm flipV="1">
            <a:off x="4064014" y="3097127"/>
            <a:ext cx="9334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116"/>
          <p:cNvSpPr txBox="1">
            <a:spLocks noChangeArrowheads="1"/>
          </p:cNvSpPr>
          <p:nvPr/>
        </p:nvSpPr>
        <p:spPr bwMode="auto">
          <a:xfrm>
            <a:off x="1937850" y="3486227"/>
            <a:ext cx="97948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 err="1">
                <a:cs typeface="Arial" charset="0"/>
              </a:rPr>
              <a:t>pATM</a:t>
            </a:r>
            <a:r>
              <a:rPr lang="en-US" altLang="ja-JP" sz="800" dirty="0">
                <a:cs typeface="Arial" charset="0"/>
              </a:rPr>
              <a:t> (Ser1981)</a:t>
            </a:r>
            <a:endParaRPr lang="ja-JP" altLang="en-US" sz="800" dirty="0">
              <a:cs typeface="Arial" charset="0"/>
            </a:endParaRPr>
          </a:p>
        </p:txBody>
      </p:sp>
      <p:sp>
        <p:nvSpPr>
          <p:cNvPr id="85" name="TextBox 116"/>
          <p:cNvSpPr txBox="1">
            <a:spLocks noChangeArrowheads="1"/>
          </p:cNvSpPr>
          <p:nvPr/>
        </p:nvSpPr>
        <p:spPr bwMode="auto">
          <a:xfrm>
            <a:off x="2328375" y="3283745"/>
            <a:ext cx="58896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BMCC1</a:t>
            </a:r>
            <a:endParaRPr lang="ja-JP" altLang="en-US" sz="900">
              <a:cs typeface="Arial" charset="0"/>
            </a:endParaRPr>
          </a:p>
        </p:txBody>
      </p:sp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2498237" y="3688708"/>
            <a:ext cx="419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ATM</a:t>
            </a:r>
            <a:endParaRPr lang="ja-JP" altLang="en-US" sz="900">
              <a:cs typeface="Arial" charset="0"/>
            </a:endParaRPr>
          </a:p>
        </p:txBody>
      </p:sp>
      <p:sp>
        <p:nvSpPr>
          <p:cNvPr id="87" name="TextBox 116"/>
          <p:cNvSpPr txBox="1">
            <a:spLocks noChangeArrowheads="1"/>
          </p:cNvSpPr>
          <p:nvPr/>
        </p:nvSpPr>
        <p:spPr bwMode="auto">
          <a:xfrm>
            <a:off x="2028337" y="3889601"/>
            <a:ext cx="8890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>
                <a:cs typeface="Arial" charset="0"/>
              </a:rPr>
              <a:t>pChk2</a:t>
            </a:r>
            <a:r>
              <a:rPr lang="en-US" altLang="ja-JP" sz="800" dirty="0">
                <a:cs typeface="Arial" charset="0"/>
              </a:rPr>
              <a:t> (Thr68)</a:t>
            </a:r>
            <a:endParaRPr lang="ja-JP" altLang="en-US" sz="800" dirty="0">
              <a:cs typeface="Arial" charset="0"/>
            </a:endParaRPr>
          </a:p>
        </p:txBody>
      </p:sp>
      <p:sp>
        <p:nvSpPr>
          <p:cNvPr id="88" name="TextBox 8"/>
          <p:cNvSpPr txBox="1">
            <a:spLocks noChangeArrowheads="1"/>
          </p:cNvSpPr>
          <p:nvPr/>
        </p:nvSpPr>
        <p:spPr bwMode="auto">
          <a:xfrm>
            <a:off x="2456962" y="4291387"/>
            <a:ext cx="4603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>
                <a:cs typeface="Arial" charset="0"/>
              </a:rPr>
              <a:t>E2F1</a:t>
            </a:r>
            <a:endParaRPr lang="ja-JP" altLang="en-US" sz="900" dirty="0">
              <a:cs typeface="Arial" charset="0"/>
            </a:endParaRPr>
          </a:p>
        </p:txBody>
      </p:sp>
      <p:sp>
        <p:nvSpPr>
          <p:cNvPr id="89" name="TextBox 8"/>
          <p:cNvSpPr txBox="1">
            <a:spLocks noChangeArrowheads="1"/>
          </p:cNvSpPr>
          <p:nvPr/>
        </p:nvSpPr>
        <p:spPr bwMode="auto">
          <a:xfrm>
            <a:off x="2476012" y="4493870"/>
            <a:ext cx="4413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Actin</a:t>
            </a:r>
            <a:endParaRPr lang="ja-JP" altLang="en-US" sz="900">
              <a:cs typeface="Arial" charset="0"/>
            </a:endParaRPr>
          </a:p>
        </p:txBody>
      </p:sp>
      <p:sp>
        <p:nvSpPr>
          <p:cNvPr id="90" name="TextBox 116"/>
          <p:cNvSpPr txBox="1">
            <a:spLocks noChangeArrowheads="1"/>
          </p:cNvSpPr>
          <p:nvPr/>
        </p:nvSpPr>
        <p:spPr bwMode="auto">
          <a:xfrm>
            <a:off x="1961662" y="4090494"/>
            <a:ext cx="9556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>
                <a:cs typeface="Arial" charset="0"/>
              </a:rPr>
              <a:t>pE2F1</a:t>
            </a:r>
            <a:r>
              <a:rPr lang="en-US" altLang="ja-JP" sz="800" dirty="0">
                <a:cs typeface="Arial" charset="0"/>
              </a:rPr>
              <a:t> (Ser364)</a:t>
            </a:r>
            <a:endParaRPr lang="ja-JP" altLang="en-US" sz="800" dirty="0">
              <a:cs typeface="Arial" charset="0"/>
            </a:endParaRPr>
          </a:p>
        </p:txBody>
      </p:sp>
      <p:grpSp>
        <p:nvGrpSpPr>
          <p:cNvPr id="91" name="図形グループ 90"/>
          <p:cNvGrpSpPr/>
          <p:nvPr/>
        </p:nvGrpSpPr>
        <p:grpSpPr>
          <a:xfrm>
            <a:off x="2873766" y="3322448"/>
            <a:ext cx="2161089" cy="1376978"/>
            <a:chOff x="2544445" y="4449339"/>
            <a:chExt cx="2161089" cy="1376978"/>
          </a:xfrm>
        </p:grpSpPr>
        <p:graphicFrame>
          <p:nvGraphicFramePr>
            <p:cNvPr id="92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3672469"/>
                </p:ext>
              </p:extLst>
            </p:nvPr>
          </p:nvGraphicFramePr>
          <p:xfrm>
            <a:off x="2544445" y="5672536"/>
            <a:ext cx="2158831" cy="149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3" name="Image" r:id="rId11" imgW="9384127" imgH="660317" progId="Photoshop.Image.7">
                    <p:embed/>
                  </p:oleObj>
                </mc:Choice>
                <mc:Fallback>
                  <p:oleObj name="Image" r:id="rId11" imgW="9384127" imgH="660317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445" y="5672536"/>
                          <a:ext cx="2158831" cy="14925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3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7742005"/>
                </p:ext>
              </p:extLst>
            </p:nvPr>
          </p:nvGraphicFramePr>
          <p:xfrm>
            <a:off x="2544446" y="4450720"/>
            <a:ext cx="2160210" cy="155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4" name="Image" r:id="rId13" imgW="8431746" imgH="622003" progId="Photoshop.Image.7">
                    <p:embed/>
                  </p:oleObj>
                </mc:Choice>
                <mc:Fallback>
                  <p:oleObj name="Image" r:id="rId13" imgW="8431746" imgH="622003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446" y="4450720"/>
                          <a:ext cx="2160210" cy="15557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3334275"/>
                </p:ext>
              </p:extLst>
            </p:nvPr>
          </p:nvGraphicFramePr>
          <p:xfrm>
            <a:off x="2546033" y="4664215"/>
            <a:ext cx="2159501" cy="15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5" name="Image" r:id="rId15" imgW="8711111" imgH="723554" progId="Photoshop.Image.7">
                    <p:embed/>
                  </p:oleObj>
                </mc:Choice>
                <mc:Fallback>
                  <p:oleObj name="Image" r:id="rId15" imgW="8711111" imgH="723554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6033" y="4664215"/>
                          <a:ext cx="2159501" cy="15052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0276235"/>
                </p:ext>
              </p:extLst>
            </p:nvPr>
          </p:nvGraphicFramePr>
          <p:xfrm>
            <a:off x="2546033" y="4864872"/>
            <a:ext cx="2159501" cy="1488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6" name="Image" r:id="rId17" imgW="8685714" imgH="660317" progId="Photoshop.Image.7">
                    <p:embed/>
                  </p:oleObj>
                </mc:Choice>
                <mc:Fallback>
                  <p:oleObj name="Image" r:id="rId17" imgW="8685714" imgH="660317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6033" y="4864872"/>
                          <a:ext cx="2159501" cy="14886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6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3089028"/>
                </p:ext>
              </p:extLst>
            </p:nvPr>
          </p:nvGraphicFramePr>
          <p:xfrm>
            <a:off x="2546033" y="5471507"/>
            <a:ext cx="2159501" cy="1420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7" name="Image" r:id="rId19" imgW="9180952" imgH="685472" progId="Photoshop.Image.7">
                    <p:embed/>
                  </p:oleObj>
                </mc:Choice>
                <mc:Fallback>
                  <p:oleObj name="Image" r:id="rId19" imgW="9180952" imgH="685472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6033" y="5471507"/>
                          <a:ext cx="2159501" cy="142051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7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6137344"/>
                </p:ext>
              </p:extLst>
            </p:nvPr>
          </p:nvGraphicFramePr>
          <p:xfrm>
            <a:off x="2544446" y="5290732"/>
            <a:ext cx="2155134" cy="1420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8" name="Image" r:id="rId21" imgW="9244444" imgH="685472" progId="Photoshop.Image.7">
                    <p:embed/>
                  </p:oleObj>
                </mc:Choice>
                <mc:Fallback>
                  <p:oleObj name="Image" r:id="rId21" imgW="9244444" imgH="685472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446" y="5290732"/>
                          <a:ext cx="2155134" cy="142052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4057863"/>
                </p:ext>
              </p:extLst>
            </p:nvPr>
          </p:nvGraphicFramePr>
          <p:xfrm>
            <a:off x="2544445" y="5066273"/>
            <a:ext cx="2155134" cy="1420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9" name="Image" r:id="rId23" imgW="9155556" imgH="596615" progId="Photoshop.Image.7">
                    <p:embed/>
                  </p:oleObj>
                </mc:Choice>
                <mc:Fallback>
                  <p:oleObj name="Image" r:id="rId23" imgW="9155556" imgH="596615" progId="Photoshop.Image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445" y="5066273"/>
                          <a:ext cx="2155134" cy="142052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9" name="Straight Connector 50"/>
            <p:cNvCxnSpPr/>
            <p:nvPr/>
          </p:nvCxnSpPr>
          <p:spPr bwMode="auto">
            <a:xfrm>
              <a:off x="2788090" y="4450720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50"/>
            <p:cNvCxnSpPr/>
            <p:nvPr/>
          </p:nvCxnSpPr>
          <p:spPr bwMode="auto">
            <a:xfrm>
              <a:off x="3739232" y="4449339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50"/>
            <p:cNvCxnSpPr/>
            <p:nvPr/>
          </p:nvCxnSpPr>
          <p:spPr bwMode="auto">
            <a:xfrm>
              <a:off x="3743768" y="4660959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50"/>
            <p:cNvCxnSpPr/>
            <p:nvPr/>
          </p:nvCxnSpPr>
          <p:spPr bwMode="auto">
            <a:xfrm>
              <a:off x="3743757" y="4864872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50"/>
            <p:cNvCxnSpPr/>
            <p:nvPr/>
          </p:nvCxnSpPr>
          <p:spPr bwMode="auto">
            <a:xfrm>
              <a:off x="3739232" y="5061737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50"/>
            <p:cNvCxnSpPr/>
            <p:nvPr/>
          </p:nvCxnSpPr>
          <p:spPr bwMode="auto">
            <a:xfrm>
              <a:off x="3739232" y="5283539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50"/>
            <p:cNvCxnSpPr/>
            <p:nvPr/>
          </p:nvCxnSpPr>
          <p:spPr bwMode="auto">
            <a:xfrm>
              <a:off x="3748304" y="5466971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50"/>
            <p:cNvCxnSpPr/>
            <p:nvPr/>
          </p:nvCxnSpPr>
          <p:spPr bwMode="auto">
            <a:xfrm>
              <a:off x="3734696" y="5668009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50"/>
            <p:cNvCxnSpPr/>
            <p:nvPr/>
          </p:nvCxnSpPr>
          <p:spPr bwMode="auto">
            <a:xfrm>
              <a:off x="2792626" y="4660959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50"/>
            <p:cNvCxnSpPr/>
            <p:nvPr/>
          </p:nvCxnSpPr>
          <p:spPr bwMode="auto">
            <a:xfrm>
              <a:off x="2791009" y="4858501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50"/>
            <p:cNvCxnSpPr/>
            <p:nvPr/>
          </p:nvCxnSpPr>
          <p:spPr bwMode="auto">
            <a:xfrm>
              <a:off x="2794184" y="5059080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50"/>
            <p:cNvCxnSpPr/>
            <p:nvPr/>
          </p:nvCxnSpPr>
          <p:spPr bwMode="auto">
            <a:xfrm>
              <a:off x="2805541" y="5283539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50"/>
            <p:cNvCxnSpPr/>
            <p:nvPr/>
          </p:nvCxnSpPr>
          <p:spPr bwMode="auto">
            <a:xfrm>
              <a:off x="2802520" y="5466971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50"/>
            <p:cNvCxnSpPr/>
            <p:nvPr/>
          </p:nvCxnSpPr>
          <p:spPr bwMode="auto">
            <a:xfrm>
              <a:off x="2809738" y="5672536"/>
              <a:ext cx="0" cy="15378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図形グループ 80"/>
          <p:cNvGrpSpPr>
            <a:grpSpLocks/>
          </p:cNvGrpSpPr>
          <p:nvPr/>
        </p:nvGrpSpPr>
        <p:grpSpPr bwMode="auto">
          <a:xfrm>
            <a:off x="5041070" y="4193402"/>
            <a:ext cx="93663" cy="49212"/>
            <a:chOff x="3335338" y="2343150"/>
            <a:chExt cx="93662" cy="48838"/>
          </a:xfrm>
        </p:grpSpPr>
        <p:cxnSp>
          <p:nvCxnSpPr>
            <p:cNvPr id="114" name="直線矢印コネクタ 113"/>
            <p:cNvCxnSpPr/>
            <p:nvPr/>
          </p:nvCxnSpPr>
          <p:spPr bwMode="auto">
            <a:xfrm flipH="1">
              <a:off x="3335338" y="2343150"/>
              <a:ext cx="93662" cy="1575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矢印コネクタ 114"/>
            <p:cNvCxnSpPr/>
            <p:nvPr/>
          </p:nvCxnSpPr>
          <p:spPr bwMode="auto">
            <a:xfrm flipH="1">
              <a:off x="3335338" y="2390413"/>
              <a:ext cx="93662" cy="1575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643256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7081</TotalTime>
  <Words>102</Words>
  <Application>Microsoft Macintosh PowerPoint</Application>
  <PresentationFormat>A4 210x297 mm</PresentationFormat>
  <Paragraphs>75</Paragraphs>
  <Slides>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ホワイト</vt:lpstr>
      <vt:lpstr>Image</vt:lpstr>
      <vt:lpstr>PowerPoint プレゼンテーション</vt:lpstr>
    </vt:vector>
  </TitlesOfParts>
  <Company>千葉県がんセンター研究局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巽 康年</dc:creator>
  <cp:lastModifiedBy>巽 康年</cp:lastModifiedBy>
  <cp:revision>70</cp:revision>
  <dcterms:created xsi:type="dcterms:W3CDTF">2019-04-15T06:25:35Z</dcterms:created>
  <dcterms:modified xsi:type="dcterms:W3CDTF">2019-05-28T01:33:20Z</dcterms:modified>
</cp:coreProperties>
</file>