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  <p:sldId id="260" r:id="rId3"/>
    <p:sldId id="261" r:id="rId4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L" initials="Svetlana" lastIdx="7" clrIdx="0"/>
  <p:cmAuthor id="1" name="Alon Friedman" initials="AF" lastIdx="13" clrIdx="1">
    <p:extLst>
      <p:ext uri="{19B8F6BF-5375-455C-9EA6-DF929625EA0E}">
        <p15:presenceInfo xmlns:p15="http://schemas.microsoft.com/office/powerpoint/2012/main" xmlns="" userId="6ef7f9ff-8b55-4386-b63c-8a3140bddd4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EB6E19"/>
    <a:srgbClr val="EC7728"/>
    <a:srgbClr val="990099"/>
    <a:srgbClr val="CC3300"/>
    <a:srgbClr val="CC6600"/>
    <a:srgbClr val="71F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19" autoAdjust="0"/>
    <p:restoredTop sz="98278" autoAdjust="0"/>
  </p:normalViewPr>
  <p:slideViewPr>
    <p:cSldViewPr snapToGrid="0">
      <p:cViewPr>
        <p:scale>
          <a:sx n="134" d="100"/>
          <a:sy n="134" d="100"/>
        </p:scale>
        <p:origin x="-1306" y="-5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4566-305F-3245-82AA-F5B73B2920D3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1FCE-5F52-8C49-872B-98771C9F7C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4566-305F-3245-82AA-F5B73B2920D3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1FCE-5F52-8C49-872B-98771C9F7C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4566-305F-3245-82AA-F5B73B2920D3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1FCE-5F52-8C49-872B-98771C9F7C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4566-305F-3245-82AA-F5B73B2920D3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1FCE-5F52-8C49-872B-98771C9F7C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4566-305F-3245-82AA-F5B73B2920D3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1FCE-5F52-8C49-872B-98771C9F7C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4566-305F-3245-82AA-F5B73B2920D3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1FCE-5F52-8C49-872B-98771C9F7C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4566-305F-3245-82AA-F5B73B2920D3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1FCE-5F52-8C49-872B-98771C9F7C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4566-305F-3245-82AA-F5B73B2920D3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1FCE-5F52-8C49-872B-98771C9F7C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4566-305F-3245-82AA-F5B73B2920D3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1FCE-5F52-8C49-872B-98771C9F7C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4566-305F-3245-82AA-F5B73B2920D3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1FCE-5F52-8C49-872B-98771C9F7C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64566-305F-3245-82AA-F5B73B2920D3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71FCE-5F52-8C49-872B-98771C9F7C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64566-305F-3245-82AA-F5B73B2920D3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1FCE-5F52-8C49-872B-98771C9F7C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189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0.png"/><Relationship Id="rId18" Type="http://schemas.openxmlformats.org/officeDocument/2006/relationships/image" Target="../media/image15.png"/><Relationship Id="rId3" Type="http://schemas.openxmlformats.org/officeDocument/2006/relationships/image" Target="../media/image2.png"/><Relationship Id="rId21" Type="http://schemas.openxmlformats.org/officeDocument/2006/relationships/image" Target="../media/image20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4.emf"/><Relationship Id="rId2" Type="http://schemas.openxmlformats.org/officeDocument/2006/relationships/image" Target="../media/image1.emf"/><Relationship Id="rId16" Type="http://schemas.openxmlformats.org/officeDocument/2006/relationships/image" Target="../media/image13.emf"/><Relationship Id="rId20" Type="http://schemas.openxmlformats.org/officeDocument/2006/relationships/image" Target="../media/image19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2.png"/><Relationship Id="rId10" Type="http://schemas.openxmlformats.org/officeDocument/2006/relationships/image" Target="../media/image9.png"/><Relationship Id="rId19" Type="http://schemas.openxmlformats.org/officeDocument/2006/relationships/image" Target="../media/image16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9" t="26983" r="77922" b="55058"/>
          <a:stretch/>
        </p:blipFill>
        <p:spPr bwMode="auto">
          <a:xfrm flipH="1">
            <a:off x="2016152" y="947180"/>
            <a:ext cx="838799" cy="1219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2116067" y="1733295"/>
            <a:ext cx="838799" cy="1205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2253767" y="2443725"/>
            <a:ext cx="885399" cy="1233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216621" y="4256915"/>
            <a:ext cx="1188340" cy="88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108268" y="3610988"/>
            <a:ext cx="1542296" cy="1064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1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560650" y="2724889"/>
            <a:ext cx="1249636" cy="1028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901343" y="1217313"/>
            <a:ext cx="1041919" cy="767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477761" y="1104299"/>
            <a:ext cx="1041921" cy="806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7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986448" y="1068352"/>
            <a:ext cx="1061061" cy="775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Straight Arrow Connector 11"/>
          <p:cNvCxnSpPr>
            <a:endCxn id="5" idx="3"/>
          </p:cNvCxnSpPr>
          <p:nvPr/>
        </p:nvCxnSpPr>
        <p:spPr>
          <a:xfrm>
            <a:off x="810791" y="3863921"/>
            <a:ext cx="0" cy="24193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17683" y="1650573"/>
            <a:ext cx="5939" cy="336578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232715" y="1650573"/>
            <a:ext cx="0" cy="339369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444870" y="4272951"/>
            <a:ext cx="715006" cy="70788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Partition of initial ABT into 2 classes</a:t>
            </a: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199658" y="4747260"/>
            <a:ext cx="274320" cy="762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190292" y="4352402"/>
            <a:ext cx="253087" cy="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190292" y="4876508"/>
            <a:ext cx="506175" cy="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6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525969" y="968568"/>
            <a:ext cx="1045252" cy="777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920788" y="692374"/>
            <a:ext cx="1493495" cy="246221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SPM segmentation</a:t>
            </a: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979271" y="668864"/>
            <a:ext cx="1432234" cy="3011595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2" name="Rectangle 21"/>
          <p:cNvSpPr/>
          <p:nvPr/>
        </p:nvSpPr>
        <p:spPr>
          <a:xfrm>
            <a:off x="79027" y="616006"/>
            <a:ext cx="3555423" cy="4954309"/>
          </a:xfrm>
          <a:prstGeom prst="rect">
            <a:avLst/>
          </a:prstGeom>
          <a:noFill/>
          <a:ln w="2222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3" name="Rectangle 22"/>
          <p:cNvSpPr/>
          <p:nvPr/>
        </p:nvSpPr>
        <p:spPr>
          <a:xfrm>
            <a:off x="3847787" y="616008"/>
            <a:ext cx="2834033" cy="1619818"/>
          </a:xfrm>
          <a:prstGeom prst="rect">
            <a:avLst/>
          </a:prstGeom>
          <a:noFill/>
          <a:ln w="2222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4" name="Rectangle 23"/>
          <p:cNvSpPr/>
          <p:nvPr/>
        </p:nvSpPr>
        <p:spPr>
          <a:xfrm>
            <a:off x="3675698" y="2388440"/>
            <a:ext cx="98296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Initial labeling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866723" y="637719"/>
            <a:ext cx="153279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 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Multimodal 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MR 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dataset</a:t>
            </a: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78069" y="2443725"/>
            <a:ext cx="1363561" cy="24622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GMM algorithm</a:t>
            </a: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" name="Straight Arrow Connector 28"/>
          <p:cNvCxnSpPr>
            <a:endCxn id="26" idx="0"/>
          </p:cNvCxnSpPr>
          <p:nvPr/>
        </p:nvCxnSpPr>
        <p:spPr>
          <a:xfrm>
            <a:off x="5854039" y="2235826"/>
            <a:ext cx="5811" cy="207899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158750" y="690185"/>
            <a:ext cx="8812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Labeling initialization</a:t>
            </a:r>
            <a:endParaRPr lang="en-US" sz="1000" dirty="0"/>
          </a:p>
        </p:txBody>
      </p:sp>
      <p:sp>
        <p:nvSpPr>
          <p:cNvPr id="31" name="Rectangle 30"/>
          <p:cNvSpPr/>
          <p:nvPr/>
        </p:nvSpPr>
        <p:spPr>
          <a:xfrm>
            <a:off x="1942466" y="879408"/>
            <a:ext cx="72168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K=1</a:t>
            </a:r>
            <a:endParaRPr lang="en-US" sz="1000" dirty="0">
              <a:solidFill>
                <a:srgbClr val="FFFF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120520" y="1669750"/>
            <a:ext cx="7265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K=2</a:t>
            </a:r>
            <a:endParaRPr lang="en-US" sz="1000" dirty="0">
              <a:solidFill>
                <a:srgbClr val="FFFF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308321" y="2467471"/>
            <a:ext cx="60728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K=3</a:t>
            </a:r>
            <a:endParaRPr lang="en-US" sz="1000" dirty="0">
              <a:solidFill>
                <a:srgbClr val="FFFF00"/>
              </a:solidFill>
            </a:endParaRPr>
          </a:p>
        </p:txBody>
      </p:sp>
      <p:pic>
        <p:nvPicPr>
          <p:cNvPr id="34" name="Picture 8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348489" y="4337052"/>
            <a:ext cx="1581353" cy="106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Rectangle 34"/>
          <p:cNvSpPr/>
          <p:nvPr/>
        </p:nvSpPr>
        <p:spPr>
          <a:xfrm>
            <a:off x="2706737" y="4254634"/>
            <a:ext cx="68468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K=5</a:t>
            </a:r>
            <a:endParaRPr lang="en-US" sz="1000" dirty="0">
              <a:solidFill>
                <a:srgbClr val="FFFF00"/>
              </a:solidFill>
            </a:endParaRPr>
          </a:p>
        </p:txBody>
      </p:sp>
      <p:cxnSp>
        <p:nvCxnSpPr>
          <p:cNvPr id="37" name="Elbow Connector 36"/>
          <p:cNvCxnSpPr>
            <a:stCxn id="23" idx="0"/>
            <a:endCxn id="22" idx="0"/>
          </p:cNvCxnSpPr>
          <p:nvPr/>
        </p:nvCxnSpPr>
        <p:spPr>
          <a:xfrm rot="16200000" flipV="1">
            <a:off x="3560771" y="-1088026"/>
            <a:ext cx="2" cy="3408065"/>
          </a:xfrm>
          <a:prstGeom prst="bentConnector3">
            <a:avLst>
              <a:gd name="adj1" fmla="val 11430100000"/>
            </a:avLst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23150" y="1983373"/>
            <a:ext cx="1869552" cy="400110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Initial ABT guess based on templates outliers</a:t>
            </a: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419685" y="1434372"/>
                <a:ext cx="638507" cy="251992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000" b="1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1000" b="1" i="1">
                              <a:latin typeface="Cambria Math"/>
                            </a:rPr>
                            <m:t>𝑰</m:t>
                          </m:r>
                        </m:e>
                        <m:sub/>
                        <m:sup>
                          <m:r>
                            <a:rPr lang="en-US" sz="1000" b="1" i="1" smtClean="0">
                              <a:latin typeface="Cambria Math"/>
                            </a:rPr>
                            <m:t>𝒕𝒆𝒎𝒑𝒍𝒂𝒕𝒆</m:t>
                          </m:r>
                        </m:sup>
                      </m:sSubSup>
                    </m:oMath>
                  </m:oMathPara>
                </a14:m>
                <a:endPara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685" y="1434372"/>
                <a:ext cx="638507" cy="25199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1033090" y="1438414"/>
                <a:ext cx="638507" cy="250133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000" b="1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1000" b="1" i="1">
                              <a:latin typeface="Cambria Math"/>
                            </a:rPr>
                            <m:t>𝑰</m:t>
                          </m:r>
                        </m:e>
                        <m:sub/>
                        <m:sup>
                          <m:r>
                            <a:rPr lang="en-US" sz="1000" b="1" i="1" smtClean="0">
                              <a:latin typeface="Cambria Math"/>
                            </a:rPr>
                            <m:t>𝒑𝒂𝒕𝒊𝒆𝒏𝒕</m:t>
                          </m:r>
                        </m:sup>
                      </m:sSubSup>
                    </m:oMath>
                  </m:oMathPara>
                </a14:m>
                <a:endPara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3090" y="1438414"/>
                <a:ext cx="638507" cy="250133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Rectangle 40"/>
          <p:cNvSpPr/>
          <p:nvPr/>
        </p:nvSpPr>
        <p:spPr>
          <a:xfrm>
            <a:off x="4580193" y="2439180"/>
            <a:ext cx="34535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2" name="Picture 10"/>
          <p:cNvPicPr>
            <a:picLocks noChangeAspect="1" noChangeArrowheads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3774918" y="4269680"/>
            <a:ext cx="1059071" cy="81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4" name="Straight Arrow Connector 43"/>
          <p:cNvCxnSpPr>
            <a:endCxn id="26" idx="1"/>
          </p:cNvCxnSpPr>
          <p:nvPr/>
        </p:nvCxnSpPr>
        <p:spPr>
          <a:xfrm flipV="1">
            <a:off x="4806144" y="2566836"/>
            <a:ext cx="371925" cy="397163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158540" y="4657428"/>
            <a:ext cx="1460174" cy="70788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Incorporation of ABT neighborhood information and final tissue labeling</a:t>
            </a: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6" name="Straight Arrow Connector 45"/>
          <p:cNvCxnSpPr>
            <a:stCxn id="45" idx="1"/>
            <a:endCxn id="42" idx="2"/>
          </p:cNvCxnSpPr>
          <p:nvPr/>
        </p:nvCxnSpPr>
        <p:spPr>
          <a:xfrm flipH="1" flipV="1">
            <a:off x="4714304" y="4679530"/>
            <a:ext cx="444236" cy="331841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3737734" y="3912953"/>
            <a:ext cx="104708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Final Labeling*</a:t>
            </a: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9" name="Picture 7"/>
          <p:cNvPicPr>
            <a:picLocks noChangeArrowheads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228"/>
          <a:stretch/>
        </p:blipFill>
        <p:spPr bwMode="auto">
          <a:xfrm rot="16200000">
            <a:off x="685064" y="3059722"/>
            <a:ext cx="899480" cy="699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9"/>
          <p:cNvPicPr>
            <a:picLocks noChangeArrowheads="1"/>
          </p:cNvPicPr>
          <p:nvPr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0582"/>
          <a:stretch/>
        </p:blipFill>
        <p:spPr bwMode="auto">
          <a:xfrm rot="16200000">
            <a:off x="74016" y="3071414"/>
            <a:ext cx="899213" cy="675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" name="Rectangle 61"/>
          <p:cNvSpPr/>
          <p:nvPr/>
        </p:nvSpPr>
        <p:spPr>
          <a:xfrm>
            <a:off x="125006" y="1986502"/>
            <a:ext cx="1784817" cy="1854650"/>
          </a:xfrm>
          <a:prstGeom prst="rect">
            <a:avLst/>
          </a:prstGeom>
          <a:noFill/>
          <a:ln w="22225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63" name="Rectangle 62"/>
          <p:cNvSpPr/>
          <p:nvPr/>
        </p:nvSpPr>
        <p:spPr>
          <a:xfrm>
            <a:off x="162705" y="2385060"/>
            <a:ext cx="1700818" cy="1348425"/>
          </a:xfrm>
          <a:prstGeom prst="rect">
            <a:avLst/>
          </a:prstGeom>
          <a:noFill/>
          <a:ln w="19050"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64" name="Rectangle 63"/>
          <p:cNvSpPr/>
          <p:nvPr/>
        </p:nvSpPr>
        <p:spPr>
          <a:xfrm>
            <a:off x="3787560" y="5061790"/>
            <a:ext cx="211703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4613012" y="2539789"/>
            <a:ext cx="272148" cy="1281656"/>
            <a:chOff x="6070601" y="2884488"/>
            <a:chExt cx="368300" cy="1511300"/>
          </a:xfrm>
        </p:grpSpPr>
        <p:sp>
          <p:nvSpPr>
            <p:cNvPr id="66" name="AutoShape 3"/>
            <p:cNvSpPr>
              <a:spLocks noChangeAspect="1" noChangeArrowheads="1" noTextEdit="1"/>
            </p:cNvSpPr>
            <p:nvPr/>
          </p:nvSpPr>
          <p:spPr bwMode="auto">
            <a:xfrm>
              <a:off x="6070601" y="2884488"/>
              <a:ext cx="368300" cy="151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67" name="Rectangle 63"/>
            <p:cNvSpPr>
              <a:spLocks noChangeArrowheads="1"/>
            </p:cNvSpPr>
            <p:nvPr/>
          </p:nvSpPr>
          <p:spPr bwMode="auto">
            <a:xfrm>
              <a:off x="6105526" y="2995613"/>
              <a:ext cx="169863" cy="12398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68" name="Rectangle 64"/>
            <p:cNvSpPr>
              <a:spLocks noChangeArrowheads="1"/>
            </p:cNvSpPr>
            <p:nvPr/>
          </p:nvSpPr>
          <p:spPr bwMode="auto">
            <a:xfrm>
              <a:off x="6105526" y="2995613"/>
              <a:ext cx="169863" cy="1239838"/>
            </a:xfrm>
            <a:prstGeom prst="rect">
              <a:avLst/>
            </a:prstGeom>
            <a:noFill/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pic>
          <p:nvPicPr>
            <p:cNvPr id="69" name="Picture 65"/>
            <p:cNvPicPr>
              <a:picLocks noChangeAspect="1" noChangeArrowheads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5526" y="2995613"/>
              <a:ext cx="169863" cy="1239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0" name="Line 66"/>
            <p:cNvSpPr>
              <a:spLocks noChangeShapeType="1"/>
            </p:cNvSpPr>
            <p:nvPr/>
          </p:nvSpPr>
          <p:spPr bwMode="auto">
            <a:xfrm>
              <a:off x="6105526" y="2995613"/>
              <a:ext cx="1698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71" name="Line 67"/>
            <p:cNvSpPr>
              <a:spLocks noChangeShapeType="1"/>
            </p:cNvSpPr>
            <p:nvPr/>
          </p:nvSpPr>
          <p:spPr bwMode="auto">
            <a:xfrm>
              <a:off x="6105526" y="4235451"/>
              <a:ext cx="1698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72" name="Line 68"/>
            <p:cNvSpPr>
              <a:spLocks noChangeShapeType="1"/>
            </p:cNvSpPr>
            <p:nvPr/>
          </p:nvSpPr>
          <p:spPr bwMode="auto">
            <a:xfrm flipV="1">
              <a:off x="6275388" y="2995613"/>
              <a:ext cx="0" cy="12398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73" name="Line 69"/>
            <p:cNvSpPr>
              <a:spLocks noChangeShapeType="1"/>
            </p:cNvSpPr>
            <p:nvPr/>
          </p:nvSpPr>
          <p:spPr bwMode="auto">
            <a:xfrm flipV="1">
              <a:off x="6105526" y="2995613"/>
              <a:ext cx="0" cy="12398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74" name="Line 70"/>
            <p:cNvSpPr>
              <a:spLocks noChangeShapeType="1"/>
            </p:cNvSpPr>
            <p:nvPr/>
          </p:nvSpPr>
          <p:spPr bwMode="auto">
            <a:xfrm>
              <a:off x="6105526" y="4235451"/>
              <a:ext cx="1698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75" name="Line 71"/>
            <p:cNvSpPr>
              <a:spLocks noChangeShapeType="1"/>
            </p:cNvSpPr>
            <p:nvPr/>
          </p:nvSpPr>
          <p:spPr bwMode="auto">
            <a:xfrm flipV="1">
              <a:off x="6275388" y="2995613"/>
              <a:ext cx="0" cy="12398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76" name="Line 72"/>
            <p:cNvSpPr>
              <a:spLocks noChangeShapeType="1"/>
            </p:cNvSpPr>
            <p:nvPr/>
          </p:nvSpPr>
          <p:spPr bwMode="auto">
            <a:xfrm flipH="1">
              <a:off x="6259513" y="4235451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77" name="Line 73"/>
            <p:cNvSpPr>
              <a:spLocks noChangeShapeType="1"/>
            </p:cNvSpPr>
            <p:nvPr/>
          </p:nvSpPr>
          <p:spPr bwMode="auto">
            <a:xfrm>
              <a:off x="6105526" y="4235451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78" name="Line 75"/>
            <p:cNvSpPr>
              <a:spLocks noChangeShapeType="1"/>
            </p:cNvSpPr>
            <p:nvPr/>
          </p:nvSpPr>
          <p:spPr bwMode="auto">
            <a:xfrm flipH="1">
              <a:off x="6259513" y="3984626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79" name="Line 76"/>
            <p:cNvSpPr>
              <a:spLocks noChangeShapeType="1"/>
            </p:cNvSpPr>
            <p:nvPr/>
          </p:nvSpPr>
          <p:spPr bwMode="auto">
            <a:xfrm>
              <a:off x="6105526" y="3984626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80" name="Rectangle 77"/>
            <p:cNvSpPr>
              <a:spLocks noChangeArrowheads="1"/>
            </p:cNvSpPr>
            <p:nvPr/>
          </p:nvSpPr>
          <p:spPr bwMode="auto">
            <a:xfrm>
              <a:off x="6297613" y="3916363"/>
              <a:ext cx="86774" cy="181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Line 78"/>
            <p:cNvSpPr>
              <a:spLocks noChangeShapeType="1"/>
            </p:cNvSpPr>
            <p:nvPr/>
          </p:nvSpPr>
          <p:spPr bwMode="auto">
            <a:xfrm flipH="1">
              <a:off x="6259513" y="373538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82" name="Line 79"/>
            <p:cNvSpPr>
              <a:spLocks noChangeShapeType="1"/>
            </p:cNvSpPr>
            <p:nvPr/>
          </p:nvSpPr>
          <p:spPr bwMode="auto">
            <a:xfrm>
              <a:off x="6105526" y="373538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83" name="Rectangle 80"/>
            <p:cNvSpPr>
              <a:spLocks noChangeArrowheads="1"/>
            </p:cNvSpPr>
            <p:nvPr/>
          </p:nvSpPr>
          <p:spPr bwMode="auto">
            <a:xfrm>
              <a:off x="6297613" y="3665537"/>
              <a:ext cx="86774" cy="181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" name="Line 81"/>
            <p:cNvSpPr>
              <a:spLocks noChangeShapeType="1"/>
            </p:cNvSpPr>
            <p:nvPr/>
          </p:nvSpPr>
          <p:spPr bwMode="auto">
            <a:xfrm flipH="1">
              <a:off x="6259513" y="3490913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85" name="Line 82"/>
            <p:cNvSpPr>
              <a:spLocks noChangeShapeType="1"/>
            </p:cNvSpPr>
            <p:nvPr/>
          </p:nvSpPr>
          <p:spPr bwMode="auto">
            <a:xfrm>
              <a:off x="6105526" y="349091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86" name="Rectangle 83"/>
            <p:cNvSpPr>
              <a:spLocks noChangeArrowheads="1"/>
            </p:cNvSpPr>
            <p:nvPr/>
          </p:nvSpPr>
          <p:spPr bwMode="auto">
            <a:xfrm>
              <a:off x="6297613" y="3421063"/>
              <a:ext cx="86774" cy="181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" name="Line 84"/>
            <p:cNvSpPr>
              <a:spLocks noChangeShapeType="1"/>
            </p:cNvSpPr>
            <p:nvPr/>
          </p:nvSpPr>
          <p:spPr bwMode="auto">
            <a:xfrm flipH="1">
              <a:off x="6259513" y="324008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88" name="Line 85"/>
            <p:cNvSpPr>
              <a:spLocks noChangeShapeType="1"/>
            </p:cNvSpPr>
            <p:nvPr/>
          </p:nvSpPr>
          <p:spPr bwMode="auto">
            <a:xfrm>
              <a:off x="6105526" y="3240088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89" name="Rectangle 86"/>
            <p:cNvSpPr>
              <a:spLocks noChangeArrowheads="1"/>
            </p:cNvSpPr>
            <p:nvPr/>
          </p:nvSpPr>
          <p:spPr bwMode="auto">
            <a:xfrm>
              <a:off x="6297613" y="3171826"/>
              <a:ext cx="86774" cy="181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kumimoji="0" lang="en-US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" name="Line 87"/>
            <p:cNvSpPr>
              <a:spLocks noChangeShapeType="1"/>
            </p:cNvSpPr>
            <p:nvPr/>
          </p:nvSpPr>
          <p:spPr bwMode="auto">
            <a:xfrm flipH="1">
              <a:off x="6259513" y="2995613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91" name="Line 88"/>
            <p:cNvSpPr>
              <a:spLocks noChangeShapeType="1"/>
            </p:cNvSpPr>
            <p:nvPr/>
          </p:nvSpPr>
          <p:spPr bwMode="auto">
            <a:xfrm>
              <a:off x="6105526" y="299561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92" name="Rectangle 89"/>
            <p:cNvSpPr>
              <a:spLocks noChangeArrowheads="1"/>
            </p:cNvSpPr>
            <p:nvPr/>
          </p:nvSpPr>
          <p:spPr bwMode="auto">
            <a:xfrm>
              <a:off x="6297613" y="2927351"/>
              <a:ext cx="86774" cy="181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" name="Line 90"/>
            <p:cNvSpPr>
              <a:spLocks noChangeShapeType="1"/>
            </p:cNvSpPr>
            <p:nvPr/>
          </p:nvSpPr>
          <p:spPr bwMode="auto">
            <a:xfrm>
              <a:off x="6105526" y="2995613"/>
              <a:ext cx="1698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94" name="Line 91"/>
            <p:cNvSpPr>
              <a:spLocks noChangeShapeType="1"/>
            </p:cNvSpPr>
            <p:nvPr/>
          </p:nvSpPr>
          <p:spPr bwMode="auto">
            <a:xfrm>
              <a:off x="6105526" y="4235451"/>
              <a:ext cx="1698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95" name="Line 92"/>
            <p:cNvSpPr>
              <a:spLocks noChangeShapeType="1"/>
            </p:cNvSpPr>
            <p:nvPr/>
          </p:nvSpPr>
          <p:spPr bwMode="auto">
            <a:xfrm flipV="1">
              <a:off x="6275388" y="2995613"/>
              <a:ext cx="0" cy="12398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</p:grp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201522" y="3344250"/>
            <a:ext cx="1375415" cy="1028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7" name="Straight Arrow Connector 26"/>
          <p:cNvCxnSpPr/>
          <p:nvPr/>
        </p:nvCxnSpPr>
        <p:spPr>
          <a:xfrm flipH="1">
            <a:off x="5861407" y="2698037"/>
            <a:ext cx="1558" cy="214454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5131578" y="2914035"/>
            <a:ext cx="16106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Maximal Probability Labeling</a:t>
            </a: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5886114" y="4382514"/>
            <a:ext cx="0" cy="238168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1" name="Group 130"/>
          <p:cNvGrpSpPr/>
          <p:nvPr/>
        </p:nvGrpSpPr>
        <p:grpSpPr>
          <a:xfrm>
            <a:off x="6285498" y="3106535"/>
            <a:ext cx="345357" cy="1382194"/>
            <a:chOff x="6285496" y="3106535"/>
            <a:chExt cx="345357" cy="1382194"/>
          </a:xfrm>
        </p:grpSpPr>
        <p:sp>
          <p:nvSpPr>
            <p:cNvPr id="43" name="Rectangle 42"/>
            <p:cNvSpPr/>
            <p:nvPr/>
          </p:nvSpPr>
          <p:spPr>
            <a:xfrm>
              <a:off x="6285496" y="3106535"/>
              <a:ext cx="345357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</a:t>
              </a:r>
              <a:endPara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96" name="Group 95"/>
            <p:cNvGrpSpPr/>
            <p:nvPr/>
          </p:nvGrpSpPr>
          <p:grpSpPr>
            <a:xfrm>
              <a:off x="6342571" y="3207073"/>
              <a:ext cx="272148" cy="1281656"/>
              <a:chOff x="6070601" y="2884488"/>
              <a:chExt cx="368300" cy="1511300"/>
            </a:xfrm>
          </p:grpSpPr>
          <p:sp>
            <p:nvSpPr>
              <p:cNvPr id="97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6070601" y="2884488"/>
                <a:ext cx="368300" cy="1511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98" name="Rectangle 63"/>
              <p:cNvSpPr>
                <a:spLocks noChangeArrowheads="1"/>
              </p:cNvSpPr>
              <p:nvPr/>
            </p:nvSpPr>
            <p:spPr bwMode="auto">
              <a:xfrm>
                <a:off x="6105526" y="2995613"/>
                <a:ext cx="169863" cy="12398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99" name="Rectangle 64"/>
              <p:cNvSpPr>
                <a:spLocks noChangeArrowheads="1"/>
              </p:cNvSpPr>
              <p:nvPr/>
            </p:nvSpPr>
            <p:spPr bwMode="auto">
              <a:xfrm>
                <a:off x="6105526" y="2995613"/>
                <a:ext cx="169863" cy="1239838"/>
              </a:xfrm>
              <a:prstGeom prst="rect">
                <a:avLst/>
              </a:prstGeom>
              <a:noFill/>
              <a:ln w="0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pic>
            <p:nvPicPr>
              <p:cNvPr id="100" name="Picture 65"/>
              <p:cNvPicPr>
                <a:picLocks noChangeAspect="1" noChangeArrowheads="1"/>
              </p:cNvPicPr>
              <p:nvPr/>
            </p:nvPicPr>
            <p:blipFill>
              <a:blip r:embed="rId1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5526" y="2999268"/>
                <a:ext cx="169863" cy="1239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1" name="Line 66"/>
              <p:cNvSpPr>
                <a:spLocks noChangeShapeType="1"/>
              </p:cNvSpPr>
              <p:nvPr/>
            </p:nvSpPr>
            <p:spPr bwMode="auto">
              <a:xfrm>
                <a:off x="6105526" y="2995613"/>
                <a:ext cx="1698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02" name="Line 67"/>
              <p:cNvSpPr>
                <a:spLocks noChangeShapeType="1"/>
              </p:cNvSpPr>
              <p:nvPr/>
            </p:nvSpPr>
            <p:spPr bwMode="auto">
              <a:xfrm>
                <a:off x="6105526" y="4235451"/>
                <a:ext cx="1698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03" name="Line 68"/>
              <p:cNvSpPr>
                <a:spLocks noChangeShapeType="1"/>
              </p:cNvSpPr>
              <p:nvPr/>
            </p:nvSpPr>
            <p:spPr bwMode="auto">
              <a:xfrm flipV="1">
                <a:off x="6275388" y="2995613"/>
                <a:ext cx="0" cy="12398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04" name="Line 69"/>
              <p:cNvSpPr>
                <a:spLocks noChangeShapeType="1"/>
              </p:cNvSpPr>
              <p:nvPr/>
            </p:nvSpPr>
            <p:spPr bwMode="auto">
              <a:xfrm flipV="1">
                <a:off x="6105526" y="2995613"/>
                <a:ext cx="0" cy="12398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05" name="Line 70"/>
              <p:cNvSpPr>
                <a:spLocks noChangeShapeType="1"/>
              </p:cNvSpPr>
              <p:nvPr/>
            </p:nvSpPr>
            <p:spPr bwMode="auto">
              <a:xfrm>
                <a:off x="6105526" y="4235451"/>
                <a:ext cx="1698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06" name="Line 71"/>
              <p:cNvSpPr>
                <a:spLocks noChangeShapeType="1"/>
              </p:cNvSpPr>
              <p:nvPr/>
            </p:nvSpPr>
            <p:spPr bwMode="auto">
              <a:xfrm flipV="1">
                <a:off x="6275388" y="2995613"/>
                <a:ext cx="0" cy="12398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07" name="Line 72"/>
              <p:cNvSpPr>
                <a:spLocks noChangeShapeType="1"/>
              </p:cNvSpPr>
              <p:nvPr/>
            </p:nvSpPr>
            <p:spPr bwMode="auto">
              <a:xfrm flipH="1">
                <a:off x="6259513" y="4235451"/>
                <a:ext cx="1587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08" name="Line 73"/>
              <p:cNvSpPr>
                <a:spLocks noChangeShapeType="1"/>
              </p:cNvSpPr>
              <p:nvPr/>
            </p:nvSpPr>
            <p:spPr bwMode="auto">
              <a:xfrm>
                <a:off x="6105526" y="4235451"/>
                <a:ext cx="1111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09" name="Line 75"/>
              <p:cNvSpPr>
                <a:spLocks noChangeShapeType="1"/>
              </p:cNvSpPr>
              <p:nvPr/>
            </p:nvSpPr>
            <p:spPr bwMode="auto">
              <a:xfrm flipH="1">
                <a:off x="6259513" y="3984626"/>
                <a:ext cx="1587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0" name="Line 76"/>
              <p:cNvSpPr>
                <a:spLocks noChangeShapeType="1"/>
              </p:cNvSpPr>
              <p:nvPr/>
            </p:nvSpPr>
            <p:spPr bwMode="auto">
              <a:xfrm>
                <a:off x="6105526" y="3984626"/>
                <a:ext cx="1111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1" name="Rectangle 77"/>
              <p:cNvSpPr>
                <a:spLocks noChangeArrowheads="1"/>
              </p:cNvSpPr>
              <p:nvPr/>
            </p:nvSpPr>
            <p:spPr bwMode="auto">
              <a:xfrm>
                <a:off x="6297613" y="3920018"/>
                <a:ext cx="86774" cy="1814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2" name="Line 78"/>
              <p:cNvSpPr>
                <a:spLocks noChangeShapeType="1"/>
              </p:cNvSpPr>
              <p:nvPr/>
            </p:nvSpPr>
            <p:spPr bwMode="auto">
              <a:xfrm flipH="1">
                <a:off x="6259513" y="3735388"/>
                <a:ext cx="1587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3" name="Line 79"/>
              <p:cNvSpPr>
                <a:spLocks noChangeShapeType="1"/>
              </p:cNvSpPr>
              <p:nvPr/>
            </p:nvSpPr>
            <p:spPr bwMode="auto">
              <a:xfrm>
                <a:off x="6105526" y="3735388"/>
                <a:ext cx="1111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4" name="Rectangle 80"/>
              <p:cNvSpPr>
                <a:spLocks noChangeArrowheads="1"/>
              </p:cNvSpPr>
              <p:nvPr/>
            </p:nvSpPr>
            <p:spPr bwMode="auto">
              <a:xfrm>
                <a:off x="6297613" y="3669193"/>
                <a:ext cx="86774" cy="1814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5" name="Line 81"/>
              <p:cNvSpPr>
                <a:spLocks noChangeShapeType="1"/>
              </p:cNvSpPr>
              <p:nvPr/>
            </p:nvSpPr>
            <p:spPr bwMode="auto">
              <a:xfrm flipH="1">
                <a:off x="6259513" y="3490913"/>
                <a:ext cx="1587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6" name="Line 82"/>
              <p:cNvSpPr>
                <a:spLocks noChangeShapeType="1"/>
              </p:cNvSpPr>
              <p:nvPr/>
            </p:nvSpPr>
            <p:spPr bwMode="auto">
              <a:xfrm>
                <a:off x="6105526" y="3490913"/>
                <a:ext cx="1111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7" name="Rectangle 83"/>
              <p:cNvSpPr>
                <a:spLocks noChangeArrowheads="1"/>
              </p:cNvSpPr>
              <p:nvPr/>
            </p:nvSpPr>
            <p:spPr bwMode="auto">
              <a:xfrm>
                <a:off x="6297613" y="3424719"/>
                <a:ext cx="86774" cy="1814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endPara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8" name="Line 84"/>
              <p:cNvSpPr>
                <a:spLocks noChangeShapeType="1"/>
              </p:cNvSpPr>
              <p:nvPr/>
            </p:nvSpPr>
            <p:spPr bwMode="auto">
              <a:xfrm flipH="1">
                <a:off x="6259513" y="3240088"/>
                <a:ext cx="1587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9" name="Line 85"/>
              <p:cNvSpPr>
                <a:spLocks noChangeShapeType="1"/>
              </p:cNvSpPr>
              <p:nvPr/>
            </p:nvSpPr>
            <p:spPr bwMode="auto">
              <a:xfrm>
                <a:off x="6105526" y="3240088"/>
                <a:ext cx="1111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0" name="Rectangle 86"/>
              <p:cNvSpPr>
                <a:spLocks noChangeArrowheads="1"/>
              </p:cNvSpPr>
              <p:nvPr/>
            </p:nvSpPr>
            <p:spPr bwMode="auto">
              <a:xfrm>
                <a:off x="6297613" y="3175482"/>
                <a:ext cx="86774" cy="1814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1" name="Line 87"/>
              <p:cNvSpPr>
                <a:spLocks noChangeShapeType="1"/>
              </p:cNvSpPr>
              <p:nvPr/>
            </p:nvSpPr>
            <p:spPr bwMode="auto">
              <a:xfrm flipH="1">
                <a:off x="6259513" y="2995613"/>
                <a:ext cx="1587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2" name="Line 88"/>
              <p:cNvSpPr>
                <a:spLocks noChangeShapeType="1"/>
              </p:cNvSpPr>
              <p:nvPr/>
            </p:nvSpPr>
            <p:spPr bwMode="auto">
              <a:xfrm>
                <a:off x="6105526" y="2995613"/>
                <a:ext cx="1111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3" name="Rectangle 89"/>
              <p:cNvSpPr>
                <a:spLocks noChangeArrowheads="1"/>
              </p:cNvSpPr>
              <p:nvPr/>
            </p:nvSpPr>
            <p:spPr bwMode="auto">
              <a:xfrm>
                <a:off x="6297613" y="2931007"/>
                <a:ext cx="86774" cy="1814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endPara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4" name="Line 90"/>
              <p:cNvSpPr>
                <a:spLocks noChangeShapeType="1"/>
              </p:cNvSpPr>
              <p:nvPr/>
            </p:nvSpPr>
            <p:spPr bwMode="auto">
              <a:xfrm>
                <a:off x="6105526" y="2995613"/>
                <a:ext cx="1698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5" name="Line 91"/>
              <p:cNvSpPr>
                <a:spLocks noChangeShapeType="1"/>
              </p:cNvSpPr>
              <p:nvPr/>
            </p:nvSpPr>
            <p:spPr bwMode="auto">
              <a:xfrm>
                <a:off x="6105526" y="4235451"/>
                <a:ext cx="16986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6" name="Line 92"/>
              <p:cNvSpPr>
                <a:spLocks noChangeShapeType="1"/>
              </p:cNvSpPr>
              <p:nvPr/>
            </p:nvSpPr>
            <p:spPr bwMode="auto">
              <a:xfrm flipV="1">
                <a:off x="6275388" y="2995613"/>
                <a:ext cx="0" cy="12398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</p:grpSp>
      </p:grpSp>
      <p:sp>
        <p:nvSpPr>
          <p:cNvPr id="127" name="Rectangle 126"/>
          <p:cNvSpPr/>
          <p:nvPr/>
        </p:nvSpPr>
        <p:spPr>
          <a:xfrm>
            <a:off x="2473993" y="3514725"/>
            <a:ext cx="55929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K=4</a:t>
            </a:r>
            <a:endParaRPr lang="en-US" sz="1000" dirty="0">
              <a:solidFill>
                <a:srgbClr val="FFFF00"/>
              </a:solidFill>
            </a:endParaRPr>
          </a:p>
        </p:txBody>
      </p:sp>
      <p:grpSp>
        <p:nvGrpSpPr>
          <p:cNvPr id="180" name="Group 179"/>
          <p:cNvGrpSpPr/>
          <p:nvPr/>
        </p:nvGrpSpPr>
        <p:grpSpPr>
          <a:xfrm>
            <a:off x="1273306" y="2783926"/>
            <a:ext cx="684709" cy="831598"/>
            <a:chOff x="1238581" y="2783926"/>
            <a:chExt cx="684709" cy="831598"/>
          </a:xfrm>
        </p:grpSpPr>
        <p:grpSp>
          <p:nvGrpSpPr>
            <p:cNvPr id="51" name="Group 50"/>
            <p:cNvGrpSpPr/>
            <p:nvPr/>
          </p:nvGrpSpPr>
          <p:grpSpPr>
            <a:xfrm>
              <a:off x="1418128" y="2800934"/>
              <a:ext cx="252989" cy="814590"/>
              <a:chOff x="1920203" y="2343105"/>
              <a:chExt cx="377217" cy="1012253"/>
            </a:xfrm>
          </p:grpSpPr>
          <p:pic>
            <p:nvPicPr>
              <p:cNvPr id="52" name="Picture 7"/>
              <p:cNvPicPr>
                <a:picLocks noChangeArrowheads="1"/>
              </p:cNvPicPr>
              <p:nvPr/>
            </p:nvPicPr>
            <p:blipFill rotWithShape="1">
              <a:blip r:embed="rId1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1269" t="15509" r="12740" b="16830"/>
              <a:stretch/>
            </p:blipFill>
            <p:spPr bwMode="auto">
              <a:xfrm>
                <a:off x="1920203" y="2574933"/>
                <a:ext cx="174156" cy="7804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55" name="TextBox 54"/>
              <p:cNvSpPr txBox="1"/>
              <p:nvPr/>
            </p:nvSpPr>
            <p:spPr>
              <a:xfrm>
                <a:off x="2010494" y="2601231"/>
                <a:ext cx="286926" cy="497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000" b="1" dirty="0" smtClean="0"/>
                  <a:t> </a:t>
                </a:r>
                <a:r>
                  <a:rPr lang="en-US" sz="1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1998742" y="2343105"/>
                <a:ext cx="286927" cy="4971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4</a:t>
                </a:r>
                <a:endPara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8" name="Rectangle 57"/>
            <p:cNvSpPr/>
            <p:nvPr/>
          </p:nvSpPr>
          <p:spPr>
            <a:xfrm>
              <a:off x="1238581" y="2783926"/>
              <a:ext cx="684709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Z-scores</a:t>
              </a:r>
              <a:endPara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413640" y="3368195"/>
              <a:ext cx="31268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-4</a:t>
              </a:r>
              <a:endPara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Box 176"/>
              <p:cNvSpPr txBox="1"/>
              <p:nvPr/>
            </p:nvSpPr>
            <p:spPr>
              <a:xfrm>
                <a:off x="171757" y="2653947"/>
                <a:ext cx="784281" cy="285206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000" b="1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1000" b="1" i="1">
                              <a:latin typeface="Cambria Math"/>
                            </a:rPr>
                            <m:t>𝑰</m:t>
                          </m:r>
                        </m:e>
                        <m:sub>
                          <m:r>
                            <a:rPr lang="en-US" sz="1000" b="1" i="1" smtClean="0">
                              <a:latin typeface="Cambria Math"/>
                            </a:rPr>
                            <m:t>𝑻</m:t>
                          </m:r>
                          <m:r>
                            <a:rPr lang="en-US" sz="10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en-US" sz="1000" b="1" i="1" smtClean="0">
                              <a:latin typeface="Cambria Math"/>
                            </a:rPr>
                            <m:t>𝒘</m:t>
                          </m:r>
                        </m:sub>
                        <m:sup>
                          <m:r>
                            <a:rPr lang="en-US" sz="1000" b="1" i="1" smtClean="0">
                              <a:latin typeface="Cambria Math"/>
                            </a:rPr>
                            <m:t>𝒕𝒆𝒎𝒑𝒍𝒂𝒕𝒆</m:t>
                          </m:r>
                        </m:sup>
                      </m:sSubSup>
                    </m:oMath>
                  </m:oMathPara>
                </a14:m>
                <a:endPara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7" name="TextBox 1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757" y="2653947"/>
                <a:ext cx="784281" cy="285206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TextBox 177"/>
              <p:cNvSpPr txBox="1"/>
              <p:nvPr/>
            </p:nvSpPr>
            <p:spPr>
              <a:xfrm>
                <a:off x="816581" y="2661478"/>
                <a:ext cx="784281" cy="283347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000" b="1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1000" b="1" i="1">
                              <a:latin typeface="Cambria Math"/>
                            </a:rPr>
                            <m:t>𝑰</m:t>
                          </m:r>
                        </m:e>
                        <m:sub>
                          <m:r>
                            <a:rPr lang="en-US" sz="1000" b="1" i="1" smtClean="0">
                              <a:latin typeface="Cambria Math"/>
                            </a:rPr>
                            <m:t>𝑻</m:t>
                          </m:r>
                          <m:r>
                            <a:rPr lang="en-US" sz="1000" b="1" i="1" smtClean="0">
                              <a:latin typeface="Cambria Math"/>
                            </a:rPr>
                            <m:t>𝟏</m:t>
                          </m:r>
                          <m:r>
                            <a:rPr lang="en-US" sz="1000" b="1" i="1" smtClean="0">
                              <a:latin typeface="Cambria Math"/>
                            </a:rPr>
                            <m:t>𝒘</m:t>
                          </m:r>
                        </m:sub>
                        <m:sup>
                          <m:r>
                            <a:rPr lang="en-US" sz="1000" b="1" i="1" smtClean="0">
                              <a:latin typeface="Cambria Math"/>
                            </a:rPr>
                            <m:t>𝒑𝒂𝒕𝒊𝒆𝒏𝒕</m:t>
                          </m:r>
                        </m:sup>
                      </m:sSubSup>
                    </m:oMath>
                  </m:oMathPara>
                </a14:m>
                <a:endPara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8" name="TextBox 1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581" y="2661478"/>
                <a:ext cx="784281" cy="283347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9" name="Rectangle 178"/>
          <p:cNvSpPr/>
          <p:nvPr/>
        </p:nvSpPr>
        <p:spPr>
          <a:xfrm>
            <a:off x="146649" y="2331734"/>
            <a:ext cx="16131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example of Z-score comparison:</a:t>
            </a:r>
            <a:endParaRPr lang="en-US" sz="1000" dirty="0"/>
          </a:p>
        </p:txBody>
      </p:sp>
      <p:sp>
        <p:nvSpPr>
          <p:cNvPr id="36" name="Rectangle 35"/>
          <p:cNvSpPr/>
          <p:nvPr/>
        </p:nvSpPr>
        <p:spPr>
          <a:xfrm>
            <a:off x="181155" y="5944393"/>
            <a:ext cx="644393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Times New Roman"/>
                <a:ea typeface="Calibri"/>
                <a:cs typeface="Arial"/>
              </a:rPr>
              <a:t>Supplementary Figure 1. </a:t>
            </a:r>
            <a:r>
              <a:rPr lang="en-US" sz="1000" b="1" dirty="0" smtClean="0">
                <a:latin typeface="Times New Roman"/>
                <a:ea typeface="Calibri"/>
                <a:cs typeface="Arial"/>
              </a:rPr>
              <a:t>Abnormal brain tissue </a:t>
            </a:r>
            <a:r>
              <a:rPr lang="en-US" sz="1000" b="1" dirty="0">
                <a:latin typeface="Times New Roman"/>
                <a:ea typeface="Calibri"/>
                <a:cs typeface="Arial"/>
              </a:rPr>
              <a:t>quantification.</a:t>
            </a:r>
            <a:r>
              <a:rPr lang="en-US" sz="1000" dirty="0">
                <a:latin typeface="Times New Roman"/>
                <a:ea typeface="Calibri"/>
                <a:cs typeface="Arial"/>
              </a:rPr>
              <a:t> </a:t>
            </a:r>
            <a:endParaRPr lang="en-US" sz="10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6987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482511" y="2722243"/>
            <a:ext cx="1642830" cy="1451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2021089" y="2705197"/>
            <a:ext cx="1642282" cy="1463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2098838" y="2636356"/>
            <a:ext cx="27443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c.</a:t>
            </a:r>
            <a:endParaRPr lang="en-US" sz="1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Rectangle 101"/>
          <p:cNvSpPr/>
          <p:nvPr/>
        </p:nvSpPr>
        <p:spPr>
          <a:xfrm flipH="1">
            <a:off x="590315" y="2649859"/>
            <a:ext cx="39353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b.</a:t>
            </a:r>
            <a:endParaRPr lang="en-US" sz="1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836884" y="453539"/>
            <a:ext cx="4685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</a:t>
            </a:r>
            <a:r>
              <a:rPr lang="en-US" sz="10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1</a:t>
            </a:r>
            <a:endParaRPr lang="en-US" sz="10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671010" y="448208"/>
            <a:ext cx="4685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</a:t>
            </a:r>
            <a:r>
              <a:rPr lang="en-US" sz="10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2</a:t>
            </a:r>
            <a:endParaRPr lang="en-US" sz="10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1028353" y="2251373"/>
            <a:ext cx="1582501" cy="2810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0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Enhancement, %</a:t>
            </a:r>
            <a:endParaRPr lang="en-US" sz="1000" b="1" dirty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529274" y="326170"/>
            <a:ext cx="2808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a.</a:t>
            </a: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0" name="Group 56"/>
          <p:cNvGrpSpPr>
            <a:grpSpLocks noChangeAspect="1"/>
          </p:cNvGrpSpPr>
          <p:nvPr/>
        </p:nvGrpSpPr>
        <p:grpSpPr bwMode="auto">
          <a:xfrm>
            <a:off x="334139" y="423279"/>
            <a:ext cx="3997325" cy="2109788"/>
            <a:chOff x="524" y="376"/>
            <a:chExt cx="2518" cy="1329"/>
          </a:xfrm>
        </p:grpSpPr>
        <p:sp>
          <p:nvSpPr>
            <p:cNvPr id="111" name="AutoShape 55"/>
            <p:cNvSpPr>
              <a:spLocks noChangeAspect="1" noChangeArrowheads="1" noTextEdit="1"/>
            </p:cNvSpPr>
            <p:nvPr/>
          </p:nvSpPr>
          <p:spPr bwMode="auto">
            <a:xfrm>
              <a:off x="524" y="376"/>
              <a:ext cx="2518" cy="1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57"/>
            <p:cNvSpPr>
              <a:spLocks noChangeArrowheads="1"/>
            </p:cNvSpPr>
            <p:nvPr/>
          </p:nvSpPr>
          <p:spPr bwMode="auto">
            <a:xfrm>
              <a:off x="848" y="586"/>
              <a:ext cx="1215" cy="84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58"/>
            <p:cNvSpPr>
              <a:spLocks noChangeArrowheads="1"/>
            </p:cNvSpPr>
            <p:nvPr/>
          </p:nvSpPr>
          <p:spPr bwMode="auto">
            <a:xfrm>
              <a:off x="848" y="586"/>
              <a:ext cx="1215" cy="848"/>
            </a:xfrm>
            <a:prstGeom prst="rect">
              <a:avLst/>
            </a:prstGeom>
            <a:noFill/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Line 59"/>
            <p:cNvSpPr>
              <a:spLocks noChangeShapeType="1"/>
            </p:cNvSpPr>
            <p:nvPr/>
          </p:nvSpPr>
          <p:spPr bwMode="auto">
            <a:xfrm>
              <a:off x="848" y="1434"/>
              <a:ext cx="121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Line 60"/>
            <p:cNvSpPr>
              <a:spLocks noChangeShapeType="1"/>
            </p:cNvSpPr>
            <p:nvPr/>
          </p:nvSpPr>
          <p:spPr bwMode="auto">
            <a:xfrm flipV="1">
              <a:off x="848" y="586"/>
              <a:ext cx="0" cy="84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Line 61"/>
            <p:cNvSpPr>
              <a:spLocks noChangeShapeType="1"/>
            </p:cNvSpPr>
            <p:nvPr/>
          </p:nvSpPr>
          <p:spPr bwMode="auto">
            <a:xfrm flipV="1">
              <a:off x="848" y="1419"/>
              <a:ext cx="0" cy="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" name="Rectangle 62"/>
            <p:cNvSpPr>
              <a:spLocks noChangeArrowheads="1"/>
            </p:cNvSpPr>
            <p:nvPr/>
          </p:nvSpPr>
          <p:spPr bwMode="auto">
            <a:xfrm>
              <a:off x="826" y="1449"/>
              <a:ext cx="40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" name="Line 63"/>
            <p:cNvSpPr>
              <a:spLocks noChangeShapeType="1"/>
            </p:cNvSpPr>
            <p:nvPr/>
          </p:nvSpPr>
          <p:spPr bwMode="auto">
            <a:xfrm flipV="1">
              <a:off x="1193" y="1419"/>
              <a:ext cx="0" cy="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" name="Rectangle 64"/>
            <p:cNvSpPr>
              <a:spLocks noChangeArrowheads="1"/>
            </p:cNvSpPr>
            <p:nvPr/>
          </p:nvSpPr>
          <p:spPr bwMode="auto">
            <a:xfrm>
              <a:off x="1124" y="1449"/>
              <a:ext cx="12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" name="Line 65"/>
            <p:cNvSpPr>
              <a:spLocks noChangeShapeType="1"/>
            </p:cNvSpPr>
            <p:nvPr/>
          </p:nvSpPr>
          <p:spPr bwMode="auto">
            <a:xfrm flipV="1">
              <a:off x="1539" y="1419"/>
              <a:ext cx="0" cy="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1" name="Rectangle 66"/>
            <p:cNvSpPr>
              <a:spLocks noChangeArrowheads="1"/>
            </p:cNvSpPr>
            <p:nvPr/>
          </p:nvSpPr>
          <p:spPr bwMode="auto">
            <a:xfrm>
              <a:off x="1470" y="1449"/>
              <a:ext cx="12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200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2" name="Line 67"/>
            <p:cNvSpPr>
              <a:spLocks noChangeShapeType="1"/>
            </p:cNvSpPr>
            <p:nvPr/>
          </p:nvSpPr>
          <p:spPr bwMode="auto">
            <a:xfrm flipV="1">
              <a:off x="1888" y="1419"/>
              <a:ext cx="0" cy="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" name="Rectangle 68"/>
            <p:cNvSpPr>
              <a:spLocks noChangeArrowheads="1"/>
            </p:cNvSpPr>
            <p:nvPr/>
          </p:nvSpPr>
          <p:spPr bwMode="auto">
            <a:xfrm>
              <a:off x="1819" y="1449"/>
              <a:ext cx="12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300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" name="Line 69"/>
            <p:cNvSpPr>
              <a:spLocks noChangeShapeType="1"/>
            </p:cNvSpPr>
            <p:nvPr/>
          </p:nvSpPr>
          <p:spPr bwMode="auto">
            <a:xfrm>
              <a:off x="848" y="1434"/>
              <a:ext cx="1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" name="Rectangle 70"/>
            <p:cNvSpPr>
              <a:spLocks noChangeArrowheads="1"/>
            </p:cNvSpPr>
            <p:nvPr/>
          </p:nvSpPr>
          <p:spPr bwMode="auto">
            <a:xfrm>
              <a:off x="782" y="1380"/>
              <a:ext cx="40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" name="Line 71"/>
            <p:cNvSpPr>
              <a:spLocks noChangeShapeType="1"/>
            </p:cNvSpPr>
            <p:nvPr/>
          </p:nvSpPr>
          <p:spPr bwMode="auto">
            <a:xfrm>
              <a:off x="848" y="1010"/>
              <a:ext cx="1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Rectangle 72"/>
            <p:cNvSpPr>
              <a:spLocks noChangeArrowheads="1"/>
            </p:cNvSpPr>
            <p:nvPr/>
          </p:nvSpPr>
          <p:spPr bwMode="auto">
            <a:xfrm>
              <a:off x="713" y="956"/>
              <a:ext cx="103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·</a:t>
              </a: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" name="Line 73"/>
            <p:cNvSpPr>
              <a:spLocks noChangeShapeType="1"/>
            </p:cNvSpPr>
            <p:nvPr/>
          </p:nvSpPr>
          <p:spPr bwMode="auto">
            <a:xfrm>
              <a:off x="848" y="586"/>
              <a:ext cx="1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" name="Rectangle 74"/>
            <p:cNvSpPr>
              <a:spLocks noChangeArrowheads="1"/>
            </p:cNvSpPr>
            <p:nvPr/>
          </p:nvSpPr>
          <p:spPr bwMode="auto">
            <a:xfrm>
              <a:off x="782" y="533"/>
              <a:ext cx="40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" name="Freeform 75"/>
            <p:cNvSpPr>
              <a:spLocks/>
            </p:cNvSpPr>
            <p:nvPr/>
          </p:nvSpPr>
          <p:spPr bwMode="auto">
            <a:xfrm>
              <a:off x="848" y="586"/>
              <a:ext cx="1218" cy="848"/>
            </a:xfrm>
            <a:custGeom>
              <a:avLst/>
              <a:gdLst>
                <a:gd name="T0" fmla="*/ 11 w 1218"/>
                <a:gd name="T1" fmla="*/ 848 h 848"/>
                <a:gd name="T2" fmla="*/ 40 w 1218"/>
                <a:gd name="T3" fmla="*/ 848 h 848"/>
                <a:gd name="T4" fmla="*/ 69 w 1218"/>
                <a:gd name="T5" fmla="*/ 848 h 848"/>
                <a:gd name="T6" fmla="*/ 94 w 1218"/>
                <a:gd name="T7" fmla="*/ 848 h 848"/>
                <a:gd name="T8" fmla="*/ 123 w 1218"/>
                <a:gd name="T9" fmla="*/ 848 h 848"/>
                <a:gd name="T10" fmla="*/ 149 w 1218"/>
                <a:gd name="T11" fmla="*/ 829 h 848"/>
                <a:gd name="T12" fmla="*/ 178 w 1218"/>
                <a:gd name="T13" fmla="*/ 691 h 848"/>
                <a:gd name="T14" fmla="*/ 207 w 1218"/>
                <a:gd name="T15" fmla="*/ 588 h 848"/>
                <a:gd name="T16" fmla="*/ 233 w 1218"/>
                <a:gd name="T17" fmla="*/ 516 h 848"/>
                <a:gd name="T18" fmla="*/ 262 w 1218"/>
                <a:gd name="T19" fmla="*/ 432 h 848"/>
                <a:gd name="T20" fmla="*/ 291 w 1218"/>
                <a:gd name="T21" fmla="*/ 138 h 848"/>
                <a:gd name="T22" fmla="*/ 316 w 1218"/>
                <a:gd name="T23" fmla="*/ 172 h 848"/>
                <a:gd name="T24" fmla="*/ 345 w 1218"/>
                <a:gd name="T25" fmla="*/ 153 h 848"/>
                <a:gd name="T26" fmla="*/ 374 w 1218"/>
                <a:gd name="T27" fmla="*/ 363 h 848"/>
                <a:gd name="T28" fmla="*/ 400 w 1218"/>
                <a:gd name="T29" fmla="*/ 500 h 848"/>
                <a:gd name="T30" fmla="*/ 429 w 1218"/>
                <a:gd name="T31" fmla="*/ 516 h 848"/>
                <a:gd name="T32" fmla="*/ 455 w 1218"/>
                <a:gd name="T33" fmla="*/ 516 h 848"/>
                <a:gd name="T34" fmla="*/ 484 w 1218"/>
                <a:gd name="T35" fmla="*/ 638 h 848"/>
                <a:gd name="T36" fmla="*/ 513 w 1218"/>
                <a:gd name="T37" fmla="*/ 550 h 848"/>
                <a:gd name="T38" fmla="*/ 538 w 1218"/>
                <a:gd name="T39" fmla="*/ 691 h 848"/>
                <a:gd name="T40" fmla="*/ 567 w 1218"/>
                <a:gd name="T41" fmla="*/ 726 h 848"/>
                <a:gd name="T42" fmla="*/ 596 w 1218"/>
                <a:gd name="T43" fmla="*/ 775 h 848"/>
                <a:gd name="T44" fmla="*/ 622 w 1218"/>
                <a:gd name="T45" fmla="*/ 760 h 848"/>
                <a:gd name="T46" fmla="*/ 651 w 1218"/>
                <a:gd name="T47" fmla="*/ 775 h 848"/>
                <a:gd name="T48" fmla="*/ 680 w 1218"/>
                <a:gd name="T49" fmla="*/ 810 h 848"/>
                <a:gd name="T50" fmla="*/ 706 w 1218"/>
                <a:gd name="T51" fmla="*/ 829 h 848"/>
                <a:gd name="T52" fmla="*/ 735 w 1218"/>
                <a:gd name="T53" fmla="*/ 848 h 848"/>
                <a:gd name="T54" fmla="*/ 760 w 1218"/>
                <a:gd name="T55" fmla="*/ 810 h 848"/>
                <a:gd name="T56" fmla="*/ 789 w 1218"/>
                <a:gd name="T57" fmla="*/ 829 h 848"/>
                <a:gd name="T58" fmla="*/ 818 w 1218"/>
                <a:gd name="T59" fmla="*/ 794 h 848"/>
                <a:gd name="T60" fmla="*/ 844 w 1218"/>
                <a:gd name="T61" fmla="*/ 829 h 848"/>
                <a:gd name="T62" fmla="*/ 873 w 1218"/>
                <a:gd name="T63" fmla="*/ 848 h 848"/>
                <a:gd name="T64" fmla="*/ 902 w 1218"/>
                <a:gd name="T65" fmla="*/ 829 h 848"/>
                <a:gd name="T66" fmla="*/ 927 w 1218"/>
                <a:gd name="T67" fmla="*/ 829 h 848"/>
                <a:gd name="T68" fmla="*/ 957 w 1218"/>
                <a:gd name="T69" fmla="*/ 848 h 848"/>
                <a:gd name="T70" fmla="*/ 986 w 1218"/>
                <a:gd name="T71" fmla="*/ 848 h 848"/>
                <a:gd name="T72" fmla="*/ 1011 w 1218"/>
                <a:gd name="T73" fmla="*/ 848 h 848"/>
                <a:gd name="T74" fmla="*/ 1040 w 1218"/>
                <a:gd name="T75" fmla="*/ 848 h 848"/>
                <a:gd name="T76" fmla="*/ 1066 w 1218"/>
                <a:gd name="T77" fmla="*/ 848 h 848"/>
                <a:gd name="T78" fmla="*/ 1095 w 1218"/>
                <a:gd name="T79" fmla="*/ 848 h 848"/>
                <a:gd name="T80" fmla="*/ 1124 w 1218"/>
                <a:gd name="T81" fmla="*/ 848 h 848"/>
                <a:gd name="T82" fmla="*/ 1149 w 1218"/>
                <a:gd name="T83" fmla="*/ 848 h 848"/>
                <a:gd name="T84" fmla="*/ 1178 w 1218"/>
                <a:gd name="T85" fmla="*/ 848 h 848"/>
                <a:gd name="T86" fmla="*/ 1208 w 1218"/>
                <a:gd name="T87" fmla="*/ 848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18" h="848">
                  <a:moveTo>
                    <a:pt x="0" y="848"/>
                  </a:moveTo>
                  <a:lnTo>
                    <a:pt x="11" y="848"/>
                  </a:lnTo>
                  <a:lnTo>
                    <a:pt x="25" y="848"/>
                  </a:lnTo>
                  <a:lnTo>
                    <a:pt x="40" y="848"/>
                  </a:lnTo>
                  <a:lnTo>
                    <a:pt x="54" y="848"/>
                  </a:lnTo>
                  <a:lnTo>
                    <a:pt x="69" y="848"/>
                  </a:lnTo>
                  <a:lnTo>
                    <a:pt x="80" y="848"/>
                  </a:lnTo>
                  <a:lnTo>
                    <a:pt x="94" y="848"/>
                  </a:lnTo>
                  <a:lnTo>
                    <a:pt x="109" y="848"/>
                  </a:lnTo>
                  <a:lnTo>
                    <a:pt x="123" y="848"/>
                  </a:lnTo>
                  <a:lnTo>
                    <a:pt x="138" y="848"/>
                  </a:lnTo>
                  <a:lnTo>
                    <a:pt x="149" y="829"/>
                  </a:lnTo>
                  <a:lnTo>
                    <a:pt x="163" y="707"/>
                  </a:lnTo>
                  <a:lnTo>
                    <a:pt x="178" y="691"/>
                  </a:lnTo>
                  <a:lnTo>
                    <a:pt x="193" y="672"/>
                  </a:lnTo>
                  <a:lnTo>
                    <a:pt x="207" y="588"/>
                  </a:lnTo>
                  <a:lnTo>
                    <a:pt x="222" y="638"/>
                  </a:lnTo>
                  <a:lnTo>
                    <a:pt x="233" y="516"/>
                  </a:lnTo>
                  <a:lnTo>
                    <a:pt x="247" y="275"/>
                  </a:lnTo>
                  <a:lnTo>
                    <a:pt x="262" y="432"/>
                  </a:lnTo>
                  <a:lnTo>
                    <a:pt x="276" y="0"/>
                  </a:lnTo>
                  <a:lnTo>
                    <a:pt x="291" y="138"/>
                  </a:lnTo>
                  <a:lnTo>
                    <a:pt x="302" y="138"/>
                  </a:lnTo>
                  <a:lnTo>
                    <a:pt x="316" y="172"/>
                  </a:lnTo>
                  <a:lnTo>
                    <a:pt x="331" y="275"/>
                  </a:lnTo>
                  <a:lnTo>
                    <a:pt x="345" y="153"/>
                  </a:lnTo>
                  <a:lnTo>
                    <a:pt x="360" y="378"/>
                  </a:lnTo>
                  <a:lnTo>
                    <a:pt x="374" y="363"/>
                  </a:lnTo>
                  <a:lnTo>
                    <a:pt x="385" y="500"/>
                  </a:lnTo>
                  <a:lnTo>
                    <a:pt x="400" y="500"/>
                  </a:lnTo>
                  <a:lnTo>
                    <a:pt x="415" y="466"/>
                  </a:lnTo>
                  <a:lnTo>
                    <a:pt x="429" y="516"/>
                  </a:lnTo>
                  <a:lnTo>
                    <a:pt x="444" y="535"/>
                  </a:lnTo>
                  <a:lnTo>
                    <a:pt x="455" y="516"/>
                  </a:lnTo>
                  <a:lnTo>
                    <a:pt x="469" y="550"/>
                  </a:lnTo>
                  <a:lnTo>
                    <a:pt x="484" y="638"/>
                  </a:lnTo>
                  <a:lnTo>
                    <a:pt x="498" y="726"/>
                  </a:lnTo>
                  <a:lnTo>
                    <a:pt x="513" y="550"/>
                  </a:lnTo>
                  <a:lnTo>
                    <a:pt x="527" y="707"/>
                  </a:lnTo>
                  <a:lnTo>
                    <a:pt x="538" y="691"/>
                  </a:lnTo>
                  <a:lnTo>
                    <a:pt x="553" y="707"/>
                  </a:lnTo>
                  <a:lnTo>
                    <a:pt x="567" y="726"/>
                  </a:lnTo>
                  <a:lnTo>
                    <a:pt x="582" y="794"/>
                  </a:lnTo>
                  <a:lnTo>
                    <a:pt x="596" y="775"/>
                  </a:lnTo>
                  <a:lnTo>
                    <a:pt x="607" y="794"/>
                  </a:lnTo>
                  <a:lnTo>
                    <a:pt x="622" y="760"/>
                  </a:lnTo>
                  <a:lnTo>
                    <a:pt x="636" y="848"/>
                  </a:lnTo>
                  <a:lnTo>
                    <a:pt x="651" y="775"/>
                  </a:lnTo>
                  <a:lnTo>
                    <a:pt x="666" y="794"/>
                  </a:lnTo>
                  <a:lnTo>
                    <a:pt x="680" y="810"/>
                  </a:lnTo>
                  <a:lnTo>
                    <a:pt x="691" y="829"/>
                  </a:lnTo>
                  <a:lnTo>
                    <a:pt x="706" y="829"/>
                  </a:lnTo>
                  <a:lnTo>
                    <a:pt x="720" y="794"/>
                  </a:lnTo>
                  <a:lnTo>
                    <a:pt x="735" y="848"/>
                  </a:lnTo>
                  <a:lnTo>
                    <a:pt x="749" y="829"/>
                  </a:lnTo>
                  <a:lnTo>
                    <a:pt x="760" y="810"/>
                  </a:lnTo>
                  <a:lnTo>
                    <a:pt x="775" y="829"/>
                  </a:lnTo>
                  <a:lnTo>
                    <a:pt x="789" y="829"/>
                  </a:lnTo>
                  <a:lnTo>
                    <a:pt x="804" y="810"/>
                  </a:lnTo>
                  <a:lnTo>
                    <a:pt x="818" y="794"/>
                  </a:lnTo>
                  <a:lnTo>
                    <a:pt x="833" y="829"/>
                  </a:lnTo>
                  <a:lnTo>
                    <a:pt x="844" y="829"/>
                  </a:lnTo>
                  <a:lnTo>
                    <a:pt x="858" y="810"/>
                  </a:lnTo>
                  <a:lnTo>
                    <a:pt x="873" y="848"/>
                  </a:lnTo>
                  <a:lnTo>
                    <a:pt x="887" y="848"/>
                  </a:lnTo>
                  <a:lnTo>
                    <a:pt x="902" y="829"/>
                  </a:lnTo>
                  <a:lnTo>
                    <a:pt x="913" y="810"/>
                  </a:lnTo>
                  <a:lnTo>
                    <a:pt x="927" y="829"/>
                  </a:lnTo>
                  <a:lnTo>
                    <a:pt x="942" y="829"/>
                  </a:lnTo>
                  <a:lnTo>
                    <a:pt x="957" y="848"/>
                  </a:lnTo>
                  <a:lnTo>
                    <a:pt x="971" y="848"/>
                  </a:lnTo>
                  <a:lnTo>
                    <a:pt x="986" y="848"/>
                  </a:lnTo>
                  <a:lnTo>
                    <a:pt x="997" y="848"/>
                  </a:lnTo>
                  <a:lnTo>
                    <a:pt x="1011" y="848"/>
                  </a:lnTo>
                  <a:lnTo>
                    <a:pt x="1026" y="848"/>
                  </a:lnTo>
                  <a:lnTo>
                    <a:pt x="1040" y="848"/>
                  </a:lnTo>
                  <a:lnTo>
                    <a:pt x="1055" y="848"/>
                  </a:lnTo>
                  <a:lnTo>
                    <a:pt x="1066" y="848"/>
                  </a:lnTo>
                  <a:lnTo>
                    <a:pt x="1080" y="848"/>
                  </a:lnTo>
                  <a:lnTo>
                    <a:pt x="1095" y="848"/>
                  </a:lnTo>
                  <a:lnTo>
                    <a:pt x="1109" y="848"/>
                  </a:lnTo>
                  <a:lnTo>
                    <a:pt x="1124" y="848"/>
                  </a:lnTo>
                  <a:lnTo>
                    <a:pt x="1138" y="848"/>
                  </a:lnTo>
                  <a:lnTo>
                    <a:pt x="1149" y="848"/>
                  </a:lnTo>
                  <a:lnTo>
                    <a:pt x="1164" y="848"/>
                  </a:lnTo>
                  <a:lnTo>
                    <a:pt x="1178" y="848"/>
                  </a:lnTo>
                  <a:lnTo>
                    <a:pt x="1193" y="848"/>
                  </a:lnTo>
                  <a:lnTo>
                    <a:pt x="1208" y="848"/>
                  </a:lnTo>
                  <a:lnTo>
                    <a:pt x="1218" y="84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" name="Freeform 76"/>
            <p:cNvSpPr>
              <a:spLocks/>
            </p:cNvSpPr>
            <p:nvPr/>
          </p:nvSpPr>
          <p:spPr bwMode="auto">
            <a:xfrm>
              <a:off x="848" y="788"/>
              <a:ext cx="1218" cy="646"/>
            </a:xfrm>
            <a:custGeom>
              <a:avLst/>
              <a:gdLst>
                <a:gd name="T0" fmla="*/ 11 w 1218"/>
                <a:gd name="T1" fmla="*/ 638 h 646"/>
                <a:gd name="T2" fmla="*/ 40 w 1218"/>
                <a:gd name="T3" fmla="*/ 634 h 646"/>
                <a:gd name="T4" fmla="*/ 69 w 1218"/>
                <a:gd name="T5" fmla="*/ 619 h 646"/>
                <a:gd name="T6" fmla="*/ 94 w 1218"/>
                <a:gd name="T7" fmla="*/ 600 h 646"/>
                <a:gd name="T8" fmla="*/ 123 w 1218"/>
                <a:gd name="T9" fmla="*/ 562 h 646"/>
                <a:gd name="T10" fmla="*/ 149 w 1218"/>
                <a:gd name="T11" fmla="*/ 508 h 646"/>
                <a:gd name="T12" fmla="*/ 178 w 1218"/>
                <a:gd name="T13" fmla="*/ 432 h 646"/>
                <a:gd name="T14" fmla="*/ 207 w 1218"/>
                <a:gd name="T15" fmla="*/ 333 h 646"/>
                <a:gd name="T16" fmla="*/ 233 w 1218"/>
                <a:gd name="T17" fmla="*/ 230 h 646"/>
                <a:gd name="T18" fmla="*/ 262 w 1218"/>
                <a:gd name="T19" fmla="*/ 126 h 646"/>
                <a:gd name="T20" fmla="*/ 291 w 1218"/>
                <a:gd name="T21" fmla="*/ 46 h 646"/>
                <a:gd name="T22" fmla="*/ 316 w 1218"/>
                <a:gd name="T23" fmla="*/ 4 h 646"/>
                <a:gd name="T24" fmla="*/ 345 w 1218"/>
                <a:gd name="T25" fmla="*/ 8 h 646"/>
                <a:gd name="T26" fmla="*/ 374 w 1218"/>
                <a:gd name="T27" fmla="*/ 58 h 646"/>
                <a:gd name="T28" fmla="*/ 400 w 1218"/>
                <a:gd name="T29" fmla="*/ 142 h 646"/>
                <a:gd name="T30" fmla="*/ 429 w 1218"/>
                <a:gd name="T31" fmla="*/ 249 h 646"/>
                <a:gd name="T32" fmla="*/ 455 w 1218"/>
                <a:gd name="T33" fmla="*/ 352 h 646"/>
                <a:gd name="T34" fmla="*/ 484 w 1218"/>
                <a:gd name="T35" fmla="*/ 443 h 646"/>
                <a:gd name="T36" fmla="*/ 513 w 1218"/>
                <a:gd name="T37" fmla="*/ 520 h 646"/>
                <a:gd name="T38" fmla="*/ 538 w 1218"/>
                <a:gd name="T39" fmla="*/ 569 h 646"/>
                <a:gd name="T40" fmla="*/ 567 w 1218"/>
                <a:gd name="T41" fmla="*/ 604 h 646"/>
                <a:gd name="T42" fmla="*/ 596 w 1218"/>
                <a:gd name="T43" fmla="*/ 623 h 646"/>
                <a:gd name="T44" fmla="*/ 622 w 1218"/>
                <a:gd name="T45" fmla="*/ 634 h 646"/>
                <a:gd name="T46" fmla="*/ 651 w 1218"/>
                <a:gd name="T47" fmla="*/ 638 h 646"/>
                <a:gd name="T48" fmla="*/ 680 w 1218"/>
                <a:gd name="T49" fmla="*/ 642 h 646"/>
                <a:gd name="T50" fmla="*/ 706 w 1218"/>
                <a:gd name="T51" fmla="*/ 642 h 646"/>
                <a:gd name="T52" fmla="*/ 735 w 1218"/>
                <a:gd name="T53" fmla="*/ 642 h 646"/>
                <a:gd name="T54" fmla="*/ 760 w 1218"/>
                <a:gd name="T55" fmla="*/ 642 h 646"/>
                <a:gd name="T56" fmla="*/ 789 w 1218"/>
                <a:gd name="T57" fmla="*/ 642 h 646"/>
                <a:gd name="T58" fmla="*/ 818 w 1218"/>
                <a:gd name="T59" fmla="*/ 642 h 646"/>
                <a:gd name="T60" fmla="*/ 844 w 1218"/>
                <a:gd name="T61" fmla="*/ 642 h 646"/>
                <a:gd name="T62" fmla="*/ 873 w 1218"/>
                <a:gd name="T63" fmla="*/ 642 h 646"/>
                <a:gd name="T64" fmla="*/ 902 w 1218"/>
                <a:gd name="T65" fmla="*/ 642 h 646"/>
                <a:gd name="T66" fmla="*/ 927 w 1218"/>
                <a:gd name="T67" fmla="*/ 642 h 646"/>
                <a:gd name="T68" fmla="*/ 957 w 1218"/>
                <a:gd name="T69" fmla="*/ 642 h 646"/>
                <a:gd name="T70" fmla="*/ 986 w 1218"/>
                <a:gd name="T71" fmla="*/ 642 h 646"/>
                <a:gd name="T72" fmla="*/ 1011 w 1218"/>
                <a:gd name="T73" fmla="*/ 642 h 646"/>
                <a:gd name="T74" fmla="*/ 1040 w 1218"/>
                <a:gd name="T75" fmla="*/ 642 h 646"/>
                <a:gd name="T76" fmla="*/ 1066 w 1218"/>
                <a:gd name="T77" fmla="*/ 642 h 646"/>
                <a:gd name="T78" fmla="*/ 1095 w 1218"/>
                <a:gd name="T79" fmla="*/ 642 h 646"/>
                <a:gd name="T80" fmla="*/ 1124 w 1218"/>
                <a:gd name="T81" fmla="*/ 642 h 646"/>
                <a:gd name="T82" fmla="*/ 1149 w 1218"/>
                <a:gd name="T83" fmla="*/ 642 h 646"/>
                <a:gd name="T84" fmla="*/ 1178 w 1218"/>
                <a:gd name="T85" fmla="*/ 642 h 646"/>
                <a:gd name="T86" fmla="*/ 1208 w 1218"/>
                <a:gd name="T87" fmla="*/ 646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18" h="646">
                  <a:moveTo>
                    <a:pt x="0" y="642"/>
                  </a:moveTo>
                  <a:lnTo>
                    <a:pt x="11" y="638"/>
                  </a:lnTo>
                  <a:lnTo>
                    <a:pt x="25" y="638"/>
                  </a:lnTo>
                  <a:lnTo>
                    <a:pt x="40" y="634"/>
                  </a:lnTo>
                  <a:lnTo>
                    <a:pt x="54" y="627"/>
                  </a:lnTo>
                  <a:lnTo>
                    <a:pt x="69" y="619"/>
                  </a:lnTo>
                  <a:lnTo>
                    <a:pt x="80" y="611"/>
                  </a:lnTo>
                  <a:lnTo>
                    <a:pt x="94" y="600"/>
                  </a:lnTo>
                  <a:lnTo>
                    <a:pt x="109" y="585"/>
                  </a:lnTo>
                  <a:lnTo>
                    <a:pt x="123" y="562"/>
                  </a:lnTo>
                  <a:lnTo>
                    <a:pt x="138" y="539"/>
                  </a:lnTo>
                  <a:lnTo>
                    <a:pt x="149" y="508"/>
                  </a:lnTo>
                  <a:lnTo>
                    <a:pt x="163" y="470"/>
                  </a:lnTo>
                  <a:lnTo>
                    <a:pt x="178" y="432"/>
                  </a:lnTo>
                  <a:lnTo>
                    <a:pt x="193" y="386"/>
                  </a:lnTo>
                  <a:lnTo>
                    <a:pt x="207" y="333"/>
                  </a:lnTo>
                  <a:lnTo>
                    <a:pt x="222" y="283"/>
                  </a:lnTo>
                  <a:lnTo>
                    <a:pt x="233" y="230"/>
                  </a:lnTo>
                  <a:lnTo>
                    <a:pt x="247" y="176"/>
                  </a:lnTo>
                  <a:lnTo>
                    <a:pt x="262" y="126"/>
                  </a:lnTo>
                  <a:lnTo>
                    <a:pt x="276" y="84"/>
                  </a:lnTo>
                  <a:lnTo>
                    <a:pt x="291" y="46"/>
                  </a:lnTo>
                  <a:lnTo>
                    <a:pt x="302" y="20"/>
                  </a:lnTo>
                  <a:lnTo>
                    <a:pt x="316" y="4"/>
                  </a:lnTo>
                  <a:lnTo>
                    <a:pt x="331" y="0"/>
                  </a:lnTo>
                  <a:lnTo>
                    <a:pt x="345" y="8"/>
                  </a:lnTo>
                  <a:lnTo>
                    <a:pt x="360" y="27"/>
                  </a:lnTo>
                  <a:lnTo>
                    <a:pt x="374" y="58"/>
                  </a:lnTo>
                  <a:lnTo>
                    <a:pt x="385" y="96"/>
                  </a:lnTo>
                  <a:lnTo>
                    <a:pt x="400" y="142"/>
                  </a:lnTo>
                  <a:lnTo>
                    <a:pt x="415" y="195"/>
                  </a:lnTo>
                  <a:lnTo>
                    <a:pt x="429" y="249"/>
                  </a:lnTo>
                  <a:lnTo>
                    <a:pt x="444" y="302"/>
                  </a:lnTo>
                  <a:lnTo>
                    <a:pt x="455" y="352"/>
                  </a:lnTo>
                  <a:lnTo>
                    <a:pt x="469" y="401"/>
                  </a:lnTo>
                  <a:lnTo>
                    <a:pt x="484" y="443"/>
                  </a:lnTo>
                  <a:lnTo>
                    <a:pt x="498" y="485"/>
                  </a:lnTo>
                  <a:lnTo>
                    <a:pt x="513" y="520"/>
                  </a:lnTo>
                  <a:lnTo>
                    <a:pt x="527" y="547"/>
                  </a:lnTo>
                  <a:lnTo>
                    <a:pt x="538" y="569"/>
                  </a:lnTo>
                  <a:lnTo>
                    <a:pt x="553" y="589"/>
                  </a:lnTo>
                  <a:lnTo>
                    <a:pt x="567" y="604"/>
                  </a:lnTo>
                  <a:lnTo>
                    <a:pt x="582" y="615"/>
                  </a:lnTo>
                  <a:lnTo>
                    <a:pt x="596" y="623"/>
                  </a:lnTo>
                  <a:lnTo>
                    <a:pt x="607" y="631"/>
                  </a:lnTo>
                  <a:lnTo>
                    <a:pt x="622" y="634"/>
                  </a:lnTo>
                  <a:lnTo>
                    <a:pt x="636" y="638"/>
                  </a:lnTo>
                  <a:lnTo>
                    <a:pt x="651" y="638"/>
                  </a:lnTo>
                  <a:lnTo>
                    <a:pt x="666" y="642"/>
                  </a:lnTo>
                  <a:lnTo>
                    <a:pt x="680" y="642"/>
                  </a:lnTo>
                  <a:lnTo>
                    <a:pt x="691" y="642"/>
                  </a:lnTo>
                  <a:lnTo>
                    <a:pt x="706" y="642"/>
                  </a:lnTo>
                  <a:lnTo>
                    <a:pt x="720" y="642"/>
                  </a:lnTo>
                  <a:lnTo>
                    <a:pt x="735" y="642"/>
                  </a:lnTo>
                  <a:lnTo>
                    <a:pt x="749" y="642"/>
                  </a:lnTo>
                  <a:lnTo>
                    <a:pt x="760" y="642"/>
                  </a:lnTo>
                  <a:lnTo>
                    <a:pt x="775" y="642"/>
                  </a:lnTo>
                  <a:lnTo>
                    <a:pt x="789" y="642"/>
                  </a:lnTo>
                  <a:lnTo>
                    <a:pt x="804" y="642"/>
                  </a:lnTo>
                  <a:lnTo>
                    <a:pt x="818" y="642"/>
                  </a:lnTo>
                  <a:lnTo>
                    <a:pt x="833" y="642"/>
                  </a:lnTo>
                  <a:lnTo>
                    <a:pt x="844" y="642"/>
                  </a:lnTo>
                  <a:lnTo>
                    <a:pt x="858" y="642"/>
                  </a:lnTo>
                  <a:lnTo>
                    <a:pt x="873" y="642"/>
                  </a:lnTo>
                  <a:lnTo>
                    <a:pt x="887" y="642"/>
                  </a:lnTo>
                  <a:lnTo>
                    <a:pt x="902" y="642"/>
                  </a:lnTo>
                  <a:lnTo>
                    <a:pt x="913" y="642"/>
                  </a:lnTo>
                  <a:lnTo>
                    <a:pt x="927" y="642"/>
                  </a:lnTo>
                  <a:lnTo>
                    <a:pt x="942" y="642"/>
                  </a:lnTo>
                  <a:lnTo>
                    <a:pt x="957" y="642"/>
                  </a:lnTo>
                  <a:lnTo>
                    <a:pt x="971" y="642"/>
                  </a:lnTo>
                  <a:lnTo>
                    <a:pt x="986" y="642"/>
                  </a:lnTo>
                  <a:lnTo>
                    <a:pt x="997" y="642"/>
                  </a:lnTo>
                  <a:lnTo>
                    <a:pt x="1011" y="642"/>
                  </a:lnTo>
                  <a:lnTo>
                    <a:pt x="1026" y="642"/>
                  </a:lnTo>
                  <a:lnTo>
                    <a:pt x="1040" y="642"/>
                  </a:lnTo>
                  <a:lnTo>
                    <a:pt x="1055" y="642"/>
                  </a:lnTo>
                  <a:lnTo>
                    <a:pt x="1066" y="642"/>
                  </a:lnTo>
                  <a:lnTo>
                    <a:pt x="1080" y="642"/>
                  </a:lnTo>
                  <a:lnTo>
                    <a:pt x="1095" y="642"/>
                  </a:lnTo>
                  <a:lnTo>
                    <a:pt x="1109" y="642"/>
                  </a:lnTo>
                  <a:lnTo>
                    <a:pt x="1124" y="642"/>
                  </a:lnTo>
                  <a:lnTo>
                    <a:pt x="1138" y="642"/>
                  </a:lnTo>
                  <a:lnTo>
                    <a:pt x="1149" y="642"/>
                  </a:lnTo>
                  <a:lnTo>
                    <a:pt x="1164" y="642"/>
                  </a:lnTo>
                  <a:lnTo>
                    <a:pt x="1178" y="642"/>
                  </a:lnTo>
                  <a:lnTo>
                    <a:pt x="1193" y="646"/>
                  </a:lnTo>
                  <a:lnTo>
                    <a:pt x="1208" y="646"/>
                  </a:lnTo>
                  <a:lnTo>
                    <a:pt x="1218" y="646"/>
                  </a:lnTo>
                </a:path>
              </a:pathLst>
            </a:custGeom>
            <a:noFill/>
            <a:ln w="349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" name="Rectangle 78"/>
            <p:cNvSpPr>
              <a:spLocks noChangeArrowheads="1"/>
            </p:cNvSpPr>
            <p:nvPr/>
          </p:nvSpPr>
          <p:spPr bwMode="auto">
            <a:xfrm rot="16200000">
              <a:off x="237" y="946"/>
              <a:ext cx="866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Normalized  Distribution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Freeform 79"/>
            <p:cNvSpPr>
              <a:spLocks/>
            </p:cNvSpPr>
            <p:nvPr/>
          </p:nvSpPr>
          <p:spPr bwMode="auto">
            <a:xfrm>
              <a:off x="848" y="586"/>
              <a:ext cx="1218" cy="848"/>
            </a:xfrm>
            <a:custGeom>
              <a:avLst/>
              <a:gdLst>
                <a:gd name="T0" fmla="*/ 11 w 1218"/>
                <a:gd name="T1" fmla="*/ 848 h 848"/>
                <a:gd name="T2" fmla="*/ 40 w 1218"/>
                <a:gd name="T3" fmla="*/ 848 h 848"/>
                <a:gd name="T4" fmla="*/ 69 w 1218"/>
                <a:gd name="T5" fmla="*/ 848 h 848"/>
                <a:gd name="T6" fmla="*/ 94 w 1218"/>
                <a:gd name="T7" fmla="*/ 848 h 848"/>
                <a:gd name="T8" fmla="*/ 123 w 1218"/>
                <a:gd name="T9" fmla="*/ 848 h 848"/>
                <a:gd name="T10" fmla="*/ 149 w 1218"/>
                <a:gd name="T11" fmla="*/ 848 h 848"/>
                <a:gd name="T12" fmla="*/ 178 w 1218"/>
                <a:gd name="T13" fmla="*/ 848 h 848"/>
                <a:gd name="T14" fmla="*/ 207 w 1218"/>
                <a:gd name="T15" fmla="*/ 848 h 848"/>
                <a:gd name="T16" fmla="*/ 233 w 1218"/>
                <a:gd name="T17" fmla="*/ 848 h 848"/>
                <a:gd name="T18" fmla="*/ 262 w 1218"/>
                <a:gd name="T19" fmla="*/ 848 h 848"/>
                <a:gd name="T20" fmla="*/ 291 w 1218"/>
                <a:gd name="T21" fmla="*/ 848 h 848"/>
                <a:gd name="T22" fmla="*/ 316 w 1218"/>
                <a:gd name="T23" fmla="*/ 848 h 848"/>
                <a:gd name="T24" fmla="*/ 345 w 1218"/>
                <a:gd name="T25" fmla="*/ 848 h 848"/>
                <a:gd name="T26" fmla="*/ 374 w 1218"/>
                <a:gd name="T27" fmla="*/ 848 h 848"/>
                <a:gd name="T28" fmla="*/ 400 w 1218"/>
                <a:gd name="T29" fmla="*/ 848 h 848"/>
                <a:gd name="T30" fmla="*/ 429 w 1218"/>
                <a:gd name="T31" fmla="*/ 848 h 848"/>
                <a:gd name="T32" fmla="*/ 455 w 1218"/>
                <a:gd name="T33" fmla="*/ 848 h 848"/>
                <a:gd name="T34" fmla="*/ 484 w 1218"/>
                <a:gd name="T35" fmla="*/ 848 h 848"/>
                <a:gd name="T36" fmla="*/ 513 w 1218"/>
                <a:gd name="T37" fmla="*/ 848 h 848"/>
                <a:gd name="T38" fmla="*/ 538 w 1218"/>
                <a:gd name="T39" fmla="*/ 848 h 848"/>
                <a:gd name="T40" fmla="*/ 567 w 1218"/>
                <a:gd name="T41" fmla="*/ 848 h 848"/>
                <a:gd name="T42" fmla="*/ 596 w 1218"/>
                <a:gd name="T43" fmla="*/ 848 h 848"/>
                <a:gd name="T44" fmla="*/ 622 w 1218"/>
                <a:gd name="T45" fmla="*/ 848 h 848"/>
                <a:gd name="T46" fmla="*/ 651 w 1218"/>
                <a:gd name="T47" fmla="*/ 848 h 848"/>
                <a:gd name="T48" fmla="*/ 680 w 1218"/>
                <a:gd name="T49" fmla="*/ 848 h 848"/>
                <a:gd name="T50" fmla="*/ 706 w 1218"/>
                <a:gd name="T51" fmla="*/ 848 h 848"/>
                <a:gd name="T52" fmla="*/ 735 w 1218"/>
                <a:gd name="T53" fmla="*/ 791 h 848"/>
                <a:gd name="T54" fmla="*/ 760 w 1218"/>
                <a:gd name="T55" fmla="*/ 806 h 848"/>
                <a:gd name="T56" fmla="*/ 789 w 1218"/>
                <a:gd name="T57" fmla="*/ 527 h 848"/>
                <a:gd name="T58" fmla="*/ 818 w 1218"/>
                <a:gd name="T59" fmla="*/ 111 h 848"/>
                <a:gd name="T60" fmla="*/ 844 w 1218"/>
                <a:gd name="T61" fmla="*/ 344 h 848"/>
                <a:gd name="T62" fmla="*/ 873 w 1218"/>
                <a:gd name="T63" fmla="*/ 416 h 848"/>
                <a:gd name="T64" fmla="*/ 902 w 1218"/>
                <a:gd name="T65" fmla="*/ 275 h 848"/>
                <a:gd name="T66" fmla="*/ 927 w 1218"/>
                <a:gd name="T67" fmla="*/ 386 h 848"/>
                <a:gd name="T68" fmla="*/ 957 w 1218"/>
                <a:gd name="T69" fmla="*/ 153 h 848"/>
                <a:gd name="T70" fmla="*/ 986 w 1218"/>
                <a:gd name="T71" fmla="*/ 344 h 848"/>
                <a:gd name="T72" fmla="*/ 1011 w 1218"/>
                <a:gd name="T73" fmla="*/ 485 h 848"/>
                <a:gd name="T74" fmla="*/ 1040 w 1218"/>
                <a:gd name="T75" fmla="*/ 443 h 848"/>
                <a:gd name="T76" fmla="*/ 1066 w 1218"/>
                <a:gd name="T77" fmla="*/ 539 h 848"/>
                <a:gd name="T78" fmla="*/ 1095 w 1218"/>
                <a:gd name="T79" fmla="*/ 611 h 848"/>
                <a:gd name="T80" fmla="*/ 1124 w 1218"/>
                <a:gd name="T81" fmla="*/ 764 h 848"/>
                <a:gd name="T82" fmla="*/ 1149 w 1218"/>
                <a:gd name="T83" fmla="*/ 817 h 848"/>
                <a:gd name="T84" fmla="*/ 1178 w 1218"/>
                <a:gd name="T85" fmla="*/ 817 h 848"/>
                <a:gd name="T86" fmla="*/ 1208 w 1218"/>
                <a:gd name="T87" fmla="*/ 848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18" h="848">
                  <a:moveTo>
                    <a:pt x="0" y="848"/>
                  </a:moveTo>
                  <a:lnTo>
                    <a:pt x="11" y="848"/>
                  </a:lnTo>
                  <a:lnTo>
                    <a:pt x="25" y="848"/>
                  </a:lnTo>
                  <a:lnTo>
                    <a:pt x="40" y="848"/>
                  </a:lnTo>
                  <a:lnTo>
                    <a:pt x="54" y="848"/>
                  </a:lnTo>
                  <a:lnTo>
                    <a:pt x="69" y="848"/>
                  </a:lnTo>
                  <a:lnTo>
                    <a:pt x="80" y="848"/>
                  </a:lnTo>
                  <a:lnTo>
                    <a:pt x="94" y="848"/>
                  </a:lnTo>
                  <a:lnTo>
                    <a:pt x="109" y="848"/>
                  </a:lnTo>
                  <a:lnTo>
                    <a:pt x="123" y="848"/>
                  </a:lnTo>
                  <a:lnTo>
                    <a:pt x="138" y="848"/>
                  </a:lnTo>
                  <a:lnTo>
                    <a:pt x="149" y="848"/>
                  </a:lnTo>
                  <a:lnTo>
                    <a:pt x="163" y="848"/>
                  </a:lnTo>
                  <a:lnTo>
                    <a:pt x="178" y="848"/>
                  </a:lnTo>
                  <a:lnTo>
                    <a:pt x="193" y="848"/>
                  </a:lnTo>
                  <a:lnTo>
                    <a:pt x="207" y="848"/>
                  </a:lnTo>
                  <a:lnTo>
                    <a:pt x="222" y="848"/>
                  </a:lnTo>
                  <a:lnTo>
                    <a:pt x="233" y="848"/>
                  </a:lnTo>
                  <a:lnTo>
                    <a:pt x="247" y="848"/>
                  </a:lnTo>
                  <a:lnTo>
                    <a:pt x="262" y="848"/>
                  </a:lnTo>
                  <a:lnTo>
                    <a:pt x="276" y="848"/>
                  </a:lnTo>
                  <a:lnTo>
                    <a:pt x="291" y="848"/>
                  </a:lnTo>
                  <a:lnTo>
                    <a:pt x="302" y="848"/>
                  </a:lnTo>
                  <a:lnTo>
                    <a:pt x="316" y="848"/>
                  </a:lnTo>
                  <a:lnTo>
                    <a:pt x="331" y="848"/>
                  </a:lnTo>
                  <a:lnTo>
                    <a:pt x="345" y="848"/>
                  </a:lnTo>
                  <a:lnTo>
                    <a:pt x="360" y="848"/>
                  </a:lnTo>
                  <a:lnTo>
                    <a:pt x="374" y="848"/>
                  </a:lnTo>
                  <a:lnTo>
                    <a:pt x="385" y="848"/>
                  </a:lnTo>
                  <a:lnTo>
                    <a:pt x="400" y="848"/>
                  </a:lnTo>
                  <a:lnTo>
                    <a:pt x="415" y="848"/>
                  </a:lnTo>
                  <a:lnTo>
                    <a:pt x="429" y="848"/>
                  </a:lnTo>
                  <a:lnTo>
                    <a:pt x="444" y="848"/>
                  </a:lnTo>
                  <a:lnTo>
                    <a:pt x="455" y="848"/>
                  </a:lnTo>
                  <a:lnTo>
                    <a:pt x="469" y="848"/>
                  </a:lnTo>
                  <a:lnTo>
                    <a:pt x="484" y="848"/>
                  </a:lnTo>
                  <a:lnTo>
                    <a:pt x="498" y="848"/>
                  </a:lnTo>
                  <a:lnTo>
                    <a:pt x="513" y="848"/>
                  </a:lnTo>
                  <a:lnTo>
                    <a:pt x="527" y="848"/>
                  </a:lnTo>
                  <a:lnTo>
                    <a:pt x="538" y="848"/>
                  </a:lnTo>
                  <a:lnTo>
                    <a:pt x="553" y="848"/>
                  </a:lnTo>
                  <a:lnTo>
                    <a:pt x="567" y="848"/>
                  </a:lnTo>
                  <a:lnTo>
                    <a:pt x="582" y="848"/>
                  </a:lnTo>
                  <a:lnTo>
                    <a:pt x="596" y="848"/>
                  </a:lnTo>
                  <a:lnTo>
                    <a:pt x="607" y="848"/>
                  </a:lnTo>
                  <a:lnTo>
                    <a:pt x="622" y="848"/>
                  </a:lnTo>
                  <a:lnTo>
                    <a:pt x="636" y="848"/>
                  </a:lnTo>
                  <a:lnTo>
                    <a:pt x="651" y="848"/>
                  </a:lnTo>
                  <a:lnTo>
                    <a:pt x="666" y="848"/>
                  </a:lnTo>
                  <a:lnTo>
                    <a:pt x="680" y="848"/>
                  </a:lnTo>
                  <a:lnTo>
                    <a:pt x="691" y="848"/>
                  </a:lnTo>
                  <a:lnTo>
                    <a:pt x="706" y="848"/>
                  </a:lnTo>
                  <a:lnTo>
                    <a:pt x="720" y="833"/>
                  </a:lnTo>
                  <a:lnTo>
                    <a:pt x="735" y="791"/>
                  </a:lnTo>
                  <a:lnTo>
                    <a:pt x="749" y="733"/>
                  </a:lnTo>
                  <a:lnTo>
                    <a:pt x="760" y="806"/>
                  </a:lnTo>
                  <a:lnTo>
                    <a:pt x="775" y="623"/>
                  </a:lnTo>
                  <a:lnTo>
                    <a:pt x="789" y="527"/>
                  </a:lnTo>
                  <a:lnTo>
                    <a:pt x="804" y="0"/>
                  </a:lnTo>
                  <a:lnTo>
                    <a:pt x="818" y="111"/>
                  </a:lnTo>
                  <a:lnTo>
                    <a:pt x="833" y="248"/>
                  </a:lnTo>
                  <a:lnTo>
                    <a:pt x="844" y="344"/>
                  </a:lnTo>
                  <a:lnTo>
                    <a:pt x="858" y="264"/>
                  </a:lnTo>
                  <a:lnTo>
                    <a:pt x="873" y="416"/>
                  </a:lnTo>
                  <a:lnTo>
                    <a:pt x="887" y="416"/>
                  </a:lnTo>
                  <a:lnTo>
                    <a:pt x="902" y="275"/>
                  </a:lnTo>
                  <a:lnTo>
                    <a:pt x="913" y="443"/>
                  </a:lnTo>
                  <a:lnTo>
                    <a:pt x="927" y="386"/>
                  </a:lnTo>
                  <a:lnTo>
                    <a:pt x="942" y="374"/>
                  </a:lnTo>
                  <a:lnTo>
                    <a:pt x="957" y="153"/>
                  </a:lnTo>
                  <a:lnTo>
                    <a:pt x="971" y="527"/>
                  </a:lnTo>
                  <a:lnTo>
                    <a:pt x="986" y="344"/>
                  </a:lnTo>
                  <a:lnTo>
                    <a:pt x="997" y="500"/>
                  </a:lnTo>
                  <a:lnTo>
                    <a:pt x="1011" y="485"/>
                  </a:lnTo>
                  <a:lnTo>
                    <a:pt x="1026" y="596"/>
                  </a:lnTo>
                  <a:lnTo>
                    <a:pt x="1040" y="443"/>
                  </a:lnTo>
                  <a:lnTo>
                    <a:pt x="1055" y="611"/>
                  </a:lnTo>
                  <a:lnTo>
                    <a:pt x="1066" y="539"/>
                  </a:lnTo>
                  <a:lnTo>
                    <a:pt x="1080" y="623"/>
                  </a:lnTo>
                  <a:lnTo>
                    <a:pt x="1095" y="611"/>
                  </a:lnTo>
                  <a:lnTo>
                    <a:pt x="1109" y="722"/>
                  </a:lnTo>
                  <a:lnTo>
                    <a:pt x="1124" y="764"/>
                  </a:lnTo>
                  <a:lnTo>
                    <a:pt x="1138" y="775"/>
                  </a:lnTo>
                  <a:lnTo>
                    <a:pt x="1149" y="817"/>
                  </a:lnTo>
                  <a:lnTo>
                    <a:pt x="1164" y="848"/>
                  </a:lnTo>
                  <a:lnTo>
                    <a:pt x="1178" y="817"/>
                  </a:lnTo>
                  <a:lnTo>
                    <a:pt x="1193" y="817"/>
                  </a:lnTo>
                  <a:lnTo>
                    <a:pt x="1208" y="848"/>
                  </a:lnTo>
                  <a:lnTo>
                    <a:pt x="1218" y="825"/>
                  </a:lnTo>
                </a:path>
              </a:pathLst>
            </a:custGeom>
            <a:noFill/>
            <a:ln w="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" name="Freeform 80"/>
            <p:cNvSpPr>
              <a:spLocks/>
            </p:cNvSpPr>
            <p:nvPr/>
          </p:nvSpPr>
          <p:spPr bwMode="auto">
            <a:xfrm>
              <a:off x="848" y="869"/>
              <a:ext cx="1218" cy="561"/>
            </a:xfrm>
            <a:custGeom>
              <a:avLst/>
              <a:gdLst>
                <a:gd name="T0" fmla="*/ 11 w 1218"/>
                <a:gd name="T1" fmla="*/ 561 h 561"/>
                <a:gd name="T2" fmla="*/ 40 w 1218"/>
                <a:gd name="T3" fmla="*/ 561 h 561"/>
                <a:gd name="T4" fmla="*/ 69 w 1218"/>
                <a:gd name="T5" fmla="*/ 561 h 561"/>
                <a:gd name="T6" fmla="*/ 94 w 1218"/>
                <a:gd name="T7" fmla="*/ 561 h 561"/>
                <a:gd name="T8" fmla="*/ 123 w 1218"/>
                <a:gd name="T9" fmla="*/ 561 h 561"/>
                <a:gd name="T10" fmla="*/ 149 w 1218"/>
                <a:gd name="T11" fmla="*/ 561 h 561"/>
                <a:gd name="T12" fmla="*/ 178 w 1218"/>
                <a:gd name="T13" fmla="*/ 561 h 561"/>
                <a:gd name="T14" fmla="*/ 207 w 1218"/>
                <a:gd name="T15" fmla="*/ 561 h 561"/>
                <a:gd name="T16" fmla="*/ 233 w 1218"/>
                <a:gd name="T17" fmla="*/ 561 h 561"/>
                <a:gd name="T18" fmla="*/ 262 w 1218"/>
                <a:gd name="T19" fmla="*/ 561 h 561"/>
                <a:gd name="T20" fmla="*/ 291 w 1218"/>
                <a:gd name="T21" fmla="*/ 561 h 561"/>
                <a:gd name="T22" fmla="*/ 316 w 1218"/>
                <a:gd name="T23" fmla="*/ 561 h 561"/>
                <a:gd name="T24" fmla="*/ 345 w 1218"/>
                <a:gd name="T25" fmla="*/ 561 h 561"/>
                <a:gd name="T26" fmla="*/ 374 w 1218"/>
                <a:gd name="T27" fmla="*/ 561 h 561"/>
                <a:gd name="T28" fmla="*/ 400 w 1218"/>
                <a:gd name="T29" fmla="*/ 561 h 561"/>
                <a:gd name="T30" fmla="*/ 429 w 1218"/>
                <a:gd name="T31" fmla="*/ 561 h 561"/>
                <a:gd name="T32" fmla="*/ 455 w 1218"/>
                <a:gd name="T33" fmla="*/ 561 h 561"/>
                <a:gd name="T34" fmla="*/ 484 w 1218"/>
                <a:gd name="T35" fmla="*/ 561 h 561"/>
                <a:gd name="T36" fmla="*/ 513 w 1218"/>
                <a:gd name="T37" fmla="*/ 561 h 561"/>
                <a:gd name="T38" fmla="*/ 538 w 1218"/>
                <a:gd name="T39" fmla="*/ 561 h 561"/>
                <a:gd name="T40" fmla="*/ 567 w 1218"/>
                <a:gd name="T41" fmla="*/ 557 h 561"/>
                <a:gd name="T42" fmla="*/ 596 w 1218"/>
                <a:gd name="T43" fmla="*/ 553 h 561"/>
                <a:gd name="T44" fmla="*/ 622 w 1218"/>
                <a:gd name="T45" fmla="*/ 542 h 561"/>
                <a:gd name="T46" fmla="*/ 651 w 1218"/>
                <a:gd name="T47" fmla="*/ 527 h 561"/>
                <a:gd name="T48" fmla="*/ 680 w 1218"/>
                <a:gd name="T49" fmla="*/ 496 h 561"/>
                <a:gd name="T50" fmla="*/ 706 w 1218"/>
                <a:gd name="T51" fmla="*/ 454 h 561"/>
                <a:gd name="T52" fmla="*/ 735 w 1218"/>
                <a:gd name="T53" fmla="*/ 397 h 561"/>
                <a:gd name="T54" fmla="*/ 760 w 1218"/>
                <a:gd name="T55" fmla="*/ 324 h 561"/>
                <a:gd name="T56" fmla="*/ 789 w 1218"/>
                <a:gd name="T57" fmla="*/ 240 h 561"/>
                <a:gd name="T58" fmla="*/ 818 w 1218"/>
                <a:gd name="T59" fmla="*/ 152 h 561"/>
                <a:gd name="T60" fmla="*/ 844 w 1218"/>
                <a:gd name="T61" fmla="*/ 76 h 561"/>
                <a:gd name="T62" fmla="*/ 873 w 1218"/>
                <a:gd name="T63" fmla="*/ 23 h 561"/>
                <a:gd name="T64" fmla="*/ 902 w 1218"/>
                <a:gd name="T65" fmla="*/ 0 h 561"/>
                <a:gd name="T66" fmla="*/ 927 w 1218"/>
                <a:gd name="T67" fmla="*/ 11 h 561"/>
                <a:gd name="T68" fmla="*/ 957 w 1218"/>
                <a:gd name="T69" fmla="*/ 57 h 561"/>
                <a:gd name="T70" fmla="*/ 986 w 1218"/>
                <a:gd name="T71" fmla="*/ 126 h 561"/>
                <a:gd name="T72" fmla="*/ 1011 w 1218"/>
                <a:gd name="T73" fmla="*/ 214 h 561"/>
                <a:gd name="T74" fmla="*/ 1040 w 1218"/>
                <a:gd name="T75" fmla="*/ 298 h 561"/>
                <a:gd name="T76" fmla="*/ 1066 w 1218"/>
                <a:gd name="T77" fmla="*/ 374 h 561"/>
                <a:gd name="T78" fmla="*/ 1095 w 1218"/>
                <a:gd name="T79" fmla="*/ 439 h 561"/>
                <a:gd name="T80" fmla="*/ 1124 w 1218"/>
                <a:gd name="T81" fmla="*/ 485 h 561"/>
                <a:gd name="T82" fmla="*/ 1149 w 1218"/>
                <a:gd name="T83" fmla="*/ 519 h 561"/>
                <a:gd name="T84" fmla="*/ 1178 w 1218"/>
                <a:gd name="T85" fmla="*/ 538 h 561"/>
                <a:gd name="T86" fmla="*/ 1208 w 1218"/>
                <a:gd name="T87" fmla="*/ 55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18" h="561">
                  <a:moveTo>
                    <a:pt x="0" y="561"/>
                  </a:moveTo>
                  <a:lnTo>
                    <a:pt x="11" y="561"/>
                  </a:lnTo>
                  <a:lnTo>
                    <a:pt x="25" y="561"/>
                  </a:lnTo>
                  <a:lnTo>
                    <a:pt x="40" y="561"/>
                  </a:lnTo>
                  <a:lnTo>
                    <a:pt x="54" y="561"/>
                  </a:lnTo>
                  <a:lnTo>
                    <a:pt x="69" y="561"/>
                  </a:lnTo>
                  <a:lnTo>
                    <a:pt x="80" y="561"/>
                  </a:lnTo>
                  <a:lnTo>
                    <a:pt x="94" y="561"/>
                  </a:lnTo>
                  <a:lnTo>
                    <a:pt x="109" y="561"/>
                  </a:lnTo>
                  <a:lnTo>
                    <a:pt x="123" y="561"/>
                  </a:lnTo>
                  <a:lnTo>
                    <a:pt x="138" y="561"/>
                  </a:lnTo>
                  <a:lnTo>
                    <a:pt x="149" y="561"/>
                  </a:lnTo>
                  <a:lnTo>
                    <a:pt x="163" y="561"/>
                  </a:lnTo>
                  <a:lnTo>
                    <a:pt x="178" y="561"/>
                  </a:lnTo>
                  <a:lnTo>
                    <a:pt x="193" y="561"/>
                  </a:lnTo>
                  <a:lnTo>
                    <a:pt x="207" y="561"/>
                  </a:lnTo>
                  <a:lnTo>
                    <a:pt x="222" y="561"/>
                  </a:lnTo>
                  <a:lnTo>
                    <a:pt x="233" y="561"/>
                  </a:lnTo>
                  <a:lnTo>
                    <a:pt x="247" y="561"/>
                  </a:lnTo>
                  <a:lnTo>
                    <a:pt x="262" y="561"/>
                  </a:lnTo>
                  <a:lnTo>
                    <a:pt x="276" y="561"/>
                  </a:lnTo>
                  <a:lnTo>
                    <a:pt x="291" y="561"/>
                  </a:lnTo>
                  <a:lnTo>
                    <a:pt x="302" y="561"/>
                  </a:lnTo>
                  <a:lnTo>
                    <a:pt x="316" y="561"/>
                  </a:lnTo>
                  <a:lnTo>
                    <a:pt x="331" y="561"/>
                  </a:lnTo>
                  <a:lnTo>
                    <a:pt x="345" y="561"/>
                  </a:lnTo>
                  <a:lnTo>
                    <a:pt x="360" y="561"/>
                  </a:lnTo>
                  <a:lnTo>
                    <a:pt x="374" y="561"/>
                  </a:lnTo>
                  <a:lnTo>
                    <a:pt x="385" y="561"/>
                  </a:lnTo>
                  <a:lnTo>
                    <a:pt x="400" y="561"/>
                  </a:lnTo>
                  <a:lnTo>
                    <a:pt x="415" y="561"/>
                  </a:lnTo>
                  <a:lnTo>
                    <a:pt x="429" y="561"/>
                  </a:lnTo>
                  <a:lnTo>
                    <a:pt x="444" y="561"/>
                  </a:lnTo>
                  <a:lnTo>
                    <a:pt x="455" y="561"/>
                  </a:lnTo>
                  <a:lnTo>
                    <a:pt x="469" y="561"/>
                  </a:lnTo>
                  <a:lnTo>
                    <a:pt x="484" y="561"/>
                  </a:lnTo>
                  <a:lnTo>
                    <a:pt x="498" y="561"/>
                  </a:lnTo>
                  <a:lnTo>
                    <a:pt x="513" y="561"/>
                  </a:lnTo>
                  <a:lnTo>
                    <a:pt x="527" y="561"/>
                  </a:lnTo>
                  <a:lnTo>
                    <a:pt x="538" y="561"/>
                  </a:lnTo>
                  <a:lnTo>
                    <a:pt x="553" y="561"/>
                  </a:lnTo>
                  <a:lnTo>
                    <a:pt x="567" y="557"/>
                  </a:lnTo>
                  <a:lnTo>
                    <a:pt x="582" y="557"/>
                  </a:lnTo>
                  <a:lnTo>
                    <a:pt x="596" y="553"/>
                  </a:lnTo>
                  <a:lnTo>
                    <a:pt x="607" y="550"/>
                  </a:lnTo>
                  <a:lnTo>
                    <a:pt x="622" y="542"/>
                  </a:lnTo>
                  <a:lnTo>
                    <a:pt x="636" y="534"/>
                  </a:lnTo>
                  <a:lnTo>
                    <a:pt x="651" y="527"/>
                  </a:lnTo>
                  <a:lnTo>
                    <a:pt x="666" y="511"/>
                  </a:lnTo>
                  <a:lnTo>
                    <a:pt x="680" y="496"/>
                  </a:lnTo>
                  <a:lnTo>
                    <a:pt x="691" y="477"/>
                  </a:lnTo>
                  <a:lnTo>
                    <a:pt x="706" y="454"/>
                  </a:lnTo>
                  <a:lnTo>
                    <a:pt x="720" y="427"/>
                  </a:lnTo>
                  <a:lnTo>
                    <a:pt x="735" y="397"/>
                  </a:lnTo>
                  <a:lnTo>
                    <a:pt x="749" y="362"/>
                  </a:lnTo>
                  <a:lnTo>
                    <a:pt x="760" y="324"/>
                  </a:lnTo>
                  <a:lnTo>
                    <a:pt x="775" y="282"/>
                  </a:lnTo>
                  <a:lnTo>
                    <a:pt x="789" y="240"/>
                  </a:lnTo>
                  <a:lnTo>
                    <a:pt x="804" y="198"/>
                  </a:lnTo>
                  <a:lnTo>
                    <a:pt x="818" y="152"/>
                  </a:lnTo>
                  <a:lnTo>
                    <a:pt x="833" y="114"/>
                  </a:lnTo>
                  <a:lnTo>
                    <a:pt x="844" y="76"/>
                  </a:lnTo>
                  <a:lnTo>
                    <a:pt x="858" y="45"/>
                  </a:lnTo>
                  <a:lnTo>
                    <a:pt x="873" y="23"/>
                  </a:lnTo>
                  <a:lnTo>
                    <a:pt x="887" y="7"/>
                  </a:lnTo>
                  <a:lnTo>
                    <a:pt x="902" y="0"/>
                  </a:lnTo>
                  <a:lnTo>
                    <a:pt x="913" y="0"/>
                  </a:lnTo>
                  <a:lnTo>
                    <a:pt x="927" y="11"/>
                  </a:lnTo>
                  <a:lnTo>
                    <a:pt x="942" y="30"/>
                  </a:lnTo>
                  <a:lnTo>
                    <a:pt x="957" y="57"/>
                  </a:lnTo>
                  <a:lnTo>
                    <a:pt x="971" y="87"/>
                  </a:lnTo>
                  <a:lnTo>
                    <a:pt x="986" y="126"/>
                  </a:lnTo>
                  <a:lnTo>
                    <a:pt x="997" y="168"/>
                  </a:lnTo>
                  <a:lnTo>
                    <a:pt x="1011" y="214"/>
                  </a:lnTo>
                  <a:lnTo>
                    <a:pt x="1026" y="256"/>
                  </a:lnTo>
                  <a:lnTo>
                    <a:pt x="1040" y="298"/>
                  </a:lnTo>
                  <a:lnTo>
                    <a:pt x="1055" y="340"/>
                  </a:lnTo>
                  <a:lnTo>
                    <a:pt x="1066" y="374"/>
                  </a:lnTo>
                  <a:lnTo>
                    <a:pt x="1080" y="408"/>
                  </a:lnTo>
                  <a:lnTo>
                    <a:pt x="1095" y="439"/>
                  </a:lnTo>
                  <a:lnTo>
                    <a:pt x="1109" y="462"/>
                  </a:lnTo>
                  <a:lnTo>
                    <a:pt x="1124" y="485"/>
                  </a:lnTo>
                  <a:lnTo>
                    <a:pt x="1138" y="504"/>
                  </a:lnTo>
                  <a:lnTo>
                    <a:pt x="1149" y="519"/>
                  </a:lnTo>
                  <a:lnTo>
                    <a:pt x="1164" y="530"/>
                  </a:lnTo>
                  <a:lnTo>
                    <a:pt x="1178" y="538"/>
                  </a:lnTo>
                  <a:lnTo>
                    <a:pt x="1193" y="546"/>
                  </a:lnTo>
                  <a:lnTo>
                    <a:pt x="1208" y="550"/>
                  </a:lnTo>
                  <a:lnTo>
                    <a:pt x="1218" y="553"/>
                  </a:lnTo>
                </a:path>
              </a:pathLst>
            </a:custGeom>
            <a:noFill/>
            <a:ln w="34925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" name="Freeform 81"/>
            <p:cNvSpPr>
              <a:spLocks/>
            </p:cNvSpPr>
            <p:nvPr/>
          </p:nvSpPr>
          <p:spPr bwMode="auto">
            <a:xfrm>
              <a:off x="848" y="586"/>
              <a:ext cx="1218" cy="848"/>
            </a:xfrm>
            <a:custGeom>
              <a:avLst/>
              <a:gdLst>
                <a:gd name="T0" fmla="*/ 11 w 1218"/>
                <a:gd name="T1" fmla="*/ 0 h 848"/>
                <a:gd name="T2" fmla="*/ 40 w 1218"/>
                <a:gd name="T3" fmla="*/ 741 h 848"/>
                <a:gd name="T4" fmla="*/ 69 w 1218"/>
                <a:gd name="T5" fmla="*/ 848 h 848"/>
                <a:gd name="T6" fmla="*/ 94 w 1218"/>
                <a:gd name="T7" fmla="*/ 848 h 848"/>
                <a:gd name="T8" fmla="*/ 123 w 1218"/>
                <a:gd name="T9" fmla="*/ 848 h 848"/>
                <a:gd name="T10" fmla="*/ 149 w 1218"/>
                <a:gd name="T11" fmla="*/ 848 h 848"/>
                <a:gd name="T12" fmla="*/ 178 w 1218"/>
                <a:gd name="T13" fmla="*/ 848 h 848"/>
                <a:gd name="T14" fmla="*/ 207 w 1218"/>
                <a:gd name="T15" fmla="*/ 848 h 848"/>
                <a:gd name="T16" fmla="*/ 233 w 1218"/>
                <a:gd name="T17" fmla="*/ 848 h 848"/>
                <a:gd name="T18" fmla="*/ 262 w 1218"/>
                <a:gd name="T19" fmla="*/ 848 h 848"/>
                <a:gd name="T20" fmla="*/ 291 w 1218"/>
                <a:gd name="T21" fmla="*/ 848 h 848"/>
                <a:gd name="T22" fmla="*/ 316 w 1218"/>
                <a:gd name="T23" fmla="*/ 848 h 848"/>
                <a:gd name="T24" fmla="*/ 345 w 1218"/>
                <a:gd name="T25" fmla="*/ 848 h 848"/>
                <a:gd name="T26" fmla="*/ 374 w 1218"/>
                <a:gd name="T27" fmla="*/ 848 h 848"/>
                <a:gd name="T28" fmla="*/ 400 w 1218"/>
                <a:gd name="T29" fmla="*/ 848 h 848"/>
                <a:gd name="T30" fmla="*/ 429 w 1218"/>
                <a:gd name="T31" fmla="*/ 848 h 848"/>
                <a:gd name="T32" fmla="*/ 455 w 1218"/>
                <a:gd name="T33" fmla="*/ 848 h 848"/>
                <a:gd name="T34" fmla="*/ 484 w 1218"/>
                <a:gd name="T35" fmla="*/ 848 h 848"/>
                <a:gd name="T36" fmla="*/ 513 w 1218"/>
                <a:gd name="T37" fmla="*/ 848 h 848"/>
                <a:gd name="T38" fmla="*/ 538 w 1218"/>
                <a:gd name="T39" fmla="*/ 848 h 848"/>
                <a:gd name="T40" fmla="*/ 567 w 1218"/>
                <a:gd name="T41" fmla="*/ 848 h 848"/>
                <a:gd name="T42" fmla="*/ 596 w 1218"/>
                <a:gd name="T43" fmla="*/ 848 h 848"/>
                <a:gd name="T44" fmla="*/ 622 w 1218"/>
                <a:gd name="T45" fmla="*/ 848 h 848"/>
                <a:gd name="T46" fmla="*/ 651 w 1218"/>
                <a:gd name="T47" fmla="*/ 848 h 848"/>
                <a:gd name="T48" fmla="*/ 680 w 1218"/>
                <a:gd name="T49" fmla="*/ 848 h 848"/>
                <a:gd name="T50" fmla="*/ 706 w 1218"/>
                <a:gd name="T51" fmla="*/ 848 h 848"/>
                <a:gd name="T52" fmla="*/ 735 w 1218"/>
                <a:gd name="T53" fmla="*/ 848 h 848"/>
                <a:gd name="T54" fmla="*/ 760 w 1218"/>
                <a:gd name="T55" fmla="*/ 848 h 848"/>
                <a:gd name="T56" fmla="*/ 789 w 1218"/>
                <a:gd name="T57" fmla="*/ 848 h 848"/>
                <a:gd name="T58" fmla="*/ 818 w 1218"/>
                <a:gd name="T59" fmla="*/ 848 h 848"/>
                <a:gd name="T60" fmla="*/ 844 w 1218"/>
                <a:gd name="T61" fmla="*/ 848 h 848"/>
                <a:gd name="T62" fmla="*/ 873 w 1218"/>
                <a:gd name="T63" fmla="*/ 848 h 848"/>
                <a:gd name="T64" fmla="*/ 902 w 1218"/>
                <a:gd name="T65" fmla="*/ 848 h 848"/>
                <a:gd name="T66" fmla="*/ 927 w 1218"/>
                <a:gd name="T67" fmla="*/ 848 h 848"/>
                <a:gd name="T68" fmla="*/ 957 w 1218"/>
                <a:gd name="T69" fmla="*/ 848 h 848"/>
                <a:gd name="T70" fmla="*/ 986 w 1218"/>
                <a:gd name="T71" fmla="*/ 848 h 848"/>
                <a:gd name="T72" fmla="*/ 1011 w 1218"/>
                <a:gd name="T73" fmla="*/ 848 h 848"/>
                <a:gd name="T74" fmla="*/ 1040 w 1218"/>
                <a:gd name="T75" fmla="*/ 848 h 848"/>
                <a:gd name="T76" fmla="*/ 1066 w 1218"/>
                <a:gd name="T77" fmla="*/ 848 h 848"/>
                <a:gd name="T78" fmla="*/ 1095 w 1218"/>
                <a:gd name="T79" fmla="*/ 848 h 848"/>
                <a:gd name="T80" fmla="*/ 1124 w 1218"/>
                <a:gd name="T81" fmla="*/ 848 h 848"/>
                <a:gd name="T82" fmla="*/ 1149 w 1218"/>
                <a:gd name="T83" fmla="*/ 848 h 848"/>
                <a:gd name="T84" fmla="*/ 1178 w 1218"/>
                <a:gd name="T85" fmla="*/ 848 h 848"/>
                <a:gd name="T86" fmla="*/ 1208 w 1218"/>
                <a:gd name="T87" fmla="*/ 848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18" h="848">
                  <a:moveTo>
                    <a:pt x="0" y="290"/>
                  </a:moveTo>
                  <a:lnTo>
                    <a:pt x="11" y="0"/>
                  </a:lnTo>
                  <a:lnTo>
                    <a:pt x="25" y="523"/>
                  </a:lnTo>
                  <a:lnTo>
                    <a:pt x="40" y="741"/>
                  </a:lnTo>
                  <a:lnTo>
                    <a:pt x="54" y="829"/>
                  </a:lnTo>
                  <a:lnTo>
                    <a:pt x="69" y="848"/>
                  </a:lnTo>
                  <a:lnTo>
                    <a:pt x="80" y="848"/>
                  </a:lnTo>
                  <a:lnTo>
                    <a:pt x="94" y="848"/>
                  </a:lnTo>
                  <a:lnTo>
                    <a:pt x="109" y="848"/>
                  </a:lnTo>
                  <a:lnTo>
                    <a:pt x="123" y="848"/>
                  </a:lnTo>
                  <a:lnTo>
                    <a:pt x="138" y="848"/>
                  </a:lnTo>
                  <a:lnTo>
                    <a:pt x="149" y="848"/>
                  </a:lnTo>
                  <a:lnTo>
                    <a:pt x="163" y="848"/>
                  </a:lnTo>
                  <a:lnTo>
                    <a:pt x="178" y="848"/>
                  </a:lnTo>
                  <a:lnTo>
                    <a:pt x="193" y="848"/>
                  </a:lnTo>
                  <a:lnTo>
                    <a:pt x="207" y="848"/>
                  </a:lnTo>
                  <a:lnTo>
                    <a:pt x="222" y="848"/>
                  </a:lnTo>
                  <a:lnTo>
                    <a:pt x="233" y="848"/>
                  </a:lnTo>
                  <a:lnTo>
                    <a:pt x="247" y="848"/>
                  </a:lnTo>
                  <a:lnTo>
                    <a:pt x="262" y="848"/>
                  </a:lnTo>
                  <a:lnTo>
                    <a:pt x="276" y="848"/>
                  </a:lnTo>
                  <a:lnTo>
                    <a:pt x="291" y="848"/>
                  </a:lnTo>
                  <a:lnTo>
                    <a:pt x="302" y="848"/>
                  </a:lnTo>
                  <a:lnTo>
                    <a:pt x="316" y="848"/>
                  </a:lnTo>
                  <a:lnTo>
                    <a:pt x="331" y="848"/>
                  </a:lnTo>
                  <a:lnTo>
                    <a:pt x="345" y="848"/>
                  </a:lnTo>
                  <a:lnTo>
                    <a:pt x="360" y="848"/>
                  </a:lnTo>
                  <a:lnTo>
                    <a:pt x="374" y="848"/>
                  </a:lnTo>
                  <a:lnTo>
                    <a:pt x="385" y="848"/>
                  </a:lnTo>
                  <a:lnTo>
                    <a:pt x="400" y="848"/>
                  </a:lnTo>
                  <a:lnTo>
                    <a:pt x="415" y="848"/>
                  </a:lnTo>
                  <a:lnTo>
                    <a:pt x="429" y="848"/>
                  </a:lnTo>
                  <a:lnTo>
                    <a:pt x="444" y="848"/>
                  </a:lnTo>
                  <a:lnTo>
                    <a:pt x="455" y="848"/>
                  </a:lnTo>
                  <a:lnTo>
                    <a:pt x="469" y="848"/>
                  </a:lnTo>
                  <a:lnTo>
                    <a:pt x="484" y="848"/>
                  </a:lnTo>
                  <a:lnTo>
                    <a:pt x="498" y="848"/>
                  </a:lnTo>
                  <a:lnTo>
                    <a:pt x="513" y="848"/>
                  </a:lnTo>
                  <a:lnTo>
                    <a:pt x="527" y="848"/>
                  </a:lnTo>
                  <a:lnTo>
                    <a:pt x="538" y="848"/>
                  </a:lnTo>
                  <a:lnTo>
                    <a:pt x="553" y="848"/>
                  </a:lnTo>
                  <a:lnTo>
                    <a:pt x="567" y="848"/>
                  </a:lnTo>
                  <a:lnTo>
                    <a:pt x="582" y="848"/>
                  </a:lnTo>
                  <a:lnTo>
                    <a:pt x="596" y="848"/>
                  </a:lnTo>
                  <a:lnTo>
                    <a:pt x="607" y="848"/>
                  </a:lnTo>
                  <a:lnTo>
                    <a:pt x="622" y="848"/>
                  </a:lnTo>
                  <a:lnTo>
                    <a:pt x="636" y="848"/>
                  </a:lnTo>
                  <a:lnTo>
                    <a:pt x="651" y="848"/>
                  </a:lnTo>
                  <a:lnTo>
                    <a:pt x="666" y="848"/>
                  </a:lnTo>
                  <a:lnTo>
                    <a:pt x="680" y="848"/>
                  </a:lnTo>
                  <a:lnTo>
                    <a:pt x="691" y="848"/>
                  </a:lnTo>
                  <a:lnTo>
                    <a:pt x="706" y="848"/>
                  </a:lnTo>
                  <a:lnTo>
                    <a:pt x="720" y="848"/>
                  </a:lnTo>
                  <a:lnTo>
                    <a:pt x="735" y="848"/>
                  </a:lnTo>
                  <a:lnTo>
                    <a:pt x="749" y="848"/>
                  </a:lnTo>
                  <a:lnTo>
                    <a:pt x="760" y="848"/>
                  </a:lnTo>
                  <a:lnTo>
                    <a:pt x="775" y="848"/>
                  </a:lnTo>
                  <a:lnTo>
                    <a:pt x="789" y="848"/>
                  </a:lnTo>
                  <a:lnTo>
                    <a:pt x="804" y="848"/>
                  </a:lnTo>
                  <a:lnTo>
                    <a:pt x="818" y="848"/>
                  </a:lnTo>
                  <a:lnTo>
                    <a:pt x="833" y="848"/>
                  </a:lnTo>
                  <a:lnTo>
                    <a:pt x="844" y="848"/>
                  </a:lnTo>
                  <a:lnTo>
                    <a:pt x="858" y="848"/>
                  </a:lnTo>
                  <a:lnTo>
                    <a:pt x="873" y="848"/>
                  </a:lnTo>
                  <a:lnTo>
                    <a:pt x="887" y="848"/>
                  </a:lnTo>
                  <a:lnTo>
                    <a:pt x="902" y="848"/>
                  </a:lnTo>
                  <a:lnTo>
                    <a:pt x="913" y="848"/>
                  </a:lnTo>
                  <a:lnTo>
                    <a:pt x="927" y="848"/>
                  </a:lnTo>
                  <a:lnTo>
                    <a:pt x="942" y="848"/>
                  </a:lnTo>
                  <a:lnTo>
                    <a:pt x="957" y="848"/>
                  </a:lnTo>
                  <a:lnTo>
                    <a:pt x="971" y="848"/>
                  </a:lnTo>
                  <a:lnTo>
                    <a:pt x="986" y="848"/>
                  </a:lnTo>
                  <a:lnTo>
                    <a:pt x="997" y="848"/>
                  </a:lnTo>
                  <a:lnTo>
                    <a:pt x="1011" y="848"/>
                  </a:lnTo>
                  <a:lnTo>
                    <a:pt x="1026" y="848"/>
                  </a:lnTo>
                  <a:lnTo>
                    <a:pt x="1040" y="848"/>
                  </a:lnTo>
                  <a:lnTo>
                    <a:pt x="1055" y="848"/>
                  </a:lnTo>
                  <a:lnTo>
                    <a:pt x="1066" y="848"/>
                  </a:lnTo>
                  <a:lnTo>
                    <a:pt x="1080" y="848"/>
                  </a:lnTo>
                  <a:lnTo>
                    <a:pt x="1095" y="848"/>
                  </a:lnTo>
                  <a:lnTo>
                    <a:pt x="1109" y="848"/>
                  </a:lnTo>
                  <a:lnTo>
                    <a:pt x="1124" y="848"/>
                  </a:lnTo>
                  <a:lnTo>
                    <a:pt x="1138" y="848"/>
                  </a:lnTo>
                  <a:lnTo>
                    <a:pt x="1149" y="848"/>
                  </a:lnTo>
                  <a:lnTo>
                    <a:pt x="1164" y="848"/>
                  </a:lnTo>
                  <a:lnTo>
                    <a:pt x="1178" y="848"/>
                  </a:lnTo>
                  <a:lnTo>
                    <a:pt x="1193" y="848"/>
                  </a:lnTo>
                  <a:lnTo>
                    <a:pt x="1208" y="848"/>
                  </a:lnTo>
                  <a:lnTo>
                    <a:pt x="1218" y="848"/>
                  </a:lnTo>
                </a:path>
              </a:pathLst>
            </a:cu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" name="Freeform 82"/>
            <p:cNvSpPr>
              <a:spLocks/>
            </p:cNvSpPr>
            <p:nvPr/>
          </p:nvSpPr>
          <p:spPr bwMode="auto">
            <a:xfrm>
              <a:off x="848" y="640"/>
              <a:ext cx="1218" cy="794"/>
            </a:xfrm>
            <a:custGeom>
              <a:avLst/>
              <a:gdLst>
                <a:gd name="T0" fmla="*/ 11 w 1218"/>
                <a:gd name="T1" fmla="*/ 0 h 794"/>
                <a:gd name="T2" fmla="*/ 40 w 1218"/>
                <a:gd name="T3" fmla="*/ 779 h 794"/>
                <a:gd name="T4" fmla="*/ 69 w 1218"/>
                <a:gd name="T5" fmla="*/ 790 h 794"/>
                <a:gd name="T6" fmla="*/ 94 w 1218"/>
                <a:gd name="T7" fmla="*/ 790 h 794"/>
                <a:gd name="T8" fmla="*/ 123 w 1218"/>
                <a:gd name="T9" fmla="*/ 794 h 794"/>
                <a:gd name="T10" fmla="*/ 149 w 1218"/>
                <a:gd name="T11" fmla="*/ 794 h 794"/>
                <a:gd name="T12" fmla="*/ 178 w 1218"/>
                <a:gd name="T13" fmla="*/ 794 h 794"/>
                <a:gd name="T14" fmla="*/ 207 w 1218"/>
                <a:gd name="T15" fmla="*/ 794 h 794"/>
                <a:gd name="T16" fmla="*/ 233 w 1218"/>
                <a:gd name="T17" fmla="*/ 794 h 794"/>
                <a:gd name="T18" fmla="*/ 262 w 1218"/>
                <a:gd name="T19" fmla="*/ 794 h 794"/>
                <a:gd name="T20" fmla="*/ 291 w 1218"/>
                <a:gd name="T21" fmla="*/ 794 h 794"/>
                <a:gd name="T22" fmla="*/ 316 w 1218"/>
                <a:gd name="T23" fmla="*/ 794 h 794"/>
                <a:gd name="T24" fmla="*/ 345 w 1218"/>
                <a:gd name="T25" fmla="*/ 794 h 794"/>
                <a:gd name="T26" fmla="*/ 374 w 1218"/>
                <a:gd name="T27" fmla="*/ 794 h 794"/>
                <a:gd name="T28" fmla="*/ 400 w 1218"/>
                <a:gd name="T29" fmla="*/ 794 h 794"/>
                <a:gd name="T30" fmla="*/ 429 w 1218"/>
                <a:gd name="T31" fmla="*/ 794 h 794"/>
                <a:gd name="T32" fmla="*/ 455 w 1218"/>
                <a:gd name="T33" fmla="*/ 794 h 794"/>
                <a:gd name="T34" fmla="*/ 484 w 1218"/>
                <a:gd name="T35" fmla="*/ 794 h 794"/>
                <a:gd name="T36" fmla="*/ 513 w 1218"/>
                <a:gd name="T37" fmla="*/ 794 h 794"/>
                <a:gd name="T38" fmla="*/ 538 w 1218"/>
                <a:gd name="T39" fmla="*/ 794 h 794"/>
                <a:gd name="T40" fmla="*/ 567 w 1218"/>
                <a:gd name="T41" fmla="*/ 794 h 794"/>
                <a:gd name="T42" fmla="*/ 596 w 1218"/>
                <a:gd name="T43" fmla="*/ 794 h 794"/>
                <a:gd name="T44" fmla="*/ 622 w 1218"/>
                <a:gd name="T45" fmla="*/ 794 h 794"/>
                <a:gd name="T46" fmla="*/ 651 w 1218"/>
                <a:gd name="T47" fmla="*/ 794 h 794"/>
                <a:gd name="T48" fmla="*/ 680 w 1218"/>
                <a:gd name="T49" fmla="*/ 794 h 794"/>
                <a:gd name="T50" fmla="*/ 706 w 1218"/>
                <a:gd name="T51" fmla="*/ 794 h 794"/>
                <a:gd name="T52" fmla="*/ 735 w 1218"/>
                <a:gd name="T53" fmla="*/ 794 h 794"/>
                <a:gd name="T54" fmla="*/ 760 w 1218"/>
                <a:gd name="T55" fmla="*/ 794 h 794"/>
                <a:gd name="T56" fmla="*/ 789 w 1218"/>
                <a:gd name="T57" fmla="*/ 794 h 794"/>
                <a:gd name="T58" fmla="*/ 818 w 1218"/>
                <a:gd name="T59" fmla="*/ 794 h 794"/>
                <a:gd name="T60" fmla="*/ 844 w 1218"/>
                <a:gd name="T61" fmla="*/ 794 h 794"/>
                <a:gd name="T62" fmla="*/ 873 w 1218"/>
                <a:gd name="T63" fmla="*/ 794 h 794"/>
                <a:gd name="T64" fmla="*/ 902 w 1218"/>
                <a:gd name="T65" fmla="*/ 794 h 794"/>
                <a:gd name="T66" fmla="*/ 927 w 1218"/>
                <a:gd name="T67" fmla="*/ 794 h 794"/>
                <a:gd name="T68" fmla="*/ 957 w 1218"/>
                <a:gd name="T69" fmla="*/ 794 h 794"/>
                <a:gd name="T70" fmla="*/ 986 w 1218"/>
                <a:gd name="T71" fmla="*/ 794 h 794"/>
                <a:gd name="T72" fmla="*/ 1011 w 1218"/>
                <a:gd name="T73" fmla="*/ 794 h 794"/>
                <a:gd name="T74" fmla="*/ 1040 w 1218"/>
                <a:gd name="T75" fmla="*/ 794 h 794"/>
                <a:gd name="T76" fmla="*/ 1066 w 1218"/>
                <a:gd name="T77" fmla="*/ 794 h 794"/>
                <a:gd name="T78" fmla="*/ 1095 w 1218"/>
                <a:gd name="T79" fmla="*/ 794 h 794"/>
                <a:gd name="T80" fmla="*/ 1124 w 1218"/>
                <a:gd name="T81" fmla="*/ 794 h 794"/>
                <a:gd name="T82" fmla="*/ 1149 w 1218"/>
                <a:gd name="T83" fmla="*/ 794 h 794"/>
                <a:gd name="T84" fmla="*/ 1178 w 1218"/>
                <a:gd name="T85" fmla="*/ 794 h 794"/>
                <a:gd name="T86" fmla="*/ 1208 w 1218"/>
                <a:gd name="T8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18" h="794">
                  <a:moveTo>
                    <a:pt x="0" y="328"/>
                  </a:moveTo>
                  <a:lnTo>
                    <a:pt x="11" y="0"/>
                  </a:lnTo>
                  <a:lnTo>
                    <a:pt x="25" y="546"/>
                  </a:lnTo>
                  <a:lnTo>
                    <a:pt x="40" y="779"/>
                  </a:lnTo>
                  <a:lnTo>
                    <a:pt x="54" y="790"/>
                  </a:lnTo>
                  <a:lnTo>
                    <a:pt x="69" y="790"/>
                  </a:lnTo>
                  <a:lnTo>
                    <a:pt x="80" y="790"/>
                  </a:lnTo>
                  <a:lnTo>
                    <a:pt x="94" y="790"/>
                  </a:lnTo>
                  <a:lnTo>
                    <a:pt x="109" y="794"/>
                  </a:lnTo>
                  <a:lnTo>
                    <a:pt x="123" y="794"/>
                  </a:lnTo>
                  <a:lnTo>
                    <a:pt x="138" y="794"/>
                  </a:lnTo>
                  <a:lnTo>
                    <a:pt x="149" y="794"/>
                  </a:lnTo>
                  <a:lnTo>
                    <a:pt x="163" y="794"/>
                  </a:lnTo>
                  <a:lnTo>
                    <a:pt x="178" y="794"/>
                  </a:lnTo>
                  <a:lnTo>
                    <a:pt x="193" y="794"/>
                  </a:lnTo>
                  <a:lnTo>
                    <a:pt x="207" y="794"/>
                  </a:lnTo>
                  <a:lnTo>
                    <a:pt x="222" y="794"/>
                  </a:lnTo>
                  <a:lnTo>
                    <a:pt x="233" y="794"/>
                  </a:lnTo>
                  <a:lnTo>
                    <a:pt x="247" y="794"/>
                  </a:lnTo>
                  <a:lnTo>
                    <a:pt x="262" y="794"/>
                  </a:lnTo>
                  <a:lnTo>
                    <a:pt x="276" y="794"/>
                  </a:lnTo>
                  <a:lnTo>
                    <a:pt x="291" y="794"/>
                  </a:lnTo>
                  <a:lnTo>
                    <a:pt x="302" y="794"/>
                  </a:lnTo>
                  <a:lnTo>
                    <a:pt x="316" y="794"/>
                  </a:lnTo>
                  <a:lnTo>
                    <a:pt x="331" y="794"/>
                  </a:lnTo>
                  <a:lnTo>
                    <a:pt x="345" y="794"/>
                  </a:lnTo>
                  <a:lnTo>
                    <a:pt x="360" y="794"/>
                  </a:lnTo>
                  <a:lnTo>
                    <a:pt x="374" y="794"/>
                  </a:lnTo>
                  <a:lnTo>
                    <a:pt x="385" y="794"/>
                  </a:lnTo>
                  <a:lnTo>
                    <a:pt x="400" y="794"/>
                  </a:lnTo>
                  <a:lnTo>
                    <a:pt x="415" y="794"/>
                  </a:lnTo>
                  <a:lnTo>
                    <a:pt x="429" y="794"/>
                  </a:lnTo>
                  <a:lnTo>
                    <a:pt x="444" y="794"/>
                  </a:lnTo>
                  <a:lnTo>
                    <a:pt x="455" y="794"/>
                  </a:lnTo>
                  <a:lnTo>
                    <a:pt x="469" y="794"/>
                  </a:lnTo>
                  <a:lnTo>
                    <a:pt x="484" y="794"/>
                  </a:lnTo>
                  <a:lnTo>
                    <a:pt x="498" y="794"/>
                  </a:lnTo>
                  <a:lnTo>
                    <a:pt x="513" y="794"/>
                  </a:lnTo>
                  <a:lnTo>
                    <a:pt x="527" y="794"/>
                  </a:lnTo>
                  <a:lnTo>
                    <a:pt x="538" y="794"/>
                  </a:lnTo>
                  <a:lnTo>
                    <a:pt x="553" y="794"/>
                  </a:lnTo>
                  <a:lnTo>
                    <a:pt x="567" y="794"/>
                  </a:lnTo>
                  <a:lnTo>
                    <a:pt x="582" y="794"/>
                  </a:lnTo>
                  <a:lnTo>
                    <a:pt x="596" y="794"/>
                  </a:lnTo>
                  <a:lnTo>
                    <a:pt x="607" y="794"/>
                  </a:lnTo>
                  <a:lnTo>
                    <a:pt x="622" y="794"/>
                  </a:lnTo>
                  <a:lnTo>
                    <a:pt x="636" y="794"/>
                  </a:lnTo>
                  <a:lnTo>
                    <a:pt x="651" y="794"/>
                  </a:lnTo>
                  <a:lnTo>
                    <a:pt x="666" y="794"/>
                  </a:lnTo>
                  <a:lnTo>
                    <a:pt x="680" y="794"/>
                  </a:lnTo>
                  <a:lnTo>
                    <a:pt x="691" y="794"/>
                  </a:lnTo>
                  <a:lnTo>
                    <a:pt x="706" y="794"/>
                  </a:lnTo>
                  <a:lnTo>
                    <a:pt x="720" y="794"/>
                  </a:lnTo>
                  <a:lnTo>
                    <a:pt x="735" y="794"/>
                  </a:lnTo>
                  <a:lnTo>
                    <a:pt x="749" y="794"/>
                  </a:lnTo>
                  <a:lnTo>
                    <a:pt x="760" y="794"/>
                  </a:lnTo>
                  <a:lnTo>
                    <a:pt x="775" y="794"/>
                  </a:lnTo>
                  <a:lnTo>
                    <a:pt x="789" y="794"/>
                  </a:lnTo>
                  <a:lnTo>
                    <a:pt x="804" y="794"/>
                  </a:lnTo>
                  <a:lnTo>
                    <a:pt x="818" y="794"/>
                  </a:lnTo>
                  <a:lnTo>
                    <a:pt x="833" y="794"/>
                  </a:lnTo>
                  <a:lnTo>
                    <a:pt x="844" y="794"/>
                  </a:lnTo>
                  <a:lnTo>
                    <a:pt x="858" y="794"/>
                  </a:lnTo>
                  <a:lnTo>
                    <a:pt x="873" y="794"/>
                  </a:lnTo>
                  <a:lnTo>
                    <a:pt x="887" y="794"/>
                  </a:lnTo>
                  <a:lnTo>
                    <a:pt x="902" y="794"/>
                  </a:lnTo>
                  <a:lnTo>
                    <a:pt x="913" y="794"/>
                  </a:lnTo>
                  <a:lnTo>
                    <a:pt x="927" y="794"/>
                  </a:lnTo>
                  <a:lnTo>
                    <a:pt x="942" y="794"/>
                  </a:lnTo>
                  <a:lnTo>
                    <a:pt x="957" y="794"/>
                  </a:lnTo>
                  <a:lnTo>
                    <a:pt x="971" y="794"/>
                  </a:lnTo>
                  <a:lnTo>
                    <a:pt x="986" y="794"/>
                  </a:lnTo>
                  <a:lnTo>
                    <a:pt x="997" y="794"/>
                  </a:lnTo>
                  <a:lnTo>
                    <a:pt x="1011" y="794"/>
                  </a:lnTo>
                  <a:lnTo>
                    <a:pt x="1026" y="794"/>
                  </a:lnTo>
                  <a:lnTo>
                    <a:pt x="1040" y="794"/>
                  </a:lnTo>
                  <a:lnTo>
                    <a:pt x="1055" y="794"/>
                  </a:lnTo>
                  <a:lnTo>
                    <a:pt x="1066" y="794"/>
                  </a:lnTo>
                  <a:lnTo>
                    <a:pt x="1080" y="794"/>
                  </a:lnTo>
                  <a:lnTo>
                    <a:pt x="1095" y="794"/>
                  </a:lnTo>
                  <a:lnTo>
                    <a:pt x="1109" y="794"/>
                  </a:lnTo>
                  <a:lnTo>
                    <a:pt x="1124" y="794"/>
                  </a:lnTo>
                  <a:lnTo>
                    <a:pt x="1138" y="794"/>
                  </a:lnTo>
                  <a:lnTo>
                    <a:pt x="1149" y="794"/>
                  </a:lnTo>
                  <a:lnTo>
                    <a:pt x="1164" y="794"/>
                  </a:lnTo>
                  <a:lnTo>
                    <a:pt x="1178" y="794"/>
                  </a:lnTo>
                  <a:lnTo>
                    <a:pt x="1193" y="794"/>
                  </a:lnTo>
                  <a:lnTo>
                    <a:pt x="1208" y="794"/>
                  </a:lnTo>
                  <a:lnTo>
                    <a:pt x="1218" y="794"/>
                  </a:lnTo>
                </a:path>
              </a:pathLst>
            </a:custGeom>
            <a:noFill/>
            <a:ln w="17463" cap="flat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" name="Freeform 83"/>
            <p:cNvSpPr>
              <a:spLocks/>
            </p:cNvSpPr>
            <p:nvPr/>
          </p:nvSpPr>
          <p:spPr bwMode="auto">
            <a:xfrm>
              <a:off x="848" y="586"/>
              <a:ext cx="1218" cy="848"/>
            </a:xfrm>
            <a:custGeom>
              <a:avLst/>
              <a:gdLst>
                <a:gd name="T0" fmla="*/ 11 w 1218"/>
                <a:gd name="T1" fmla="*/ 0 h 848"/>
                <a:gd name="T2" fmla="*/ 40 w 1218"/>
                <a:gd name="T3" fmla="*/ 752 h 848"/>
                <a:gd name="T4" fmla="*/ 69 w 1218"/>
                <a:gd name="T5" fmla="*/ 840 h 848"/>
                <a:gd name="T6" fmla="*/ 94 w 1218"/>
                <a:gd name="T7" fmla="*/ 848 h 848"/>
                <a:gd name="T8" fmla="*/ 123 w 1218"/>
                <a:gd name="T9" fmla="*/ 848 h 848"/>
                <a:gd name="T10" fmla="*/ 149 w 1218"/>
                <a:gd name="T11" fmla="*/ 848 h 848"/>
                <a:gd name="T12" fmla="*/ 178 w 1218"/>
                <a:gd name="T13" fmla="*/ 848 h 848"/>
                <a:gd name="T14" fmla="*/ 207 w 1218"/>
                <a:gd name="T15" fmla="*/ 848 h 848"/>
                <a:gd name="T16" fmla="*/ 233 w 1218"/>
                <a:gd name="T17" fmla="*/ 848 h 848"/>
                <a:gd name="T18" fmla="*/ 262 w 1218"/>
                <a:gd name="T19" fmla="*/ 848 h 848"/>
                <a:gd name="T20" fmla="*/ 291 w 1218"/>
                <a:gd name="T21" fmla="*/ 848 h 848"/>
                <a:gd name="T22" fmla="*/ 316 w 1218"/>
                <a:gd name="T23" fmla="*/ 848 h 848"/>
                <a:gd name="T24" fmla="*/ 345 w 1218"/>
                <a:gd name="T25" fmla="*/ 848 h 848"/>
                <a:gd name="T26" fmla="*/ 374 w 1218"/>
                <a:gd name="T27" fmla="*/ 848 h 848"/>
                <a:gd name="T28" fmla="*/ 400 w 1218"/>
                <a:gd name="T29" fmla="*/ 848 h 848"/>
                <a:gd name="T30" fmla="*/ 429 w 1218"/>
                <a:gd name="T31" fmla="*/ 848 h 848"/>
                <a:gd name="T32" fmla="*/ 455 w 1218"/>
                <a:gd name="T33" fmla="*/ 848 h 848"/>
                <a:gd name="T34" fmla="*/ 484 w 1218"/>
                <a:gd name="T35" fmla="*/ 848 h 848"/>
                <a:gd name="T36" fmla="*/ 513 w 1218"/>
                <a:gd name="T37" fmla="*/ 848 h 848"/>
                <a:gd name="T38" fmla="*/ 538 w 1218"/>
                <a:gd name="T39" fmla="*/ 848 h 848"/>
                <a:gd name="T40" fmla="*/ 567 w 1218"/>
                <a:gd name="T41" fmla="*/ 848 h 848"/>
                <a:gd name="T42" fmla="*/ 596 w 1218"/>
                <a:gd name="T43" fmla="*/ 848 h 848"/>
                <a:gd name="T44" fmla="*/ 622 w 1218"/>
                <a:gd name="T45" fmla="*/ 848 h 848"/>
                <a:gd name="T46" fmla="*/ 651 w 1218"/>
                <a:gd name="T47" fmla="*/ 848 h 848"/>
                <a:gd name="T48" fmla="*/ 680 w 1218"/>
                <a:gd name="T49" fmla="*/ 848 h 848"/>
                <a:gd name="T50" fmla="*/ 706 w 1218"/>
                <a:gd name="T51" fmla="*/ 848 h 848"/>
                <a:gd name="T52" fmla="*/ 735 w 1218"/>
                <a:gd name="T53" fmla="*/ 848 h 848"/>
                <a:gd name="T54" fmla="*/ 760 w 1218"/>
                <a:gd name="T55" fmla="*/ 848 h 848"/>
                <a:gd name="T56" fmla="*/ 789 w 1218"/>
                <a:gd name="T57" fmla="*/ 848 h 848"/>
                <a:gd name="T58" fmla="*/ 818 w 1218"/>
                <a:gd name="T59" fmla="*/ 848 h 848"/>
                <a:gd name="T60" fmla="*/ 844 w 1218"/>
                <a:gd name="T61" fmla="*/ 848 h 848"/>
                <a:gd name="T62" fmla="*/ 873 w 1218"/>
                <a:gd name="T63" fmla="*/ 848 h 848"/>
                <a:gd name="T64" fmla="*/ 902 w 1218"/>
                <a:gd name="T65" fmla="*/ 848 h 848"/>
                <a:gd name="T66" fmla="*/ 927 w 1218"/>
                <a:gd name="T67" fmla="*/ 848 h 848"/>
                <a:gd name="T68" fmla="*/ 957 w 1218"/>
                <a:gd name="T69" fmla="*/ 848 h 848"/>
                <a:gd name="T70" fmla="*/ 986 w 1218"/>
                <a:gd name="T71" fmla="*/ 848 h 848"/>
                <a:gd name="T72" fmla="*/ 1011 w 1218"/>
                <a:gd name="T73" fmla="*/ 848 h 848"/>
                <a:gd name="T74" fmla="*/ 1040 w 1218"/>
                <a:gd name="T75" fmla="*/ 848 h 848"/>
                <a:gd name="T76" fmla="*/ 1066 w 1218"/>
                <a:gd name="T77" fmla="*/ 848 h 848"/>
                <a:gd name="T78" fmla="*/ 1095 w 1218"/>
                <a:gd name="T79" fmla="*/ 848 h 848"/>
                <a:gd name="T80" fmla="*/ 1124 w 1218"/>
                <a:gd name="T81" fmla="*/ 848 h 848"/>
                <a:gd name="T82" fmla="*/ 1149 w 1218"/>
                <a:gd name="T83" fmla="*/ 848 h 848"/>
                <a:gd name="T84" fmla="*/ 1178 w 1218"/>
                <a:gd name="T85" fmla="*/ 848 h 848"/>
                <a:gd name="T86" fmla="*/ 1208 w 1218"/>
                <a:gd name="T87" fmla="*/ 848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18" h="848">
                  <a:moveTo>
                    <a:pt x="0" y="260"/>
                  </a:moveTo>
                  <a:lnTo>
                    <a:pt x="11" y="0"/>
                  </a:lnTo>
                  <a:lnTo>
                    <a:pt x="25" y="481"/>
                  </a:lnTo>
                  <a:lnTo>
                    <a:pt x="40" y="752"/>
                  </a:lnTo>
                  <a:lnTo>
                    <a:pt x="54" y="806"/>
                  </a:lnTo>
                  <a:lnTo>
                    <a:pt x="69" y="840"/>
                  </a:lnTo>
                  <a:lnTo>
                    <a:pt x="80" y="848"/>
                  </a:lnTo>
                  <a:lnTo>
                    <a:pt x="94" y="848"/>
                  </a:lnTo>
                  <a:lnTo>
                    <a:pt x="109" y="848"/>
                  </a:lnTo>
                  <a:lnTo>
                    <a:pt x="123" y="848"/>
                  </a:lnTo>
                  <a:lnTo>
                    <a:pt x="138" y="848"/>
                  </a:lnTo>
                  <a:lnTo>
                    <a:pt x="149" y="848"/>
                  </a:lnTo>
                  <a:lnTo>
                    <a:pt x="163" y="848"/>
                  </a:lnTo>
                  <a:lnTo>
                    <a:pt x="178" y="848"/>
                  </a:lnTo>
                  <a:lnTo>
                    <a:pt x="193" y="848"/>
                  </a:lnTo>
                  <a:lnTo>
                    <a:pt x="207" y="848"/>
                  </a:lnTo>
                  <a:lnTo>
                    <a:pt x="222" y="848"/>
                  </a:lnTo>
                  <a:lnTo>
                    <a:pt x="233" y="848"/>
                  </a:lnTo>
                  <a:lnTo>
                    <a:pt x="247" y="848"/>
                  </a:lnTo>
                  <a:lnTo>
                    <a:pt x="262" y="848"/>
                  </a:lnTo>
                  <a:lnTo>
                    <a:pt x="276" y="848"/>
                  </a:lnTo>
                  <a:lnTo>
                    <a:pt x="291" y="848"/>
                  </a:lnTo>
                  <a:lnTo>
                    <a:pt x="302" y="848"/>
                  </a:lnTo>
                  <a:lnTo>
                    <a:pt x="316" y="848"/>
                  </a:lnTo>
                  <a:lnTo>
                    <a:pt x="331" y="848"/>
                  </a:lnTo>
                  <a:lnTo>
                    <a:pt x="345" y="848"/>
                  </a:lnTo>
                  <a:lnTo>
                    <a:pt x="360" y="848"/>
                  </a:lnTo>
                  <a:lnTo>
                    <a:pt x="374" y="848"/>
                  </a:lnTo>
                  <a:lnTo>
                    <a:pt x="385" y="848"/>
                  </a:lnTo>
                  <a:lnTo>
                    <a:pt x="400" y="848"/>
                  </a:lnTo>
                  <a:lnTo>
                    <a:pt x="415" y="848"/>
                  </a:lnTo>
                  <a:lnTo>
                    <a:pt x="429" y="848"/>
                  </a:lnTo>
                  <a:lnTo>
                    <a:pt x="444" y="848"/>
                  </a:lnTo>
                  <a:lnTo>
                    <a:pt x="455" y="848"/>
                  </a:lnTo>
                  <a:lnTo>
                    <a:pt x="469" y="848"/>
                  </a:lnTo>
                  <a:lnTo>
                    <a:pt x="484" y="848"/>
                  </a:lnTo>
                  <a:lnTo>
                    <a:pt x="498" y="848"/>
                  </a:lnTo>
                  <a:lnTo>
                    <a:pt x="513" y="848"/>
                  </a:lnTo>
                  <a:lnTo>
                    <a:pt x="527" y="848"/>
                  </a:lnTo>
                  <a:lnTo>
                    <a:pt x="538" y="848"/>
                  </a:lnTo>
                  <a:lnTo>
                    <a:pt x="553" y="848"/>
                  </a:lnTo>
                  <a:lnTo>
                    <a:pt x="567" y="848"/>
                  </a:lnTo>
                  <a:lnTo>
                    <a:pt x="582" y="848"/>
                  </a:lnTo>
                  <a:lnTo>
                    <a:pt x="596" y="848"/>
                  </a:lnTo>
                  <a:lnTo>
                    <a:pt x="607" y="848"/>
                  </a:lnTo>
                  <a:lnTo>
                    <a:pt x="622" y="848"/>
                  </a:lnTo>
                  <a:lnTo>
                    <a:pt x="636" y="848"/>
                  </a:lnTo>
                  <a:lnTo>
                    <a:pt x="651" y="848"/>
                  </a:lnTo>
                  <a:lnTo>
                    <a:pt x="666" y="848"/>
                  </a:lnTo>
                  <a:lnTo>
                    <a:pt x="680" y="848"/>
                  </a:lnTo>
                  <a:lnTo>
                    <a:pt x="691" y="848"/>
                  </a:lnTo>
                  <a:lnTo>
                    <a:pt x="706" y="848"/>
                  </a:lnTo>
                  <a:lnTo>
                    <a:pt x="720" y="848"/>
                  </a:lnTo>
                  <a:lnTo>
                    <a:pt x="735" y="848"/>
                  </a:lnTo>
                  <a:lnTo>
                    <a:pt x="749" y="848"/>
                  </a:lnTo>
                  <a:lnTo>
                    <a:pt x="760" y="848"/>
                  </a:lnTo>
                  <a:lnTo>
                    <a:pt x="775" y="848"/>
                  </a:lnTo>
                  <a:lnTo>
                    <a:pt x="789" y="848"/>
                  </a:lnTo>
                  <a:lnTo>
                    <a:pt x="804" y="848"/>
                  </a:lnTo>
                  <a:lnTo>
                    <a:pt x="818" y="848"/>
                  </a:lnTo>
                  <a:lnTo>
                    <a:pt x="833" y="848"/>
                  </a:lnTo>
                  <a:lnTo>
                    <a:pt x="844" y="848"/>
                  </a:lnTo>
                  <a:lnTo>
                    <a:pt x="858" y="848"/>
                  </a:lnTo>
                  <a:lnTo>
                    <a:pt x="873" y="848"/>
                  </a:lnTo>
                  <a:lnTo>
                    <a:pt x="887" y="848"/>
                  </a:lnTo>
                  <a:lnTo>
                    <a:pt x="902" y="848"/>
                  </a:lnTo>
                  <a:lnTo>
                    <a:pt x="913" y="848"/>
                  </a:lnTo>
                  <a:lnTo>
                    <a:pt x="927" y="848"/>
                  </a:lnTo>
                  <a:lnTo>
                    <a:pt x="942" y="848"/>
                  </a:lnTo>
                  <a:lnTo>
                    <a:pt x="957" y="848"/>
                  </a:lnTo>
                  <a:lnTo>
                    <a:pt x="971" y="848"/>
                  </a:lnTo>
                  <a:lnTo>
                    <a:pt x="986" y="848"/>
                  </a:lnTo>
                  <a:lnTo>
                    <a:pt x="997" y="848"/>
                  </a:lnTo>
                  <a:lnTo>
                    <a:pt x="1011" y="848"/>
                  </a:lnTo>
                  <a:lnTo>
                    <a:pt x="1026" y="848"/>
                  </a:lnTo>
                  <a:lnTo>
                    <a:pt x="1040" y="848"/>
                  </a:lnTo>
                  <a:lnTo>
                    <a:pt x="1055" y="848"/>
                  </a:lnTo>
                  <a:lnTo>
                    <a:pt x="1066" y="848"/>
                  </a:lnTo>
                  <a:lnTo>
                    <a:pt x="1080" y="848"/>
                  </a:lnTo>
                  <a:lnTo>
                    <a:pt x="1095" y="848"/>
                  </a:lnTo>
                  <a:lnTo>
                    <a:pt x="1109" y="848"/>
                  </a:lnTo>
                  <a:lnTo>
                    <a:pt x="1124" y="848"/>
                  </a:lnTo>
                  <a:lnTo>
                    <a:pt x="1138" y="848"/>
                  </a:lnTo>
                  <a:lnTo>
                    <a:pt x="1149" y="848"/>
                  </a:lnTo>
                  <a:lnTo>
                    <a:pt x="1164" y="848"/>
                  </a:lnTo>
                  <a:lnTo>
                    <a:pt x="1178" y="848"/>
                  </a:lnTo>
                  <a:lnTo>
                    <a:pt x="1193" y="848"/>
                  </a:lnTo>
                  <a:lnTo>
                    <a:pt x="1208" y="848"/>
                  </a:lnTo>
                  <a:lnTo>
                    <a:pt x="1218" y="848"/>
                  </a:lnTo>
                </a:path>
              </a:pathLst>
            </a:cu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" name="Freeform 84"/>
            <p:cNvSpPr>
              <a:spLocks/>
            </p:cNvSpPr>
            <p:nvPr/>
          </p:nvSpPr>
          <p:spPr bwMode="auto">
            <a:xfrm>
              <a:off x="848" y="636"/>
              <a:ext cx="1218" cy="798"/>
            </a:xfrm>
            <a:custGeom>
              <a:avLst/>
              <a:gdLst>
                <a:gd name="T0" fmla="*/ 11 w 1218"/>
                <a:gd name="T1" fmla="*/ 0 h 798"/>
                <a:gd name="T2" fmla="*/ 40 w 1218"/>
                <a:gd name="T3" fmla="*/ 775 h 798"/>
                <a:gd name="T4" fmla="*/ 69 w 1218"/>
                <a:gd name="T5" fmla="*/ 794 h 798"/>
                <a:gd name="T6" fmla="*/ 94 w 1218"/>
                <a:gd name="T7" fmla="*/ 794 h 798"/>
                <a:gd name="T8" fmla="*/ 123 w 1218"/>
                <a:gd name="T9" fmla="*/ 798 h 798"/>
                <a:gd name="T10" fmla="*/ 149 w 1218"/>
                <a:gd name="T11" fmla="*/ 798 h 798"/>
                <a:gd name="T12" fmla="*/ 178 w 1218"/>
                <a:gd name="T13" fmla="*/ 798 h 798"/>
                <a:gd name="T14" fmla="*/ 207 w 1218"/>
                <a:gd name="T15" fmla="*/ 798 h 798"/>
                <a:gd name="T16" fmla="*/ 233 w 1218"/>
                <a:gd name="T17" fmla="*/ 798 h 798"/>
                <a:gd name="T18" fmla="*/ 262 w 1218"/>
                <a:gd name="T19" fmla="*/ 798 h 798"/>
                <a:gd name="T20" fmla="*/ 291 w 1218"/>
                <a:gd name="T21" fmla="*/ 798 h 798"/>
                <a:gd name="T22" fmla="*/ 316 w 1218"/>
                <a:gd name="T23" fmla="*/ 798 h 798"/>
                <a:gd name="T24" fmla="*/ 345 w 1218"/>
                <a:gd name="T25" fmla="*/ 798 h 798"/>
                <a:gd name="T26" fmla="*/ 374 w 1218"/>
                <a:gd name="T27" fmla="*/ 798 h 798"/>
                <a:gd name="T28" fmla="*/ 400 w 1218"/>
                <a:gd name="T29" fmla="*/ 798 h 798"/>
                <a:gd name="T30" fmla="*/ 429 w 1218"/>
                <a:gd name="T31" fmla="*/ 798 h 798"/>
                <a:gd name="T32" fmla="*/ 455 w 1218"/>
                <a:gd name="T33" fmla="*/ 798 h 798"/>
                <a:gd name="T34" fmla="*/ 484 w 1218"/>
                <a:gd name="T35" fmla="*/ 798 h 798"/>
                <a:gd name="T36" fmla="*/ 513 w 1218"/>
                <a:gd name="T37" fmla="*/ 798 h 798"/>
                <a:gd name="T38" fmla="*/ 538 w 1218"/>
                <a:gd name="T39" fmla="*/ 798 h 798"/>
                <a:gd name="T40" fmla="*/ 567 w 1218"/>
                <a:gd name="T41" fmla="*/ 798 h 798"/>
                <a:gd name="T42" fmla="*/ 596 w 1218"/>
                <a:gd name="T43" fmla="*/ 798 h 798"/>
                <a:gd name="T44" fmla="*/ 622 w 1218"/>
                <a:gd name="T45" fmla="*/ 798 h 798"/>
                <a:gd name="T46" fmla="*/ 651 w 1218"/>
                <a:gd name="T47" fmla="*/ 798 h 798"/>
                <a:gd name="T48" fmla="*/ 680 w 1218"/>
                <a:gd name="T49" fmla="*/ 798 h 798"/>
                <a:gd name="T50" fmla="*/ 706 w 1218"/>
                <a:gd name="T51" fmla="*/ 798 h 798"/>
                <a:gd name="T52" fmla="*/ 735 w 1218"/>
                <a:gd name="T53" fmla="*/ 798 h 798"/>
                <a:gd name="T54" fmla="*/ 760 w 1218"/>
                <a:gd name="T55" fmla="*/ 798 h 798"/>
                <a:gd name="T56" fmla="*/ 789 w 1218"/>
                <a:gd name="T57" fmla="*/ 798 h 798"/>
                <a:gd name="T58" fmla="*/ 818 w 1218"/>
                <a:gd name="T59" fmla="*/ 798 h 798"/>
                <a:gd name="T60" fmla="*/ 844 w 1218"/>
                <a:gd name="T61" fmla="*/ 798 h 798"/>
                <a:gd name="T62" fmla="*/ 873 w 1218"/>
                <a:gd name="T63" fmla="*/ 798 h 798"/>
                <a:gd name="T64" fmla="*/ 902 w 1218"/>
                <a:gd name="T65" fmla="*/ 798 h 798"/>
                <a:gd name="T66" fmla="*/ 927 w 1218"/>
                <a:gd name="T67" fmla="*/ 798 h 798"/>
                <a:gd name="T68" fmla="*/ 957 w 1218"/>
                <a:gd name="T69" fmla="*/ 798 h 798"/>
                <a:gd name="T70" fmla="*/ 986 w 1218"/>
                <a:gd name="T71" fmla="*/ 798 h 798"/>
                <a:gd name="T72" fmla="*/ 1011 w 1218"/>
                <a:gd name="T73" fmla="*/ 798 h 798"/>
                <a:gd name="T74" fmla="*/ 1040 w 1218"/>
                <a:gd name="T75" fmla="*/ 798 h 798"/>
                <a:gd name="T76" fmla="*/ 1066 w 1218"/>
                <a:gd name="T77" fmla="*/ 798 h 798"/>
                <a:gd name="T78" fmla="*/ 1095 w 1218"/>
                <a:gd name="T79" fmla="*/ 798 h 798"/>
                <a:gd name="T80" fmla="*/ 1124 w 1218"/>
                <a:gd name="T81" fmla="*/ 798 h 798"/>
                <a:gd name="T82" fmla="*/ 1149 w 1218"/>
                <a:gd name="T83" fmla="*/ 798 h 798"/>
                <a:gd name="T84" fmla="*/ 1178 w 1218"/>
                <a:gd name="T85" fmla="*/ 798 h 798"/>
                <a:gd name="T86" fmla="*/ 1208 w 1218"/>
                <a:gd name="T87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18" h="798">
                  <a:moveTo>
                    <a:pt x="0" y="309"/>
                  </a:moveTo>
                  <a:lnTo>
                    <a:pt x="11" y="0"/>
                  </a:lnTo>
                  <a:lnTo>
                    <a:pt x="25" y="519"/>
                  </a:lnTo>
                  <a:lnTo>
                    <a:pt x="40" y="775"/>
                  </a:lnTo>
                  <a:lnTo>
                    <a:pt x="54" y="794"/>
                  </a:lnTo>
                  <a:lnTo>
                    <a:pt x="69" y="794"/>
                  </a:lnTo>
                  <a:lnTo>
                    <a:pt x="80" y="794"/>
                  </a:lnTo>
                  <a:lnTo>
                    <a:pt x="94" y="794"/>
                  </a:lnTo>
                  <a:lnTo>
                    <a:pt x="109" y="798"/>
                  </a:lnTo>
                  <a:lnTo>
                    <a:pt x="123" y="798"/>
                  </a:lnTo>
                  <a:lnTo>
                    <a:pt x="138" y="798"/>
                  </a:lnTo>
                  <a:lnTo>
                    <a:pt x="149" y="798"/>
                  </a:lnTo>
                  <a:lnTo>
                    <a:pt x="163" y="798"/>
                  </a:lnTo>
                  <a:lnTo>
                    <a:pt x="178" y="798"/>
                  </a:lnTo>
                  <a:lnTo>
                    <a:pt x="193" y="798"/>
                  </a:lnTo>
                  <a:lnTo>
                    <a:pt x="207" y="798"/>
                  </a:lnTo>
                  <a:lnTo>
                    <a:pt x="222" y="798"/>
                  </a:lnTo>
                  <a:lnTo>
                    <a:pt x="233" y="798"/>
                  </a:lnTo>
                  <a:lnTo>
                    <a:pt x="247" y="798"/>
                  </a:lnTo>
                  <a:lnTo>
                    <a:pt x="262" y="798"/>
                  </a:lnTo>
                  <a:lnTo>
                    <a:pt x="276" y="798"/>
                  </a:lnTo>
                  <a:lnTo>
                    <a:pt x="291" y="798"/>
                  </a:lnTo>
                  <a:lnTo>
                    <a:pt x="302" y="798"/>
                  </a:lnTo>
                  <a:lnTo>
                    <a:pt x="316" y="798"/>
                  </a:lnTo>
                  <a:lnTo>
                    <a:pt x="331" y="798"/>
                  </a:lnTo>
                  <a:lnTo>
                    <a:pt x="345" y="798"/>
                  </a:lnTo>
                  <a:lnTo>
                    <a:pt x="360" y="798"/>
                  </a:lnTo>
                  <a:lnTo>
                    <a:pt x="374" y="798"/>
                  </a:lnTo>
                  <a:lnTo>
                    <a:pt x="385" y="798"/>
                  </a:lnTo>
                  <a:lnTo>
                    <a:pt x="400" y="798"/>
                  </a:lnTo>
                  <a:lnTo>
                    <a:pt x="415" y="798"/>
                  </a:lnTo>
                  <a:lnTo>
                    <a:pt x="429" y="798"/>
                  </a:lnTo>
                  <a:lnTo>
                    <a:pt x="444" y="798"/>
                  </a:lnTo>
                  <a:lnTo>
                    <a:pt x="455" y="798"/>
                  </a:lnTo>
                  <a:lnTo>
                    <a:pt x="469" y="798"/>
                  </a:lnTo>
                  <a:lnTo>
                    <a:pt x="484" y="798"/>
                  </a:lnTo>
                  <a:lnTo>
                    <a:pt x="498" y="798"/>
                  </a:lnTo>
                  <a:lnTo>
                    <a:pt x="513" y="798"/>
                  </a:lnTo>
                  <a:lnTo>
                    <a:pt x="527" y="798"/>
                  </a:lnTo>
                  <a:lnTo>
                    <a:pt x="538" y="798"/>
                  </a:lnTo>
                  <a:lnTo>
                    <a:pt x="553" y="798"/>
                  </a:lnTo>
                  <a:lnTo>
                    <a:pt x="567" y="798"/>
                  </a:lnTo>
                  <a:lnTo>
                    <a:pt x="582" y="798"/>
                  </a:lnTo>
                  <a:lnTo>
                    <a:pt x="596" y="798"/>
                  </a:lnTo>
                  <a:lnTo>
                    <a:pt x="607" y="798"/>
                  </a:lnTo>
                  <a:lnTo>
                    <a:pt x="622" y="798"/>
                  </a:lnTo>
                  <a:lnTo>
                    <a:pt x="636" y="798"/>
                  </a:lnTo>
                  <a:lnTo>
                    <a:pt x="651" y="798"/>
                  </a:lnTo>
                  <a:lnTo>
                    <a:pt x="666" y="798"/>
                  </a:lnTo>
                  <a:lnTo>
                    <a:pt x="680" y="798"/>
                  </a:lnTo>
                  <a:lnTo>
                    <a:pt x="691" y="798"/>
                  </a:lnTo>
                  <a:lnTo>
                    <a:pt x="706" y="798"/>
                  </a:lnTo>
                  <a:lnTo>
                    <a:pt x="720" y="798"/>
                  </a:lnTo>
                  <a:lnTo>
                    <a:pt x="735" y="798"/>
                  </a:lnTo>
                  <a:lnTo>
                    <a:pt x="749" y="798"/>
                  </a:lnTo>
                  <a:lnTo>
                    <a:pt x="760" y="798"/>
                  </a:lnTo>
                  <a:lnTo>
                    <a:pt x="775" y="798"/>
                  </a:lnTo>
                  <a:lnTo>
                    <a:pt x="789" y="798"/>
                  </a:lnTo>
                  <a:lnTo>
                    <a:pt x="804" y="798"/>
                  </a:lnTo>
                  <a:lnTo>
                    <a:pt x="818" y="798"/>
                  </a:lnTo>
                  <a:lnTo>
                    <a:pt x="833" y="798"/>
                  </a:lnTo>
                  <a:lnTo>
                    <a:pt x="844" y="798"/>
                  </a:lnTo>
                  <a:lnTo>
                    <a:pt x="858" y="798"/>
                  </a:lnTo>
                  <a:lnTo>
                    <a:pt x="873" y="798"/>
                  </a:lnTo>
                  <a:lnTo>
                    <a:pt x="887" y="798"/>
                  </a:lnTo>
                  <a:lnTo>
                    <a:pt x="902" y="798"/>
                  </a:lnTo>
                  <a:lnTo>
                    <a:pt x="913" y="798"/>
                  </a:lnTo>
                  <a:lnTo>
                    <a:pt x="927" y="798"/>
                  </a:lnTo>
                  <a:lnTo>
                    <a:pt x="942" y="798"/>
                  </a:lnTo>
                  <a:lnTo>
                    <a:pt x="957" y="798"/>
                  </a:lnTo>
                  <a:lnTo>
                    <a:pt x="971" y="798"/>
                  </a:lnTo>
                  <a:lnTo>
                    <a:pt x="986" y="798"/>
                  </a:lnTo>
                  <a:lnTo>
                    <a:pt x="997" y="798"/>
                  </a:lnTo>
                  <a:lnTo>
                    <a:pt x="1011" y="798"/>
                  </a:lnTo>
                  <a:lnTo>
                    <a:pt x="1026" y="798"/>
                  </a:lnTo>
                  <a:lnTo>
                    <a:pt x="1040" y="798"/>
                  </a:lnTo>
                  <a:lnTo>
                    <a:pt x="1055" y="798"/>
                  </a:lnTo>
                  <a:lnTo>
                    <a:pt x="1066" y="798"/>
                  </a:lnTo>
                  <a:lnTo>
                    <a:pt x="1080" y="798"/>
                  </a:lnTo>
                  <a:lnTo>
                    <a:pt x="1095" y="798"/>
                  </a:lnTo>
                  <a:lnTo>
                    <a:pt x="1109" y="798"/>
                  </a:lnTo>
                  <a:lnTo>
                    <a:pt x="1124" y="798"/>
                  </a:lnTo>
                  <a:lnTo>
                    <a:pt x="1138" y="798"/>
                  </a:lnTo>
                  <a:lnTo>
                    <a:pt x="1149" y="798"/>
                  </a:lnTo>
                  <a:lnTo>
                    <a:pt x="1164" y="798"/>
                  </a:lnTo>
                  <a:lnTo>
                    <a:pt x="1178" y="798"/>
                  </a:lnTo>
                  <a:lnTo>
                    <a:pt x="1193" y="798"/>
                  </a:lnTo>
                  <a:lnTo>
                    <a:pt x="1208" y="798"/>
                  </a:lnTo>
                  <a:lnTo>
                    <a:pt x="1218" y="798"/>
                  </a:lnTo>
                </a:path>
              </a:pathLst>
            </a:custGeom>
            <a:noFill/>
            <a:ln w="34925" cap="flat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Line 85"/>
            <p:cNvSpPr>
              <a:spLocks noChangeShapeType="1"/>
            </p:cNvSpPr>
            <p:nvPr/>
          </p:nvSpPr>
          <p:spPr bwMode="auto">
            <a:xfrm flipV="1">
              <a:off x="906" y="582"/>
              <a:ext cx="0" cy="84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1" name="Line 86"/>
            <p:cNvSpPr>
              <a:spLocks noChangeShapeType="1"/>
            </p:cNvSpPr>
            <p:nvPr/>
          </p:nvSpPr>
          <p:spPr bwMode="auto">
            <a:xfrm flipV="1">
              <a:off x="1466" y="601"/>
              <a:ext cx="0" cy="81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42" name="TextBox 141"/>
          <p:cNvSpPr txBox="1"/>
          <p:nvPr/>
        </p:nvSpPr>
        <p:spPr>
          <a:xfrm>
            <a:off x="3527998" y="2316361"/>
            <a:ext cx="9745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Normalized Enhancement</a:t>
            </a: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43" name="Group 142"/>
          <p:cNvGrpSpPr/>
          <p:nvPr/>
        </p:nvGrpSpPr>
        <p:grpSpPr>
          <a:xfrm>
            <a:off x="3681662" y="2673752"/>
            <a:ext cx="615059" cy="1582644"/>
            <a:chOff x="8437563" y="339725"/>
            <a:chExt cx="434975" cy="1420813"/>
          </a:xfrm>
        </p:grpSpPr>
        <p:sp>
          <p:nvSpPr>
            <p:cNvPr id="144" name="AutoShape 3"/>
            <p:cNvSpPr>
              <a:spLocks noChangeAspect="1" noChangeArrowheads="1" noTextEdit="1"/>
            </p:cNvSpPr>
            <p:nvPr/>
          </p:nvSpPr>
          <p:spPr bwMode="auto">
            <a:xfrm>
              <a:off x="8437563" y="339725"/>
              <a:ext cx="434975" cy="142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5" name="Rectangle 20"/>
            <p:cNvSpPr>
              <a:spLocks noChangeArrowheads="1"/>
            </p:cNvSpPr>
            <p:nvPr/>
          </p:nvSpPr>
          <p:spPr bwMode="auto">
            <a:xfrm>
              <a:off x="8478838" y="473075"/>
              <a:ext cx="111125" cy="11588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6" name="Rectangle 21"/>
            <p:cNvSpPr>
              <a:spLocks noChangeArrowheads="1"/>
            </p:cNvSpPr>
            <p:nvPr/>
          </p:nvSpPr>
          <p:spPr bwMode="auto">
            <a:xfrm>
              <a:off x="8478838" y="473075"/>
              <a:ext cx="111125" cy="1158875"/>
            </a:xfrm>
            <a:prstGeom prst="rect">
              <a:avLst/>
            </a:prstGeom>
            <a:noFill/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47" name="Picture 2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78838" y="473075"/>
              <a:ext cx="111125" cy="1158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8" name="Line 23"/>
            <p:cNvSpPr>
              <a:spLocks noChangeShapeType="1"/>
            </p:cNvSpPr>
            <p:nvPr/>
          </p:nvSpPr>
          <p:spPr bwMode="auto">
            <a:xfrm>
              <a:off x="8478838" y="473075"/>
              <a:ext cx="1111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" name="Line 24"/>
            <p:cNvSpPr>
              <a:spLocks noChangeShapeType="1"/>
            </p:cNvSpPr>
            <p:nvPr/>
          </p:nvSpPr>
          <p:spPr bwMode="auto">
            <a:xfrm>
              <a:off x="8478838" y="1631950"/>
              <a:ext cx="1111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0" name="Line 25"/>
            <p:cNvSpPr>
              <a:spLocks noChangeShapeType="1"/>
            </p:cNvSpPr>
            <p:nvPr/>
          </p:nvSpPr>
          <p:spPr bwMode="auto">
            <a:xfrm flipV="1">
              <a:off x="8589963" y="473075"/>
              <a:ext cx="0" cy="11588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1" name="Line 26"/>
            <p:cNvSpPr>
              <a:spLocks noChangeShapeType="1"/>
            </p:cNvSpPr>
            <p:nvPr/>
          </p:nvSpPr>
          <p:spPr bwMode="auto">
            <a:xfrm flipV="1">
              <a:off x="8478838" y="473075"/>
              <a:ext cx="0" cy="11588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2" name="Line 27"/>
            <p:cNvSpPr>
              <a:spLocks noChangeShapeType="1"/>
            </p:cNvSpPr>
            <p:nvPr/>
          </p:nvSpPr>
          <p:spPr bwMode="auto">
            <a:xfrm>
              <a:off x="8478838" y="1631950"/>
              <a:ext cx="1111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3" name="Line 28"/>
            <p:cNvSpPr>
              <a:spLocks noChangeShapeType="1"/>
            </p:cNvSpPr>
            <p:nvPr/>
          </p:nvSpPr>
          <p:spPr bwMode="auto">
            <a:xfrm flipV="1">
              <a:off x="8589963" y="473075"/>
              <a:ext cx="0" cy="11588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4" name="Line 29"/>
            <p:cNvSpPr>
              <a:spLocks noChangeShapeType="1"/>
            </p:cNvSpPr>
            <p:nvPr/>
          </p:nvSpPr>
          <p:spPr bwMode="auto">
            <a:xfrm flipH="1">
              <a:off x="8574088" y="16319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5" name="Line 30"/>
            <p:cNvSpPr>
              <a:spLocks noChangeShapeType="1"/>
            </p:cNvSpPr>
            <p:nvPr/>
          </p:nvSpPr>
          <p:spPr bwMode="auto">
            <a:xfrm>
              <a:off x="8478838" y="1631950"/>
              <a:ext cx="79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6" name="Rectangle 31"/>
            <p:cNvSpPr>
              <a:spLocks noChangeArrowheads="1"/>
            </p:cNvSpPr>
            <p:nvPr/>
          </p:nvSpPr>
          <p:spPr bwMode="auto">
            <a:xfrm>
              <a:off x="8621713" y="1536700"/>
              <a:ext cx="45346" cy="138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7" name="Line 32"/>
            <p:cNvSpPr>
              <a:spLocks noChangeShapeType="1"/>
            </p:cNvSpPr>
            <p:nvPr/>
          </p:nvSpPr>
          <p:spPr bwMode="auto">
            <a:xfrm flipH="1">
              <a:off x="8574088" y="13398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8" name="Line 33"/>
            <p:cNvSpPr>
              <a:spLocks noChangeShapeType="1"/>
            </p:cNvSpPr>
            <p:nvPr/>
          </p:nvSpPr>
          <p:spPr bwMode="auto">
            <a:xfrm>
              <a:off x="8478838" y="1339850"/>
              <a:ext cx="79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9" name="Rectangle 34"/>
            <p:cNvSpPr>
              <a:spLocks noChangeArrowheads="1"/>
            </p:cNvSpPr>
            <p:nvPr/>
          </p:nvSpPr>
          <p:spPr bwMode="auto">
            <a:xfrm>
              <a:off x="8621713" y="1246188"/>
              <a:ext cx="160979" cy="138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·</a:t>
              </a: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0" name="Line 35"/>
            <p:cNvSpPr>
              <a:spLocks noChangeShapeType="1"/>
            </p:cNvSpPr>
            <p:nvPr/>
          </p:nvSpPr>
          <p:spPr bwMode="auto">
            <a:xfrm flipH="1">
              <a:off x="8574088" y="10493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1" name="Line 36"/>
            <p:cNvSpPr>
              <a:spLocks noChangeShapeType="1"/>
            </p:cNvSpPr>
            <p:nvPr/>
          </p:nvSpPr>
          <p:spPr bwMode="auto">
            <a:xfrm>
              <a:off x="8478838" y="1049338"/>
              <a:ext cx="79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2" name="Rectangle 37"/>
            <p:cNvSpPr>
              <a:spLocks noChangeArrowheads="1"/>
            </p:cNvSpPr>
            <p:nvPr/>
          </p:nvSpPr>
          <p:spPr bwMode="auto">
            <a:xfrm>
              <a:off x="8621713" y="954088"/>
              <a:ext cx="115633" cy="138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·</a:t>
              </a: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3" name="Line 38"/>
            <p:cNvSpPr>
              <a:spLocks noChangeShapeType="1"/>
            </p:cNvSpPr>
            <p:nvPr/>
          </p:nvSpPr>
          <p:spPr bwMode="auto">
            <a:xfrm flipH="1">
              <a:off x="8574088" y="7572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4" name="Line 39"/>
            <p:cNvSpPr>
              <a:spLocks noChangeShapeType="1"/>
            </p:cNvSpPr>
            <p:nvPr/>
          </p:nvSpPr>
          <p:spPr bwMode="auto">
            <a:xfrm>
              <a:off x="8478838" y="757238"/>
              <a:ext cx="79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5" name="Rectangle 40"/>
            <p:cNvSpPr>
              <a:spLocks noChangeArrowheads="1"/>
            </p:cNvSpPr>
            <p:nvPr/>
          </p:nvSpPr>
          <p:spPr bwMode="auto">
            <a:xfrm>
              <a:off x="8621713" y="661988"/>
              <a:ext cx="160979" cy="138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en-US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·</a:t>
              </a: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75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6" name="Line 41"/>
            <p:cNvSpPr>
              <a:spLocks noChangeShapeType="1"/>
            </p:cNvSpPr>
            <p:nvPr/>
          </p:nvSpPr>
          <p:spPr bwMode="auto">
            <a:xfrm flipH="1">
              <a:off x="8574088" y="4730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7" name="Line 42"/>
            <p:cNvSpPr>
              <a:spLocks noChangeShapeType="1"/>
            </p:cNvSpPr>
            <p:nvPr/>
          </p:nvSpPr>
          <p:spPr bwMode="auto">
            <a:xfrm>
              <a:off x="8478838" y="473075"/>
              <a:ext cx="79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8" name="Rectangle 43"/>
            <p:cNvSpPr>
              <a:spLocks noChangeArrowheads="1"/>
            </p:cNvSpPr>
            <p:nvPr/>
          </p:nvSpPr>
          <p:spPr bwMode="auto">
            <a:xfrm>
              <a:off x="8621713" y="379413"/>
              <a:ext cx="45346" cy="138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9" name="Line 44"/>
            <p:cNvSpPr>
              <a:spLocks noChangeShapeType="1"/>
            </p:cNvSpPr>
            <p:nvPr/>
          </p:nvSpPr>
          <p:spPr bwMode="auto">
            <a:xfrm>
              <a:off x="8478838" y="473075"/>
              <a:ext cx="1111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0" name="Line 45"/>
            <p:cNvSpPr>
              <a:spLocks noChangeShapeType="1"/>
            </p:cNvSpPr>
            <p:nvPr/>
          </p:nvSpPr>
          <p:spPr bwMode="auto">
            <a:xfrm>
              <a:off x="8478838" y="1631950"/>
              <a:ext cx="1111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1" name="Line 46"/>
            <p:cNvSpPr>
              <a:spLocks noChangeShapeType="1"/>
            </p:cNvSpPr>
            <p:nvPr/>
          </p:nvSpPr>
          <p:spPr bwMode="auto">
            <a:xfrm flipV="1">
              <a:off x="8589963" y="473075"/>
              <a:ext cx="0" cy="11588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144492" y="4562422"/>
            <a:ext cx="638570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Times New Roman"/>
                <a:ea typeface="Calibri"/>
                <a:cs typeface="Arial"/>
              </a:rPr>
              <a:t>Supplementary Figure 2. Quantitative approach for the assessment of BBB pathology. </a:t>
            </a:r>
          </a:p>
        </p:txBody>
      </p:sp>
    </p:spTree>
    <p:extLst>
      <p:ext uri="{BB962C8B-B14F-4D97-AF65-F5344CB8AC3E}">
        <p14:creationId xmlns:p14="http://schemas.microsoft.com/office/powerpoint/2010/main" val="3941878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Rectangle 144"/>
          <p:cNvSpPr/>
          <p:nvPr/>
        </p:nvSpPr>
        <p:spPr>
          <a:xfrm>
            <a:off x="270300" y="2830115"/>
            <a:ext cx="638570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Times New Roman"/>
                <a:ea typeface="Calibri"/>
                <a:cs typeface="Arial"/>
              </a:rPr>
              <a:t>Supplementary Figure </a:t>
            </a:r>
            <a:r>
              <a:rPr lang="en-US" sz="1000" b="1" dirty="0" smtClean="0">
                <a:latin typeface="Times New Roman"/>
                <a:ea typeface="Calibri"/>
                <a:cs typeface="Arial"/>
              </a:rPr>
              <a:t>3</a:t>
            </a:r>
            <a:r>
              <a:rPr lang="en-US" sz="1000" b="1" dirty="0">
                <a:latin typeface="Times New Roman"/>
                <a:ea typeface="Calibri"/>
                <a:cs typeface="Arial"/>
              </a:rPr>
              <a:t>. D</a:t>
            </a:r>
            <a:r>
              <a:rPr lang="en-US" sz="1000" b="1" dirty="0" smtClean="0">
                <a:latin typeface="Times New Roman"/>
                <a:ea typeface="Calibri"/>
                <a:cs typeface="Arial"/>
              </a:rPr>
              <a:t>ynamic </a:t>
            </a:r>
            <a:r>
              <a:rPr lang="en-US" sz="1000" b="1" dirty="0">
                <a:latin typeface="Times New Roman"/>
                <a:ea typeface="Calibri"/>
                <a:cs typeface="Arial"/>
              </a:rPr>
              <a:t>of ABT and BBBD in a subgroup with all four </a:t>
            </a:r>
            <a:r>
              <a:rPr lang="en-US" sz="1000" b="1">
                <a:latin typeface="Times New Roman"/>
                <a:ea typeface="Calibri"/>
                <a:cs typeface="Arial"/>
              </a:rPr>
              <a:t>time </a:t>
            </a:r>
            <a:r>
              <a:rPr lang="en-US" sz="1000" b="1" smtClean="0">
                <a:latin typeface="Times New Roman"/>
                <a:ea typeface="Calibri"/>
                <a:cs typeface="Arial"/>
              </a:rPr>
              <a:t>points. </a:t>
            </a:r>
            <a:endParaRPr lang="en-US" sz="1000" b="1" dirty="0">
              <a:latin typeface="Times New Roman"/>
              <a:ea typeface="Calibri"/>
              <a:cs typeface="Arial"/>
            </a:endParaRPr>
          </a:p>
        </p:txBody>
      </p:sp>
      <p:grpSp>
        <p:nvGrpSpPr>
          <p:cNvPr id="1091" name="Group 1090"/>
          <p:cNvGrpSpPr/>
          <p:nvPr/>
        </p:nvGrpSpPr>
        <p:grpSpPr>
          <a:xfrm>
            <a:off x="2419901" y="1089247"/>
            <a:ext cx="1922317" cy="1505681"/>
            <a:chOff x="2419901" y="1089247"/>
            <a:chExt cx="1922317" cy="1505681"/>
          </a:xfrm>
        </p:grpSpPr>
        <p:sp>
          <p:nvSpPr>
            <p:cNvPr id="57" name="Rectangle 525"/>
            <p:cNvSpPr>
              <a:spLocks noChangeArrowheads="1"/>
            </p:cNvSpPr>
            <p:nvPr/>
          </p:nvSpPr>
          <p:spPr bwMode="auto">
            <a:xfrm>
              <a:off x="2767902" y="2336165"/>
              <a:ext cx="641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itchFamily="18" charset="0"/>
                  <a:cs typeface="Arial" pitchFamily="34" charset="0"/>
                </a:rPr>
                <a:t>0</a:t>
              </a:r>
              <a:endParaRPr kumimoji="0" 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Rectangle 509"/>
            <p:cNvSpPr>
              <a:spLocks noChangeArrowheads="1"/>
            </p:cNvSpPr>
            <p:nvPr/>
          </p:nvSpPr>
          <p:spPr bwMode="auto">
            <a:xfrm>
              <a:off x="2860604" y="1283653"/>
              <a:ext cx="1324452" cy="112871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69" name="Line 510"/>
            <p:cNvSpPr>
              <a:spLocks noChangeShapeType="1"/>
            </p:cNvSpPr>
            <p:nvPr/>
          </p:nvSpPr>
          <p:spPr bwMode="auto">
            <a:xfrm>
              <a:off x="2860604" y="2412365"/>
              <a:ext cx="1324452" cy="0"/>
            </a:xfrm>
            <a:prstGeom prst="line">
              <a:avLst/>
            </a:prstGeom>
            <a:noFill/>
            <a:ln w="9525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70" name="Line 511"/>
            <p:cNvSpPr>
              <a:spLocks noChangeShapeType="1"/>
            </p:cNvSpPr>
            <p:nvPr/>
          </p:nvSpPr>
          <p:spPr bwMode="auto">
            <a:xfrm flipV="1">
              <a:off x="3026339" y="2398078"/>
              <a:ext cx="0" cy="14288"/>
            </a:xfrm>
            <a:prstGeom prst="line">
              <a:avLst/>
            </a:prstGeom>
            <a:noFill/>
            <a:ln w="9525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71" name="Line 512"/>
            <p:cNvSpPr>
              <a:spLocks noChangeShapeType="1"/>
            </p:cNvSpPr>
            <p:nvPr/>
          </p:nvSpPr>
          <p:spPr bwMode="auto">
            <a:xfrm flipV="1">
              <a:off x="3357809" y="2398078"/>
              <a:ext cx="0" cy="14288"/>
            </a:xfrm>
            <a:prstGeom prst="line">
              <a:avLst/>
            </a:prstGeom>
            <a:noFill/>
            <a:ln w="9525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72" name="Line 513"/>
            <p:cNvSpPr>
              <a:spLocks noChangeShapeType="1"/>
            </p:cNvSpPr>
            <p:nvPr/>
          </p:nvSpPr>
          <p:spPr bwMode="auto">
            <a:xfrm flipV="1">
              <a:off x="3687850" y="2398078"/>
              <a:ext cx="0" cy="14288"/>
            </a:xfrm>
            <a:prstGeom prst="line">
              <a:avLst/>
            </a:prstGeom>
            <a:noFill/>
            <a:ln w="9525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73" name="Line 514"/>
            <p:cNvSpPr>
              <a:spLocks noChangeShapeType="1"/>
            </p:cNvSpPr>
            <p:nvPr/>
          </p:nvSpPr>
          <p:spPr bwMode="auto">
            <a:xfrm flipV="1">
              <a:off x="4019320" y="2398078"/>
              <a:ext cx="0" cy="14288"/>
            </a:xfrm>
            <a:prstGeom prst="line">
              <a:avLst/>
            </a:prstGeom>
            <a:noFill/>
            <a:ln w="9525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74" name="Rectangle 515"/>
            <p:cNvSpPr>
              <a:spLocks noChangeArrowheads="1"/>
            </p:cNvSpPr>
            <p:nvPr/>
          </p:nvSpPr>
          <p:spPr bwMode="auto">
            <a:xfrm>
              <a:off x="2977761" y="2391728"/>
              <a:ext cx="9938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1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itchFamily="18" charset="0"/>
                  <a:cs typeface="Arial" pitchFamily="34" charset="0"/>
                </a:rPr>
                <a:t>t1</a:t>
              </a:r>
              <a:endParaRPr kumimoji="0" 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Rectangle 516"/>
            <p:cNvSpPr>
              <a:spLocks noChangeArrowheads="1"/>
            </p:cNvSpPr>
            <p:nvPr/>
          </p:nvSpPr>
          <p:spPr bwMode="auto">
            <a:xfrm>
              <a:off x="3306374" y="2391728"/>
              <a:ext cx="9938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1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itchFamily="18" charset="0"/>
                  <a:cs typeface="Arial" pitchFamily="34" charset="0"/>
                </a:rPr>
                <a:t>t2</a:t>
              </a:r>
              <a:endParaRPr kumimoji="0" lang="en-US" sz="10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Rectangle 517"/>
            <p:cNvSpPr>
              <a:spLocks noChangeArrowheads="1"/>
            </p:cNvSpPr>
            <p:nvPr/>
          </p:nvSpPr>
          <p:spPr bwMode="auto">
            <a:xfrm>
              <a:off x="3642130" y="2391728"/>
              <a:ext cx="9938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1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itchFamily="18" charset="0"/>
                  <a:cs typeface="Arial" pitchFamily="34" charset="0"/>
                </a:rPr>
                <a:t>t3</a:t>
              </a:r>
              <a:endParaRPr kumimoji="0" lang="en-US" sz="10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Rectangle 518"/>
            <p:cNvSpPr>
              <a:spLocks noChangeArrowheads="1"/>
            </p:cNvSpPr>
            <p:nvPr/>
          </p:nvSpPr>
          <p:spPr bwMode="auto">
            <a:xfrm>
              <a:off x="3972172" y="2391728"/>
              <a:ext cx="9938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1" u="none" strike="noStrike" cap="none" normalizeH="0" baseline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itchFamily="18" charset="0"/>
                  <a:cs typeface="Arial" pitchFamily="34" charset="0"/>
                </a:rPr>
                <a:t>t4</a:t>
              </a:r>
              <a:endParaRPr kumimoji="0" lang="en-US" sz="10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Line 520"/>
            <p:cNvSpPr>
              <a:spLocks noChangeShapeType="1"/>
            </p:cNvSpPr>
            <p:nvPr/>
          </p:nvSpPr>
          <p:spPr bwMode="auto">
            <a:xfrm>
              <a:off x="2860604" y="2412365"/>
              <a:ext cx="14288" cy="0"/>
            </a:xfrm>
            <a:prstGeom prst="line">
              <a:avLst/>
            </a:prstGeom>
            <a:noFill/>
            <a:ln w="9525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92" name="Line 539"/>
            <p:cNvSpPr>
              <a:spLocks noChangeShapeType="1"/>
            </p:cNvSpPr>
            <p:nvPr/>
          </p:nvSpPr>
          <p:spPr bwMode="auto">
            <a:xfrm>
              <a:off x="3316375" y="1290003"/>
              <a:ext cx="82868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93" name="Line 540"/>
            <p:cNvSpPr>
              <a:spLocks noChangeShapeType="1"/>
            </p:cNvSpPr>
            <p:nvPr/>
          </p:nvSpPr>
          <p:spPr bwMode="auto">
            <a:xfrm>
              <a:off x="3646416" y="1293828"/>
              <a:ext cx="82868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61" name="AutoShape 507"/>
            <p:cNvSpPr>
              <a:spLocks noChangeAspect="1" noChangeArrowheads="1" noTextEdit="1"/>
            </p:cNvSpPr>
            <p:nvPr/>
          </p:nvSpPr>
          <p:spPr bwMode="auto">
            <a:xfrm>
              <a:off x="2634861" y="1177290"/>
              <a:ext cx="1707357" cy="1417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62" name="Rectangle 61"/>
            <p:cNvSpPr/>
            <p:nvPr/>
          </p:nvSpPr>
          <p:spPr>
            <a:xfrm rot="16200000">
              <a:off x="2218946" y="1678302"/>
              <a:ext cx="739305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0" lang="en-US" sz="1000" b="1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BBBD, ml</a:t>
              </a:r>
              <a:endPara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419901" y="1089247"/>
              <a:ext cx="25519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1" name="Line 255"/>
            <p:cNvSpPr>
              <a:spLocks noChangeShapeType="1"/>
            </p:cNvSpPr>
            <p:nvPr/>
          </p:nvSpPr>
          <p:spPr bwMode="auto">
            <a:xfrm flipV="1">
              <a:off x="2861015" y="1281751"/>
              <a:ext cx="0" cy="1128713"/>
            </a:xfrm>
            <a:prstGeom prst="line">
              <a:avLst/>
            </a:prstGeom>
            <a:noFill/>
            <a:ln w="9525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2" name="Line 257"/>
            <p:cNvSpPr>
              <a:spLocks noChangeShapeType="1"/>
            </p:cNvSpPr>
            <p:nvPr/>
          </p:nvSpPr>
          <p:spPr bwMode="auto">
            <a:xfrm>
              <a:off x="2861015" y="2185038"/>
              <a:ext cx="14287" cy="0"/>
            </a:xfrm>
            <a:prstGeom prst="line">
              <a:avLst/>
            </a:prstGeom>
            <a:noFill/>
            <a:ln w="9525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3" name="Line 258"/>
            <p:cNvSpPr>
              <a:spLocks noChangeShapeType="1"/>
            </p:cNvSpPr>
            <p:nvPr/>
          </p:nvSpPr>
          <p:spPr bwMode="auto">
            <a:xfrm>
              <a:off x="2861015" y="1959613"/>
              <a:ext cx="14287" cy="0"/>
            </a:xfrm>
            <a:prstGeom prst="line">
              <a:avLst/>
            </a:prstGeom>
            <a:noFill/>
            <a:ln w="9525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4" name="Line 259"/>
            <p:cNvSpPr>
              <a:spLocks noChangeShapeType="1"/>
            </p:cNvSpPr>
            <p:nvPr/>
          </p:nvSpPr>
          <p:spPr bwMode="auto">
            <a:xfrm>
              <a:off x="2861015" y="1734188"/>
              <a:ext cx="14287" cy="0"/>
            </a:xfrm>
            <a:prstGeom prst="line">
              <a:avLst/>
            </a:prstGeom>
            <a:noFill/>
            <a:ln w="9525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5" name="Line 260"/>
            <p:cNvSpPr>
              <a:spLocks noChangeShapeType="1"/>
            </p:cNvSpPr>
            <p:nvPr/>
          </p:nvSpPr>
          <p:spPr bwMode="auto">
            <a:xfrm>
              <a:off x="2861015" y="1507176"/>
              <a:ext cx="14287" cy="0"/>
            </a:xfrm>
            <a:prstGeom prst="line">
              <a:avLst/>
            </a:prstGeom>
            <a:noFill/>
            <a:ln w="9525" cap="flat">
              <a:solidFill>
                <a:srgbClr val="26262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6" name="Rectangle 264"/>
            <p:cNvSpPr>
              <a:spLocks noChangeArrowheads="1"/>
            </p:cNvSpPr>
            <p:nvPr/>
          </p:nvSpPr>
          <p:spPr bwMode="auto">
            <a:xfrm>
              <a:off x="2659562" y="1883413"/>
              <a:ext cx="192881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itchFamily="18" charset="0"/>
                  <a:cs typeface="Arial" pitchFamily="34" charset="0"/>
                </a:rPr>
                <a:t>100</a:t>
              </a:r>
              <a:endParaRPr kumimoji="0" 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" name="Rectangle 266"/>
            <p:cNvSpPr>
              <a:spLocks noChangeArrowheads="1"/>
            </p:cNvSpPr>
            <p:nvPr/>
          </p:nvSpPr>
          <p:spPr bwMode="auto">
            <a:xfrm>
              <a:off x="2659562" y="1434151"/>
              <a:ext cx="192881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>
                  <a:ln>
                    <a:noFill/>
                  </a:ln>
                  <a:solidFill>
                    <a:srgbClr val="262626"/>
                  </a:solidFill>
                  <a:effectLst/>
                  <a:latin typeface="Times New Roman" pitchFamily="18" charset="0"/>
                  <a:cs typeface="Arial" pitchFamily="34" charset="0"/>
                </a:rPr>
                <a:t>200</a:t>
              </a:r>
              <a:endParaRPr kumimoji="0" 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" name="Freeform 29"/>
            <p:cNvSpPr>
              <a:spLocks noEditPoints="1"/>
            </p:cNvSpPr>
            <p:nvPr/>
          </p:nvSpPr>
          <p:spPr bwMode="auto">
            <a:xfrm>
              <a:off x="3024621" y="1344430"/>
              <a:ext cx="15875" cy="246065"/>
            </a:xfrm>
            <a:custGeom>
              <a:avLst/>
              <a:gdLst>
                <a:gd name="T0" fmla="*/ 10 w 10"/>
                <a:gd name="T1" fmla="*/ 93 h 155"/>
                <a:gd name="T2" fmla="*/ 10 w 10"/>
                <a:gd name="T3" fmla="*/ 62 h 155"/>
                <a:gd name="T4" fmla="*/ 0 w 10"/>
                <a:gd name="T5" fmla="*/ 62 h 155"/>
                <a:gd name="T6" fmla="*/ 0 w 10"/>
                <a:gd name="T7" fmla="*/ 93 h 155"/>
                <a:gd name="T8" fmla="*/ 10 w 10"/>
                <a:gd name="T9" fmla="*/ 93 h 155"/>
                <a:gd name="T10" fmla="*/ 10 w 10"/>
                <a:gd name="T11" fmla="*/ 31 h 155"/>
                <a:gd name="T12" fmla="*/ 10 w 10"/>
                <a:gd name="T13" fmla="*/ 0 h 155"/>
                <a:gd name="T14" fmla="*/ 0 w 10"/>
                <a:gd name="T15" fmla="*/ 0 h 155"/>
                <a:gd name="T16" fmla="*/ 0 w 10"/>
                <a:gd name="T17" fmla="*/ 31 h 155"/>
                <a:gd name="T18" fmla="*/ 10 w 10"/>
                <a:gd name="T19" fmla="*/ 31 h 155"/>
                <a:gd name="T20" fmla="*/ 10 w 10"/>
                <a:gd name="T21" fmla="*/ 155 h 155"/>
                <a:gd name="T22" fmla="*/ 10 w 10"/>
                <a:gd name="T23" fmla="*/ 124 h 155"/>
                <a:gd name="T24" fmla="*/ 0 w 10"/>
                <a:gd name="T25" fmla="*/ 124 h 155"/>
                <a:gd name="T26" fmla="*/ 0 w 10"/>
                <a:gd name="T27" fmla="*/ 155 h 155"/>
                <a:gd name="T28" fmla="*/ 10 w 10"/>
                <a:gd name="T29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55">
                  <a:moveTo>
                    <a:pt x="10" y="93"/>
                  </a:moveTo>
                  <a:lnTo>
                    <a:pt x="10" y="62"/>
                  </a:lnTo>
                  <a:lnTo>
                    <a:pt x="0" y="62"/>
                  </a:lnTo>
                  <a:lnTo>
                    <a:pt x="0" y="93"/>
                  </a:lnTo>
                  <a:lnTo>
                    <a:pt x="10" y="93"/>
                  </a:lnTo>
                  <a:close/>
                  <a:moveTo>
                    <a:pt x="10" y="31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10" y="31"/>
                  </a:lnTo>
                  <a:close/>
                  <a:moveTo>
                    <a:pt x="10" y="155"/>
                  </a:moveTo>
                  <a:lnTo>
                    <a:pt x="10" y="124"/>
                  </a:lnTo>
                  <a:lnTo>
                    <a:pt x="0" y="124"/>
                  </a:lnTo>
                  <a:lnTo>
                    <a:pt x="0" y="155"/>
                  </a:lnTo>
                  <a:lnTo>
                    <a:pt x="10" y="1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30"/>
            <p:cNvSpPr>
              <a:spLocks noEditPoints="1"/>
            </p:cNvSpPr>
            <p:nvPr/>
          </p:nvSpPr>
          <p:spPr bwMode="auto">
            <a:xfrm>
              <a:off x="3348471" y="1285692"/>
              <a:ext cx="15875" cy="215902"/>
            </a:xfrm>
            <a:custGeom>
              <a:avLst/>
              <a:gdLst>
                <a:gd name="T0" fmla="*/ 10 w 10"/>
                <a:gd name="T1" fmla="*/ 74 h 136"/>
                <a:gd name="T2" fmla="*/ 10 w 10"/>
                <a:gd name="T3" fmla="*/ 43 h 136"/>
                <a:gd name="T4" fmla="*/ 0 w 10"/>
                <a:gd name="T5" fmla="*/ 43 h 136"/>
                <a:gd name="T6" fmla="*/ 0 w 10"/>
                <a:gd name="T7" fmla="*/ 74 h 136"/>
                <a:gd name="T8" fmla="*/ 10 w 10"/>
                <a:gd name="T9" fmla="*/ 74 h 136"/>
                <a:gd name="T10" fmla="*/ 10 w 10"/>
                <a:gd name="T11" fmla="*/ 12 h 136"/>
                <a:gd name="T12" fmla="*/ 10 w 10"/>
                <a:gd name="T13" fmla="*/ 0 h 136"/>
                <a:gd name="T14" fmla="*/ 0 w 10"/>
                <a:gd name="T15" fmla="*/ 0 h 136"/>
                <a:gd name="T16" fmla="*/ 0 w 10"/>
                <a:gd name="T17" fmla="*/ 12 h 136"/>
                <a:gd name="T18" fmla="*/ 10 w 10"/>
                <a:gd name="T19" fmla="*/ 12 h 136"/>
                <a:gd name="T20" fmla="*/ 10 w 10"/>
                <a:gd name="T21" fmla="*/ 136 h 136"/>
                <a:gd name="T22" fmla="*/ 10 w 10"/>
                <a:gd name="T23" fmla="*/ 105 h 136"/>
                <a:gd name="T24" fmla="*/ 0 w 10"/>
                <a:gd name="T25" fmla="*/ 105 h 136"/>
                <a:gd name="T26" fmla="*/ 0 w 10"/>
                <a:gd name="T27" fmla="*/ 136 h 136"/>
                <a:gd name="T28" fmla="*/ 10 w 10"/>
                <a:gd name="T2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36">
                  <a:moveTo>
                    <a:pt x="10" y="74"/>
                  </a:moveTo>
                  <a:lnTo>
                    <a:pt x="10" y="43"/>
                  </a:lnTo>
                  <a:lnTo>
                    <a:pt x="0" y="43"/>
                  </a:lnTo>
                  <a:lnTo>
                    <a:pt x="0" y="74"/>
                  </a:lnTo>
                  <a:lnTo>
                    <a:pt x="10" y="74"/>
                  </a:lnTo>
                  <a:close/>
                  <a:moveTo>
                    <a:pt x="10" y="12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0" y="12"/>
                  </a:lnTo>
                  <a:close/>
                  <a:moveTo>
                    <a:pt x="10" y="136"/>
                  </a:moveTo>
                  <a:lnTo>
                    <a:pt x="10" y="105"/>
                  </a:lnTo>
                  <a:lnTo>
                    <a:pt x="0" y="105"/>
                  </a:lnTo>
                  <a:lnTo>
                    <a:pt x="0" y="136"/>
                  </a:lnTo>
                  <a:lnTo>
                    <a:pt x="10" y="1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31"/>
            <p:cNvSpPr>
              <a:spLocks noEditPoints="1"/>
            </p:cNvSpPr>
            <p:nvPr/>
          </p:nvSpPr>
          <p:spPr bwMode="auto">
            <a:xfrm>
              <a:off x="3676184" y="1285692"/>
              <a:ext cx="15875" cy="204789"/>
            </a:xfrm>
            <a:custGeom>
              <a:avLst/>
              <a:gdLst>
                <a:gd name="T0" fmla="*/ 10 w 10"/>
                <a:gd name="T1" fmla="*/ 67 h 129"/>
                <a:gd name="T2" fmla="*/ 10 w 10"/>
                <a:gd name="T3" fmla="*/ 36 h 129"/>
                <a:gd name="T4" fmla="*/ 0 w 10"/>
                <a:gd name="T5" fmla="*/ 36 h 129"/>
                <a:gd name="T6" fmla="*/ 0 w 10"/>
                <a:gd name="T7" fmla="*/ 67 h 129"/>
                <a:gd name="T8" fmla="*/ 10 w 10"/>
                <a:gd name="T9" fmla="*/ 67 h 129"/>
                <a:gd name="T10" fmla="*/ 10 w 10"/>
                <a:gd name="T11" fmla="*/ 5 h 129"/>
                <a:gd name="T12" fmla="*/ 10 w 10"/>
                <a:gd name="T13" fmla="*/ 0 h 129"/>
                <a:gd name="T14" fmla="*/ 0 w 10"/>
                <a:gd name="T15" fmla="*/ 0 h 129"/>
                <a:gd name="T16" fmla="*/ 0 w 10"/>
                <a:gd name="T17" fmla="*/ 5 h 129"/>
                <a:gd name="T18" fmla="*/ 10 w 10"/>
                <a:gd name="T19" fmla="*/ 5 h 129"/>
                <a:gd name="T20" fmla="*/ 10 w 10"/>
                <a:gd name="T21" fmla="*/ 129 h 129"/>
                <a:gd name="T22" fmla="*/ 10 w 10"/>
                <a:gd name="T23" fmla="*/ 98 h 129"/>
                <a:gd name="T24" fmla="*/ 0 w 10"/>
                <a:gd name="T25" fmla="*/ 98 h 129"/>
                <a:gd name="T26" fmla="*/ 0 w 10"/>
                <a:gd name="T27" fmla="*/ 129 h 129"/>
                <a:gd name="T28" fmla="*/ 10 w 10"/>
                <a:gd name="T29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29">
                  <a:moveTo>
                    <a:pt x="10" y="67"/>
                  </a:moveTo>
                  <a:lnTo>
                    <a:pt x="10" y="36"/>
                  </a:lnTo>
                  <a:lnTo>
                    <a:pt x="0" y="36"/>
                  </a:lnTo>
                  <a:lnTo>
                    <a:pt x="0" y="67"/>
                  </a:lnTo>
                  <a:lnTo>
                    <a:pt x="10" y="67"/>
                  </a:lnTo>
                  <a:close/>
                  <a:moveTo>
                    <a:pt x="10" y="5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10" y="5"/>
                  </a:lnTo>
                  <a:close/>
                  <a:moveTo>
                    <a:pt x="10" y="129"/>
                  </a:moveTo>
                  <a:lnTo>
                    <a:pt x="10" y="98"/>
                  </a:lnTo>
                  <a:lnTo>
                    <a:pt x="0" y="98"/>
                  </a:lnTo>
                  <a:lnTo>
                    <a:pt x="0" y="129"/>
                  </a:lnTo>
                  <a:lnTo>
                    <a:pt x="10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32"/>
            <p:cNvSpPr>
              <a:spLocks noEditPoints="1"/>
            </p:cNvSpPr>
            <p:nvPr/>
          </p:nvSpPr>
          <p:spPr bwMode="auto">
            <a:xfrm>
              <a:off x="3997760" y="1484131"/>
              <a:ext cx="15875" cy="212727"/>
            </a:xfrm>
            <a:custGeom>
              <a:avLst/>
              <a:gdLst>
                <a:gd name="T0" fmla="*/ 10 w 10"/>
                <a:gd name="T1" fmla="*/ 72 h 134"/>
                <a:gd name="T2" fmla="*/ 10 w 10"/>
                <a:gd name="T3" fmla="*/ 41 h 134"/>
                <a:gd name="T4" fmla="*/ 0 w 10"/>
                <a:gd name="T5" fmla="*/ 41 h 134"/>
                <a:gd name="T6" fmla="*/ 0 w 10"/>
                <a:gd name="T7" fmla="*/ 72 h 134"/>
                <a:gd name="T8" fmla="*/ 10 w 10"/>
                <a:gd name="T9" fmla="*/ 72 h 134"/>
                <a:gd name="T10" fmla="*/ 10 w 10"/>
                <a:gd name="T11" fmla="*/ 10 h 134"/>
                <a:gd name="T12" fmla="*/ 10 w 10"/>
                <a:gd name="T13" fmla="*/ 0 h 134"/>
                <a:gd name="T14" fmla="*/ 0 w 10"/>
                <a:gd name="T15" fmla="*/ 0 h 134"/>
                <a:gd name="T16" fmla="*/ 0 w 10"/>
                <a:gd name="T17" fmla="*/ 10 h 134"/>
                <a:gd name="T18" fmla="*/ 10 w 10"/>
                <a:gd name="T19" fmla="*/ 10 h 134"/>
                <a:gd name="T20" fmla="*/ 10 w 10"/>
                <a:gd name="T21" fmla="*/ 134 h 134"/>
                <a:gd name="T22" fmla="*/ 10 w 10"/>
                <a:gd name="T23" fmla="*/ 103 h 134"/>
                <a:gd name="T24" fmla="*/ 0 w 10"/>
                <a:gd name="T25" fmla="*/ 103 h 134"/>
                <a:gd name="T26" fmla="*/ 0 w 10"/>
                <a:gd name="T27" fmla="*/ 134 h 134"/>
                <a:gd name="T28" fmla="*/ 10 w 10"/>
                <a:gd name="T29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34">
                  <a:moveTo>
                    <a:pt x="10" y="72"/>
                  </a:moveTo>
                  <a:lnTo>
                    <a:pt x="10" y="41"/>
                  </a:lnTo>
                  <a:lnTo>
                    <a:pt x="0" y="41"/>
                  </a:lnTo>
                  <a:lnTo>
                    <a:pt x="0" y="72"/>
                  </a:lnTo>
                  <a:lnTo>
                    <a:pt x="10" y="72"/>
                  </a:lnTo>
                  <a:close/>
                  <a:moveTo>
                    <a:pt x="10" y="10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0" y="10"/>
                  </a:lnTo>
                  <a:close/>
                  <a:moveTo>
                    <a:pt x="10" y="134"/>
                  </a:moveTo>
                  <a:lnTo>
                    <a:pt x="10" y="103"/>
                  </a:lnTo>
                  <a:lnTo>
                    <a:pt x="0" y="103"/>
                  </a:lnTo>
                  <a:lnTo>
                    <a:pt x="0" y="134"/>
                  </a:lnTo>
                  <a:lnTo>
                    <a:pt x="10" y="1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33"/>
            <p:cNvSpPr>
              <a:spLocks noEditPoints="1"/>
            </p:cNvSpPr>
            <p:nvPr/>
          </p:nvSpPr>
          <p:spPr bwMode="auto">
            <a:xfrm>
              <a:off x="3024621" y="1960385"/>
              <a:ext cx="15875" cy="244477"/>
            </a:xfrm>
            <a:custGeom>
              <a:avLst/>
              <a:gdLst>
                <a:gd name="T0" fmla="*/ 10 w 10"/>
                <a:gd name="T1" fmla="*/ 93 h 154"/>
                <a:gd name="T2" fmla="*/ 10 w 10"/>
                <a:gd name="T3" fmla="*/ 62 h 154"/>
                <a:gd name="T4" fmla="*/ 0 w 10"/>
                <a:gd name="T5" fmla="*/ 62 h 154"/>
                <a:gd name="T6" fmla="*/ 0 w 10"/>
                <a:gd name="T7" fmla="*/ 93 h 154"/>
                <a:gd name="T8" fmla="*/ 10 w 10"/>
                <a:gd name="T9" fmla="*/ 93 h 154"/>
                <a:gd name="T10" fmla="*/ 10 w 10"/>
                <a:gd name="T11" fmla="*/ 31 h 154"/>
                <a:gd name="T12" fmla="*/ 10 w 10"/>
                <a:gd name="T13" fmla="*/ 0 h 154"/>
                <a:gd name="T14" fmla="*/ 0 w 10"/>
                <a:gd name="T15" fmla="*/ 0 h 154"/>
                <a:gd name="T16" fmla="*/ 0 w 10"/>
                <a:gd name="T17" fmla="*/ 31 h 154"/>
                <a:gd name="T18" fmla="*/ 10 w 10"/>
                <a:gd name="T19" fmla="*/ 31 h 154"/>
                <a:gd name="T20" fmla="*/ 10 w 10"/>
                <a:gd name="T21" fmla="*/ 154 h 154"/>
                <a:gd name="T22" fmla="*/ 10 w 10"/>
                <a:gd name="T23" fmla="*/ 123 h 154"/>
                <a:gd name="T24" fmla="*/ 0 w 10"/>
                <a:gd name="T25" fmla="*/ 123 h 154"/>
                <a:gd name="T26" fmla="*/ 0 w 10"/>
                <a:gd name="T27" fmla="*/ 154 h 154"/>
                <a:gd name="T28" fmla="*/ 10 w 10"/>
                <a:gd name="T2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54">
                  <a:moveTo>
                    <a:pt x="10" y="93"/>
                  </a:moveTo>
                  <a:lnTo>
                    <a:pt x="10" y="62"/>
                  </a:lnTo>
                  <a:lnTo>
                    <a:pt x="0" y="62"/>
                  </a:lnTo>
                  <a:lnTo>
                    <a:pt x="0" y="93"/>
                  </a:lnTo>
                  <a:lnTo>
                    <a:pt x="10" y="93"/>
                  </a:lnTo>
                  <a:close/>
                  <a:moveTo>
                    <a:pt x="10" y="31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10" y="31"/>
                  </a:lnTo>
                  <a:close/>
                  <a:moveTo>
                    <a:pt x="10" y="154"/>
                  </a:moveTo>
                  <a:lnTo>
                    <a:pt x="10" y="123"/>
                  </a:lnTo>
                  <a:lnTo>
                    <a:pt x="0" y="123"/>
                  </a:lnTo>
                  <a:lnTo>
                    <a:pt x="0" y="154"/>
                  </a:lnTo>
                  <a:lnTo>
                    <a:pt x="10" y="1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34"/>
            <p:cNvSpPr>
              <a:spLocks noEditPoints="1"/>
            </p:cNvSpPr>
            <p:nvPr/>
          </p:nvSpPr>
          <p:spPr bwMode="auto">
            <a:xfrm>
              <a:off x="3348471" y="1971498"/>
              <a:ext cx="15875" cy="246065"/>
            </a:xfrm>
            <a:custGeom>
              <a:avLst/>
              <a:gdLst>
                <a:gd name="T0" fmla="*/ 10 w 10"/>
                <a:gd name="T1" fmla="*/ 93 h 155"/>
                <a:gd name="T2" fmla="*/ 10 w 10"/>
                <a:gd name="T3" fmla="*/ 62 h 155"/>
                <a:gd name="T4" fmla="*/ 0 w 10"/>
                <a:gd name="T5" fmla="*/ 62 h 155"/>
                <a:gd name="T6" fmla="*/ 0 w 10"/>
                <a:gd name="T7" fmla="*/ 93 h 155"/>
                <a:gd name="T8" fmla="*/ 10 w 10"/>
                <a:gd name="T9" fmla="*/ 93 h 155"/>
                <a:gd name="T10" fmla="*/ 10 w 10"/>
                <a:gd name="T11" fmla="*/ 31 h 155"/>
                <a:gd name="T12" fmla="*/ 10 w 10"/>
                <a:gd name="T13" fmla="*/ 0 h 155"/>
                <a:gd name="T14" fmla="*/ 0 w 10"/>
                <a:gd name="T15" fmla="*/ 0 h 155"/>
                <a:gd name="T16" fmla="*/ 0 w 10"/>
                <a:gd name="T17" fmla="*/ 31 h 155"/>
                <a:gd name="T18" fmla="*/ 10 w 10"/>
                <a:gd name="T19" fmla="*/ 31 h 155"/>
                <a:gd name="T20" fmla="*/ 10 w 10"/>
                <a:gd name="T21" fmla="*/ 155 h 155"/>
                <a:gd name="T22" fmla="*/ 10 w 10"/>
                <a:gd name="T23" fmla="*/ 124 h 155"/>
                <a:gd name="T24" fmla="*/ 0 w 10"/>
                <a:gd name="T25" fmla="*/ 124 h 155"/>
                <a:gd name="T26" fmla="*/ 0 w 10"/>
                <a:gd name="T27" fmla="*/ 155 h 155"/>
                <a:gd name="T28" fmla="*/ 10 w 10"/>
                <a:gd name="T29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55">
                  <a:moveTo>
                    <a:pt x="10" y="93"/>
                  </a:moveTo>
                  <a:lnTo>
                    <a:pt x="10" y="62"/>
                  </a:lnTo>
                  <a:lnTo>
                    <a:pt x="0" y="62"/>
                  </a:lnTo>
                  <a:lnTo>
                    <a:pt x="0" y="93"/>
                  </a:lnTo>
                  <a:lnTo>
                    <a:pt x="10" y="93"/>
                  </a:lnTo>
                  <a:close/>
                  <a:moveTo>
                    <a:pt x="10" y="31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10" y="31"/>
                  </a:lnTo>
                  <a:close/>
                  <a:moveTo>
                    <a:pt x="10" y="155"/>
                  </a:moveTo>
                  <a:lnTo>
                    <a:pt x="10" y="124"/>
                  </a:lnTo>
                  <a:lnTo>
                    <a:pt x="0" y="124"/>
                  </a:lnTo>
                  <a:lnTo>
                    <a:pt x="0" y="155"/>
                  </a:lnTo>
                  <a:lnTo>
                    <a:pt x="10" y="1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35"/>
            <p:cNvSpPr>
              <a:spLocks noEditPoints="1"/>
            </p:cNvSpPr>
            <p:nvPr/>
          </p:nvSpPr>
          <p:spPr bwMode="auto">
            <a:xfrm>
              <a:off x="3673909" y="1982610"/>
              <a:ext cx="15875" cy="238127"/>
            </a:xfrm>
            <a:custGeom>
              <a:avLst/>
              <a:gdLst>
                <a:gd name="T0" fmla="*/ 10 w 10"/>
                <a:gd name="T1" fmla="*/ 88 h 150"/>
                <a:gd name="T2" fmla="*/ 10 w 10"/>
                <a:gd name="T3" fmla="*/ 57 h 150"/>
                <a:gd name="T4" fmla="*/ 0 w 10"/>
                <a:gd name="T5" fmla="*/ 57 h 150"/>
                <a:gd name="T6" fmla="*/ 0 w 10"/>
                <a:gd name="T7" fmla="*/ 88 h 150"/>
                <a:gd name="T8" fmla="*/ 10 w 10"/>
                <a:gd name="T9" fmla="*/ 88 h 150"/>
                <a:gd name="T10" fmla="*/ 10 w 10"/>
                <a:gd name="T11" fmla="*/ 26 h 150"/>
                <a:gd name="T12" fmla="*/ 10 w 10"/>
                <a:gd name="T13" fmla="*/ 0 h 150"/>
                <a:gd name="T14" fmla="*/ 0 w 10"/>
                <a:gd name="T15" fmla="*/ 0 h 150"/>
                <a:gd name="T16" fmla="*/ 0 w 10"/>
                <a:gd name="T17" fmla="*/ 26 h 150"/>
                <a:gd name="T18" fmla="*/ 10 w 10"/>
                <a:gd name="T19" fmla="*/ 26 h 150"/>
                <a:gd name="T20" fmla="*/ 10 w 10"/>
                <a:gd name="T21" fmla="*/ 150 h 150"/>
                <a:gd name="T22" fmla="*/ 10 w 10"/>
                <a:gd name="T23" fmla="*/ 119 h 150"/>
                <a:gd name="T24" fmla="*/ 0 w 10"/>
                <a:gd name="T25" fmla="*/ 119 h 150"/>
                <a:gd name="T26" fmla="*/ 0 w 10"/>
                <a:gd name="T27" fmla="*/ 150 h 150"/>
                <a:gd name="T28" fmla="*/ 10 w 10"/>
                <a:gd name="T2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50">
                  <a:moveTo>
                    <a:pt x="10" y="88"/>
                  </a:moveTo>
                  <a:lnTo>
                    <a:pt x="10" y="57"/>
                  </a:lnTo>
                  <a:lnTo>
                    <a:pt x="0" y="57"/>
                  </a:lnTo>
                  <a:lnTo>
                    <a:pt x="0" y="88"/>
                  </a:lnTo>
                  <a:lnTo>
                    <a:pt x="10" y="88"/>
                  </a:lnTo>
                  <a:close/>
                  <a:moveTo>
                    <a:pt x="10" y="26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10" y="26"/>
                  </a:lnTo>
                  <a:close/>
                  <a:moveTo>
                    <a:pt x="10" y="150"/>
                  </a:moveTo>
                  <a:lnTo>
                    <a:pt x="10" y="119"/>
                  </a:lnTo>
                  <a:lnTo>
                    <a:pt x="0" y="119"/>
                  </a:lnTo>
                  <a:lnTo>
                    <a:pt x="0" y="150"/>
                  </a:lnTo>
                  <a:lnTo>
                    <a:pt x="10" y="1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36"/>
            <p:cNvSpPr>
              <a:spLocks noEditPoints="1"/>
            </p:cNvSpPr>
            <p:nvPr/>
          </p:nvSpPr>
          <p:spPr bwMode="auto">
            <a:xfrm>
              <a:off x="3997760" y="2044523"/>
              <a:ext cx="15875" cy="203202"/>
            </a:xfrm>
            <a:custGeom>
              <a:avLst/>
              <a:gdLst>
                <a:gd name="T0" fmla="*/ 10 w 10"/>
                <a:gd name="T1" fmla="*/ 66 h 128"/>
                <a:gd name="T2" fmla="*/ 10 w 10"/>
                <a:gd name="T3" fmla="*/ 35 h 128"/>
                <a:gd name="T4" fmla="*/ 0 w 10"/>
                <a:gd name="T5" fmla="*/ 35 h 128"/>
                <a:gd name="T6" fmla="*/ 0 w 10"/>
                <a:gd name="T7" fmla="*/ 66 h 128"/>
                <a:gd name="T8" fmla="*/ 10 w 10"/>
                <a:gd name="T9" fmla="*/ 66 h 128"/>
                <a:gd name="T10" fmla="*/ 10 w 10"/>
                <a:gd name="T11" fmla="*/ 4 h 128"/>
                <a:gd name="T12" fmla="*/ 10 w 10"/>
                <a:gd name="T13" fmla="*/ 0 h 128"/>
                <a:gd name="T14" fmla="*/ 0 w 10"/>
                <a:gd name="T15" fmla="*/ 0 h 128"/>
                <a:gd name="T16" fmla="*/ 0 w 10"/>
                <a:gd name="T17" fmla="*/ 4 h 128"/>
                <a:gd name="T18" fmla="*/ 10 w 10"/>
                <a:gd name="T19" fmla="*/ 4 h 128"/>
                <a:gd name="T20" fmla="*/ 10 w 10"/>
                <a:gd name="T21" fmla="*/ 128 h 128"/>
                <a:gd name="T22" fmla="*/ 10 w 10"/>
                <a:gd name="T23" fmla="*/ 97 h 128"/>
                <a:gd name="T24" fmla="*/ 0 w 10"/>
                <a:gd name="T25" fmla="*/ 97 h 128"/>
                <a:gd name="T26" fmla="*/ 0 w 10"/>
                <a:gd name="T27" fmla="*/ 128 h 128"/>
                <a:gd name="T28" fmla="*/ 10 w 10"/>
                <a:gd name="T2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28">
                  <a:moveTo>
                    <a:pt x="10" y="66"/>
                  </a:moveTo>
                  <a:lnTo>
                    <a:pt x="10" y="35"/>
                  </a:lnTo>
                  <a:lnTo>
                    <a:pt x="0" y="35"/>
                  </a:lnTo>
                  <a:lnTo>
                    <a:pt x="0" y="66"/>
                  </a:lnTo>
                  <a:lnTo>
                    <a:pt x="10" y="66"/>
                  </a:lnTo>
                  <a:close/>
                  <a:moveTo>
                    <a:pt x="10" y="4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10" y="4"/>
                  </a:lnTo>
                  <a:close/>
                  <a:moveTo>
                    <a:pt x="10" y="128"/>
                  </a:moveTo>
                  <a:lnTo>
                    <a:pt x="10" y="97"/>
                  </a:lnTo>
                  <a:lnTo>
                    <a:pt x="0" y="97"/>
                  </a:lnTo>
                  <a:lnTo>
                    <a:pt x="0" y="128"/>
                  </a:lnTo>
                  <a:lnTo>
                    <a:pt x="10" y="1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Line 37"/>
            <p:cNvSpPr>
              <a:spLocks noChangeShapeType="1"/>
            </p:cNvSpPr>
            <p:nvPr/>
          </p:nvSpPr>
          <p:spPr bwMode="auto">
            <a:xfrm>
              <a:off x="2991283" y="1320617"/>
              <a:ext cx="80963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Line 38"/>
            <p:cNvSpPr>
              <a:spLocks noChangeShapeType="1"/>
            </p:cNvSpPr>
            <p:nvPr/>
          </p:nvSpPr>
          <p:spPr bwMode="auto">
            <a:xfrm flipV="1">
              <a:off x="3966010" y="1484085"/>
              <a:ext cx="87225" cy="44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Line 39"/>
            <p:cNvSpPr>
              <a:spLocks noChangeShapeType="1"/>
            </p:cNvSpPr>
            <p:nvPr/>
          </p:nvSpPr>
          <p:spPr bwMode="auto">
            <a:xfrm>
              <a:off x="2991283" y="2204862"/>
              <a:ext cx="80963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Line 40"/>
            <p:cNvSpPr>
              <a:spLocks noChangeShapeType="1"/>
            </p:cNvSpPr>
            <p:nvPr/>
          </p:nvSpPr>
          <p:spPr bwMode="auto">
            <a:xfrm>
              <a:off x="3316721" y="2217562"/>
              <a:ext cx="80963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Line 41"/>
            <p:cNvSpPr>
              <a:spLocks noChangeShapeType="1"/>
            </p:cNvSpPr>
            <p:nvPr/>
          </p:nvSpPr>
          <p:spPr bwMode="auto">
            <a:xfrm>
              <a:off x="3640572" y="2220737"/>
              <a:ext cx="80963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Line 42"/>
            <p:cNvSpPr>
              <a:spLocks noChangeShapeType="1"/>
            </p:cNvSpPr>
            <p:nvPr/>
          </p:nvSpPr>
          <p:spPr bwMode="auto">
            <a:xfrm>
              <a:off x="3966010" y="2247725"/>
              <a:ext cx="80963" cy="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22" name="Group 221"/>
            <p:cNvGrpSpPr/>
            <p:nvPr/>
          </p:nvGrpSpPr>
          <p:grpSpPr>
            <a:xfrm>
              <a:off x="2950008" y="1490481"/>
              <a:ext cx="1136652" cy="554042"/>
              <a:chOff x="2959107" y="2857524"/>
              <a:chExt cx="1136652" cy="554042"/>
            </a:xfrm>
          </p:grpSpPr>
          <p:sp>
            <p:nvSpPr>
              <p:cNvPr id="223" name="Rectangle 43"/>
              <p:cNvSpPr>
                <a:spLocks noChangeArrowheads="1"/>
              </p:cNvSpPr>
              <p:nvPr/>
            </p:nvSpPr>
            <p:spPr bwMode="auto">
              <a:xfrm>
                <a:off x="2959107" y="2957537"/>
                <a:ext cx="163513" cy="363541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Rectangle 44"/>
              <p:cNvSpPr>
                <a:spLocks noChangeArrowheads="1"/>
              </p:cNvSpPr>
              <p:nvPr/>
            </p:nvSpPr>
            <p:spPr bwMode="auto">
              <a:xfrm>
                <a:off x="3284545" y="2868637"/>
                <a:ext cx="161925" cy="428629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Rectangle 45"/>
              <p:cNvSpPr>
                <a:spLocks noChangeArrowheads="1"/>
              </p:cNvSpPr>
              <p:nvPr/>
            </p:nvSpPr>
            <p:spPr bwMode="auto">
              <a:xfrm>
                <a:off x="3609983" y="2857524"/>
                <a:ext cx="161925" cy="492129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Rectangle 46"/>
              <p:cNvSpPr>
                <a:spLocks noChangeArrowheads="1"/>
              </p:cNvSpPr>
              <p:nvPr/>
            </p:nvSpPr>
            <p:spPr bwMode="auto">
              <a:xfrm>
                <a:off x="3933834" y="3063901"/>
                <a:ext cx="161925" cy="347665"/>
              </a:xfrm>
              <a:prstGeom prst="rect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Line 47"/>
              <p:cNvSpPr>
                <a:spLocks noChangeShapeType="1"/>
              </p:cNvSpPr>
              <p:nvPr/>
            </p:nvSpPr>
            <p:spPr bwMode="auto">
              <a:xfrm>
                <a:off x="2959107" y="3163914"/>
                <a:ext cx="163513" cy="0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Line 48"/>
              <p:cNvSpPr>
                <a:spLocks noChangeShapeType="1"/>
              </p:cNvSpPr>
              <p:nvPr/>
            </p:nvSpPr>
            <p:spPr bwMode="auto">
              <a:xfrm>
                <a:off x="3284545" y="3135339"/>
                <a:ext cx="161925" cy="0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Line 49"/>
              <p:cNvSpPr>
                <a:spLocks noChangeShapeType="1"/>
              </p:cNvSpPr>
              <p:nvPr/>
            </p:nvSpPr>
            <p:spPr bwMode="auto">
              <a:xfrm>
                <a:off x="3609983" y="3086126"/>
                <a:ext cx="161925" cy="0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Line 50"/>
              <p:cNvSpPr>
                <a:spLocks noChangeShapeType="1"/>
              </p:cNvSpPr>
              <p:nvPr/>
            </p:nvSpPr>
            <p:spPr bwMode="auto">
              <a:xfrm>
                <a:off x="3933834" y="3227415"/>
                <a:ext cx="161925" cy="0"/>
              </a:xfrm>
              <a:prstGeom prst="line">
                <a:avLst/>
              </a:prstGeom>
              <a:noFill/>
              <a:ln w="2222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51"/>
              <p:cNvSpPr>
                <a:spLocks/>
              </p:cNvSpPr>
              <p:nvPr/>
            </p:nvSpPr>
            <p:spPr bwMode="auto">
              <a:xfrm>
                <a:off x="3041657" y="3086126"/>
                <a:ext cx="973139" cy="141289"/>
              </a:xfrm>
              <a:custGeom>
                <a:avLst/>
                <a:gdLst>
                  <a:gd name="T0" fmla="*/ 0 w 613"/>
                  <a:gd name="T1" fmla="*/ 49 h 89"/>
                  <a:gd name="T2" fmla="*/ 204 w 613"/>
                  <a:gd name="T3" fmla="*/ 31 h 89"/>
                  <a:gd name="T4" fmla="*/ 409 w 613"/>
                  <a:gd name="T5" fmla="*/ 0 h 89"/>
                  <a:gd name="T6" fmla="*/ 613 w 613"/>
                  <a:gd name="T7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3" h="89">
                    <a:moveTo>
                      <a:pt x="0" y="49"/>
                    </a:moveTo>
                    <a:lnTo>
                      <a:pt x="204" y="31"/>
                    </a:lnTo>
                    <a:lnTo>
                      <a:pt x="409" y="0"/>
                    </a:lnTo>
                    <a:lnTo>
                      <a:pt x="613" y="89"/>
                    </a:lnTo>
                  </a:path>
                </a:pathLst>
              </a:custGeom>
              <a:noFill/>
              <a:ln w="22225" cap="flat">
                <a:solidFill>
                  <a:schemeClr val="accent1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Oval 52"/>
              <p:cNvSpPr>
                <a:spLocks noChangeArrowheads="1"/>
              </p:cNvSpPr>
              <p:nvPr/>
            </p:nvSpPr>
            <p:spPr bwMode="auto">
              <a:xfrm>
                <a:off x="3001970" y="3130576"/>
                <a:ext cx="77788" cy="66676"/>
              </a:xfrm>
              <a:prstGeom prst="ellipse">
                <a:avLst/>
              </a:prstGeom>
              <a:noFill/>
              <a:ln w="22225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Oval 53"/>
              <p:cNvSpPr>
                <a:spLocks noChangeArrowheads="1"/>
              </p:cNvSpPr>
              <p:nvPr/>
            </p:nvSpPr>
            <p:spPr bwMode="auto">
              <a:xfrm>
                <a:off x="3327408" y="3102001"/>
                <a:ext cx="76200" cy="68263"/>
              </a:xfrm>
              <a:prstGeom prst="ellipse">
                <a:avLst/>
              </a:prstGeom>
              <a:noFill/>
              <a:ln w="22225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Oval 54"/>
              <p:cNvSpPr>
                <a:spLocks noChangeArrowheads="1"/>
              </p:cNvSpPr>
              <p:nvPr/>
            </p:nvSpPr>
            <p:spPr bwMode="auto">
              <a:xfrm>
                <a:off x="3652846" y="3052788"/>
                <a:ext cx="76200" cy="68263"/>
              </a:xfrm>
              <a:prstGeom prst="ellipse">
                <a:avLst/>
              </a:prstGeom>
              <a:noFill/>
              <a:ln w="22225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Oval 55"/>
              <p:cNvSpPr>
                <a:spLocks noChangeArrowheads="1"/>
              </p:cNvSpPr>
              <p:nvPr/>
            </p:nvSpPr>
            <p:spPr bwMode="auto">
              <a:xfrm>
                <a:off x="3976696" y="3192489"/>
                <a:ext cx="76200" cy="68263"/>
              </a:xfrm>
              <a:prstGeom prst="ellipse">
                <a:avLst/>
              </a:prstGeom>
              <a:noFill/>
              <a:ln w="22225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090" name="Group 1089"/>
          <p:cNvGrpSpPr/>
          <p:nvPr/>
        </p:nvGrpSpPr>
        <p:grpSpPr>
          <a:xfrm>
            <a:off x="632129" y="1119797"/>
            <a:ext cx="1881700" cy="1470955"/>
            <a:chOff x="632129" y="1119797"/>
            <a:chExt cx="1881700" cy="1470955"/>
          </a:xfrm>
        </p:grpSpPr>
        <p:grpSp>
          <p:nvGrpSpPr>
            <p:cNvPr id="3" name="Group 2"/>
            <p:cNvGrpSpPr/>
            <p:nvPr/>
          </p:nvGrpSpPr>
          <p:grpSpPr>
            <a:xfrm>
              <a:off x="632129" y="1173114"/>
              <a:ext cx="1881700" cy="1417638"/>
              <a:chOff x="2881272" y="3282950"/>
              <a:chExt cx="2090778" cy="1417638"/>
            </a:xfrm>
          </p:grpSpPr>
          <p:sp>
            <p:nvSpPr>
              <p:cNvPr id="5" name="Rectangle 4"/>
              <p:cNvSpPr/>
              <p:nvPr/>
            </p:nvSpPr>
            <p:spPr>
              <a:xfrm rot="16200000">
                <a:off x="2690889" y="3919557"/>
                <a:ext cx="654346" cy="2735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0" lang="en-US" sz="1000" b="1" i="0" u="none" strike="noStrike" cap="none" normalizeH="0" baseline="0" dirty="0">
                    <a:ln>
                      <a:noFill/>
                    </a:ln>
                    <a:solidFill>
                      <a:srgbClr val="262626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ABT, ml</a:t>
                </a:r>
                <a:endPara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6" name="Group 244"/>
              <p:cNvGrpSpPr>
                <a:grpSpLocks noChangeAspect="1"/>
              </p:cNvGrpSpPr>
              <p:nvPr/>
            </p:nvGrpSpPr>
            <p:grpSpPr bwMode="auto">
              <a:xfrm>
                <a:off x="3074988" y="3282950"/>
                <a:ext cx="1897062" cy="1417638"/>
                <a:chOff x="1937" y="2068"/>
                <a:chExt cx="1195" cy="893"/>
              </a:xfrm>
            </p:grpSpPr>
            <p:sp>
              <p:nvSpPr>
                <p:cNvPr id="7" name="AutoShape 24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937" y="2068"/>
                  <a:ext cx="1195" cy="89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8" name="Rectangle 245"/>
                <p:cNvSpPr>
                  <a:spLocks noChangeArrowheads="1"/>
                </p:cNvSpPr>
                <p:nvPr/>
              </p:nvSpPr>
              <p:spPr bwMode="auto">
                <a:xfrm>
                  <a:off x="2095" y="2135"/>
                  <a:ext cx="927" cy="711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9" name="Line 246"/>
                <p:cNvSpPr>
                  <a:spLocks noChangeShapeType="1"/>
                </p:cNvSpPr>
                <p:nvPr/>
              </p:nvSpPr>
              <p:spPr bwMode="auto">
                <a:xfrm>
                  <a:off x="2095" y="2846"/>
                  <a:ext cx="927" cy="0"/>
                </a:xfrm>
                <a:prstGeom prst="line">
                  <a:avLst/>
                </a:prstGeom>
                <a:noFill/>
                <a:ln w="9525" cap="flat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10" name="Line 247"/>
                <p:cNvSpPr>
                  <a:spLocks noChangeShapeType="1"/>
                </p:cNvSpPr>
                <p:nvPr/>
              </p:nvSpPr>
              <p:spPr bwMode="auto">
                <a:xfrm flipV="1">
                  <a:off x="2211" y="2837"/>
                  <a:ext cx="0" cy="9"/>
                </a:xfrm>
                <a:prstGeom prst="line">
                  <a:avLst/>
                </a:prstGeom>
                <a:noFill/>
                <a:ln w="9525" cap="flat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11" name="Line 248"/>
                <p:cNvSpPr>
                  <a:spLocks noChangeShapeType="1"/>
                </p:cNvSpPr>
                <p:nvPr/>
              </p:nvSpPr>
              <p:spPr bwMode="auto">
                <a:xfrm flipV="1">
                  <a:off x="2443" y="2837"/>
                  <a:ext cx="0" cy="9"/>
                </a:xfrm>
                <a:prstGeom prst="line">
                  <a:avLst/>
                </a:prstGeom>
                <a:noFill/>
                <a:ln w="9525" cap="flat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12" name="Line 249"/>
                <p:cNvSpPr>
                  <a:spLocks noChangeShapeType="1"/>
                </p:cNvSpPr>
                <p:nvPr/>
              </p:nvSpPr>
              <p:spPr bwMode="auto">
                <a:xfrm flipV="1">
                  <a:off x="2674" y="2837"/>
                  <a:ext cx="0" cy="9"/>
                </a:xfrm>
                <a:prstGeom prst="line">
                  <a:avLst/>
                </a:prstGeom>
                <a:noFill/>
                <a:ln w="9525" cap="flat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13" name="Line 250"/>
                <p:cNvSpPr>
                  <a:spLocks noChangeShapeType="1"/>
                </p:cNvSpPr>
                <p:nvPr/>
              </p:nvSpPr>
              <p:spPr bwMode="auto">
                <a:xfrm flipV="1">
                  <a:off x="2906" y="2837"/>
                  <a:ext cx="0" cy="9"/>
                </a:xfrm>
                <a:prstGeom prst="line">
                  <a:avLst/>
                </a:prstGeom>
                <a:noFill/>
                <a:ln w="9525" cap="flat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14" name="Rectangle 251"/>
                <p:cNvSpPr>
                  <a:spLocks noChangeArrowheads="1"/>
                </p:cNvSpPr>
                <p:nvPr/>
              </p:nvSpPr>
              <p:spPr bwMode="auto">
                <a:xfrm>
                  <a:off x="2177" y="2834"/>
                  <a:ext cx="70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1" i="1" u="none" strike="noStrike" cap="none" normalizeH="0" baseline="0" dirty="0">
                      <a:ln>
                        <a:noFill/>
                      </a:ln>
                      <a:solidFill>
                        <a:srgbClr val="262626"/>
                      </a:solidFill>
                      <a:effectLst/>
                      <a:latin typeface="Times New Roman" pitchFamily="18" charset="0"/>
                      <a:cs typeface="Arial" pitchFamily="34" charset="0"/>
                    </a:rPr>
                    <a:t>t1</a:t>
                  </a:r>
                  <a:endParaRPr kumimoji="0" lang="en-US" sz="1000" b="0" i="1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" name="Rectangle 252"/>
                <p:cNvSpPr>
                  <a:spLocks noChangeArrowheads="1"/>
                </p:cNvSpPr>
                <p:nvPr/>
              </p:nvSpPr>
              <p:spPr bwMode="auto">
                <a:xfrm>
                  <a:off x="2407" y="2834"/>
                  <a:ext cx="70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1" i="1" u="none" strike="noStrike" cap="none" normalizeH="0" baseline="0">
                      <a:ln>
                        <a:noFill/>
                      </a:ln>
                      <a:solidFill>
                        <a:srgbClr val="262626"/>
                      </a:solidFill>
                      <a:effectLst/>
                      <a:latin typeface="Times New Roman" pitchFamily="18" charset="0"/>
                      <a:cs typeface="Arial" pitchFamily="34" charset="0"/>
                    </a:rPr>
                    <a:t>t2</a:t>
                  </a:r>
                  <a:endParaRPr kumimoji="0" lang="en-US" sz="10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" name="Rectangle 253"/>
                <p:cNvSpPr>
                  <a:spLocks noChangeArrowheads="1"/>
                </p:cNvSpPr>
                <p:nvPr/>
              </p:nvSpPr>
              <p:spPr bwMode="auto">
                <a:xfrm>
                  <a:off x="2642" y="2834"/>
                  <a:ext cx="70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1" i="1" u="none" strike="noStrike" cap="none" normalizeH="0" baseline="0">
                      <a:ln>
                        <a:noFill/>
                      </a:ln>
                      <a:solidFill>
                        <a:srgbClr val="262626"/>
                      </a:solidFill>
                      <a:effectLst/>
                      <a:latin typeface="Times New Roman" pitchFamily="18" charset="0"/>
                      <a:cs typeface="Arial" pitchFamily="34" charset="0"/>
                    </a:rPr>
                    <a:t>t3</a:t>
                  </a:r>
                  <a:endParaRPr kumimoji="0" lang="en-US" sz="10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" name="Rectangle 254"/>
                <p:cNvSpPr>
                  <a:spLocks noChangeArrowheads="1"/>
                </p:cNvSpPr>
                <p:nvPr/>
              </p:nvSpPr>
              <p:spPr bwMode="auto">
                <a:xfrm>
                  <a:off x="2873" y="2834"/>
                  <a:ext cx="70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1" i="1" u="none" strike="noStrike" cap="none" normalizeH="0" baseline="0">
                      <a:ln>
                        <a:noFill/>
                      </a:ln>
                      <a:solidFill>
                        <a:srgbClr val="262626"/>
                      </a:solidFill>
                      <a:effectLst/>
                      <a:latin typeface="Times New Roman" pitchFamily="18" charset="0"/>
                      <a:cs typeface="Arial" pitchFamily="34" charset="0"/>
                    </a:rPr>
                    <a:t>t4</a:t>
                  </a:r>
                  <a:endParaRPr kumimoji="0" lang="en-US" sz="1000" b="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" name="Line 255"/>
                <p:cNvSpPr>
                  <a:spLocks noChangeShapeType="1"/>
                </p:cNvSpPr>
                <p:nvPr/>
              </p:nvSpPr>
              <p:spPr bwMode="auto">
                <a:xfrm flipV="1">
                  <a:off x="2095" y="2135"/>
                  <a:ext cx="0" cy="711"/>
                </a:xfrm>
                <a:prstGeom prst="line">
                  <a:avLst/>
                </a:prstGeom>
                <a:noFill/>
                <a:ln w="9525" cap="flat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19" name="Line 256"/>
                <p:cNvSpPr>
                  <a:spLocks noChangeShapeType="1"/>
                </p:cNvSpPr>
                <p:nvPr/>
              </p:nvSpPr>
              <p:spPr bwMode="auto">
                <a:xfrm>
                  <a:off x="2095" y="2846"/>
                  <a:ext cx="10" cy="0"/>
                </a:xfrm>
                <a:prstGeom prst="line">
                  <a:avLst/>
                </a:prstGeom>
                <a:noFill/>
                <a:ln w="9525" cap="flat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20" name="Line 257"/>
                <p:cNvSpPr>
                  <a:spLocks noChangeShapeType="1"/>
                </p:cNvSpPr>
                <p:nvPr/>
              </p:nvSpPr>
              <p:spPr bwMode="auto">
                <a:xfrm>
                  <a:off x="2095" y="2704"/>
                  <a:ext cx="10" cy="0"/>
                </a:xfrm>
                <a:prstGeom prst="line">
                  <a:avLst/>
                </a:prstGeom>
                <a:noFill/>
                <a:ln w="9525" cap="flat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21" name="Line 258"/>
                <p:cNvSpPr>
                  <a:spLocks noChangeShapeType="1"/>
                </p:cNvSpPr>
                <p:nvPr/>
              </p:nvSpPr>
              <p:spPr bwMode="auto">
                <a:xfrm>
                  <a:off x="2095" y="2562"/>
                  <a:ext cx="10" cy="0"/>
                </a:xfrm>
                <a:prstGeom prst="line">
                  <a:avLst/>
                </a:prstGeom>
                <a:noFill/>
                <a:ln w="9525" cap="flat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22" name="Line 259"/>
                <p:cNvSpPr>
                  <a:spLocks noChangeShapeType="1"/>
                </p:cNvSpPr>
                <p:nvPr/>
              </p:nvSpPr>
              <p:spPr bwMode="auto">
                <a:xfrm>
                  <a:off x="2095" y="2420"/>
                  <a:ext cx="10" cy="0"/>
                </a:xfrm>
                <a:prstGeom prst="line">
                  <a:avLst/>
                </a:prstGeom>
                <a:noFill/>
                <a:ln w="9525" cap="flat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23" name="Line 260"/>
                <p:cNvSpPr>
                  <a:spLocks noChangeShapeType="1"/>
                </p:cNvSpPr>
                <p:nvPr/>
              </p:nvSpPr>
              <p:spPr bwMode="auto">
                <a:xfrm>
                  <a:off x="2095" y="2277"/>
                  <a:ext cx="10" cy="0"/>
                </a:xfrm>
                <a:prstGeom prst="line">
                  <a:avLst/>
                </a:prstGeom>
                <a:noFill/>
                <a:ln w="9525" cap="flat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24" name="Rectangle 262"/>
                <p:cNvSpPr>
                  <a:spLocks noChangeArrowheads="1"/>
                </p:cNvSpPr>
                <p:nvPr/>
              </p:nvSpPr>
              <p:spPr bwMode="auto">
                <a:xfrm>
                  <a:off x="2031" y="2798"/>
                  <a:ext cx="45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1" i="0" u="none" strike="noStrike" cap="none" normalizeH="0" baseline="0">
                      <a:ln>
                        <a:noFill/>
                      </a:ln>
                      <a:solidFill>
                        <a:srgbClr val="262626"/>
                      </a:solidFill>
                      <a:effectLst/>
                      <a:latin typeface="Times New Roman" pitchFamily="18" charset="0"/>
                      <a:cs typeface="Arial" pitchFamily="34" charset="0"/>
                    </a:rPr>
                    <a:t>0</a:t>
                  </a:r>
                  <a:endParaRPr kumimoji="0" lang="en-US" sz="1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" name="Rectangle 264"/>
                <p:cNvSpPr>
                  <a:spLocks noChangeArrowheads="1"/>
                </p:cNvSpPr>
                <p:nvPr/>
              </p:nvSpPr>
              <p:spPr bwMode="auto">
                <a:xfrm>
                  <a:off x="1954" y="2514"/>
                  <a:ext cx="135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1" i="0" u="none" strike="noStrike" cap="none" normalizeH="0" baseline="0" dirty="0">
                      <a:ln>
                        <a:noFill/>
                      </a:ln>
                      <a:solidFill>
                        <a:srgbClr val="262626"/>
                      </a:solidFill>
                      <a:effectLst/>
                      <a:latin typeface="Times New Roman" pitchFamily="18" charset="0"/>
                      <a:cs typeface="Arial" pitchFamily="34" charset="0"/>
                    </a:rPr>
                    <a:t>100</a:t>
                  </a:r>
                  <a:endParaRPr kumimoji="0" lang="en-US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" name="Rectangle 266"/>
                <p:cNvSpPr>
                  <a:spLocks noChangeArrowheads="1"/>
                </p:cNvSpPr>
                <p:nvPr/>
              </p:nvSpPr>
              <p:spPr bwMode="auto">
                <a:xfrm>
                  <a:off x="1954" y="2231"/>
                  <a:ext cx="135" cy="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00" b="1" i="0" u="none" strike="noStrike" cap="none" normalizeH="0" baseline="0" dirty="0">
                      <a:ln>
                        <a:noFill/>
                      </a:ln>
                      <a:solidFill>
                        <a:srgbClr val="262626"/>
                      </a:solidFill>
                      <a:effectLst/>
                      <a:latin typeface="Times New Roman" pitchFamily="18" charset="0"/>
                      <a:cs typeface="Arial" pitchFamily="34" charset="0"/>
                    </a:rPr>
                    <a:t>200</a:t>
                  </a:r>
                  <a:endParaRPr kumimoji="0" lang="en-US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" name="Line 276"/>
                <p:cNvSpPr>
                  <a:spLocks noChangeShapeType="1"/>
                </p:cNvSpPr>
                <p:nvPr/>
              </p:nvSpPr>
              <p:spPr bwMode="auto">
                <a:xfrm>
                  <a:off x="2182" y="2382"/>
                  <a:ext cx="58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6" name="Line 277"/>
                <p:cNvSpPr>
                  <a:spLocks noChangeShapeType="1"/>
                </p:cNvSpPr>
                <p:nvPr/>
              </p:nvSpPr>
              <p:spPr bwMode="auto">
                <a:xfrm>
                  <a:off x="2414" y="2326"/>
                  <a:ext cx="58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7" name="Line 278"/>
                <p:cNvSpPr>
                  <a:spLocks noChangeShapeType="1"/>
                </p:cNvSpPr>
                <p:nvPr/>
              </p:nvSpPr>
              <p:spPr bwMode="auto">
                <a:xfrm>
                  <a:off x="2645" y="2229"/>
                  <a:ext cx="58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8" name="Line 279"/>
                <p:cNvSpPr>
                  <a:spLocks noChangeShapeType="1"/>
                </p:cNvSpPr>
                <p:nvPr/>
              </p:nvSpPr>
              <p:spPr bwMode="auto">
                <a:xfrm>
                  <a:off x="2877" y="2355"/>
                  <a:ext cx="58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9" name="Line 280"/>
                <p:cNvSpPr>
                  <a:spLocks noChangeShapeType="1"/>
                </p:cNvSpPr>
                <p:nvPr/>
              </p:nvSpPr>
              <p:spPr bwMode="auto">
                <a:xfrm>
                  <a:off x="2182" y="2787"/>
                  <a:ext cx="58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0" name="Line 281"/>
                <p:cNvSpPr>
                  <a:spLocks noChangeShapeType="1"/>
                </p:cNvSpPr>
                <p:nvPr/>
              </p:nvSpPr>
              <p:spPr bwMode="auto">
                <a:xfrm>
                  <a:off x="2414" y="2761"/>
                  <a:ext cx="58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1" name="Line 282"/>
                <p:cNvSpPr>
                  <a:spLocks noChangeShapeType="1"/>
                </p:cNvSpPr>
                <p:nvPr/>
              </p:nvSpPr>
              <p:spPr bwMode="auto">
                <a:xfrm>
                  <a:off x="2645" y="2795"/>
                  <a:ext cx="58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2" name="Line 283"/>
                <p:cNvSpPr>
                  <a:spLocks noChangeShapeType="1"/>
                </p:cNvSpPr>
                <p:nvPr/>
              </p:nvSpPr>
              <p:spPr bwMode="auto">
                <a:xfrm>
                  <a:off x="2877" y="2768"/>
                  <a:ext cx="58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3" name="Rectangle 284"/>
                <p:cNvSpPr>
                  <a:spLocks noChangeArrowheads="1"/>
                </p:cNvSpPr>
                <p:nvPr/>
              </p:nvSpPr>
              <p:spPr bwMode="auto">
                <a:xfrm>
                  <a:off x="2153" y="2520"/>
                  <a:ext cx="116" cy="206"/>
                </a:xfrm>
                <a:prstGeom prst="rect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4" name="Rectangle 285"/>
                <p:cNvSpPr>
                  <a:spLocks noChangeArrowheads="1"/>
                </p:cNvSpPr>
                <p:nvPr/>
              </p:nvSpPr>
              <p:spPr bwMode="auto">
                <a:xfrm>
                  <a:off x="2385" y="2434"/>
                  <a:ext cx="116" cy="220"/>
                </a:xfrm>
                <a:prstGeom prst="rect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5" name="Rectangle 286"/>
                <p:cNvSpPr>
                  <a:spLocks noChangeArrowheads="1"/>
                </p:cNvSpPr>
                <p:nvPr/>
              </p:nvSpPr>
              <p:spPr bwMode="auto">
                <a:xfrm>
                  <a:off x="2616" y="2409"/>
                  <a:ext cx="116" cy="257"/>
                </a:xfrm>
                <a:prstGeom prst="rect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6" name="Rectangle 287"/>
                <p:cNvSpPr>
                  <a:spLocks noChangeArrowheads="1"/>
                </p:cNvSpPr>
                <p:nvPr/>
              </p:nvSpPr>
              <p:spPr bwMode="auto">
                <a:xfrm>
                  <a:off x="2848" y="2463"/>
                  <a:ext cx="112" cy="227"/>
                </a:xfrm>
                <a:prstGeom prst="rect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7" name="Line 288"/>
                <p:cNvSpPr>
                  <a:spLocks noChangeShapeType="1"/>
                </p:cNvSpPr>
                <p:nvPr/>
              </p:nvSpPr>
              <p:spPr bwMode="auto">
                <a:xfrm>
                  <a:off x="2153" y="2624"/>
                  <a:ext cx="116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8" name="Line 289"/>
                <p:cNvSpPr>
                  <a:spLocks noChangeShapeType="1"/>
                </p:cNvSpPr>
                <p:nvPr/>
              </p:nvSpPr>
              <p:spPr bwMode="auto">
                <a:xfrm>
                  <a:off x="2385" y="2561"/>
                  <a:ext cx="116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9" name="Line 290"/>
                <p:cNvSpPr>
                  <a:spLocks noChangeShapeType="1"/>
                </p:cNvSpPr>
                <p:nvPr/>
              </p:nvSpPr>
              <p:spPr bwMode="auto">
                <a:xfrm>
                  <a:off x="2616" y="2552"/>
                  <a:ext cx="116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" name="Line 291"/>
                <p:cNvSpPr>
                  <a:spLocks noChangeShapeType="1"/>
                </p:cNvSpPr>
                <p:nvPr/>
              </p:nvSpPr>
              <p:spPr bwMode="auto">
                <a:xfrm>
                  <a:off x="2848" y="2595"/>
                  <a:ext cx="116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</p:grpSp>
        </p:grpSp>
        <p:sp>
          <p:nvSpPr>
            <p:cNvPr id="4" name="Rectangle 3"/>
            <p:cNvSpPr/>
            <p:nvPr/>
          </p:nvSpPr>
          <p:spPr>
            <a:xfrm>
              <a:off x="651298" y="1119797"/>
              <a:ext cx="24878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1" name="Freeform 83"/>
            <p:cNvSpPr>
              <a:spLocks noEditPoints="1"/>
            </p:cNvSpPr>
            <p:nvPr/>
          </p:nvSpPr>
          <p:spPr bwMode="auto">
            <a:xfrm>
              <a:off x="1188611" y="1672919"/>
              <a:ext cx="14287" cy="219075"/>
            </a:xfrm>
            <a:custGeom>
              <a:avLst/>
              <a:gdLst>
                <a:gd name="T0" fmla="*/ 9 w 9"/>
                <a:gd name="T1" fmla="*/ 76 h 138"/>
                <a:gd name="T2" fmla="*/ 9 w 9"/>
                <a:gd name="T3" fmla="*/ 44 h 138"/>
                <a:gd name="T4" fmla="*/ 0 w 9"/>
                <a:gd name="T5" fmla="*/ 44 h 138"/>
                <a:gd name="T6" fmla="*/ 0 w 9"/>
                <a:gd name="T7" fmla="*/ 76 h 138"/>
                <a:gd name="T8" fmla="*/ 9 w 9"/>
                <a:gd name="T9" fmla="*/ 76 h 138"/>
                <a:gd name="T10" fmla="*/ 9 w 9"/>
                <a:gd name="T11" fmla="*/ 13 h 138"/>
                <a:gd name="T12" fmla="*/ 9 w 9"/>
                <a:gd name="T13" fmla="*/ 0 h 138"/>
                <a:gd name="T14" fmla="*/ 0 w 9"/>
                <a:gd name="T15" fmla="*/ 0 h 138"/>
                <a:gd name="T16" fmla="*/ 0 w 9"/>
                <a:gd name="T17" fmla="*/ 13 h 138"/>
                <a:gd name="T18" fmla="*/ 9 w 9"/>
                <a:gd name="T19" fmla="*/ 13 h 138"/>
                <a:gd name="T20" fmla="*/ 9 w 9"/>
                <a:gd name="T21" fmla="*/ 138 h 138"/>
                <a:gd name="T22" fmla="*/ 9 w 9"/>
                <a:gd name="T23" fmla="*/ 107 h 138"/>
                <a:gd name="T24" fmla="*/ 0 w 9"/>
                <a:gd name="T25" fmla="*/ 107 h 138"/>
                <a:gd name="T26" fmla="*/ 0 w 9"/>
                <a:gd name="T27" fmla="*/ 138 h 138"/>
                <a:gd name="T28" fmla="*/ 9 w 9"/>
                <a:gd name="T29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138">
                  <a:moveTo>
                    <a:pt x="9" y="76"/>
                  </a:moveTo>
                  <a:lnTo>
                    <a:pt x="9" y="44"/>
                  </a:lnTo>
                  <a:lnTo>
                    <a:pt x="0" y="44"/>
                  </a:lnTo>
                  <a:lnTo>
                    <a:pt x="0" y="76"/>
                  </a:lnTo>
                  <a:lnTo>
                    <a:pt x="9" y="76"/>
                  </a:lnTo>
                  <a:close/>
                  <a:moveTo>
                    <a:pt x="9" y="13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9" y="13"/>
                  </a:lnTo>
                  <a:close/>
                  <a:moveTo>
                    <a:pt x="9" y="138"/>
                  </a:moveTo>
                  <a:lnTo>
                    <a:pt x="9" y="107"/>
                  </a:lnTo>
                  <a:lnTo>
                    <a:pt x="0" y="107"/>
                  </a:lnTo>
                  <a:lnTo>
                    <a:pt x="0" y="138"/>
                  </a:lnTo>
                  <a:lnTo>
                    <a:pt x="9" y="1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90"/>
            <p:cNvSpPr>
              <a:spLocks noEditPoints="1"/>
            </p:cNvSpPr>
            <p:nvPr/>
          </p:nvSpPr>
          <p:spPr bwMode="auto">
            <a:xfrm>
              <a:off x="2182173" y="2174022"/>
              <a:ext cx="15875" cy="103188"/>
            </a:xfrm>
            <a:custGeom>
              <a:avLst/>
              <a:gdLst>
                <a:gd name="T0" fmla="*/ 10 w 10"/>
                <a:gd name="T1" fmla="*/ 3 h 65"/>
                <a:gd name="T2" fmla="*/ 10 w 10"/>
                <a:gd name="T3" fmla="*/ 0 h 65"/>
                <a:gd name="T4" fmla="*/ 0 w 10"/>
                <a:gd name="T5" fmla="*/ 0 h 65"/>
                <a:gd name="T6" fmla="*/ 0 w 10"/>
                <a:gd name="T7" fmla="*/ 3 h 65"/>
                <a:gd name="T8" fmla="*/ 10 w 10"/>
                <a:gd name="T9" fmla="*/ 3 h 65"/>
                <a:gd name="T10" fmla="*/ 10 w 10"/>
                <a:gd name="T11" fmla="*/ 65 h 65"/>
                <a:gd name="T12" fmla="*/ 10 w 10"/>
                <a:gd name="T13" fmla="*/ 34 h 65"/>
                <a:gd name="T14" fmla="*/ 0 w 10"/>
                <a:gd name="T15" fmla="*/ 34 h 65"/>
                <a:gd name="T16" fmla="*/ 0 w 10"/>
                <a:gd name="T17" fmla="*/ 65 h 65"/>
                <a:gd name="T18" fmla="*/ 10 w 10"/>
                <a:gd name="T1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65">
                  <a:moveTo>
                    <a:pt x="10" y="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10" y="3"/>
                  </a:lnTo>
                  <a:close/>
                  <a:moveTo>
                    <a:pt x="10" y="65"/>
                  </a:moveTo>
                  <a:lnTo>
                    <a:pt x="10" y="34"/>
                  </a:lnTo>
                  <a:lnTo>
                    <a:pt x="0" y="34"/>
                  </a:lnTo>
                  <a:lnTo>
                    <a:pt x="0" y="65"/>
                  </a:lnTo>
                  <a:lnTo>
                    <a:pt x="10" y="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87"/>
            <p:cNvSpPr>
              <a:spLocks noEditPoints="1"/>
            </p:cNvSpPr>
            <p:nvPr/>
          </p:nvSpPr>
          <p:spPr bwMode="auto">
            <a:xfrm>
              <a:off x="1525256" y="2114551"/>
              <a:ext cx="14287" cy="147638"/>
            </a:xfrm>
            <a:custGeom>
              <a:avLst/>
              <a:gdLst>
                <a:gd name="T0" fmla="*/ 9 w 9"/>
                <a:gd name="T1" fmla="*/ 31 h 93"/>
                <a:gd name="T2" fmla="*/ 9 w 9"/>
                <a:gd name="T3" fmla="*/ 0 h 93"/>
                <a:gd name="T4" fmla="*/ 0 w 9"/>
                <a:gd name="T5" fmla="*/ 0 h 93"/>
                <a:gd name="T6" fmla="*/ 0 w 9"/>
                <a:gd name="T7" fmla="*/ 31 h 93"/>
                <a:gd name="T8" fmla="*/ 9 w 9"/>
                <a:gd name="T9" fmla="*/ 31 h 93"/>
                <a:gd name="T10" fmla="*/ 9 w 9"/>
                <a:gd name="T11" fmla="*/ 93 h 93"/>
                <a:gd name="T12" fmla="*/ 9 w 9"/>
                <a:gd name="T13" fmla="*/ 62 h 93"/>
                <a:gd name="T14" fmla="*/ 0 w 9"/>
                <a:gd name="T15" fmla="*/ 62 h 93"/>
                <a:gd name="T16" fmla="*/ 0 w 9"/>
                <a:gd name="T17" fmla="*/ 93 h 93"/>
                <a:gd name="T18" fmla="*/ 9 w 9"/>
                <a:gd name="T1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3">
                  <a:moveTo>
                    <a:pt x="9" y="31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9" y="31"/>
                  </a:lnTo>
                  <a:close/>
                  <a:moveTo>
                    <a:pt x="9" y="93"/>
                  </a:moveTo>
                  <a:lnTo>
                    <a:pt x="9" y="62"/>
                  </a:lnTo>
                  <a:lnTo>
                    <a:pt x="0" y="62"/>
                  </a:lnTo>
                  <a:lnTo>
                    <a:pt x="0" y="93"/>
                  </a:lnTo>
                  <a:lnTo>
                    <a:pt x="9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89"/>
            <p:cNvSpPr>
              <a:spLocks noEditPoints="1"/>
            </p:cNvSpPr>
            <p:nvPr/>
          </p:nvSpPr>
          <p:spPr bwMode="auto">
            <a:xfrm>
              <a:off x="1851972" y="2120285"/>
              <a:ext cx="15875" cy="220663"/>
            </a:xfrm>
            <a:custGeom>
              <a:avLst/>
              <a:gdLst>
                <a:gd name="T0" fmla="*/ 10 w 10"/>
                <a:gd name="T1" fmla="*/ 76 h 139"/>
                <a:gd name="T2" fmla="*/ 10 w 10"/>
                <a:gd name="T3" fmla="*/ 45 h 139"/>
                <a:gd name="T4" fmla="*/ 0 w 10"/>
                <a:gd name="T5" fmla="*/ 45 h 139"/>
                <a:gd name="T6" fmla="*/ 0 w 10"/>
                <a:gd name="T7" fmla="*/ 76 h 139"/>
                <a:gd name="T8" fmla="*/ 10 w 10"/>
                <a:gd name="T9" fmla="*/ 76 h 139"/>
                <a:gd name="T10" fmla="*/ 10 w 10"/>
                <a:gd name="T11" fmla="*/ 14 h 139"/>
                <a:gd name="T12" fmla="*/ 10 w 10"/>
                <a:gd name="T13" fmla="*/ 0 h 139"/>
                <a:gd name="T14" fmla="*/ 0 w 10"/>
                <a:gd name="T15" fmla="*/ 0 h 139"/>
                <a:gd name="T16" fmla="*/ 0 w 10"/>
                <a:gd name="T17" fmla="*/ 14 h 139"/>
                <a:gd name="T18" fmla="*/ 10 w 10"/>
                <a:gd name="T19" fmla="*/ 14 h 139"/>
                <a:gd name="T20" fmla="*/ 10 w 10"/>
                <a:gd name="T21" fmla="*/ 139 h 139"/>
                <a:gd name="T22" fmla="*/ 10 w 10"/>
                <a:gd name="T23" fmla="*/ 108 h 139"/>
                <a:gd name="T24" fmla="*/ 0 w 10"/>
                <a:gd name="T25" fmla="*/ 108 h 139"/>
                <a:gd name="T26" fmla="*/ 0 w 10"/>
                <a:gd name="T27" fmla="*/ 139 h 139"/>
                <a:gd name="T28" fmla="*/ 10 w 10"/>
                <a:gd name="T2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39">
                  <a:moveTo>
                    <a:pt x="10" y="76"/>
                  </a:moveTo>
                  <a:lnTo>
                    <a:pt x="10" y="45"/>
                  </a:lnTo>
                  <a:lnTo>
                    <a:pt x="0" y="45"/>
                  </a:lnTo>
                  <a:lnTo>
                    <a:pt x="0" y="76"/>
                  </a:lnTo>
                  <a:lnTo>
                    <a:pt x="10" y="76"/>
                  </a:lnTo>
                  <a:close/>
                  <a:moveTo>
                    <a:pt x="10" y="14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0" y="14"/>
                  </a:lnTo>
                  <a:close/>
                  <a:moveTo>
                    <a:pt x="10" y="139"/>
                  </a:moveTo>
                  <a:lnTo>
                    <a:pt x="10" y="108"/>
                  </a:lnTo>
                  <a:lnTo>
                    <a:pt x="0" y="108"/>
                  </a:lnTo>
                  <a:lnTo>
                    <a:pt x="0" y="139"/>
                  </a:lnTo>
                  <a:lnTo>
                    <a:pt x="10" y="1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87"/>
            <p:cNvSpPr>
              <a:spLocks noEditPoints="1"/>
            </p:cNvSpPr>
            <p:nvPr/>
          </p:nvSpPr>
          <p:spPr bwMode="auto">
            <a:xfrm>
              <a:off x="2184898" y="1639154"/>
              <a:ext cx="14287" cy="147638"/>
            </a:xfrm>
            <a:custGeom>
              <a:avLst/>
              <a:gdLst>
                <a:gd name="T0" fmla="*/ 9 w 9"/>
                <a:gd name="T1" fmla="*/ 31 h 93"/>
                <a:gd name="T2" fmla="*/ 9 w 9"/>
                <a:gd name="T3" fmla="*/ 0 h 93"/>
                <a:gd name="T4" fmla="*/ 0 w 9"/>
                <a:gd name="T5" fmla="*/ 0 h 93"/>
                <a:gd name="T6" fmla="*/ 0 w 9"/>
                <a:gd name="T7" fmla="*/ 31 h 93"/>
                <a:gd name="T8" fmla="*/ 9 w 9"/>
                <a:gd name="T9" fmla="*/ 31 h 93"/>
                <a:gd name="T10" fmla="*/ 9 w 9"/>
                <a:gd name="T11" fmla="*/ 93 h 93"/>
                <a:gd name="T12" fmla="*/ 9 w 9"/>
                <a:gd name="T13" fmla="*/ 62 h 93"/>
                <a:gd name="T14" fmla="*/ 0 w 9"/>
                <a:gd name="T15" fmla="*/ 62 h 93"/>
                <a:gd name="T16" fmla="*/ 0 w 9"/>
                <a:gd name="T17" fmla="*/ 93 h 93"/>
                <a:gd name="T18" fmla="*/ 9 w 9"/>
                <a:gd name="T1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3">
                  <a:moveTo>
                    <a:pt x="9" y="31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9" y="31"/>
                  </a:lnTo>
                  <a:close/>
                  <a:moveTo>
                    <a:pt x="9" y="93"/>
                  </a:moveTo>
                  <a:lnTo>
                    <a:pt x="9" y="62"/>
                  </a:lnTo>
                  <a:lnTo>
                    <a:pt x="0" y="62"/>
                  </a:lnTo>
                  <a:lnTo>
                    <a:pt x="0" y="93"/>
                  </a:lnTo>
                  <a:lnTo>
                    <a:pt x="9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88"/>
            <p:cNvSpPr>
              <a:spLocks noEditPoints="1"/>
            </p:cNvSpPr>
            <p:nvPr/>
          </p:nvSpPr>
          <p:spPr bwMode="auto">
            <a:xfrm>
              <a:off x="1851593" y="1441640"/>
              <a:ext cx="15875" cy="246063"/>
            </a:xfrm>
            <a:custGeom>
              <a:avLst/>
              <a:gdLst>
                <a:gd name="T0" fmla="*/ 10 w 10"/>
                <a:gd name="T1" fmla="*/ 93 h 155"/>
                <a:gd name="T2" fmla="*/ 10 w 10"/>
                <a:gd name="T3" fmla="*/ 61 h 155"/>
                <a:gd name="T4" fmla="*/ 0 w 10"/>
                <a:gd name="T5" fmla="*/ 61 h 155"/>
                <a:gd name="T6" fmla="*/ 0 w 10"/>
                <a:gd name="T7" fmla="*/ 93 h 155"/>
                <a:gd name="T8" fmla="*/ 10 w 10"/>
                <a:gd name="T9" fmla="*/ 93 h 155"/>
                <a:gd name="T10" fmla="*/ 10 w 10"/>
                <a:gd name="T11" fmla="*/ 30 h 155"/>
                <a:gd name="T12" fmla="*/ 10 w 10"/>
                <a:gd name="T13" fmla="*/ 0 h 155"/>
                <a:gd name="T14" fmla="*/ 0 w 10"/>
                <a:gd name="T15" fmla="*/ 0 h 155"/>
                <a:gd name="T16" fmla="*/ 0 w 10"/>
                <a:gd name="T17" fmla="*/ 30 h 155"/>
                <a:gd name="T18" fmla="*/ 10 w 10"/>
                <a:gd name="T19" fmla="*/ 30 h 155"/>
                <a:gd name="T20" fmla="*/ 10 w 10"/>
                <a:gd name="T21" fmla="*/ 155 h 155"/>
                <a:gd name="T22" fmla="*/ 10 w 10"/>
                <a:gd name="T23" fmla="*/ 124 h 155"/>
                <a:gd name="T24" fmla="*/ 0 w 10"/>
                <a:gd name="T25" fmla="*/ 124 h 155"/>
                <a:gd name="T26" fmla="*/ 0 w 10"/>
                <a:gd name="T27" fmla="*/ 155 h 155"/>
                <a:gd name="T28" fmla="*/ 10 w 10"/>
                <a:gd name="T29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55">
                  <a:moveTo>
                    <a:pt x="10" y="93"/>
                  </a:moveTo>
                  <a:lnTo>
                    <a:pt x="10" y="61"/>
                  </a:lnTo>
                  <a:lnTo>
                    <a:pt x="0" y="61"/>
                  </a:lnTo>
                  <a:lnTo>
                    <a:pt x="0" y="93"/>
                  </a:lnTo>
                  <a:lnTo>
                    <a:pt x="10" y="93"/>
                  </a:lnTo>
                  <a:close/>
                  <a:moveTo>
                    <a:pt x="10" y="30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0" y="30"/>
                  </a:lnTo>
                  <a:close/>
                  <a:moveTo>
                    <a:pt x="10" y="155"/>
                  </a:moveTo>
                  <a:lnTo>
                    <a:pt x="10" y="124"/>
                  </a:lnTo>
                  <a:lnTo>
                    <a:pt x="0" y="124"/>
                  </a:lnTo>
                  <a:lnTo>
                    <a:pt x="0" y="155"/>
                  </a:lnTo>
                  <a:lnTo>
                    <a:pt x="10" y="1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90"/>
            <p:cNvSpPr>
              <a:spLocks noEditPoints="1"/>
            </p:cNvSpPr>
            <p:nvPr/>
          </p:nvSpPr>
          <p:spPr bwMode="auto">
            <a:xfrm>
              <a:off x="1190436" y="2210416"/>
              <a:ext cx="15875" cy="103188"/>
            </a:xfrm>
            <a:custGeom>
              <a:avLst/>
              <a:gdLst>
                <a:gd name="T0" fmla="*/ 10 w 10"/>
                <a:gd name="T1" fmla="*/ 3 h 65"/>
                <a:gd name="T2" fmla="*/ 10 w 10"/>
                <a:gd name="T3" fmla="*/ 0 h 65"/>
                <a:gd name="T4" fmla="*/ 0 w 10"/>
                <a:gd name="T5" fmla="*/ 0 h 65"/>
                <a:gd name="T6" fmla="*/ 0 w 10"/>
                <a:gd name="T7" fmla="*/ 3 h 65"/>
                <a:gd name="T8" fmla="*/ 10 w 10"/>
                <a:gd name="T9" fmla="*/ 3 h 65"/>
                <a:gd name="T10" fmla="*/ 10 w 10"/>
                <a:gd name="T11" fmla="*/ 65 h 65"/>
                <a:gd name="T12" fmla="*/ 10 w 10"/>
                <a:gd name="T13" fmla="*/ 34 h 65"/>
                <a:gd name="T14" fmla="*/ 0 w 10"/>
                <a:gd name="T15" fmla="*/ 34 h 65"/>
                <a:gd name="T16" fmla="*/ 0 w 10"/>
                <a:gd name="T17" fmla="*/ 65 h 65"/>
                <a:gd name="T18" fmla="*/ 10 w 10"/>
                <a:gd name="T1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65">
                  <a:moveTo>
                    <a:pt x="10" y="3"/>
                  </a:moveTo>
                  <a:lnTo>
                    <a:pt x="1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10" y="3"/>
                  </a:lnTo>
                  <a:close/>
                  <a:moveTo>
                    <a:pt x="10" y="65"/>
                  </a:moveTo>
                  <a:lnTo>
                    <a:pt x="10" y="34"/>
                  </a:lnTo>
                  <a:lnTo>
                    <a:pt x="0" y="34"/>
                  </a:lnTo>
                  <a:lnTo>
                    <a:pt x="0" y="65"/>
                  </a:lnTo>
                  <a:lnTo>
                    <a:pt x="10" y="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106"/>
            <p:cNvSpPr>
              <a:spLocks/>
            </p:cNvSpPr>
            <p:nvPr/>
          </p:nvSpPr>
          <p:spPr bwMode="auto">
            <a:xfrm>
              <a:off x="1201738" y="1941514"/>
              <a:ext cx="990600" cy="117475"/>
            </a:xfrm>
            <a:custGeom>
              <a:avLst/>
              <a:gdLst>
                <a:gd name="T0" fmla="*/ 0 w 624"/>
                <a:gd name="T1" fmla="*/ 74 h 74"/>
                <a:gd name="T2" fmla="*/ 208 w 624"/>
                <a:gd name="T3" fmla="*/ 9 h 74"/>
                <a:gd name="T4" fmla="*/ 416 w 624"/>
                <a:gd name="T5" fmla="*/ 0 h 74"/>
                <a:gd name="T6" fmla="*/ 624 w 624"/>
                <a:gd name="T7" fmla="*/ 4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4" h="74">
                  <a:moveTo>
                    <a:pt x="0" y="74"/>
                  </a:moveTo>
                  <a:lnTo>
                    <a:pt x="208" y="9"/>
                  </a:lnTo>
                  <a:lnTo>
                    <a:pt x="416" y="0"/>
                  </a:lnTo>
                  <a:lnTo>
                    <a:pt x="624" y="44"/>
                  </a:lnTo>
                </a:path>
              </a:pathLst>
            </a:custGeom>
            <a:noFill/>
            <a:ln w="22225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Oval 107"/>
            <p:cNvSpPr>
              <a:spLocks noChangeArrowheads="1"/>
            </p:cNvSpPr>
            <p:nvPr/>
          </p:nvSpPr>
          <p:spPr bwMode="auto">
            <a:xfrm>
              <a:off x="1163638" y="2024064"/>
              <a:ext cx="77787" cy="69850"/>
            </a:xfrm>
            <a:prstGeom prst="ellips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Oval 108"/>
            <p:cNvSpPr>
              <a:spLocks noChangeArrowheads="1"/>
            </p:cNvSpPr>
            <p:nvPr/>
          </p:nvSpPr>
          <p:spPr bwMode="auto">
            <a:xfrm>
              <a:off x="1493838" y="1920876"/>
              <a:ext cx="77787" cy="69850"/>
            </a:xfrm>
            <a:prstGeom prst="ellips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Oval 109"/>
            <p:cNvSpPr>
              <a:spLocks noChangeArrowheads="1"/>
            </p:cNvSpPr>
            <p:nvPr/>
          </p:nvSpPr>
          <p:spPr bwMode="auto">
            <a:xfrm>
              <a:off x="1824038" y="1906589"/>
              <a:ext cx="77787" cy="69850"/>
            </a:xfrm>
            <a:prstGeom prst="ellips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Oval 110"/>
            <p:cNvSpPr>
              <a:spLocks noChangeArrowheads="1"/>
            </p:cNvSpPr>
            <p:nvPr/>
          </p:nvSpPr>
          <p:spPr bwMode="auto">
            <a:xfrm>
              <a:off x="2152650" y="1976439"/>
              <a:ext cx="79375" cy="69850"/>
            </a:xfrm>
            <a:prstGeom prst="ellipse">
              <a:avLst/>
            </a:prstGeom>
            <a:noFill/>
            <a:ln w="22225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87"/>
            <p:cNvSpPr>
              <a:spLocks noEditPoints="1"/>
            </p:cNvSpPr>
            <p:nvPr/>
          </p:nvSpPr>
          <p:spPr bwMode="auto">
            <a:xfrm>
              <a:off x="1520707" y="1593661"/>
              <a:ext cx="14287" cy="147638"/>
            </a:xfrm>
            <a:custGeom>
              <a:avLst/>
              <a:gdLst>
                <a:gd name="T0" fmla="*/ 9 w 9"/>
                <a:gd name="T1" fmla="*/ 31 h 93"/>
                <a:gd name="T2" fmla="*/ 9 w 9"/>
                <a:gd name="T3" fmla="*/ 0 h 93"/>
                <a:gd name="T4" fmla="*/ 0 w 9"/>
                <a:gd name="T5" fmla="*/ 0 h 93"/>
                <a:gd name="T6" fmla="*/ 0 w 9"/>
                <a:gd name="T7" fmla="*/ 31 h 93"/>
                <a:gd name="T8" fmla="*/ 9 w 9"/>
                <a:gd name="T9" fmla="*/ 31 h 93"/>
                <a:gd name="T10" fmla="*/ 9 w 9"/>
                <a:gd name="T11" fmla="*/ 93 h 93"/>
                <a:gd name="T12" fmla="*/ 9 w 9"/>
                <a:gd name="T13" fmla="*/ 62 h 93"/>
                <a:gd name="T14" fmla="*/ 0 w 9"/>
                <a:gd name="T15" fmla="*/ 62 h 93"/>
                <a:gd name="T16" fmla="*/ 0 w 9"/>
                <a:gd name="T17" fmla="*/ 93 h 93"/>
                <a:gd name="T18" fmla="*/ 9 w 9"/>
                <a:gd name="T1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3">
                  <a:moveTo>
                    <a:pt x="9" y="31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9" y="31"/>
                  </a:lnTo>
                  <a:close/>
                  <a:moveTo>
                    <a:pt x="9" y="93"/>
                  </a:moveTo>
                  <a:lnTo>
                    <a:pt x="9" y="62"/>
                  </a:lnTo>
                  <a:lnTo>
                    <a:pt x="0" y="62"/>
                  </a:lnTo>
                  <a:lnTo>
                    <a:pt x="0" y="93"/>
                  </a:lnTo>
                  <a:lnTo>
                    <a:pt x="9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7929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52908</TotalTime>
  <Words>186</Words>
  <Application>Microsoft Office PowerPoint</Application>
  <PresentationFormat>A4 Paper (210x297 mm)</PresentationFormat>
  <Paragraphs>77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Alon Friedman</dc:creator>
  <cp:lastModifiedBy>SL</cp:lastModifiedBy>
  <cp:revision>145</cp:revision>
  <dcterms:created xsi:type="dcterms:W3CDTF">2018-01-27T14:30:31Z</dcterms:created>
  <dcterms:modified xsi:type="dcterms:W3CDTF">2018-12-12T13:09:54Z</dcterms:modified>
</cp:coreProperties>
</file>