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1" r:id="rId2"/>
    <p:sldId id="256" r:id="rId3"/>
    <p:sldId id="278" r:id="rId4"/>
    <p:sldId id="257" r:id="rId5"/>
    <p:sldId id="276" r:id="rId6"/>
    <p:sldId id="269" r:id="rId7"/>
    <p:sldId id="264" r:id="rId8"/>
    <p:sldId id="282" r:id="rId9"/>
    <p:sldId id="281" r:id="rId10"/>
    <p:sldId id="260" r:id="rId11"/>
    <p:sldId id="272" r:id="rId12"/>
  </p:sldIdLst>
  <p:sldSz cx="9144000" cy="109728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56"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DCD03"/>
    <a:srgbClr val="FF00FF"/>
    <a:srgbClr val="FFED01"/>
    <a:srgbClr val="FDDF03"/>
    <a:srgbClr val="F6D40A"/>
    <a:srgbClr val="F3850D"/>
    <a:srgbClr val="0000FF"/>
    <a:srgbClr val="009242"/>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2" autoAdjust="0"/>
    <p:restoredTop sz="88172" autoAdjust="0"/>
  </p:normalViewPr>
  <p:slideViewPr>
    <p:cSldViewPr showGuides="1">
      <p:cViewPr>
        <p:scale>
          <a:sx n="50" d="100"/>
          <a:sy n="50" d="100"/>
        </p:scale>
        <p:origin x="1740" y="-416"/>
      </p:cViewPr>
      <p:guideLst>
        <p:guide orient="horz" pos="3456"/>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7F3782-E866-48B8-8CF6-C354B1410B37}" type="datetimeFigureOut">
              <a:rPr lang="en-US" smtClean="0"/>
              <a:t>3/12/2019</a:t>
            </a:fld>
            <a:endParaRPr lang="en-US"/>
          </a:p>
        </p:txBody>
      </p:sp>
      <p:sp>
        <p:nvSpPr>
          <p:cNvPr id="4" name="Slide Image Placeholder 3"/>
          <p:cNvSpPr>
            <a:spLocks noGrp="1" noRot="1" noChangeAspect="1"/>
          </p:cNvSpPr>
          <p:nvPr>
            <p:ph type="sldImg" idx="2"/>
          </p:nvPr>
        </p:nvSpPr>
        <p:spPr>
          <a:xfrm>
            <a:off x="2000250" y="685800"/>
            <a:ext cx="28575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9496B0-A234-4EAD-BD6E-E25A1352E88C}" type="slidenum">
              <a:rPr lang="en-US" smtClean="0"/>
              <a:t>‹#›</a:t>
            </a:fld>
            <a:endParaRPr lang="en-US"/>
          </a:p>
        </p:txBody>
      </p:sp>
    </p:spTree>
    <p:extLst>
      <p:ext uri="{BB962C8B-B14F-4D97-AF65-F5344CB8AC3E}">
        <p14:creationId xmlns:p14="http://schemas.microsoft.com/office/powerpoint/2010/main" val="4089885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0250" y="685800"/>
            <a:ext cx="28575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Figure 1.</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Computation and visualization of time delays from cross-covariance functions.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(A)</a:t>
                </a:r>
                <a:r>
                  <a:rPr lang="en-US" sz="1200" kern="1200" dirty="0">
                    <a:solidFill>
                      <a:schemeClr val="tx1"/>
                    </a:solidFill>
                    <a:effectLst/>
                    <a:latin typeface="+mn-lt"/>
                    <a:ea typeface="+mn-ea"/>
                    <a:cs typeface="+mn-cs"/>
                  </a:rPr>
                  <a:t> Two exemplar ROI time series from the default mode network over ~200 s. </a:t>
                </a:r>
                <a:r>
                  <a:rPr lang="en-US" sz="1200" b="1" kern="1200" dirty="0">
                    <a:solidFill>
                      <a:schemeClr val="tx1"/>
                    </a:solidFill>
                    <a:effectLst/>
                    <a:latin typeface="+mn-lt"/>
                    <a:ea typeface="+mn-ea"/>
                    <a:cs typeface="+mn-cs"/>
                  </a:rPr>
                  <a:t>(B)</a:t>
                </a:r>
                <a:r>
                  <a:rPr lang="en-US" sz="1200" kern="1200" dirty="0">
                    <a:solidFill>
                      <a:schemeClr val="tx1"/>
                    </a:solidFill>
                    <a:effectLst/>
                    <a:latin typeface="+mn-lt"/>
                    <a:ea typeface="+mn-ea"/>
                    <a:cs typeface="+mn-cs"/>
                  </a:rPr>
                  <a:t> The corresponding CCF (Eq. (5)) is computed here over ± 6.6 s, which is equivalent to ± 3 frames as the repetition time was 2.2 s. The time delay (TD; </a:t>
                </a:r>
                <a:r>
                  <a:rPr lang="en-US" sz="1200" i="0" kern="1200">
                    <a:solidFill>
                      <a:schemeClr val="tx1"/>
                    </a:solidFill>
                    <a:effectLst/>
                    <a:latin typeface="+mn-lt"/>
                    <a:ea typeface="+mn-ea"/>
                    <a:cs typeface="+mn-cs"/>
                  </a:rPr>
                  <a:t>𝜏_(𝑖,𝑗)</a:t>
                </a:r>
                <a:r>
                  <a:rPr lang="en-US" sz="1200" kern="1200" dirty="0">
                    <a:solidFill>
                      <a:schemeClr val="tx1"/>
                    </a:solidFill>
                    <a:effectLst/>
                    <a:latin typeface="+mn-lt"/>
                    <a:ea typeface="+mn-ea"/>
                    <a:cs typeface="+mn-cs"/>
                  </a:rPr>
                  <a:t>) between these time series is the value at which the absolute value of the CCF is maximal. TD can be determined at a resolution finer than the temporal sampling density by parabolic interpolation (red) through the empirical extremum and the points on either side of it (blue) (Eq. (7)). Zero-lag correlation (FC; </a:t>
                </a:r>
                <a:r>
                  <a:rPr lang="en-US" sz="1200" i="0" kern="1200">
                    <a:solidFill>
                      <a:schemeClr val="tx1"/>
                    </a:solidFill>
                    <a:effectLst/>
                    <a:latin typeface="+mn-lt"/>
                    <a:ea typeface="+mn-ea"/>
                    <a:cs typeface="+mn-cs"/>
                  </a:rPr>
                  <a:t>𝑟_(𝑖,𝑗)</a:t>
                </a:r>
                <a:r>
                  <a:rPr lang="en-US" sz="1200" kern="1200" dirty="0">
                    <a:solidFill>
                      <a:schemeClr val="tx1"/>
                    </a:solidFill>
                    <a:effectLst/>
                    <a:latin typeface="+mn-lt"/>
                    <a:ea typeface="+mn-ea"/>
                    <a:cs typeface="+mn-cs"/>
                  </a:rPr>
                  <a:t>) is computed from the normalized CCF at zero-lag. </a:t>
                </a:r>
                <a:r>
                  <a:rPr lang="en-US" sz="1200" b="1" kern="1200" dirty="0">
                    <a:solidFill>
                      <a:schemeClr val="tx1"/>
                    </a:solidFill>
                    <a:effectLst/>
                    <a:latin typeface="+mn-lt"/>
                    <a:ea typeface="+mn-ea"/>
                    <a:cs typeface="+mn-cs"/>
                  </a:rPr>
                  <a:t>(C)</a:t>
                </a:r>
                <a:r>
                  <a:rPr lang="en-US" sz="1200" kern="1200" dirty="0">
                    <a:solidFill>
                      <a:schemeClr val="tx1"/>
                    </a:solidFill>
                    <a:effectLst/>
                    <a:latin typeface="+mn-lt"/>
                    <a:ea typeface="+mn-ea"/>
                    <a:cs typeface="+mn-cs"/>
                  </a:rPr>
                  <a:t> Toy case illustration of a TD matrix (Eq. (8)) comprising 3 voxels. TD matrices contain time delays between every pair of analyzed ROIs and are anti-symmetric by definition. The mean over each column of a TD matrix generates a lag projection map (Eq. (9)). </a:t>
                </a:r>
                <a:r>
                  <a:rPr lang="en-US" sz="1200" b="1" kern="1200" dirty="0">
                    <a:solidFill>
                      <a:schemeClr val="tx1"/>
                    </a:solidFill>
                    <a:effectLst/>
                    <a:latin typeface="+mn-lt"/>
                    <a:ea typeface="+mn-ea"/>
                    <a:cs typeface="+mn-cs"/>
                  </a:rPr>
                  <a:t>(D) </a:t>
                </a:r>
                <a:r>
                  <a:rPr lang="en-US" sz="1200" kern="1200" dirty="0">
                    <a:solidFill>
                      <a:schemeClr val="tx1"/>
                    </a:solidFill>
                    <a:effectLst/>
                    <a:latin typeface="+mn-lt"/>
                    <a:ea typeface="+mn-ea"/>
                    <a:cs typeface="+mn-cs"/>
                  </a:rPr>
                  <a:t>TD matrix from real rsfMRI data (MSC group average). The rows and columns of this matrix have been sorted from early-to-late and by functional network affiliation. Doing so reveals a range of delays on the order of 1 s both within (on-diagonal) and between (off-diagonal) networks. See text for description of ROIs. </a:t>
                </a:r>
                <a:r>
                  <a:rPr lang="en-US" sz="1200" b="1" kern="1200" dirty="0">
                    <a:solidFill>
                      <a:schemeClr val="tx1"/>
                    </a:solidFill>
                    <a:effectLst/>
                    <a:latin typeface="+mn-lt"/>
                    <a:ea typeface="+mn-ea"/>
                    <a:cs typeface="+mn-cs"/>
                  </a:rPr>
                  <a:t>(E) </a:t>
                </a:r>
                <a:r>
                  <a:rPr lang="en-US" sz="1200" kern="1200" dirty="0">
                    <a:solidFill>
                      <a:schemeClr val="tx1"/>
                    </a:solidFill>
                    <a:effectLst/>
                    <a:latin typeface="+mn-lt"/>
                    <a:ea typeface="+mn-ea"/>
                    <a:cs typeface="+mn-cs"/>
                  </a:rPr>
                  <a:t>Example lag projection map computed from the full MSC average TD matrix. DAN, dorsal attention network; VAN, ventral attention network; SM, sensorimotor network; VIS, visual network; FPC, frontoparietal control network; LAN, language network; DMN, default mode network.</a:t>
                </a:r>
              </a:p>
            </p:txBody>
          </p:sp>
        </mc:Fallback>
      </mc:AlternateContent>
      <p:sp>
        <p:nvSpPr>
          <p:cNvPr id="4" name="Slide Number Placeholder 3"/>
          <p:cNvSpPr>
            <a:spLocks noGrp="1"/>
          </p:cNvSpPr>
          <p:nvPr>
            <p:ph type="sldNum" sz="quarter" idx="5"/>
          </p:nvPr>
        </p:nvSpPr>
        <p:spPr/>
        <p:txBody>
          <a:bodyPr/>
          <a:lstStyle/>
          <a:p>
            <a:fld id="{C79496B0-A234-4EAD-BD6E-E25A1352E88C}" type="slidenum">
              <a:rPr lang="en-US" smtClean="0"/>
              <a:t>1</a:t>
            </a:fld>
            <a:endParaRPr lang="en-US"/>
          </a:p>
        </p:txBody>
      </p:sp>
    </p:spTree>
    <p:extLst>
      <p:ext uri="{BB962C8B-B14F-4D97-AF65-F5344CB8AC3E}">
        <p14:creationId xmlns:p14="http://schemas.microsoft.com/office/powerpoint/2010/main" val="2259468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0250" y="685800"/>
            <a:ext cx="28575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Figure 2. Cross-covariance among discontinuous time series.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(A)</a:t>
                </a:r>
                <a:r>
                  <a:rPr lang="en-US" sz="1200" kern="1200" dirty="0">
                    <a:solidFill>
                      <a:schemeClr val="tx1"/>
                    </a:solidFill>
                    <a:effectLst/>
                    <a:latin typeface="+mn-lt"/>
                    <a:ea typeface="+mn-ea"/>
                    <a:cs typeface="+mn-cs"/>
                  </a:rPr>
                  <a:t> x­</a:t>
                </a:r>
                <a:r>
                  <a:rPr lang="en-US" sz="1200" kern="1200" baseline="-250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 and x</a:t>
                </a:r>
                <a:r>
                  <a:rPr lang="en-US" sz="1200" kern="1200" baseline="-25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are two surrogate time series. An example temporal mask shows censored time points in red (zeros). Although x</a:t>
                </a:r>
                <a:r>
                  <a:rPr lang="en-US" sz="1200" kern="1200" baseline="-250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 and x</a:t>
                </a:r>
                <a:r>
                  <a:rPr lang="en-US" sz="1200" kern="1200" baseline="-25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share a temporal mask at zero-lag, computing cross-covariance requires that the time series be shifted with respect to one another, and with them, their associated temporal masks. Several shifts of the temporal masks are shown. To compute covariance at a given CCF lag, ∆, one could use all pairs of valid frames that align at that lag (all frames in black). This approach maximizes data usage but results in a substantially different number of samples (N) at each shift. Alternatively, one could restrict the minimum size of a block of non-censored data at zero-lag such that each block contributes at least one sample to every CCF lag (dark green). The minimum allowable block duration satisfying this requirement, is equal to the total number of lags (i.e., </a:t>
                </a:r>
                <a:r>
                  <a:rPr lang="en-US" sz="1200" i="0" kern="1200">
                    <a:solidFill>
                      <a:schemeClr val="tx1"/>
                    </a:solidFill>
                    <a:effectLst/>
                    <a:latin typeface="+mn-lt"/>
                    <a:ea typeface="+mn-ea"/>
                    <a:cs typeface="+mn-cs"/>
                  </a:rPr>
                  <a:t>∆_𝑚𝑎𝑥+1=4</a:t>
                </a:r>
                <a:r>
                  <a:rPr lang="en-US" sz="1200" kern="1200" dirty="0">
                    <a:solidFill>
                      <a:schemeClr val="tx1"/>
                    </a:solidFill>
                    <a:effectLst/>
                    <a:latin typeface="+mn-lt"/>
                    <a:ea typeface="+mn-ea"/>
                    <a:cs typeface="+mn-cs"/>
                  </a:rPr>
                  <a:t> frames). This approach would limit (but not eliminate) uneven samples, at the cost of using less data. Note the symmetry of positive and negative CCF lags. Finally, a restriction may be imposed such that an equal number of samples contribute to each CCF lag, although this leads to still further data loss (light green).</a:t>
                </a:r>
                <a:r>
                  <a:rPr lang="en-US" sz="1200" b="1" kern="1200" dirty="0">
                    <a:solidFill>
                      <a:schemeClr val="tx1"/>
                    </a:solidFill>
                    <a:effectLst/>
                    <a:latin typeface="+mn-lt"/>
                    <a:ea typeface="+mn-ea"/>
                    <a:cs typeface="+mn-cs"/>
                  </a:rPr>
                  <a:t> (B) </a:t>
                </a:r>
                <a:r>
                  <a:rPr lang="en-US" sz="1200" kern="1200" dirty="0">
                    <a:solidFill>
                      <a:schemeClr val="tx1"/>
                    </a:solidFill>
                    <a:effectLst/>
                    <a:latin typeface="+mn-lt"/>
                    <a:ea typeface="+mn-ea"/>
                    <a:cs typeface="+mn-cs"/>
                  </a:rPr>
                  <a:t>CCFs for two surrogate time series, modeled at </a:t>
                </a:r>
                <a:r>
                  <a:rPr lang="en-US" sz="1200" i="0" kern="1200">
                    <a:solidFill>
                      <a:schemeClr val="tx1"/>
                    </a:solidFill>
                    <a:effectLst/>
                    <a:latin typeface="+mn-lt"/>
                    <a:ea typeface="+mn-ea"/>
                    <a:cs typeface="+mn-cs"/>
                  </a:rPr>
                  <a:t>𝑟</a:t>
                </a:r>
                <a:r>
                  <a:rPr lang="en-US" sz="1200" kern="1200" dirty="0">
                    <a:solidFill>
                      <a:schemeClr val="tx1"/>
                    </a:solidFill>
                    <a:effectLst/>
                    <a:latin typeface="+mn-lt"/>
                    <a:ea typeface="+mn-ea"/>
                    <a:cs typeface="+mn-cs"/>
                  </a:rPr>
                  <a:t> = 0.9 and </a:t>
                </a:r>
                <a:r>
                  <a:rPr lang="en-US" sz="1200" i="0" kern="1200">
                    <a:solidFill>
                      <a:schemeClr val="tx1"/>
                    </a:solidFill>
                    <a:effectLst/>
                    <a:latin typeface="+mn-lt"/>
                    <a:ea typeface="+mn-ea"/>
                    <a:cs typeface="+mn-cs"/>
                  </a:rPr>
                  <a:t>𝜏</a:t>
                </a:r>
                <a:r>
                  <a:rPr lang="en-US" sz="1200" kern="1200" dirty="0">
                    <a:solidFill>
                      <a:schemeClr val="tx1"/>
                    </a:solidFill>
                    <a:effectLst/>
                    <a:latin typeface="+mn-lt"/>
                    <a:ea typeface="+mn-ea"/>
                    <a:cs typeface="+mn-cs"/>
                  </a:rPr>
                  <a:t> = 1 s, following censoring with a real temporal mask from a moderate-motion scan (MSC10 session 1). The black and pink CCFs represent the unbiased and biased CCF estimators, respectively. Note the triangular bias in the pink CCF, resulting in a </a:t>
                </a:r>
                <a:r>
                  <a:rPr lang="en-US" sz="1200" i="0" kern="1200">
                    <a:solidFill>
                      <a:schemeClr val="tx1"/>
                    </a:solidFill>
                    <a:effectLst/>
                    <a:latin typeface="+mn-lt"/>
                    <a:ea typeface="+mn-ea"/>
                    <a:cs typeface="+mn-cs"/>
                  </a:rPr>
                  <a:t>𝜏 ̂</a:t>
                </a:r>
                <a:r>
                  <a:rPr lang="en-US" sz="1200" kern="1200" dirty="0">
                    <a:solidFill>
                      <a:schemeClr val="tx1"/>
                    </a:solidFill>
                    <a:effectLst/>
                    <a:latin typeface="+mn-lt"/>
                    <a:ea typeface="+mn-ea"/>
                    <a:cs typeface="+mn-cs"/>
                  </a:rPr>
                  <a:t> value much lower than the true delay. Although the black CCF is quite accurate in this case, the unbiased estimator leads to </a:t>
                </a:r>
                <a:r>
                  <a:rPr lang="en-US" sz="1200" i="0" kern="1200">
                    <a:solidFill>
                      <a:schemeClr val="tx1"/>
                    </a:solidFill>
                    <a:effectLst/>
                    <a:latin typeface="+mn-lt"/>
                    <a:ea typeface="+mn-ea"/>
                    <a:cs typeface="+mn-cs"/>
                  </a:rPr>
                  <a:t>𝜏 ̂</a:t>
                </a:r>
                <a:r>
                  <a:rPr lang="en-US" sz="1200" kern="1200" dirty="0">
                    <a:solidFill>
                      <a:schemeClr val="tx1"/>
                    </a:solidFill>
                    <a:effectLst/>
                    <a:latin typeface="+mn-lt"/>
                    <a:ea typeface="+mn-ea"/>
                    <a:cs typeface="+mn-cs"/>
                  </a:rPr>
                  <a:t> values that have comparatively higher variance and may often exceed the true delay.</a:t>
                </a:r>
              </a:p>
            </p:txBody>
          </p:sp>
        </mc:Fallback>
      </mc:AlternateContent>
      <p:sp>
        <p:nvSpPr>
          <p:cNvPr id="4" name="Slide Number Placeholder 3"/>
          <p:cNvSpPr>
            <a:spLocks noGrp="1"/>
          </p:cNvSpPr>
          <p:nvPr>
            <p:ph type="sldNum" sz="quarter" idx="10"/>
          </p:nvPr>
        </p:nvSpPr>
        <p:spPr/>
        <p:txBody>
          <a:bodyPr/>
          <a:lstStyle/>
          <a:p>
            <a:fld id="{C79496B0-A234-4EAD-BD6E-E25A1352E88C}" type="slidenum">
              <a:rPr lang="en-US" smtClean="0"/>
              <a:t>2</a:t>
            </a:fld>
            <a:endParaRPr lang="en-US"/>
          </a:p>
        </p:txBody>
      </p:sp>
    </p:spTree>
    <p:extLst>
      <p:ext uri="{BB962C8B-B14F-4D97-AF65-F5344CB8AC3E}">
        <p14:creationId xmlns:p14="http://schemas.microsoft.com/office/powerpoint/2010/main" val="3779623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0250" y="685800"/>
            <a:ext cx="28575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Figure 3. TDE dependence on data quantity, correlation magnitude, and temporal sampling interval. </a:t>
                </a:r>
                <a:r>
                  <a:rPr lang="en-US" sz="1200" kern="1200" dirty="0">
                    <a:solidFill>
                      <a:schemeClr val="tx1"/>
                    </a:solidFill>
                    <a:effectLst/>
                    <a:latin typeface="+mn-lt"/>
                    <a:ea typeface="+mn-ea"/>
                    <a:cs typeface="+mn-cs"/>
                  </a:rPr>
                  <a:t>Surrogate time series (</a:t>
                </a:r>
                <a:r>
                  <a:rPr lang="en-US" sz="1200" i="0" kern="1200">
                    <a:solidFill>
                      <a:schemeClr val="tx1"/>
                    </a:solidFill>
                    <a:effectLst/>
                    <a:latin typeface="+mn-lt"/>
                    <a:ea typeface="+mn-ea"/>
                    <a:cs typeface="+mn-cs"/>
                  </a:rPr>
                  <a:t>𝜏</a:t>
                </a:r>
                <a:r>
                  <a:rPr lang="en-US" sz="1200" kern="1200" dirty="0">
                    <a:solidFill>
                      <a:schemeClr val="tx1"/>
                    </a:solidFill>
                    <a:effectLst/>
                    <a:latin typeface="+mn-lt"/>
                    <a:ea typeface="+mn-ea"/>
                    <a:cs typeface="+mn-cs"/>
                  </a:rPr>
                  <a:t> = 0.5 s) reveal strong inverse relationships between TDE accuracy and both </a:t>
                </a:r>
                <a:r>
                  <a:rPr lang="en-US" sz="1200" b="1" kern="1200" dirty="0">
                    <a:solidFill>
                      <a:schemeClr val="tx1"/>
                    </a:solidFill>
                    <a:effectLst/>
                    <a:latin typeface="+mn-lt"/>
                    <a:ea typeface="+mn-ea"/>
                    <a:cs typeface="+mn-cs"/>
                  </a:rPr>
                  <a:t>(A) </a:t>
                </a:r>
                <a:r>
                  <a:rPr lang="en-US" sz="1200" kern="1200" dirty="0">
                    <a:solidFill>
                      <a:schemeClr val="tx1"/>
                    </a:solidFill>
                    <a:effectLst/>
                    <a:latin typeface="+mn-lt"/>
                    <a:ea typeface="+mn-ea"/>
                    <a:cs typeface="+mn-cs"/>
                  </a:rPr>
                  <a:t>data quantity (shown for </a:t>
                </a:r>
                <a:r>
                  <a:rPr lang="en-US" sz="1200" i="0" kern="1200">
                    <a:solidFill>
                      <a:schemeClr val="tx1"/>
                    </a:solidFill>
                    <a:effectLst/>
                    <a:latin typeface="+mn-lt"/>
                    <a:ea typeface="+mn-ea"/>
                    <a:cs typeface="+mn-cs"/>
                  </a:rPr>
                  <a:t>𝑟</a:t>
                </a:r>
                <a:r>
                  <a:rPr lang="en-US" sz="1200" kern="1200" dirty="0">
                    <a:solidFill>
                      <a:schemeClr val="tx1"/>
                    </a:solidFill>
                    <a:effectLst/>
                    <a:latin typeface="+mn-lt"/>
                    <a:ea typeface="+mn-ea"/>
                    <a:cs typeface="+mn-cs"/>
                  </a:rPr>
                  <a:t> = 0.9 on a log-log plot spanning several decades) and </a:t>
                </a:r>
                <a:r>
                  <a:rPr lang="en-US" sz="1200" b="1" kern="1200" dirty="0">
                    <a:solidFill>
                      <a:schemeClr val="tx1"/>
                    </a:solidFill>
                    <a:effectLst/>
                    <a:latin typeface="+mn-lt"/>
                    <a:ea typeface="+mn-ea"/>
                    <a:cs typeface="+mn-cs"/>
                  </a:rPr>
                  <a:t>(B) </a:t>
                </a:r>
                <a:r>
                  <a:rPr lang="en-US" sz="1200" kern="1200" dirty="0">
                    <a:solidFill>
                      <a:schemeClr val="tx1"/>
                    </a:solidFill>
                    <a:effectLst/>
                    <a:latin typeface="+mn-lt"/>
                    <a:ea typeface="+mn-ea"/>
                    <a:cs typeface="+mn-cs"/>
                  </a:rPr>
                  <a:t>correlation magnitude (shown for 60 minutes of data). Note that longer TRs asymptote at higher RMSE, limiting their precision relative to shorter TRs. </a:t>
                </a:r>
                <a:r>
                  <a:rPr lang="en-US" sz="1200" b="1" kern="1200" dirty="0">
                    <a:solidFill>
                      <a:schemeClr val="tx1"/>
                    </a:solidFill>
                    <a:effectLst/>
                    <a:latin typeface="+mn-lt"/>
                    <a:ea typeface="+mn-ea"/>
                    <a:cs typeface="+mn-cs"/>
                  </a:rPr>
                  <a:t>(C)</a:t>
                </a:r>
                <a:r>
                  <a:rPr lang="en-US" sz="1200" kern="1200" dirty="0">
                    <a:solidFill>
                      <a:schemeClr val="tx1"/>
                    </a:solidFill>
                    <a:effectLst/>
                    <a:latin typeface="+mn-lt"/>
                    <a:ea typeface="+mn-ea"/>
                    <a:cs typeface="+mn-cs"/>
                  </a:rPr>
                  <a:t> TDE bias (left) reflects parabolic interpolation bias. </a:t>
                </a:r>
                <a:r>
                  <a:rPr lang="en-US" sz="1200" i="0" kern="1200">
                    <a:solidFill>
                      <a:schemeClr val="tx1"/>
                    </a:solidFill>
                    <a:effectLst/>
                    <a:latin typeface="+mn-lt"/>
                    <a:ea typeface="+mn-ea"/>
                    <a:cs typeface="+mn-cs"/>
                  </a:rPr>
                  <a:t>𝜏 ̂</a:t>
                </a:r>
                <a:r>
                  <a:rPr lang="en-US" sz="1200" kern="1200" dirty="0">
                    <a:solidFill>
                      <a:schemeClr val="tx1"/>
                    </a:solidFill>
                    <a:effectLst/>
                    <a:latin typeface="+mn-lt"/>
                    <a:ea typeface="+mn-ea"/>
                    <a:cs typeface="+mn-cs"/>
                  </a:rPr>
                  <a:t> values tend to cluster at ½ multiples of the TR. The variance pattern (right) is attributable to the subsample TDE that is required in fMRI analysis and thus peaks halfway between samples. Combining these two trends yields a pattern in which RMSE increases with increasing temporal distance between </a:t>
                </a:r>
                <a:r>
                  <a:rPr lang="en-US" sz="1200" i="0" kern="1200">
                    <a:solidFill>
                      <a:schemeClr val="tx1"/>
                    </a:solidFill>
                    <a:effectLst/>
                    <a:latin typeface="+mn-lt"/>
                    <a:ea typeface="+mn-ea"/>
                    <a:cs typeface="+mn-cs"/>
                  </a:rPr>
                  <a:t>𝜏</a:t>
                </a:r>
                <a:r>
                  <a:rPr lang="en-US" sz="1200" kern="1200" dirty="0">
                    <a:solidFill>
                      <a:schemeClr val="tx1"/>
                    </a:solidFill>
                    <a:effectLst/>
                    <a:latin typeface="+mn-lt"/>
                    <a:ea typeface="+mn-ea"/>
                    <a:cs typeface="+mn-cs"/>
                  </a:rPr>
                  <a:t> and the nearest TR multiple, save for a trough midway between samples owing to the lack of bias in this region. In all cases, lower TRs yield more favorable results; however, TDE dependence on TR is small relative to data </a:t>
                </a:r>
                <a:r>
                  <a:rPr lang="en-US" sz="1200" kern="1200" dirty="0" err="1">
                    <a:solidFill>
                      <a:schemeClr val="tx1"/>
                    </a:solidFill>
                    <a:effectLst/>
                    <a:latin typeface="+mn-lt"/>
                    <a:ea typeface="+mn-ea"/>
                    <a:cs typeface="+mn-cs"/>
                  </a:rPr>
                  <a:t>quanitity</a:t>
                </a:r>
                <a:r>
                  <a:rPr lang="en-US" sz="1200" kern="1200" dirty="0">
                    <a:solidFill>
                      <a:schemeClr val="tx1"/>
                    </a:solidFill>
                    <a:effectLst/>
                    <a:latin typeface="+mn-lt"/>
                    <a:ea typeface="+mn-ea"/>
                    <a:cs typeface="+mn-cs"/>
                  </a:rPr>
                  <a:t> and correlation magnitude.</a:t>
                </a:r>
              </a:p>
            </p:txBody>
          </p:sp>
        </mc:Fallback>
      </mc:AlternateContent>
      <p:sp>
        <p:nvSpPr>
          <p:cNvPr id="4" name="Slide Number Placeholder 3"/>
          <p:cNvSpPr>
            <a:spLocks noGrp="1"/>
          </p:cNvSpPr>
          <p:nvPr>
            <p:ph type="sldNum" sz="quarter" idx="5"/>
          </p:nvPr>
        </p:nvSpPr>
        <p:spPr/>
        <p:txBody>
          <a:bodyPr/>
          <a:lstStyle/>
          <a:p>
            <a:fld id="{C79496B0-A234-4EAD-BD6E-E25A1352E88C}" type="slidenum">
              <a:rPr lang="en-US" smtClean="0"/>
              <a:t>3</a:t>
            </a:fld>
            <a:endParaRPr lang="en-US"/>
          </a:p>
        </p:txBody>
      </p:sp>
    </p:spTree>
    <p:extLst>
      <p:ext uri="{BB962C8B-B14F-4D97-AF65-F5344CB8AC3E}">
        <p14:creationId xmlns:p14="http://schemas.microsoft.com/office/powerpoint/2010/main" val="1522677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0250" y="685800"/>
            <a:ext cx="28575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79496B0-A234-4EAD-BD6E-E25A1352E88C}" type="slidenum">
              <a:rPr lang="en-US" smtClean="0"/>
              <a:t>4</a:t>
            </a:fld>
            <a:endParaRPr lang="en-US"/>
          </a:p>
        </p:txBody>
      </p:sp>
    </p:spTree>
    <p:extLst>
      <p:ext uri="{BB962C8B-B14F-4D97-AF65-F5344CB8AC3E}">
        <p14:creationId xmlns:p14="http://schemas.microsoft.com/office/powerpoint/2010/main" val="3371475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0250" y="685800"/>
            <a:ext cx="28575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Figure 5. Temporal structure in intra- and inter-network relationships is obscured by sampling error. (A) </a:t>
                </a:r>
                <a:r>
                  <a:rPr lang="en-US" sz="1200" kern="1200" dirty="0">
                    <a:solidFill>
                      <a:schemeClr val="tx1"/>
                    </a:solidFill>
                    <a:effectLst/>
                    <a:latin typeface="+mn-lt"/>
                    <a:ea typeface="+mn-ea"/>
                    <a:cs typeface="+mn-cs"/>
                  </a:rPr>
                  <a:t>Subject-level (MSC01) TD (left) and |FC| (right) matrices comprising 6 mm gray matter cube ROIs grouped by functional network (as in Fig. 1D). </a:t>
                </a:r>
                <a:r>
                  <a:rPr lang="en-US" sz="1200" b="1" kern="1200" dirty="0">
                    <a:solidFill>
                      <a:schemeClr val="tx1"/>
                    </a:solidFill>
                    <a:effectLst/>
                    <a:latin typeface="+mn-lt"/>
                    <a:ea typeface="+mn-ea"/>
                    <a:cs typeface="+mn-cs"/>
                  </a:rPr>
                  <a:t>(B) </a:t>
                </a:r>
                <a:r>
                  <a:rPr lang="en-US" sz="1200" kern="1200" dirty="0">
                    <a:solidFill>
                      <a:schemeClr val="tx1"/>
                    </a:solidFill>
                    <a:effectLst/>
                    <a:latin typeface="+mn-lt"/>
                    <a:ea typeface="+mn-ea"/>
                    <a:cs typeface="+mn-cs"/>
                  </a:rPr>
                  <a:t>Toy case illustrating computation of </a:t>
                </a:r>
                <a:r>
                  <a:rPr lang="en-US" sz="1200" kern="1200" dirty="0" err="1">
                    <a:solidFill>
                      <a:schemeClr val="tx1"/>
                    </a:solidFill>
                    <a:effectLst/>
                    <a:latin typeface="+mn-lt"/>
                    <a:ea typeface="+mn-ea"/>
                    <a:cs typeface="+mn-cs"/>
                  </a:rPr>
                  <a:t>blockwise</a:t>
                </a:r>
                <a:r>
                  <a:rPr lang="en-US" sz="1200" kern="1200" dirty="0">
                    <a:solidFill>
                      <a:schemeClr val="tx1"/>
                    </a:solidFill>
                    <a:effectLst/>
                    <a:latin typeface="+mn-lt"/>
                    <a:ea typeface="+mn-ea"/>
                    <a:cs typeface="+mn-cs"/>
                  </a:rPr>
                  <a:t> diagonal “error.” TD matrix blocks in (A) that appear more organized seem to comprise (roughly) iso-latent diagonals. Thus, temporal structure of a given block (submatrix) can be estimated as the RMSE of all time delays in the block relative to their respective diagonals. Error of the perfectly structured toy submatrix amounts to 0. Repeating this process for each unique block yields an error matrix. </a:t>
                </a:r>
                <a:r>
                  <a:rPr lang="en-US" sz="1200" b="1" kern="1200" dirty="0">
                    <a:solidFill>
                      <a:schemeClr val="tx1"/>
                    </a:solidFill>
                    <a:effectLst/>
                    <a:latin typeface="+mn-lt"/>
                    <a:ea typeface="+mn-ea"/>
                    <a:cs typeface="+mn-cs"/>
                  </a:rPr>
                  <a:t>(C) </a:t>
                </a:r>
                <a:r>
                  <a:rPr lang="en-US" sz="1200" kern="1200" dirty="0">
                    <a:solidFill>
                      <a:schemeClr val="tx1"/>
                    </a:solidFill>
                    <a:effectLst/>
                    <a:latin typeface="+mn-lt"/>
                    <a:ea typeface="+mn-ea"/>
                    <a:cs typeface="+mn-cs"/>
                  </a:rPr>
                  <a:t>Toy case illustrating computation of the mean |FC| matrix. </a:t>
                </a:r>
                <a:r>
                  <a:rPr lang="en-US" sz="1200" b="1" kern="1200" dirty="0">
                    <a:solidFill>
                      <a:schemeClr val="tx1"/>
                    </a:solidFill>
                    <a:effectLst/>
                    <a:latin typeface="+mn-lt"/>
                    <a:ea typeface="+mn-ea"/>
                    <a:cs typeface="+mn-cs"/>
                  </a:rPr>
                  <a:t>(D) </a:t>
                </a:r>
                <a:r>
                  <a:rPr lang="en-US" sz="1200" kern="1200" dirty="0">
                    <a:solidFill>
                      <a:schemeClr val="tx1"/>
                    </a:solidFill>
                    <a:effectLst/>
                    <a:latin typeface="+mn-lt"/>
                    <a:ea typeface="+mn-ea"/>
                    <a:cs typeface="+mn-cs"/>
                  </a:rPr>
                  <a:t>MSC01 error and mean |FC| matrices computed from the TD and |FC| matrices shown in (A). (The main diagonal is all zeroes by definition and therefore excluded in error computations).</a:t>
                </a:r>
                <a:r>
                  <a:rPr lang="en-US" sz="1200" b="1" kern="1200" dirty="0">
                    <a:solidFill>
                      <a:schemeClr val="tx1"/>
                    </a:solidFill>
                    <a:effectLst/>
                    <a:latin typeface="+mn-lt"/>
                    <a:ea typeface="+mn-ea"/>
                    <a:cs typeface="+mn-cs"/>
                  </a:rPr>
                  <a:t> (E) </a:t>
                </a:r>
                <a:r>
                  <a:rPr lang="en-US" sz="1200" kern="1200" dirty="0">
                    <a:solidFill>
                      <a:schemeClr val="tx1"/>
                    </a:solidFill>
                    <a:effectLst/>
                    <a:latin typeface="+mn-lt"/>
                    <a:ea typeface="+mn-ea"/>
                    <a:cs typeface="+mn-cs"/>
                  </a:rPr>
                  <a:t>Error in temporal structure as a function of mean |FC|, computed for the 28 unique network blocks at the session (MSC01 session 1), subject (MSC01) and group (MSC average) levels. Error is strongly inversely correlated with FC magnitude at the session and subject levels. At the group level (3,000 minutes of data), this correlation is not significant. Note overall decrease in error and leftward shift of </a:t>
                </a:r>
                <a:r>
                  <a:rPr lang="en-US" sz="1200" i="0" kern="1200">
                    <a:solidFill>
                      <a:schemeClr val="tx1"/>
                    </a:solidFill>
                    <a:effectLst/>
                    <a:latin typeface="+mn-lt"/>
                    <a:ea typeface="+mn-ea"/>
                    <a:cs typeface="+mn-cs"/>
                  </a:rPr>
                  <a:t>|𝑟 ̂ |</a:t>
                </a:r>
                <a:r>
                  <a:rPr lang="en-US" sz="1200" kern="1200" dirty="0">
                    <a:solidFill>
                      <a:schemeClr val="tx1"/>
                    </a:solidFill>
                    <a:effectLst/>
                    <a:latin typeface="+mn-lt"/>
                    <a:ea typeface="+mn-ea"/>
                    <a:cs typeface="+mn-cs"/>
                  </a:rPr>
                  <a:t> values associated with increasing data. (****</a:t>
                </a:r>
                <a:r>
                  <a:rPr lang="en-US" sz="1200" i="1" kern="1200" dirty="0">
                    <a:solidFill>
                      <a:schemeClr val="tx1"/>
                    </a:solidFill>
                    <a:effectLst/>
                    <a:latin typeface="+mn-lt"/>
                    <a:ea typeface="+mn-ea"/>
                    <a:cs typeface="+mn-cs"/>
                  </a:rPr>
                  <a:t>p</a:t>
                </a:r>
                <a:r>
                  <a:rPr lang="en-US" sz="1200" kern="1200" dirty="0">
                    <a:solidFill>
                      <a:schemeClr val="tx1"/>
                    </a:solidFill>
                    <a:effectLst/>
                    <a:latin typeface="+mn-lt"/>
                    <a:ea typeface="+mn-ea"/>
                    <a:cs typeface="+mn-cs"/>
                  </a:rPr>
                  <a:t> &lt;.0001; N = 28 blocks). DAN, dorsal attention network; VAN, ventral attention network; SM, sensorimotor network; VIS, visual network; FPC, frontoparietal control network; LAN, language network; DMN, default mode network.</a:t>
                </a:r>
              </a:p>
            </p:txBody>
          </p:sp>
        </mc:Fallback>
      </mc:AlternateContent>
      <p:sp>
        <p:nvSpPr>
          <p:cNvPr id="4" name="Slide Number Placeholder 3"/>
          <p:cNvSpPr>
            <a:spLocks noGrp="1"/>
          </p:cNvSpPr>
          <p:nvPr>
            <p:ph type="sldNum" sz="quarter" idx="10"/>
          </p:nvPr>
        </p:nvSpPr>
        <p:spPr/>
        <p:txBody>
          <a:bodyPr/>
          <a:lstStyle/>
          <a:p>
            <a:fld id="{C79496B0-A234-4EAD-BD6E-E25A1352E88C}" type="slidenum">
              <a:rPr lang="en-US" smtClean="0"/>
              <a:t>5</a:t>
            </a:fld>
            <a:endParaRPr lang="en-US"/>
          </a:p>
        </p:txBody>
      </p:sp>
    </p:spTree>
    <p:extLst>
      <p:ext uri="{BB962C8B-B14F-4D97-AF65-F5344CB8AC3E}">
        <p14:creationId xmlns:p14="http://schemas.microsoft.com/office/powerpoint/2010/main" val="2166376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0250" y="685800"/>
            <a:ext cx="28575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79496B0-A234-4EAD-BD6E-E25A1352E88C}" type="slidenum">
              <a:rPr lang="en-US" smtClean="0"/>
              <a:t>6</a:t>
            </a:fld>
            <a:endParaRPr lang="en-US"/>
          </a:p>
        </p:txBody>
      </p:sp>
    </p:spTree>
    <p:extLst>
      <p:ext uri="{BB962C8B-B14F-4D97-AF65-F5344CB8AC3E}">
        <p14:creationId xmlns:p14="http://schemas.microsoft.com/office/powerpoint/2010/main" val="1636766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0250" y="685800"/>
            <a:ext cx="28575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Figure 7. Including small blocks of clean data improves intra- and inter-subject reliability of TD and FC. (A) </a:t>
                </a:r>
                <a:r>
                  <a:rPr lang="en-US" sz="1200" kern="1200" dirty="0">
                    <a:solidFill>
                      <a:schemeClr val="tx1"/>
                    </a:solidFill>
                    <a:effectLst/>
                    <a:latin typeface="+mn-lt"/>
                    <a:ea typeface="+mn-ea"/>
                    <a:cs typeface="+mn-cs"/>
                  </a:rPr>
                  <a:t>Same plots as in Figure 6E-F, but for different minimum imposed block durations. The minimum allowable block duration (min) is 8.8 s (</a:t>
                </a:r>
                <a:r>
                  <a:rPr lang="en-US" sz="1200" i="0" kern="1200">
                    <a:solidFill>
                      <a:schemeClr val="tx1"/>
                    </a:solidFill>
                    <a:effectLst/>
                    <a:latin typeface="+mn-lt"/>
                    <a:ea typeface="+mn-ea"/>
                    <a:cs typeface="+mn-cs"/>
                  </a:rPr>
                  <a:t>(∆_𝑚𝑎𝑥+1)×</a:t>
                </a:r>
                <a:r>
                  <a:rPr lang="en-US" sz="1200" kern="1200" dirty="0">
                    <a:solidFill>
                      <a:schemeClr val="tx1"/>
                    </a:solidFill>
                    <a:effectLst/>
                    <a:latin typeface="+mn-lt"/>
                    <a:ea typeface="+mn-ea"/>
                    <a:cs typeface="+mn-cs"/>
                  </a:rPr>
                  <a:t> TR). </a:t>
                </a:r>
                <a:r>
                  <a:rPr lang="en-US" sz="1200" b="1" kern="1200" dirty="0">
                    <a:solidFill>
                      <a:schemeClr val="tx1"/>
                    </a:solidFill>
                    <a:effectLst/>
                    <a:latin typeface="+mn-lt"/>
                    <a:ea typeface="+mn-ea"/>
                    <a:cs typeface="+mn-cs"/>
                  </a:rPr>
                  <a:t>(B) </a:t>
                </a:r>
                <a:r>
                  <a:rPr lang="en-US" sz="1200" kern="1200" dirty="0">
                    <a:solidFill>
                      <a:schemeClr val="tx1"/>
                    </a:solidFill>
                    <a:effectLst/>
                    <a:latin typeface="+mn-lt"/>
                    <a:ea typeface="+mn-ea"/>
                    <a:cs typeface="+mn-cs"/>
                  </a:rPr>
                  <a:t>Same as in (A), but for FC.</a:t>
                </a:r>
              </a:p>
            </p:txBody>
          </p:sp>
        </mc:Fallback>
      </mc:AlternateContent>
      <p:sp>
        <p:nvSpPr>
          <p:cNvPr id="4" name="Slide Number Placeholder 3"/>
          <p:cNvSpPr>
            <a:spLocks noGrp="1"/>
          </p:cNvSpPr>
          <p:nvPr>
            <p:ph type="sldNum" sz="quarter" idx="10"/>
          </p:nvPr>
        </p:nvSpPr>
        <p:spPr/>
        <p:txBody>
          <a:bodyPr/>
          <a:lstStyle/>
          <a:p>
            <a:fld id="{C79496B0-A234-4EAD-BD6E-E25A1352E88C}" type="slidenum">
              <a:rPr lang="en-US" smtClean="0"/>
              <a:t>7</a:t>
            </a:fld>
            <a:endParaRPr lang="en-US"/>
          </a:p>
        </p:txBody>
      </p:sp>
    </p:spTree>
    <p:extLst>
      <p:ext uri="{BB962C8B-B14F-4D97-AF65-F5344CB8AC3E}">
        <p14:creationId xmlns:p14="http://schemas.microsoft.com/office/powerpoint/2010/main" val="3211992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0250" y="685800"/>
            <a:ext cx="28575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79496B0-A234-4EAD-BD6E-E25A1352E88C}" type="slidenum">
              <a:rPr lang="en-US" smtClean="0"/>
              <a:t>8</a:t>
            </a:fld>
            <a:endParaRPr lang="en-US"/>
          </a:p>
        </p:txBody>
      </p:sp>
    </p:spTree>
    <p:extLst>
      <p:ext uri="{BB962C8B-B14F-4D97-AF65-F5344CB8AC3E}">
        <p14:creationId xmlns:p14="http://schemas.microsoft.com/office/powerpoint/2010/main" val="3573218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0250" y="685800"/>
            <a:ext cx="28575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Figure 9. |FC|-weighted lag projections improve reliability. (A) </a:t>
                </a:r>
                <a:r>
                  <a:rPr lang="en-US" sz="1200" kern="1200" dirty="0">
                    <a:solidFill>
                      <a:schemeClr val="tx1"/>
                    </a:solidFill>
                    <a:effectLst/>
                    <a:latin typeface="+mn-lt"/>
                    <a:ea typeface="+mn-ea"/>
                    <a:cs typeface="+mn-cs"/>
                  </a:rPr>
                  <a:t>Modeling the relationship between TDE error and zero-lag correlation magnitude. By adjusting a single parameter, </a:t>
                </a:r>
                <a:r>
                  <a:rPr lang="en-US" sz="1200" i="0" kern="1200">
                    <a:solidFill>
                      <a:schemeClr val="tx1"/>
                    </a:solidFill>
                    <a:effectLst/>
                    <a:latin typeface="+mn-lt"/>
                    <a:ea typeface="+mn-ea"/>
                    <a:cs typeface="+mn-cs"/>
                  </a:rPr>
                  <a:t>𝛽</a:t>
                </a:r>
                <a:r>
                  <a:rPr lang="en-US" sz="1200" kern="1200" dirty="0">
                    <a:solidFill>
                      <a:schemeClr val="tx1"/>
                    </a:solidFill>
                    <a:effectLst/>
                    <a:latin typeface="+mn-lt"/>
                    <a:ea typeface="+mn-ea"/>
                    <a:cs typeface="+mn-cs"/>
                  </a:rPr>
                  <a:t>, Eq. (15) (red) captures this relationship well for a range of data quantities and TRs. For each data </a:t>
                </a:r>
                <a:r>
                  <a:rPr lang="en-US" sz="1200" kern="1200" dirty="0" err="1">
                    <a:solidFill>
                      <a:schemeClr val="tx1"/>
                    </a:solidFill>
                    <a:effectLst/>
                    <a:latin typeface="+mn-lt"/>
                    <a:ea typeface="+mn-ea"/>
                    <a:cs typeface="+mn-cs"/>
                  </a:rPr>
                  <a:t>qunatity</a:t>
                </a:r>
                <a:r>
                  <a:rPr lang="en-US" sz="1200" kern="1200" dirty="0">
                    <a:solidFill>
                      <a:schemeClr val="tx1"/>
                    </a:solidFill>
                    <a:effectLst/>
                    <a:latin typeface="+mn-lt"/>
                    <a:ea typeface="+mn-ea"/>
                    <a:cs typeface="+mn-cs"/>
                  </a:rPr>
                  <a:t>, </a:t>
                </a:r>
                <a:r>
                  <a:rPr lang="en-US" sz="1200" i="0" kern="1200">
                    <a:solidFill>
                      <a:schemeClr val="tx1"/>
                    </a:solidFill>
                    <a:effectLst/>
                    <a:latin typeface="+mn-lt"/>
                    <a:ea typeface="+mn-ea"/>
                    <a:cs typeface="+mn-cs"/>
                  </a:rPr>
                  <a:t>𝛽</a:t>
                </a:r>
                <a:r>
                  <a:rPr lang="en-US" sz="1200" kern="1200" dirty="0">
                    <a:solidFill>
                      <a:schemeClr val="tx1"/>
                    </a:solidFill>
                    <a:effectLst/>
                    <a:latin typeface="+mn-lt"/>
                    <a:ea typeface="+mn-ea"/>
                    <a:cs typeface="+mn-cs"/>
                  </a:rPr>
                  <a:t> and R</a:t>
                </a:r>
                <a:r>
                  <a:rPr lang="en-US" sz="1200" kern="1200" baseline="30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values are based on fit to 2 s TR. </a:t>
                </a:r>
                <a:r>
                  <a:rPr lang="en-US" sz="1200" b="1" kern="1200" dirty="0">
                    <a:solidFill>
                      <a:schemeClr val="tx1"/>
                    </a:solidFill>
                    <a:effectLst/>
                    <a:latin typeface="+mn-lt"/>
                    <a:ea typeface="+mn-ea"/>
                    <a:cs typeface="+mn-cs"/>
                  </a:rPr>
                  <a:t>(B) </a:t>
                </a:r>
                <a:r>
                  <a:rPr lang="en-US" sz="1200" kern="1200" dirty="0">
                    <a:solidFill>
                      <a:schemeClr val="tx1"/>
                    </a:solidFill>
                    <a:effectLst/>
                    <a:latin typeface="+mn-lt"/>
                    <a:ea typeface="+mn-ea"/>
                    <a:cs typeface="+mn-cs"/>
                  </a:rPr>
                  <a:t>Example unweighted (top) and weighted (bottom) lag projections for MSC01 session 1 (left), MSC01 (middle; TD averaged over all 10 sessions prior to lag projection computation), and MSC01-10 (right; TD first averaged over all 100 sessions). </a:t>
                </a:r>
                <a:r>
                  <a:rPr lang="en-US" sz="1200" b="1" kern="1200" dirty="0">
                    <a:solidFill>
                      <a:schemeClr val="tx1"/>
                    </a:solidFill>
                    <a:effectLst/>
                    <a:latin typeface="+mn-lt"/>
                    <a:ea typeface="+mn-ea"/>
                    <a:cs typeface="+mn-cs"/>
                  </a:rPr>
                  <a:t>(C)</a:t>
                </a:r>
                <a:r>
                  <a:rPr lang="en-US" sz="1200" kern="1200" dirty="0">
                    <a:solidFill>
                      <a:schemeClr val="tx1"/>
                    </a:solidFill>
                    <a:effectLst/>
                    <a:latin typeface="+mn-lt"/>
                    <a:ea typeface="+mn-ea"/>
                    <a:cs typeface="+mn-cs"/>
                  </a:rPr>
                  <a:t> σ:FD plots depicting the width of the distributions of lag projection values for each MSC session as a function of mean FD. Weighting increases distribution widths as well as the relationship between distribution width and data loss. </a:t>
                </a:r>
                <a:r>
                  <a:rPr lang="en-US" sz="1200" b="1" kern="1200" dirty="0">
                    <a:solidFill>
                      <a:schemeClr val="tx1"/>
                    </a:solidFill>
                    <a:effectLst/>
                    <a:latin typeface="+mn-lt"/>
                    <a:ea typeface="+mn-ea"/>
                    <a:cs typeface="+mn-cs"/>
                  </a:rPr>
                  <a:t>(D)</a:t>
                </a:r>
                <a:r>
                  <a:rPr lang="en-US" sz="1200" kern="1200" dirty="0">
                    <a:solidFill>
                      <a:schemeClr val="tx1"/>
                    </a:solidFill>
                    <a:effectLst/>
                    <a:latin typeface="+mn-lt"/>
                    <a:ea typeface="+mn-ea"/>
                    <a:cs typeface="+mn-cs"/>
                  </a:rPr>
                  <a:t> Correspondence of session-level unweighted and weighted lag projections with group </a:t>
                </a:r>
                <a:r>
                  <a:rPr lang="en-US" sz="1200" i="1" kern="1200" dirty="0">
                    <a:solidFill>
                      <a:schemeClr val="tx1"/>
                    </a:solidFill>
                    <a:effectLst/>
                    <a:latin typeface="+mn-lt"/>
                    <a:ea typeface="+mn-ea"/>
                    <a:cs typeface="+mn-cs"/>
                  </a:rPr>
                  <a:t>unweighted </a:t>
                </a:r>
                <a:r>
                  <a:rPr lang="en-US" sz="1200" kern="1200" dirty="0">
                    <a:solidFill>
                      <a:schemeClr val="tx1"/>
                    </a:solidFill>
                    <a:effectLst/>
                    <a:latin typeface="+mn-lt"/>
                    <a:ea typeface="+mn-ea"/>
                    <a:cs typeface="+mn-cs"/>
                  </a:rPr>
                  <a:t>lag projection. Weighting strongly improves reliability. (***</a:t>
                </a:r>
                <a:r>
                  <a:rPr lang="en-US" sz="1200" i="1" kern="1200" dirty="0">
                    <a:solidFill>
                      <a:schemeClr val="tx1"/>
                    </a:solidFill>
                    <a:effectLst/>
                    <a:latin typeface="+mn-lt"/>
                    <a:ea typeface="+mn-ea"/>
                    <a:cs typeface="+mn-cs"/>
                  </a:rPr>
                  <a:t>p</a:t>
                </a:r>
                <a:r>
                  <a:rPr lang="en-US" sz="1200" kern="1200" dirty="0">
                    <a:solidFill>
                      <a:schemeClr val="tx1"/>
                    </a:solidFill>
                    <a:effectLst/>
                    <a:latin typeface="+mn-lt"/>
                    <a:ea typeface="+mn-ea"/>
                    <a:cs typeface="+mn-cs"/>
                  </a:rPr>
                  <a:t> &lt; .001).</a:t>
                </a:r>
              </a:p>
            </p:txBody>
          </p:sp>
        </mc:Fallback>
      </mc:AlternateContent>
      <p:sp>
        <p:nvSpPr>
          <p:cNvPr id="4" name="Slide Number Placeholder 3"/>
          <p:cNvSpPr>
            <a:spLocks noGrp="1"/>
          </p:cNvSpPr>
          <p:nvPr>
            <p:ph type="sldNum" sz="quarter" idx="5"/>
          </p:nvPr>
        </p:nvSpPr>
        <p:spPr/>
        <p:txBody>
          <a:bodyPr/>
          <a:lstStyle/>
          <a:p>
            <a:fld id="{C79496B0-A234-4EAD-BD6E-E25A1352E88C}" type="slidenum">
              <a:rPr lang="en-US" smtClean="0"/>
              <a:t>10</a:t>
            </a:fld>
            <a:endParaRPr lang="en-US"/>
          </a:p>
        </p:txBody>
      </p:sp>
    </p:spTree>
    <p:extLst>
      <p:ext uri="{BB962C8B-B14F-4D97-AF65-F5344CB8AC3E}">
        <p14:creationId xmlns:p14="http://schemas.microsoft.com/office/powerpoint/2010/main" val="2316245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408684"/>
            <a:ext cx="7772400" cy="2352040"/>
          </a:xfrm>
        </p:spPr>
        <p:txBody>
          <a:bodyPr/>
          <a:lstStyle/>
          <a:p>
            <a:r>
              <a:rPr lang="en-US"/>
              <a:t>Click to edit Master title style</a:t>
            </a:r>
          </a:p>
        </p:txBody>
      </p:sp>
      <p:sp>
        <p:nvSpPr>
          <p:cNvPr id="3" name="Subtitle 2"/>
          <p:cNvSpPr>
            <a:spLocks noGrp="1"/>
          </p:cNvSpPr>
          <p:nvPr>
            <p:ph type="subTitle" idx="1"/>
          </p:nvPr>
        </p:nvSpPr>
        <p:spPr>
          <a:xfrm>
            <a:off x="1371600" y="6217920"/>
            <a:ext cx="6400800" cy="2804160"/>
          </a:xfrm>
        </p:spPr>
        <p:txBody>
          <a:bodyPr/>
          <a:lstStyle>
            <a:lvl1pPr marL="0" indent="0" algn="ctr">
              <a:buNone/>
              <a:defRPr>
                <a:solidFill>
                  <a:schemeClr val="tx1">
                    <a:tint val="75000"/>
                  </a:schemeClr>
                </a:solidFill>
              </a:defRPr>
            </a:lvl1pPr>
            <a:lvl2pPr marL="457170" indent="0" algn="ctr">
              <a:buNone/>
              <a:defRPr>
                <a:solidFill>
                  <a:schemeClr val="tx1">
                    <a:tint val="75000"/>
                  </a:schemeClr>
                </a:solidFill>
              </a:defRPr>
            </a:lvl2pPr>
            <a:lvl3pPr marL="914341" indent="0" algn="ctr">
              <a:buNone/>
              <a:defRPr>
                <a:solidFill>
                  <a:schemeClr val="tx1">
                    <a:tint val="75000"/>
                  </a:schemeClr>
                </a:solidFill>
              </a:defRPr>
            </a:lvl3pPr>
            <a:lvl4pPr marL="1371512" indent="0" algn="ctr">
              <a:buNone/>
              <a:defRPr>
                <a:solidFill>
                  <a:schemeClr val="tx1">
                    <a:tint val="75000"/>
                  </a:schemeClr>
                </a:solidFill>
              </a:defRPr>
            </a:lvl4pPr>
            <a:lvl5pPr marL="1828681" indent="0" algn="ctr">
              <a:buNone/>
              <a:defRPr>
                <a:solidFill>
                  <a:schemeClr val="tx1">
                    <a:tint val="75000"/>
                  </a:schemeClr>
                </a:solidFill>
              </a:defRPr>
            </a:lvl5pPr>
            <a:lvl6pPr marL="2285851" indent="0" algn="ctr">
              <a:buNone/>
              <a:defRPr>
                <a:solidFill>
                  <a:schemeClr val="tx1">
                    <a:tint val="75000"/>
                  </a:schemeClr>
                </a:solidFill>
              </a:defRPr>
            </a:lvl6pPr>
            <a:lvl7pPr marL="2743022" indent="0" algn="ctr">
              <a:buNone/>
              <a:defRPr>
                <a:solidFill>
                  <a:schemeClr val="tx1">
                    <a:tint val="75000"/>
                  </a:schemeClr>
                </a:solidFill>
              </a:defRPr>
            </a:lvl7pPr>
            <a:lvl8pPr marL="3200192" indent="0" algn="ctr">
              <a:buNone/>
              <a:defRPr>
                <a:solidFill>
                  <a:schemeClr val="tx1">
                    <a:tint val="75000"/>
                  </a:schemeClr>
                </a:solidFill>
              </a:defRPr>
            </a:lvl8pPr>
            <a:lvl9pPr marL="365736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E6C3E23-252E-4F14-A113-18271FDFE213}" type="datetimeFigureOut">
              <a:rPr lang="en-US" smtClean="0"/>
              <a:t>3/12/2019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60DD6-0C2D-4AB8-81EC-8F9197579BDD}" type="slidenum">
              <a:rPr lang="en-US" smtClean="0"/>
              <a:t>‹#›</a:t>
            </a:fld>
            <a:endParaRPr lang="en-US"/>
          </a:p>
        </p:txBody>
      </p:sp>
    </p:spTree>
    <p:extLst>
      <p:ext uri="{BB962C8B-B14F-4D97-AF65-F5344CB8AC3E}">
        <p14:creationId xmlns:p14="http://schemas.microsoft.com/office/powerpoint/2010/main" val="3870621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E6C3E23-252E-4F14-A113-18271FDFE213}" type="datetimeFigureOut">
              <a:rPr lang="en-US" smtClean="0"/>
              <a:t>3/12/2019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60DD6-0C2D-4AB8-81EC-8F9197579BDD}" type="slidenum">
              <a:rPr lang="en-US" smtClean="0"/>
              <a:t>‹#›</a:t>
            </a:fld>
            <a:endParaRPr lang="en-US"/>
          </a:p>
        </p:txBody>
      </p:sp>
    </p:spTree>
    <p:extLst>
      <p:ext uri="{BB962C8B-B14F-4D97-AF65-F5344CB8AC3E}">
        <p14:creationId xmlns:p14="http://schemas.microsoft.com/office/powerpoint/2010/main" val="1154720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39426"/>
            <a:ext cx="2057400" cy="936244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39426"/>
            <a:ext cx="6019800" cy="936244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E6C3E23-252E-4F14-A113-18271FDFE213}" type="datetimeFigureOut">
              <a:rPr lang="en-US" smtClean="0"/>
              <a:t>3/12/2019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60DD6-0C2D-4AB8-81EC-8F9197579BDD}" type="slidenum">
              <a:rPr lang="en-US" smtClean="0"/>
              <a:t>‹#›</a:t>
            </a:fld>
            <a:endParaRPr lang="en-US"/>
          </a:p>
        </p:txBody>
      </p:sp>
    </p:spTree>
    <p:extLst>
      <p:ext uri="{BB962C8B-B14F-4D97-AF65-F5344CB8AC3E}">
        <p14:creationId xmlns:p14="http://schemas.microsoft.com/office/powerpoint/2010/main" val="906832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E6C3E23-252E-4F14-A113-18271FDFE213}" type="datetimeFigureOut">
              <a:rPr lang="en-US" smtClean="0"/>
              <a:t>3/12/2019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60DD6-0C2D-4AB8-81EC-8F9197579BDD}" type="slidenum">
              <a:rPr lang="en-US" smtClean="0"/>
              <a:t>‹#›</a:t>
            </a:fld>
            <a:endParaRPr lang="en-US"/>
          </a:p>
        </p:txBody>
      </p:sp>
    </p:spTree>
    <p:extLst>
      <p:ext uri="{BB962C8B-B14F-4D97-AF65-F5344CB8AC3E}">
        <p14:creationId xmlns:p14="http://schemas.microsoft.com/office/powerpoint/2010/main" val="1740958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7051044"/>
            <a:ext cx="7772400" cy="217932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4650749"/>
            <a:ext cx="7772400" cy="2400299"/>
          </a:xfrm>
        </p:spPr>
        <p:txBody>
          <a:bodyPr anchor="b"/>
          <a:lstStyle>
            <a:lvl1pPr marL="0" indent="0">
              <a:buNone/>
              <a:defRPr sz="2000">
                <a:solidFill>
                  <a:schemeClr val="tx1">
                    <a:tint val="75000"/>
                  </a:schemeClr>
                </a:solidFill>
              </a:defRPr>
            </a:lvl1pPr>
            <a:lvl2pPr marL="457170" indent="0">
              <a:buNone/>
              <a:defRPr sz="1800">
                <a:solidFill>
                  <a:schemeClr val="tx1">
                    <a:tint val="75000"/>
                  </a:schemeClr>
                </a:solidFill>
              </a:defRPr>
            </a:lvl2pPr>
            <a:lvl3pPr marL="914341" indent="0">
              <a:buNone/>
              <a:defRPr sz="1600">
                <a:solidFill>
                  <a:schemeClr val="tx1">
                    <a:tint val="75000"/>
                  </a:schemeClr>
                </a:solidFill>
              </a:defRPr>
            </a:lvl3pPr>
            <a:lvl4pPr marL="1371512" indent="0">
              <a:buNone/>
              <a:defRPr sz="1400">
                <a:solidFill>
                  <a:schemeClr val="tx1">
                    <a:tint val="75000"/>
                  </a:schemeClr>
                </a:solidFill>
              </a:defRPr>
            </a:lvl4pPr>
            <a:lvl5pPr marL="1828681" indent="0">
              <a:buNone/>
              <a:defRPr sz="1400">
                <a:solidFill>
                  <a:schemeClr val="tx1">
                    <a:tint val="75000"/>
                  </a:schemeClr>
                </a:solidFill>
              </a:defRPr>
            </a:lvl5pPr>
            <a:lvl6pPr marL="2285851" indent="0">
              <a:buNone/>
              <a:defRPr sz="1400">
                <a:solidFill>
                  <a:schemeClr val="tx1">
                    <a:tint val="75000"/>
                  </a:schemeClr>
                </a:solidFill>
              </a:defRPr>
            </a:lvl6pPr>
            <a:lvl7pPr marL="2743022" indent="0">
              <a:buNone/>
              <a:defRPr sz="1400">
                <a:solidFill>
                  <a:schemeClr val="tx1">
                    <a:tint val="75000"/>
                  </a:schemeClr>
                </a:solidFill>
              </a:defRPr>
            </a:lvl7pPr>
            <a:lvl8pPr marL="3200192" indent="0">
              <a:buNone/>
              <a:defRPr sz="1400">
                <a:solidFill>
                  <a:schemeClr val="tx1">
                    <a:tint val="75000"/>
                  </a:schemeClr>
                </a:solidFill>
              </a:defRPr>
            </a:lvl8pPr>
            <a:lvl9pPr marL="3657362"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6C3E23-252E-4F14-A113-18271FDFE213}" type="datetimeFigureOut">
              <a:rPr lang="en-US" smtClean="0"/>
              <a:t>3/12/2019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60DD6-0C2D-4AB8-81EC-8F9197579BDD}" type="slidenum">
              <a:rPr lang="en-US" smtClean="0"/>
              <a:t>‹#›</a:t>
            </a:fld>
            <a:endParaRPr lang="en-US"/>
          </a:p>
        </p:txBody>
      </p:sp>
    </p:spTree>
    <p:extLst>
      <p:ext uri="{BB962C8B-B14F-4D97-AF65-F5344CB8AC3E}">
        <p14:creationId xmlns:p14="http://schemas.microsoft.com/office/powerpoint/2010/main" val="4238978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560322"/>
            <a:ext cx="4038600" cy="724154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2560322"/>
            <a:ext cx="4038600" cy="724154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E6C3E23-252E-4F14-A113-18271FDFE213}" type="datetimeFigureOut">
              <a:rPr lang="en-US" smtClean="0"/>
              <a:t>3/12/2019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860DD6-0C2D-4AB8-81EC-8F9197579BDD}" type="slidenum">
              <a:rPr lang="en-US" smtClean="0"/>
              <a:t>‹#›</a:t>
            </a:fld>
            <a:endParaRPr lang="en-US"/>
          </a:p>
        </p:txBody>
      </p:sp>
    </p:spTree>
    <p:extLst>
      <p:ext uri="{BB962C8B-B14F-4D97-AF65-F5344CB8AC3E}">
        <p14:creationId xmlns:p14="http://schemas.microsoft.com/office/powerpoint/2010/main" val="191827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2456182"/>
            <a:ext cx="4040188" cy="1023619"/>
          </a:xfrm>
        </p:spPr>
        <p:txBody>
          <a:bodyPr anchor="b"/>
          <a:lstStyle>
            <a:lvl1pPr marL="0" indent="0">
              <a:buNone/>
              <a:defRPr sz="2400" b="1"/>
            </a:lvl1pPr>
            <a:lvl2pPr marL="457170" indent="0">
              <a:buNone/>
              <a:defRPr sz="2000" b="1"/>
            </a:lvl2pPr>
            <a:lvl3pPr marL="914341" indent="0">
              <a:buNone/>
              <a:defRPr sz="1800" b="1"/>
            </a:lvl3pPr>
            <a:lvl4pPr marL="1371512" indent="0">
              <a:buNone/>
              <a:defRPr sz="1600" b="1"/>
            </a:lvl4pPr>
            <a:lvl5pPr marL="1828681" indent="0">
              <a:buNone/>
              <a:defRPr sz="1600" b="1"/>
            </a:lvl5pPr>
            <a:lvl6pPr marL="2285851" indent="0">
              <a:buNone/>
              <a:defRPr sz="1600" b="1"/>
            </a:lvl6pPr>
            <a:lvl7pPr marL="2743022" indent="0">
              <a:buNone/>
              <a:defRPr sz="1600" b="1"/>
            </a:lvl7pPr>
            <a:lvl8pPr marL="3200192" indent="0">
              <a:buNone/>
              <a:defRPr sz="1600" b="1"/>
            </a:lvl8pPr>
            <a:lvl9pPr marL="3657362"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3479802"/>
            <a:ext cx="4040188" cy="632206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2456182"/>
            <a:ext cx="4041775" cy="1023619"/>
          </a:xfrm>
        </p:spPr>
        <p:txBody>
          <a:bodyPr anchor="b"/>
          <a:lstStyle>
            <a:lvl1pPr marL="0" indent="0">
              <a:buNone/>
              <a:defRPr sz="2400" b="1"/>
            </a:lvl1pPr>
            <a:lvl2pPr marL="457170" indent="0">
              <a:buNone/>
              <a:defRPr sz="2000" b="1"/>
            </a:lvl2pPr>
            <a:lvl3pPr marL="914341" indent="0">
              <a:buNone/>
              <a:defRPr sz="1800" b="1"/>
            </a:lvl3pPr>
            <a:lvl4pPr marL="1371512" indent="0">
              <a:buNone/>
              <a:defRPr sz="1600" b="1"/>
            </a:lvl4pPr>
            <a:lvl5pPr marL="1828681" indent="0">
              <a:buNone/>
              <a:defRPr sz="1600" b="1"/>
            </a:lvl5pPr>
            <a:lvl6pPr marL="2285851" indent="0">
              <a:buNone/>
              <a:defRPr sz="1600" b="1"/>
            </a:lvl6pPr>
            <a:lvl7pPr marL="2743022" indent="0">
              <a:buNone/>
              <a:defRPr sz="1600" b="1"/>
            </a:lvl7pPr>
            <a:lvl8pPr marL="3200192" indent="0">
              <a:buNone/>
              <a:defRPr sz="1600" b="1"/>
            </a:lvl8pPr>
            <a:lvl9pPr marL="3657362"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3479802"/>
            <a:ext cx="4041775" cy="632206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E6C3E23-252E-4F14-A113-18271FDFE213}" type="datetimeFigureOut">
              <a:rPr lang="en-US" smtClean="0"/>
              <a:t>3/12/2019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860DD6-0C2D-4AB8-81EC-8F9197579BDD}" type="slidenum">
              <a:rPr lang="en-US" smtClean="0"/>
              <a:t>‹#›</a:t>
            </a:fld>
            <a:endParaRPr lang="en-US"/>
          </a:p>
        </p:txBody>
      </p:sp>
    </p:spTree>
    <p:extLst>
      <p:ext uri="{BB962C8B-B14F-4D97-AF65-F5344CB8AC3E}">
        <p14:creationId xmlns:p14="http://schemas.microsoft.com/office/powerpoint/2010/main" val="380340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E6C3E23-252E-4F14-A113-18271FDFE213}" type="datetimeFigureOut">
              <a:rPr lang="en-US" smtClean="0"/>
              <a:t>3/12/2019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860DD6-0C2D-4AB8-81EC-8F9197579BDD}" type="slidenum">
              <a:rPr lang="en-US" smtClean="0"/>
              <a:t>‹#›</a:t>
            </a:fld>
            <a:endParaRPr lang="en-US"/>
          </a:p>
        </p:txBody>
      </p:sp>
    </p:spTree>
    <p:extLst>
      <p:ext uri="{BB962C8B-B14F-4D97-AF65-F5344CB8AC3E}">
        <p14:creationId xmlns:p14="http://schemas.microsoft.com/office/powerpoint/2010/main" val="3706291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6C3E23-252E-4F14-A113-18271FDFE213}" type="datetimeFigureOut">
              <a:rPr lang="en-US" smtClean="0"/>
              <a:t>3/12/2019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860DD6-0C2D-4AB8-81EC-8F9197579BDD}" type="slidenum">
              <a:rPr lang="en-US" smtClean="0"/>
              <a:t>‹#›</a:t>
            </a:fld>
            <a:endParaRPr lang="en-US"/>
          </a:p>
        </p:txBody>
      </p:sp>
    </p:spTree>
    <p:extLst>
      <p:ext uri="{BB962C8B-B14F-4D97-AF65-F5344CB8AC3E}">
        <p14:creationId xmlns:p14="http://schemas.microsoft.com/office/powerpoint/2010/main" val="3292163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2" y="436883"/>
            <a:ext cx="3008313" cy="185928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9" y="436881"/>
            <a:ext cx="5111751" cy="936498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2" y="2296161"/>
            <a:ext cx="3008313" cy="7505702"/>
          </a:xfrm>
        </p:spPr>
        <p:txBody>
          <a:bodyPr/>
          <a:lstStyle>
            <a:lvl1pPr marL="0" indent="0">
              <a:buNone/>
              <a:defRPr sz="1400"/>
            </a:lvl1pPr>
            <a:lvl2pPr marL="457170" indent="0">
              <a:buNone/>
              <a:defRPr sz="1200"/>
            </a:lvl2pPr>
            <a:lvl3pPr marL="914341" indent="0">
              <a:buNone/>
              <a:defRPr sz="1000"/>
            </a:lvl3pPr>
            <a:lvl4pPr marL="1371512" indent="0">
              <a:buNone/>
              <a:defRPr sz="900"/>
            </a:lvl4pPr>
            <a:lvl5pPr marL="1828681" indent="0">
              <a:buNone/>
              <a:defRPr sz="900"/>
            </a:lvl5pPr>
            <a:lvl6pPr marL="2285851" indent="0">
              <a:buNone/>
              <a:defRPr sz="900"/>
            </a:lvl6pPr>
            <a:lvl7pPr marL="2743022" indent="0">
              <a:buNone/>
              <a:defRPr sz="900"/>
            </a:lvl7pPr>
            <a:lvl8pPr marL="3200192" indent="0">
              <a:buNone/>
              <a:defRPr sz="900"/>
            </a:lvl8pPr>
            <a:lvl9pPr marL="3657362"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6C3E23-252E-4F14-A113-18271FDFE213}" type="datetimeFigureOut">
              <a:rPr lang="en-US" smtClean="0"/>
              <a:t>3/12/2019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860DD6-0C2D-4AB8-81EC-8F9197579BDD}" type="slidenum">
              <a:rPr lang="en-US" smtClean="0"/>
              <a:t>‹#›</a:t>
            </a:fld>
            <a:endParaRPr lang="en-US"/>
          </a:p>
        </p:txBody>
      </p:sp>
    </p:spTree>
    <p:extLst>
      <p:ext uri="{BB962C8B-B14F-4D97-AF65-F5344CB8AC3E}">
        <p14:creationId xmlns:p14="http://schemas.microsoft.com/office/powerpoint/2010/main" val="412943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7680963"/>
            <a:ext cx="5486400" cy="906782"/>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980440"/>
            <a:ext cx="5486400" cy="6583680"/>
          </a:xfrm>
        </p:spPr>
        <p:txBody>
          <a:bodyPr/>
          <a:lstStyle>
            <a:lvl1pPr marL="0" indent="0">
              <a:buNone/>
              <a:defRPr sz="3200"/>
            </a:lvl1pPr>
            <a:lvl2pPr marL="457170" indent="0">
              <a:buNone/>
              <a:defRPr sz="2800"/>
            </a:lvl2pPr>
            <a:lvl3pPr marL="914341" indent="0">
              <a:buNone/>
              <a:defRPr sz="2400"/>
            </a:lvl3pPr>
            <a:lvl4pPr marL="1371512" indent="0">
              <a:buNone/>
              <a:defRPr sz="2000"/>
            </a:lvl4pPr>
            <a:lvl5pPr marL="1828681" indent="0">
              <a:buNone/>
              <a:defRPr sz="2000"/>
            </a:lvl5pPr>
            <a:lvl6pPr marL="2285851" indent="0">
              <a:buNone/>
              <a:defRPr sz="2000"/>
            </a:lvl6pPr>
            <a:lvl7pPr marL="2743022" indent="0">
              <a:buNone/>
              <a:defRPr sz="2000"/>
            </a:lvl7pPr>
            <a:lvl8pPr marL="3200192" indent="0">
              <a:buNone/>
              <a:defRPr sz="2000"/>
            </a:lvl8pPr>
            <a:lvl9pPr marL="3657362" indent="0">
              <a:buNone/>
              <a:defRPr sz="2000"/>
            </a:lvl9pPr>
          </a:lstStyle>
          <a:p>
            <a:endParaRPr lang="en-US"/>
          </a:p>
        </p:txBody>
      </p:sp>
      <p:sp>
        <p:nvSpPr>
          <p:cNvPr id="4" name="Text Placeholder 3"/>
          <p:cNvSpPr>
            <a:spLocks noGrp="1"/>
          </p:cNvSpPr>
          <p:nvPr>
            <p:ph type="body" sz="half" idx="2"/>
          </p:nvPr>
        </p:nvSpPr>
        <p:spPr>
          <a:xfrm>
            <a:off x="1792288" y="8587745"/>
            <a:ext cx="5486400" cy="1287779"/>
          </a:xfrm>
        </p:spPr>
        <p:txBody>
          <a:bodyPr/>
          <a:lstStyle>
            <a:lvl1pPr marL="0" indent="0">
              <a:buNone/>
              <a:defRPr sz="1400"/>
            </a:lvl1pPr>
            <a:lvl2pPr marL="457170" indent="0">
              <a:buNone/>
              <a:defRPr sz="1200"/>
            </a:lvl2pPr>
            <a:lvl3pPr marL="914341" indent="0">
              <a:buNone/>
              <a:defRPr sz="1000"/>
            </a:lvl3pPr>
            <a:lvl4pPr marL="1371512" indent="0">
              <a:buNone/>
              <a:defRPr sz="900"/>
            </a:lvl4pPr>
            <a:lvl5pPr marL="1828681" indent="0">
              <a:buNone/>
              <a:defRPr sz="900"/>
            </a:lvl5pPr>
            <a:lvl6pPr marL="2285851" indent="0">
              <a:buNone/>
              <a:defRPr sz="900"/>
            </a:lvl6pPr>
            <a:lvl7pPr marL="2743022" indent="0">
              <a:buNone/>
              <a:defRPr sz="900"/>
            </a:lvl7pPr>
            <a:lvl8pPr marL="3200192" indent="0">
              <a:buNone/>
              <a:defRPr sz="900"/>
            </a:lvl8pPr>
            <a:lvl9pPr marL="3657362"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6C3E23-252E-4F14-A113-18271FDFE213}" type="datetimeFigureOut">
              <a:rPr lang="en-US" smtClean="0"/>
              <a:t>3/12/2019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860DD6-0C2D-4AB8-81EC-8F9197579BDD}" type="slidenum">
              <a:rPr lang="en-US" smtClean="0"/>
              <a:t>‹#›</a:t>
            </a:fld>
            <a:endParaRPr lang="en-US"/>
          </a:p>
        </p:txBody>
      </p:sp>
    </p:spTree>
    <p:extLst>
      <p:ext uri="{BB962C8B-B14F-4D97-AF65-F5344CB8AC3E}">
        <p14:creationId xmlns:p14="http://schemas.microsoft.com/office/powerpoint/2010/main" val="2572202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39421"/>
            <a:ext cx="8229600" cy="18288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2560322"/>
            <a:ext cx="8229600" cy="724154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10170165"/>
            <a:ext cx="2133600" cy="584200"/>
          </a:xfrm>
          <a:prstGeom prst="rect">
            <a:avLst/>
          </a:prstGeom>
        </p:spPr>
        <p:txBody>
          <a:bodyPr vert="horz" lIns="91440" tIns="45720" rIns="91440" bIns="45720" rtlCol="0" anchor="ctr"/>
          <a:lstStyle>
            <a:lvl1pPr algn="l">
              <a:defRPr sz="1200">
                <a:solidFill>
                  <a:schemeClr val="tx1">
                    <a:tint val="75000"/>
                  </a:schemeClr>
                </a:solidFill>
              </a:defRPr>
            </a:lvl1pPr>
          </a:lstStyle>
          <a:p>
            <a:fld id="{8E6C3E23-252E-4F14-A113-18271FDFE213}" type="datetimeFigureOut">
              <a:rPr lang="en-US" smtClean="0"/>
              <a:t>3/12/2019</a:t>
            </a:fld>
            <a:endParaRPr lang="en-US"/>
          </a:p>
        </p:txBody>
      </p:sp>
      <p:sp>
        <p:nvSpPr>
          <p:cNvPr id="5" name="Footer Placeholder 4"/>
          <p:cNvSpPr>
            <a:spLocks noGrp="1"/>
          </p:cNvSpPr>
          <p:nvPr>
            <p:ph type="ftr" sz="quarter" idx="3"/>
          </p:nvPr>
        </p:nvSpPr>
        <p:spPr>
          <a:xfrm>
            <a:off x="3124200" y="10170165"/>
            <a:ext cx="2895600" cy="5842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10170165"/>
            <a:ext cx="2133600" cy="584200"/>
          </a:xfrm>
          <a:prstGeom prst="rect">
            <a:avLst/>
          </a:prstGeom>
        </p:spPr>
        <p:txBody>
          <a:bodyPr vert="horz" lIns="91440" tIns="45720" rIns="91440" bIns="45720" rtlCol="0" anchor="ctr"/>
          <a:lstStyle>
            <a:lvl1pPr algn="r">
              <a:defRPr sz="1200">
                <a:solidFill>
                  <a:schemeClr val="tx1">
                    <a:tint val="75000"/>
                  </a:schemeClr>
                </a:solidFill>
              </a:defRPr>
            </a:lvl1pPr>
          </a:lstStyle>
          <a:p>
            <a:fld id="{E7860DD6-0C2D-4AB8-81EC-8F9197579BDD}" type="slidenum">
              <a:rPr lang="en-US" smtClean="0"/>
              <a:t>‹#›</a:t>
            </a:fld>
            <a:endParaRPr lang="en-US"/>
          </a:p>
        </p:txBody>
      </p:sp>
    </p:spTree>
    <p:extLst>
      <p:ext uri="{BB962C8B-B14F-4D97-AF65-F5344CB8AC3E}">
        <p14:creationId xmlns:p14="http://schemas.microsoft.com/office/powerpoint/2010/main" val="2755946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341" rtl="0" eaLnBrk="1" latinLnBrk="0" hangingPunct="1">
        <a:spcBef>
          <a:spcPct val="0"/>
        </a:spcBef>
        <a:buNone/>
        <a:defRPr sz="4400" kern="1200">
          <a:solidFill>
            <a:schemeClr val="tx1"/>
          </a:solidFill>
          <a:latin typeface="+mj-lt"/>
          <a:ea typeface="+mj-ea"/>
          <a:cs typeface="+mj-cs"/>
        </a:defRPr>
      </a:lvl1pPr>
    </p:titleStyle>
    <p:bodyStyle>
      <a:lvl1pPr marL="342878" indent="-342878" algn="l" defTabSz="914341"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01" indent="-285732" algn="l" defTabSz="914341"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925" indent="-228585" algn="l" defTabSz="914341"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097" indent="-228585" algn="l" defTabSz="91434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267" indent="-228585" algn="l" defTabSz="91434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437" indent="-228585" algn="l" defTabSz="91434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607" indent="-228585" algn="l" defTabSz="91434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776" indent="-228585" algn="l" defTabSz="91434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947" indent="-228585" algn="l" defTabSz="914341"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41" rtl="0" eaLnBrk="1" latinLnBrk="0" hangingPunct="1">
        <a:defRPr sz="1800" kern="1200">
          <a:solidFill>
            <a:schemeClr val="tx1"/>
          </a:solidFill>
          <a:latin typeface="+mn-lt"/>
          <a:ea typeface="+mn-ea"/>
          <a:cs typeface="+mn-cs"/>
        </a:defRPr>
      </a:lvl1pPr>
      <a:lvl2pPr marL="457170" algn="l" defTabSz="914341" rtl="0" eaLnBrk="1" latinLnBrk="0" hangingPunct="1">
        <a:defRPr sz="1800" kern="1200">
          <a:solidFill>
            <a:schemeClr val="tx1"/>
          </a:solidFill>
          <a:latin typeface="+mn-lt"/>
          <a:ea typeface="+mn-ea"/>
          <a:cs typeface="+mn-cs"/>
        </a:defRPr>
      </a:lvl2pPr>
      <a:lvl3pPr marL="914341" algn="l" defTabSz="914341" rtl="0" eaLnBrk="1" latinLnBrk="0" hangingPunct="1">
        <a:defRPr sz="1800" kern="1200">
          <a:solidFill>
            <a:schemeClr val="tx1"/>
          </a:solidFill>
          <a:latin typeface="+mn-lt"/>
          <a:ea typeface="+mn-ea"/>
          <a:cs typeface="+mn-cs"/>
        </a:defRPr>
      </a:lvl3pPr>
      <a:lvl4pPr marL="1371512" algn="l" defTabSz="914341" rtl="0" eaLnBrk="1" latinLnBrk="0" hangingPunct="1">
        <a:defRPr sz="1800" kern="1200">
          <a:solidFill>
            <a:schemeClr val="tx1"/>
          </a:solidFill>
          <a:latin typeface="+mn-lt"/>
          <a:ea typeface="+mn-ea"/>
          <a:cs typeface="+mn-cs"/>
        </a:defRPr>
      </a:lvl4pPr>
      <a:lvl5pPr marL="1828681" algn="l" defTabSz="914341" rtl="0" eaLnBrk="1" latinLnBrk="0" hangingPunct="1">
        <a:defRPr sz="1800" kern="1200">
          <a:solidFill>
            <a:schemeClr val="tx1"/>
          </a:solidFill>
          <a:latin typeface="+mn-lt"/>
          <a:ea typeface="+mn-ea"/>
          <a:cs typeface="+mn-cs"/>
        </a:defRPr>
      </a:lvl5pPr>
      <a:lvl6pPr marL="2285851" algn="l" defTabSz="914341" rtl="0" eaLnBrk="1" latinLnBrk="0" hangingPunct="1">
        <a:defRPr sz="1800" kern="1200">
          <a:solidFill>
            <a:schemeClr val="tx1"/>
          </a:solidFill>
          <a:latin typeface="+mn-lt"/>
          <a:ea typeface="+mn-ea"/>
          <a:cs typeface="+mn-cs"/>
        </a:defRPr>
      </a:lvl6pPr>
      <a:lvl7pPr marL="2743022" algn="l" defTabSz="914341" rtl="0" eaLnBrk="1" latinLnBrk="0" hangingPunct="1">
        <a:defRPr sz="1800" kern="1200">
          <a:solidFill>
            <a:schemeClr val="tx1"/>
          </a:solidFill>
          <a:latin typeface="+mn-lt"/>
          <a:ea typeface="+mn-ea"/>
          <a:cs typeface="+mn-cs"/>
        </a:defRPr>
      </a:lvl7pPr>
      <a:lvl8pPr marL="3200192" algn="l" defTabSz="914341" rtl="0" eaLnBrk="1" latinLnBrk="0" hangingPunct="1">
        <a:defRPr sz="1800" kern="1200">
          <a:solidFill>
            <a:schemeClr val="tx1"/>
          </a:solidFill>
          <a:latin typeface="+mn-lt"/>
          <a:ea typeface="+mn-ea"/>
          <a:cs typeface="+mn-cs"/>
        </a:defRPr>
      </a:lvl8pPr>
      <a:lvl9pPr marL="3657362" algn="l" defTabSz="91434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0.png"/><Relationship Id="rId3" Type="http://schemas.openxmlformats.org/officeDocument/2006/relationships/image" Target="../media/image1.tiff"/><Relationship Id="rId7" Type="http://schemas.openxmlformats.org/officeDocument/2006/relationships/image" Target="../media/image5.pn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5" Type="http://schemas.openxmlformats.org/officeDocument/2006/relationships/image" Target="../media/image12.tiff"/><Relationship Id="rId10" Type="http://schemas.openxmlformats.org/officeDocument/2006/relationships/image" Target="../media/image8.tiff"/><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1.png"/></Relationships>
</file>

<file path=ppt/slides/_rels/slide10.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80.png"/><Relationship Id="rId18" Type="http://schemas.openxmlformats.org/officeDocument/2006/relationships/image" Target="../media/image89.png"/><Relationship Id="rId3" Type="http://schemas.openxmlformats.org/officeDocument/2006/relationships/image" Target="../media/image68.tiff"/><Relationship Id="rId7" Type="http://schemas.openxmlformats.org/officeDocument/2006/relationships/image" Target="../media/image79.png"/><Relationship Id="rId12" Type="http://schemas.openxmlformats.org/officeDocument/2006/relationships/image" Target="../media/image75.png"/><Relationship Id="rId17" Type="http://schemas.openxmlformats.org/officeDocument/2006/relationships/image" Target="../media/image83.png"/><Relationship Id="rId2" Type="http://schemas.openxmlformats.org/officeDocument/2006/relationships/notesSlide" Target="../notesSlides/notesSlide9.xml"/><Relationship Id="rId16" Type="http://schemas.openxmlformats.org/officeDocument/2006/relationships/image" Target="../media/image82.png"/><Relationship Id="rId1" Type="http://schemas.openxmlformats.org/officeDocument/2006/relationships/slideLayout" Target="../slideLayouts/slideLayout2.xml"/><Relationship Id="rId6" Type="http://schemas.openxmlformats.org/officeDocument/2006/relationships/image" Target="../media/image78.png"/><Relationship Id="rId11" Type="http://schemas.openxmlformats.org/officeDocument/2006/relationships/image" Target="../media/image72.png"/><Relationship Id="rId5" Type="http://schemas.openxmlformats.org/officeDocument/2006/relationships/image" Target="../media/image77.png"/><Relationship Id="rId15" Type="http://schemas.openxmlformats.org/officeDocument/2006/relationships/image" Target="../media/image81.png"/><Relationship Id="rId10" Type="http://schemas.openxmlformats.org/officeDocument/2006/relationships/image" Target="../media/image71.png"/><Relationship Id="rId4" Type="http://schemas.openxmlformats.org/officeDocument/2006/relationships/image" Target="../media/image76.png"/><Relationship Id="rId9" Type="http://schemas.openxmlformats.org/officeDocument/2006/relationships/image" Target="../media/image70.png"/><Relationship Id="rId1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3.tiff"/><Relationship Id="rId7"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6.tiff"/><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18.png"/><Relationship Id="rId10" Type="http://schemas.openxmlformats.org/officeDocument/2006/relationships/image" Target="../media/image25.png"/><Relationship Id="rId4" Type="http://schemas.openxmlformats.org/officeDocument/2006/relationships/image" Target="../media/image17.tif"/><Relationship Id="rId9" Type="http://schemas.openxmlformats.org/officeDocument/2006/relationships/image" Target="../media/image24.png"/></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26.png"/><Relationship Id="rId18" Type="http://schemas.openxmlformats.org/officeDocument/2006/relationships/image" Target="../media/image27.png"/><Relationship Id="rId3" Type="http://schemas.openxmlformats.org/officeDocument/2006/relationships/image" Target="../media/image24.tiff"/><Relationship Id="rId21" Type="http://schemas.openxmlformats.org/officeDocument/2006/relationships/image" Target="../media/image39.png"/><Relationship Id="rId7" Type="http://schemas.openxmlformats.org/officeDocument/2006/relationships/image" Target="../media/image34.png"/><Relationship Id="rId12" Type="http://schemas.openxmlformats.org/officeDocument/2006/relationships/image" Target="../media/image38.png"/><Relationship Id="rId17" Type="http://schemas.openxmlformats.org/officeDocument/2006/relationships/image" Target="../media/image43.png"/><Relationship Id="rId2" Type="http://schemas.openxmlformats.org/officeDocument/2006/relationships/notesSlide" Target="../notesSlides/notesSlide5.xml"/><Relationship Id="rId20"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3.png"/><Relationship Id="rId24" Type="http://schemas.openxmlformats.org/officeDocument/2006/relationships/image" Target="../media/image46.png"/><Relationship Id="rId5" Type="http://schemas.openxmlformats.org/officeDocument/2006/relationships/image" Target="../media/image32.png"/><Relationship Id="rId23" Type="http://schemas.openxmlformats.org/officeDocument/2006/relationships/image" Target="../media/image40.tiff"/><Relationship Id="rId10" Type="http://schemas.openxmlformats.org/officeDocument/2006/relationships/image" Target="../media/image37.png"/><Relationship Id="rId19" Type="http://schemas.microsoft.com/office/2007/relationships/hdphoto" Target="../media/hdphoto1.wdp"/><Relationship Id="rId4" Type="http://schemas.openxmlformats.org/officeDocument/2006/relationships/image" Target="../media/image25.tiff"/><Relationship Id="rId9" Type="http://schemas.openxmlformats.org/officeDocument/2006/relationships/image" Target="../media/image36.png"/><Relationship Id="rId14" Type="http://schemas.openxmlformats.org/officeDocument/2006/relationships/image" Target="../media/image40.png"/><Relationship Id="rId22" Type="http://schemas.microsoft.com/office/2007/relationships/hdphoto" Target="../media/hdphoto2.wdp"/></Relationships>
</file>

<file path=ppt/slides/_rels/slide6.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png"/><Relationship Id="rId3" Type="http://schemas.openxmlformats.org/officeDocument/2006/relationships/image" Target="../media/image41.png"/><Relationship Id="rId7" Type="http://schemas.openxmlformats.org/officeDocument/2006/relationships/image" Target="../media/image51.png"/><Relationship Id="rId12" Type="http://schemas.openxmlformats.org/officeDocument/2006/relationships/image" Target="../media/image5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5.png"/><Relationship Id="rId11" Type="http://schemas.openxmlformats.org/officeDocument/2006/relationships/image" Target="../media/image49.png"/><Relationship Id="rId5" Type="http://schemas.openxmlformats.org/officeDocument/2006/relationships/image" Target="../media/image44.png"/><Relationship Id="rId10" Type="http://schemas.openxmlformats.org/officeDocument/2006/relationships/image" Target="../media/image54.png"/><Relationship Id="rId4" Type="http://schemas.openxmlformats.org/officeDocument/2006/relationships/image" Target="../media/image42.png"/><Relationship Id="rId9" Type="http://schemas.openxmlformats.org/officeDocument/2006/relationships/image" Target="../media/image48.png"/><Relationship Id="rId14" Type="http://schemas.openxmlformats.org/officeDocument/2006/relationships/image" Target="../media/image53.png"/></Relationships>
</file>

<file path=ppt/slides/_rels/slide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8.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59.png"/><Relationship Id="rId7" Type="http://schemas.openxmlformats.org/officeDocument/2006/relationships/image" Target="../media/image6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1.png"/><Relationship Id="rId4" Type="http://schemas.openxmlformats.org/officeDocument/2006/relationships/image" Target="../media/image60.png"/></Relationships>
</file>

<file path=ppt/slides/_rels/slide9.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74.pn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67.png"/><Relationship Id="rId4" Type="http://schemas.openxmlformats.org/officeDocument/2006/relationships/image" Target="../media/image6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neuroimage.wustl.edu\nil\raichle\ryan\figures\TDE\TDmat_error\MSCavgTD.t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015" t="6556" r="21458" b="10301"/>
          <a:stretch/>
        </p:blipFill>
        <p:spPr bwMode="auto">
          <a:xfrm>
            <a:off x="5915475" y="3307404"/>
            <a:ext cx="3040464" cy="306060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graphicFrame>
            <p:nvGraphicFramePr>
              <p:cNvPr id="106" name="Table 105"/>
              <p:cNvGraphicFramePr>
                <a:graphicFrameLocks noGrp="1"/>
              </p:cNvGraphicFramePr>
              <p:nvPr>
                <p:extLst>
                  <p:ext uri="{D42A27DB-BD31-4B8C-83A1-F6EECF244321}">
                    <p14:modId xmlns:p14="http://schemas.microsoft.com/office/powerpoint/2010/main" val="3041617535"/>
                  </p:ext>
                </p:extLst>
              </p:nvPr>
            </p:nvGraphicFramePr>
            <p:xfrm>
              <a:off x="456422" y="2682236"/>
              <a:ext cx="4139399" cy="2103120"/>
            </p:xfrm>
            <a:graphic>
              <a:graphicData uri="http://schemas.openxmlformats.org/drawingml/2006/table">
                <a:tbl>
                  <a:tblPr firstRow="1" bandRow="1">
                    <a:tableStyleId>{5C22544A-7EE6-4342-B048-85BDC9FD1C3A}</a:tableStyleId>
                  </a:tblPr>
                  <a:tblGrid>
                    <a:gridCol w="702917">
                      <a:extLst>
                        <a:ext uri="{9D8B030D-6E8A-4147-A177-3AD203B41FA5}">
                          <a16:colId xmlns:a16="http://schemas.microsoft.com/office/drawing/2014/main" val="20000"/>
                        </a:ext>
                      </a:extLst>
                    </a:gridCol>
                    <a:gridCol w="1249630">
                      <a:extLst>
                        <a:ext uri="{9D8B030D-6E8A-4147-A177-3AD203B41FA5}">
                          <a16:colId xmlns:a16="http://schemas.microsoft.com/office/drawing/2014/main" val="20001"/>
                        </a:ext>
                      </a:extLst>
                    </a:gridCol>
                    <a:gridCol w="1093426">
                      <a:extLst>
                        <a:ext uri="{9D8B030D-6E8A-4147-A177-3AD203B41FA5}">
                          <a16:colId xmlns:a16="http://schemas.microsoft.com/office/drawing/2014/main" val="20002"/>
                        </a:ext>
                      </a:extLst>
                    </a:gridCol>
                    <a:gridCol w="1093426">
                      <a:extLst>
                        <a:ext uri="{9D8B030D-6E8A-4147-A177-3AD203B41FA5}">
                          <a16:colId xmlns:a16="http://schemas.microsoft.com/office/drawing/2014/main" val="20003"/>
                        </a:ext>
                      </a:extLst>
                    </a:gridCol>
                  </a:tblGrid>
                  <a:tr h="370840">
                    <a:tc>
                      <a:txBody>
                        <a:bodyPr/>
                        <a:lstStyle/>
                        <a:p>
                          <a:pPr algn="ctr"/>
                          <a:r>
                            <a:rPr lang="en-US" sz="1700" b="1" dirty="0">
                              <a:solidFill>
                                <a:schemeClr val="tx1"/>
                              </a:solidFill>
                              <a:latin typeface="Arial" panose="020B0604020202020204" pitchFamily="34" charset="0"/>
                              <a:cs typeface="Arial" panose="020B0604020202020204" pitchFamily="34" charset="0"/>
                            </a:rPr>
                            <a:t>ROI</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US" sz="1700" dirty="0">
                              <a:solidFill>
                                <a:schemeClr val="tx1"/>
                              </a:solidFill>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700" b="1" i="1" smtClean="0">
                                    <a:solidFill>
                                      <a:schemeClr val="tx1"/>
                                    </a:solidFill>
                                    <a:latin typeface="Cambria Math"/>
                                  </a:rPr>
                                  <m:t>𝟐</m:t>
                                </m:r>
                              </m:oMath>
                            </m:oMathPara>
                          </a14:m>
                          <a:endParaRPr lang="en-US" sz="1700" dirty="0">
                            <a:solidFill>
                              <a:schemeClr val="tx1"/>
                            </a:solidFill>
                            <a:latin typeface="Arial" panose="020B0604020202020204" pitchFamily="34" charset="0"/>
                            <a:cs typeface="Arial" panose="020B0604020202020204" pitchFamily="34" charset="0"/>
                          </a:endParaRPr>
                        </a:p>
                      </a:txBody>
                      <a:tcPr anchor="ctr">
                        <a:lnB w="12700" cap="flat" cmpd="sng" algn="ctr">
                          <a:solidFill>
                            <a:schemeClr val="tx1"/>
                          </a:solidFill>
                          <a:prstDash val="solid"/>
                          <a:round/>
                          <a:headEnd type="none" w="med" len="med"/>
                          <a:tailEnd type="none" w="med" len="med"/>
                        </a:lnB>
                        <a:noFill/>
                      </a:tcPr>
                    </a:tc>
                    <a:tc>
                      <a:txBody>
                        <a:bodyPr/>
                        <a:lstStyle/>
                        <a:p>
                          <a:pPr algn="ctr"/>
                          <a:r>
                            <a:rPr lang="en-US" sz="1700" i="0" dirty="0">
                              <a:solidFill>
                                <a:schemeClr val="tx1"/>
                              </a:solidFill>
                              <a:latin typeface="Arial" panose="020B0604020202020204" pitchFamily="34" charset="0"/>
                              <a:cs typeface="Arial" panose="020B0604020202020204" pitchFamily="34" charset="0"/>
                            </a:rPr>
                            <a:t>3</a:t>
                          </a:r>
                        </a:p>
                      </a:txBody>
                      <a:tcPr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ctr"/>
                          <a:r>
                            <a:rPr lang="en-US" sz="1700" b="1" dirty="0">
                              <a:solidFill>
                                <a:schemeClr val="tx1"/>
                              </a:solidFill>
                              <a:latin typeface="Arial" panose="020B0604020202020204" pitchFamily="34" charset="0"/>
                              <a:cs typeface="Arial" panose="020B0604020202020204" pitchFamily="34" charset="0"/>
                            </a:rPr>
                            <a:t>1</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14:m>
                            <m:oMathPara xmlns:m="http://schemas.openxmlformats.org/officeDocument/2006/math">
                              <m:oMathParaPr>
                                <m:jc m:val="centerGroup"/>
                              </m:oMathParaPr>
                              <m:oMath xmlns:m="http://schemas.openxmlformats.org/officeDocument/2006/math">
                                <m:r>
                                  <a:rPr lang="en-US" sz="1700" i="1" smtClean="0">
                                    <a:solidFill>
                                      <a:schemeClr val="tx1"/>
                                    </a:solidFill>
                                    <a:latin typeface="Cambria Math"/>
                                    <a:ea typeface="Cambria Math"/>
                                  </a:rPr>
                                  <m:t>0</m:t>
                                </m:r>
                              </m:oMath>
                            </m:oMathPara>
                          </a14:m>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700" i="1" smtClean="0">
                                        <a:solidFill>
                                          <a:schemeClr val="tx1"/>
                                        </a:solidFill>
                                        <a:latin typeface="Cambria Math" panose="02040503050406030204" pitchFamily="18" charset="0"/>
                                        <a:ea typeface="Cambria Math"/>
                                      </a:rPr>
                                    </m:ctrlPr>
                                  </m:sSubPr>
                                  <m:e>
                                    <m:r>
                                      <a:rPr lang="en-US" sz="1700" i="1" smtClean="0">
                                        <a:solidFill>
                                          <a:schemeClr val="tx1"/>
                                        </a:solidFill>
                                        <a:latin typeface="Cambria Math"/>
                                        <a:ea typeface="Cambria Math"/>
                                      </a:rPr>
                                      <m:t>𝜏</m:t>
                                    </m:r>
                                  </m:e>
                                  <m:sub>
                                    <m:r>
                                      <a:rPr lang="en-US" sz="1700" b="0" i="1" smtClean="0">
                                        <a:solidFill>
                                          <a:schemeClr val="tx1"/>
                                        </a:solidFill>
                                        <a:latin typeface="Cambria Math"/>
                                        <a:ea typeface="Cambria Math"/>
                                      </a:rPr>
                                      <m:t>1,2</m:t>
                                    </m:r>
                                  </m:sub>
                                </m:sSub>
                              </m:oMath>
                            </m:oMathPara>
                          </a14:m>
                          <a:endParaRPr lang="en-US" sz="1700" dirty="0">
                            <a:solidFill>
                              <a:schemeClr val="tx1"/>
                            </a:solidFill>
                          </a:endParaRPr>
                        </a:p>
                      </a:txBody>
                      <a:tcPr anchor="ctr">
                        <a:lnT w="12700" cap="flat" cmpd="sng" algn="ctr">
                          <a:solidFill>
                            <a:schemeClr val="tx1"/>
                          </a:solidFill>
                          <a:prstDash val="solid"/>
                          <a:round/>
                          <a:headEnd type="none" w="med" len="med"/>
                          <a:tailEnd type="none" w="med" len="med"/>
                        </a:lnT>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700" i="1" smtClean="0">
                                        <a:solidFill>
                                          <a:schemeClr val="tx1"/>
                                        </a:solidFill>
                                        <a:latin typeface="Cambria Math" panose="02040503050406030204" pitchFamily="18" charset="0"/>
                                        <a:ea typeface="Cambria Math"/>
                                      </a:rPr>
                                    </m:ctrlPr>
                                  </m:sSubPr>
                                  <m:e>
                                    <m:r>
                                      <a:rPr lang="en-US" sz="1700" i="1" smtClean="0">
                                        <a:solidFill>
                                          <a:schemeClr val="tx1"/>
                                        </a:solidFill>
                                        <a:latin typeface="Cambria Math"/>
                                        <a:ea typeface="Cambria Math"/>
                                      </a:rPr>
                                      <m:t>𝜏</m:t>
                                    </m:r>
                                  </m:e>
                                  <m:sub>
                                    <m:r>
                                      <a:rPr lang="en-US" sz="1700" b="0" i="1" smtClean="0">
                                        <a:solidFill>
                                          <a:schemeClr val="tx1"/>
                                        </a:solidFill>
                                        <a:latin typeface="Cambria Math"/>
                                        <a:ea typeface="Cambria Math"/>
                                      </a:rPr>
                                      <m:t>1,3</m:t>
                                    </m:r>
                                  </m:sub>
                                </m:sSub>
                              </m:oMath>
                            </m:oMathPara>
                          </a14:m>
                          <a:endParaRPr lang="en-US" sz="1700" dirty="0">
                            <a:solidFill>
                              <a:schemeClr val="tx1"/>
                            </a:solidFill>
                          </a:endParaRPr>
                        </a:p>
                      </a:txBody>
                      <a:tcPr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000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1" dirty="0">
                              <a:solidFill>
                                <a:schemeClr val="tx1"/>
                              </a:solidFill>
                              <a:latin typeface="Arial" panose="020B0604020202020204" pitchFamily="34" charset="0"/>
                              <a:cs typeface="Arial" panose="020B0604020202020204" pitchFamily="34" charset="0"/>
                            </a:rPr>
                            <a:t>2</a:t>
                          </a:r>
                        </a:p>
                      </a:txBody>
                      <a:tcPr anchor="ctr">
                        <a:lnR w="12700" cap="flat" cmpd="sng" algn="ctr">
                          <a:solidFill>
                            <a:schemeClr val="tx1"/>
                          </a:solidFill>
                          <a:prstDash val="solid"/>
                          <a:round/>
                          <a:headEnd type="none" w="med" len="med"/>
                          <a:tailEnd type="none" w="med" len="med"/>
                        </a:ln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dirty="0">
                              <a:solidFill>
                                <a:schemeClr val="tx1"/>
                              </a:solidFill>
                              <a:ea typeface="Cambria Math"/>
                            </a:rPr>
                            <a:t>-</a:t>
                          </a:r>
                          <a14:m>
                            <m:oMath xmlns:m="http://schemas.openxmlformats.org/officeDocument/2006/math">
                              <m:sSub>
                                <m:sSubPr>
                                  <m:ctrlPr>
                                    <a:rPr lang="en-US" sz="1700" i="1" smtClean="0">
                                      <a:solidFill>
                                        <a:schemeClr val="tx1"/>
                                      </a:solidFill>
                                      <a:latin typeface="Cambria Math" panose="02040503050406030204" pitchFamily="18" charset="0"/>
                                      <a:ea typeface="Cambria Math"/>
                                    </a:rPr>
                                  </m:ctrlPr>
                                </m:sSubPr>
                                <m:e>
                                  <m:r>
                                    <a:rPr lang="en-US" sz="1700" i="1" smtClean="0">
                                      <a:solidFill>
                                        <a:schemeClr val="tx1"/>
                                      </a:solidFill>
                                      <a:latin typeface="Cambria Math"/>
                                      <a:ea typeface="Cambria Math"/>
                                    </a:rPr>
                                    <m:t>𝜏</m:t>
                                  </m:r>
                                </m:e>
                                <m:sub>
                                  <m:r>
                                    <a:rPr lang="en-US" sz="1700" b="0" i="1" smtClean="0">
                                      <a:solidFill>
                                        <a:schemeClr val="tx1"/>
                                      </a:solidFill>
                                      <a:latin typeface="Cambria Math"/>
                                      <a:ea typeface="Cambria Math"/>
                                    </a:rPr>
                                    <m:t>1,2</m:t>
                                  </m:r>
                                </m:sub>
                              </m:sSub>
                            </m:oMath>
                          </a14:m>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noFill/>
                      </a:tcPr>
                    </a:tc>
                    <a:tc>
                      <a:txBody>
                        <a:bodyPr/>
                        <a:lstStyle/>
                        <a:p>
                          <a:pPr algn="ctr"/>
                          <a14:m>
                            <m:oMathPara xmlns:m="http://schemas.openxmlformats.org/officeDocument/2006/math">
                              <m:oMathParaPr>
                                <m:jc m:val="centerGroup"/>
                              </m:oMathParaPr>
                              <m:oMath xmlns:m="http://schemas.openxmlformats.org/officeDocument/2006/math">
                                <m:r>
                                  <a:rPr lang="en-US" sz="1700" i="1" smtClean="0">
                                    <a:solidFill>
                                      <a:schemeClr val="tx1"/>
                                    </a:solidFill>
                                    <a:latin typeface="Cambria Math"/>
                                    <a:ea typeface="Cambria Math"/>
                                  </a:rPr>
                                  <m:t>0</m:t>
                                </m:r>
                              </m:oMath>
                            </m:oMathPara>
                          </a14:m>
                          <a:endParaRPr lang="en-US" sz="1700" dirty="0">
                            <a:solidFill>
                              <a:schemeClr val="tx1"/>
                            </a:solidFill>
                          </a:endParaRPr>
                        </a:p>
                      </a:txBody>
                      <a:tcPr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700" i="1" smtClean="0">
                                        <a:solidFill>
                                          <a:schemeClr val="tx1"/>
                                        </a:solidFill>
                                        <a:latin typeface="Cambria Math" panose="02040503050406030204" pitchFamily="18" charset="0"/>
                                        <a:ea typeface="Cambria Math"/>
                                      </a:rPr>
                                    </m:ctrlPr>
                                  </m:sSubPr>
                                  <m:e>
                                    <m:r>
                                      <a:rPr lang="en-US" sz="1700" i="1" smtClean="0">
                                        <a:solidFill>
                                          <a:schemeClr val="tx1"/>
                                        </a:solidFill>
                                        <a:latin typeface="Cambria Math"/>
                                        <a:ea typeface="Cambria Math"/>
                                      </a:rPr>
                                      <m:t>𝜏</m:t>
                                    </m:r>
                                  </m:e>
                                  <m:sub>
                                    <m:r>
                                      <a:rPr lang="en-US" sz="1700" b="0" i="1" smtClean="0">
                                        <a:solidFill>
                                          <a:schemeClr val="tx1"/>
                                        </a:solidFill>
                                        <a:latin typeface="Cambria Math"/>
                                        <a:ea typeface="Cambria Math"/>
                                      </a:rPr>
                                      <m:t>2,3</m:t>
                                    </m:r>
                                  </m:sub>
                                </m:sSub>
                              </m:oMath>
                            </m:oMathPara>
                          </a14:m>
                          <a:endParaRPr lang="en-US" sz="1700" dirty="0">
                            <a:solidFill>
                              <a:schemeClr val="tx1"/>
                            </a:solidFill>
                          </a:endParaRPr>
                        </a:p>
                      </a:txBody>
                      <a:tcPr anchor="ctr">
                        <a:noFill/>
                      </a:tcPr>
                    </a:tc>
                    <a:extLst>
                      <a:ext uri="{0D108BD9-81ED-4DB2-BD59-A6C34878D82A}">
                        <a16:rowId xmlns:a16="http://schemas.microsoft.com/office/drawing/2014/main" val="10002"/>
                      </a:ext>
                    </a:extLst>
                  </a:tr>
                  <a:tr h="370840">
                    <a:tc>
                      <a:txBody>
                        <a:bodyPr/>
                        <a:lstStyle/>
                        <a:p>
                          <a:pPr algn="ctr"/>
                          <a:r>
                            <a:rPr lang="en-US" sz="1700" b="1" dirty="0">
                              <a:solidFill>
                                <a:schemeClr val="tx1"/>
                              </a:solidFill>
                              <a:latin typeface="Arial" panose="020B0604020202020204" pitchFamily="34" charset="0"/>
                              <a:cs typeface="Arial" panose="020B0604020202020204" pitchFamily="34" charset="0"/>
                            </a:rPr>
                            <a:t>3</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dirty="0">
                              <a:solidFill>
                                <a:schemeClr val="tx1"/>
                              </a:solidFill>
                              <a:ea typeface="Cambria Math"/>
                            </a:rPr>
                            <a:t>-</a:t>
                          </a:r>
                          <a14:m>
                            <m:oMath xmlns:m="http://schemas.openxmlformats.org/officeDocument/2006/math">
                              <m:sSub>
                                <m:sSubPr>
                                  <m:ctrlPr>
                                    <a:rPr lang="en-US" sz="1700" i="1" smtClean="0">
                                      <a:solidFill>
                                        <a:schemeClr val="tx1"/>
                                      </a:solidFill>
                                      <a:latin typeface="Cambria Math" panose="02040503050406030204" pitchFamily="18" charset="0"/>
                                      <a:ea typeface="Cambria Math"/>
                                    </a:rPr>
                                  </m:ctrlPr>
                                </m:sSubPr>
                                <m:e>
                                  <m:r>
                                    <a:rPr lang="en-US" sz="1700" i="1" smtClean="0">
                                      <a:solidFill>
                                        <a:schemeClr val="tx1"/>
                                      </a:solidFill>
                                      <a:latin typeface="Cambria Math"/>
                                      <a:ea typeface="Cambria Math"/>
                                    </a:rPr>
                                    <m:t>𝜏</m:t>
                                  </m:r>
                                </m:e>
                                <m:sub>
                                  <m:r>
                                    <a:rPr lang="en-US" sz="1700" b="0" i="1" smtClean="0">
                                      <a:solidFill>
                                        <a:schemeClr val="tx1"/>
                                      </a:solidFill>
                                      <a:latin typeface="Cambria Math"/>
                                      <a:ea typeface="Cambria Math"/>
                                    </a:rPr>
                                    <m:t>𝑖</m:t>
                                  </m:r>
                                  <m:r>
                                    <a:rPr lang="en-US" sz="1700" b="0" i="1" smtClean="0">
                                      <a:solidFill>
                                        <a:schemeClr val="tx1"/>
                                      </a:solidFill>
                                      <a:latin typeface="Cambria Math"/>
                                      <a:ea typeface="Cambria Math"/>
                                    </a:rPr>
                                    <m:t>,3</m:t>
                                  </m:r>
                                </m:sub>
                              </m:sSub>
                            </m:oMath>
                          </a14:m>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dirty="0">
                              <a:solidFill>
                                <a:schemeClr val="tx1"/>
                              </a:solidFill>
                              <a:ea typeface="Cambria Math"/>
                            </a:rPr>
                            <a:t>-</a:t>
                          </a:r>
                          <a14:m>
                            <m:oMath xmlns:m="http://schemas.openxmlformats.org/officeDocument/2006/math">
                              <m:sSub>
                                <m:sSubPr>
                                  <m:ctrlPr>
                                    <a:rPr lang="en-US" sz="1700" i="1" smtClean="0">
                                      <a:solidFill>
                                        <a:schemeClr val="tx1"/>
                                      </a:solidFill>
                                      <a:latin typeface="Cambria Math" panose="02040503050406030204" pitchFamily="18" charset="0"/>
                                      <a:ea typeface="Cambria Math"/>
                                    </a:rPr>
                                  </m:ctrlPr>
                                </m:sSubPr>
                                <m:e>
                                  <m:r>
                                    <a:rPr lang="en-US" sz="1700" i="1" smtClean="0">
                                      <a:solidFill>
                                        <a:schemeClr val="tx1"/>
                                      </a:solidFill>
                                      <a:latin typeface="Cambria Math"/>
                                      <a:ea typeface="Cambria Math"/>
                                    </a:rPr>
                                    <m:t>𝜏</m:t>
                                  </m:r>
                                </m:e>
                                <m:sub>
                                  <m:r>
                                    <a:rPr lang="en-US" sz="1700" b="0" i="1" smtClean="0">
                                      <a:solidFill>
                                        <a:schemeClr val="tx1"/>
                                      </a:solidFill>
                                      <a:latin typeface="Cambria Math"/>
                                      <a:ea typeface="Cambria Math"/>
                                    </a:rPr>
                                    <m:t>2,3</m:t>
                                  </m:r>
                                </m:sub>
                              </m:sSub>
                            </m:oMath>
                          </a14:m>
                          <a:endParaRPr lang="en-US" sz="17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700" i="1" smtClean="0">
                                    <a:solidFill>
                                      <a:schemeClr val="tx1"/>
                                    </a:solidFill>
                                    <a:latin typeface="Cambria Math"/>
                                    <a:ea typeface="Cambria Math"/>
                                  </a:rPr>
                                  <m:t>0</m:t>
                                </m:r>
                              </m:oMath>
                            </m:oMathPara>
                          </a14:m>
                          <a:endParaRPr lang="en-US" sz="1700" dirty="0">
                            <a:solidFill>
                              <a:schemeClr val="tx1"/>
                            </a:solidFill>
                          </a:endParaRPr>
                        </a:p>
                      </a:txBody>
                      <a:tcPr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19760">
                    <a:tc>
                      <a:txBody>
                        <a:bodyPr/>
                        <a:lstStyle/>
                        <a:p>
                          <a:pPr algn="ctr"/>
                          <a:r>
                            <a:rPr lang="en-US" sz="1600" b="1" dirty="0">
                              <a:solidFill>
                                <a:schemeClr val="tx1"/>
                              </a:solidFill>
                              <a:latin typeface="Arial" panose="020B0604020202020204" pitchFamily="34" charset="0"/>
                              <a:cs typeface="Arial" panose="020B0604020202020204" pitchFamily="34" charset="0"/>
                            </a:rPr>
                            <a:t>Mean</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b="0" i="1" smtClean="0">
                                    <a:solidFill>
                                      <a:schemeClr val="tx1"/>
                                    </a:solidFill>
                                    <a:latin typeface="Cambria Math"/>
                                    <a:ea typeface="Cambria Math" panose="02040503050406030204" pitchFamily="18" charset="0"/>
                                  </a:rPr>
                                  <m:t>−</m:t>
                                </m:r>
                                <m:f>
                                  <m:fPr>
                                    <m:ctrlPr>
                                      <a:rPr lang="en-US" sz="1200" b="0" i="1" smtClean="0">
                                        <a:solidFill>
                                          <a:schemeClr val="tx1"/>
                                        </a:solidFill>
                                        <a:latin typeface="Cambria Math" panose="02040503050406030204" pitchFamily="18" charset="0"/>
                                        <a:ea typeface="Cambria Math" panose="02040503050406030204" pitchFamily="18" charset="0"/>
                                      </a:rPr>
                                    </m:ctrlPr>
                                  </m:fPr>
                                  <m:num>
                                    <m:r>
                                      <a:rPr lang="en-US" sz="1200" b="0" i="1" smtClean="0">
                                        <a:solidFill>
                                          <a:schemeClr val="tx1"/>
                                        </a:solidFill>
                                        <a:latin typeface="Cambria Math" panose="02040503050406030204" pitchFamily="18" charset="0"/>
                                        <a:ea typeface="Cambria Math" panose="02040503050406030204" pitchFamily="18" charset="0"/>
                                      </a:rPr>
                                      <m:t>1</m:t>
                                    </m:r>
                                  </m:num>
                                  <m:den>
                                    <m:r>
                                      <a:rPr lang="en-US" sz="1200" b="0" i="1" smtClean="0">
                                        <a:solidFill>
                                          <a:schemeClr val="tx1"/>
                                        </a:solidFill>
                                        <a:latin typeface="Cambria Math" panose="02040503050406030204" pitchFamily="18" charset="0"/>
                                        <a:ea typeface="Cambria Math" panose="02040503050406030204" pitchFamily="18" charset="0"/>
                                      </a:rPr>
                                      <m:t>3</m:t>
                                    </m:r>
                                  </m:den>
                                </m:f>
                                <m:d>
                                  <m:dPr>
                                    <m:ctrlPr>
                                      <a:rPr lang="en-US" sz="1200" b="0" i="1" smtClean="0">
                                        <a:solidFill>
                                          <a:schemeClr val="tx1"/>
                                        </a:solidFill>
                                        <a:latin typeface="Cambria Math" panose="02040503050406030204" pitchFamily="18" charset="0"/>
                                        <a:ea typeface="Cambria Math" panose="02040503050406030204" pitchFamily="18" charset="0"/>
                                      </a:rPr>
                                    </m:ctrlPr>
                                  </m:dPr>
                                  <m:e>
                                    <m:sSub>
                                      <m:sSubPr>
                                        <m:ctrlPr>
                                          <a:rPr lang="en-US" sz="1200" i="1" smtClean="0">
                                            <a:solidFill>
                                              <a:schemeClr val="tx1"/>
                                            </a:solidFill>
                                            <a:latin typeface="Cambria Math" panose="02040503050406030204" pitchFamily="18" charset="0"/>
                                            <a:ea typeface="Cambria Math" panose="02040503050406030204" pitchFamily="18" charset="0"/>
                                          </a:rPr>
                                        </m:ctrlPr>
                                      </m:sSubPr>
                                      <m:e>
                                        <m:r>
                                          <a:rPr lang="en-US" sz="1200" i="1" smtClean="0">
                                            <a:solidFill>
                                              <a:schemeClr val="tx1"/>
                                            </a:solidFill>
                                            <a:latin typeface="Cambria Math" panose="02040503050406030204" pitchFamily="18" charset="0"/>
                                            <a:ea typeface="Cambria Math" panose="02040503050406030204" pitchFamily="18" charset="0"/>
                                          </a:rPr>
                                          <m:t>𝜏</m:t>
                                        </m:r>
                                      </m:e>
                                      <m:sub>
                                        <m:r>
                                          <a:rPr lang="en-US" sz="1200" b="0" i="1" smtClean="0">
                                            <a:solidFill>
                                              <a:schemeClr val="tx1"/>
                                            </a:solidFill>
                                            <a:latin typeface="Cambria Math" panose="02040503050406030204" pitchFamily="18" charset="0"/>
                                            <a:ea typeface="Cambria Math" panose="02040503050406030204" pitchFamily="18" charset="0"/>
                                          </a:rPr>
                                          <m:t>1,</m:t>
                                        </m:r>
                                        <m:r>
                                          <a:rPr lang="en-US" sz="1200" b="0" i="1" smtClean="0">
                                            <a:solidFill>
                                              <a:schemeClr val="tx1"/>
                                            </a:solidFill>
                                            <a:latin typeface="Cambria Math"/>
                                            <a:ea typeface="Cambria Math" panose="02040503050406030204" pitchFamily="18" charset="0"/>
                                          </a:rPr>
                                          <m:t>2</m:t>
                                        </m:r>
                                      </m:sub>
                                    </m:sSub>
                                    <m:r>
                                      <a:rPr lang="en-US" sz="1200" b="0" i="1" smtClean="0">
                                        <a:solidFill>
                                          <a:schemeClr val="tx1"/>
                                        </a:solidFill>
                                        <a:latin typeface="Cambria Math" panose="02040503050406030204" pitchFamily="18" charset="0"/>
                                        <a:ea typeface="Cambria Math" panose="02040503050406030204" pitchFamily="18" charset="0"/>
                                      </a:rPr>
                                      <m:t>+</m:t>
                                    </m:r>
                                    <m:sSub>
                                      <m:sSubPr>
                                        <m:ctrlPr>
                                          <a:rPr lang="en-US" sz="1200" i="1" smtClean="0">
                                            <a:solidFill>
                                              <a:schemeClr val="tx1"/>
                                            </a:solidFill>
                                            <a:latin typeface="Cambria Math" panose="02040503050406030204" pitchFamily="18" charset="0"/>
                                            <a:ea typeface="Cambria Math" panose="02040503050406030204" pitchFamily="18" charset="0"/>
                                          </a:rPr>
                                        </m:ctrlPr>
                                      </m:sSubPr>
                                      <m:e>
                                        <m:r>
                                          <a:rPr lang="en-US" sz="1200" i="1" smtClean="0">
                                            <a:solidFill>
                                              <a:schemeClr val="tx1"/>
                                            </a:solidFill>
                                            <a:latin typeface="Cambria Math" panose="02040503050406030204" pitchFamily="18" charset="0"/>
                                            <a:ea typeface="Cambria Math" panose="02040503050406030204" pitchFamily="18" charset="0"/>
                                          </a:rPr>
                                          <m:t>𝜏</m:t>
                                        </m:r>
                                      </m:e>
                                      <m:sub>
                                        <m:r>
                                          <a:rPr lang="en-US" sz="1200" b="0" i="1" smtClean="0">
                                            <a:solidFill>
                                              <a:schemeClr val="tx1"/>
                                            </a:solidFill>
                                            <a:latin typeface="Cambria Math"/>
                                            <a:ea typeface="Cambria Math" panose="02040503050406030204" pitchFamily="18" charset="0"/>
                                          </a:rPr>
                                          <m:t>1</m:t>
                                        </m:r>
                                        <m:r>
                                          <a:rPr lang="en-US" sz="1200" b="0" i="1" smtClean="0">
                                            <a:solidFill>
                                              <a:schemeClr val="tx1"/>
                                            </a:solidFill>
                                            <a:latin typeface="Cambria Math" panose="02040503050406030204" pitchFamily="18" charset="0"/>
                                            <a:ea typeface="Cambria Math" panose="02040503050406030204" pitchFamily="18" charset="0"/>
                                          </a:rPr>
                                          <m:t>,3</m:t>
                                        </m:r>
                                      </m:sub>
                                    </m:sSub>
                                  </m:e>
                                </m:d>
                              </m:oMath>
                            </m:oMathPara>
                          </a14:m>
                          <a:endParaRPr lang="en-US" sz="1200" dirty="0">
                            <a:solidFill>
                              <a:schemeClr val="tx1"/>
                            </a:solidFill>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US" sz="1200" b="0" i="1" smtClean="0">
                                        <a:solidFill>
                                          <a:schemeClr val="tx1"/>
                                        </a:solidFill>
                                        <a:latin typeface="Cambria Math" panose="02040503050406030204" pitchFamily="18" charset="0"/>
                                        <a:ea typeface="Cambria Math" panose="02040503050406030204" pitchFamily="18" charset="0"/>
                                      </a:rPr>
                                    </m:ctrlPr>
                                  </m:fPr>
                                  <m:num>
                                    <m:r>
                                      <a:rPr lang="en-US" sz="1200" b="0" i="1" smtClean="0">
                                        <a:solidFill>
                                          <a:schemeClr val="tx1"/>
                                        </a:solidFill>
                                        <a:latin typeface="Cambria Math" panose="02040503050406030204" pitchFamily="18" charset="0"/>
                                        <a:ea typeface="Cambria Math" panose="02040503050406030204" pitchFamily="18" charset="0"/>
                                      </a:rPr>
                                      <m:t>1</m:t>
                                    </m:r>
                                  </m:num>
                                  <m:den>
                                    <m:r>
                                      <a:rPr lang="en-US" sz="1200" b="0" i="1" smtClean="0">
                                        <a:solidFill>
                                          <a:schemeClr val="tx1"/>
                                        </a:solidFill>
                                        <a:latin typeface="Cambria Math" panose="02040503050406030204" pitchFamily="18" charset="0"/>
                                        <a:ea typeface="Cambria Math" panose="02040503050406030204" pitchFamily="18" charset="0"/>
                                      </a:rPr>
                                      <m:t>3</m:t>
                                    </m:r>
                                  </m:den>
                                </m:f>
                                <m:d>
                                  <m:dPr>
                                    <m:ctrlPr>
                                      <a:rPr lang="en-US" sz="1200" b="0" i="1" smtClean="0">
                                        <a:solidFill>
                                          <a:schemeClr val="tx1"/>
                                        </a:solidFill>
                                        <a:latin typeface="Cambria Math" panose="02040503050406030204" pitchFamily="18" charset="0"/>
                                        <a:ea typeface="Cambria Math" panose="02040503050406030204" pitchFamily="18" charset="0"/>
                                      </a:rPr>
                                    </m:ctrlPr>
                                  </m:dPr>
                                  <m:e>
                                    <m:sSub>
                                      <m:sSubPr>
                                        <m:ctrlPr>
                                          <a:rPr lang="en-US" sz="1200" i="1" smtClean="0">
                                            <a:solidFill>
                                              <a:schemeClr val="tx1"/>
                                            </a:solidFill>
                                            <a:latin typeface="Cambria Math" panose="02040503050406030204" pitchFamily="18" charset="0"/>
                                            <a:ea typeface="Cambria Math" panose="02040503050406030204" pitchFamily="18" charset="0"/>
                                          </a:rPr>
                                        </m:ctrlPr>
                                      </m:sSubPr>
                                      <m:e>
                                        <m:r>
                                          <a:rPr lang="en-US" sz="1200" i="1" smtClean="0">
                                            <a:solidFill>
                                              <a:schemeClr val="tx1"/>
                                            </a:solidFill>
                                            <a:latin typeface="Cambria Math" panose="02040503050406030204" pitchFamily="18" charset="0"/>
                                            <a:ea typeface="Cambria Math" panose="02040503050406030204" pitchFamily="18" charset="0"/>
                                          </a:rPr>
                                          <m:t>𝜏</m:t>
                                        </m:r>
                                      </m:e>
                                      <m:sub>
                                        <m:r>
                                          <a:rPr lang="en-US" sz="1200" b="0" i="1" smtClean="0">
                                            <a:solidFill>
                                              <a:schemeClr val="tx1"/>
                                            </a:solidFill>
                                            <a:latin typeface="Cambria Math" panose="02040503050406030204" pitchFamily="18" charset="0"/>
                                            <a:ea typeface="Cambria Math" panose="02040503050406030204" pitchFamily="18" charset="0"/>
                                          </a:rPr>
                                          <m:t>1,</m:t>
                                        </m:r>
                                        <m:r>
                                          <a:rPr lang="en-US" sz="1200" b="0" i="1" smtClean="0">
                                            <a:solidFill>
                                              <a:schemeClr val="tx1"/>
                                            </a:solidFill>
                                            <a:latin typeface="Cambria Math"/>
                                            <a:ea typeface="Cambria Math" panose="02040503050406030204" pitchFamily="18" charset="0"/>
                                          </a:rPr>
                                          <m:t>2</m:t>
                                        </m:r>
                                      </m:sub>
                                    </m:sSub>
                                    <m:r>
                                      <a:rPr lang="en-US" sz="1200" b="0" i="1" smtClean="0">
                                        <a:solidFill>
                                          <a:schemeClr val="tx1"/>
                                        </a:solidFill>
                                        <a:latin typeface="Cambria Math"/>
                                        <a:ea typeface="Cambria Math" panose="02040503050406030204" pitchFamily="18" charset="0"/>
                                      </a:rPr>
                                      <m:t>−</m:t>
                                    </m:r>
                                    <m:sSub>
                                      <m:sSubPr>
                                        <m:ctrlPr>
                                          <a:rPr lang="en-US" sz="1200" i="1" smtClean="0">
                                            <a:solidFill>
                                              <a:schemeClr val="tx1"/>
                                            </a:solidFill>
                                            <a:latin typeface="Cambria Math" panose="02040503050406030204" pitchFamily="18" charset="0"/>
                                            <a:ea typeface="Cambria Math" panose="02040503050406030204" pitchFamily="18" charset="0"/>
                                          </a:rPr>
                                        </m:ctrlPr>
                                      </m:sSubPr>
                                      <m:e>
                                        <m:r>
                                          <a:rPr lang="en-US" sz="1200" i="1" smtClean="0">
                                            <a:solidFill>
                                              <a:schemeClr val="tx1"/>
                                            </a:solidFill>
                                            <a:latin typeface="Cambria Math" panose="02040503050406030204" pitchFamily="18" charset="0"/>
                                            <a:ea typeface="Cambria Math" panose="02040503050406030204" pitchFamily="18" charset="0"/>
                                          </a:rPr>
                                          <m:t>𝜏</m:t>
                                        </m:r>
                                      </m:e>
                                      <m:sub>
                                        <m:r>
                                          <a:rPr lang="en-US" sz="1200" b="0" i="1" smtClean="0">
                                            <a:solidFill>
                                              <a:schemeClr val="tx1"/>
                                            </a:solidFill>
                                            <a:latin typeface="Cambria Math"/>
                                            <a:ea typeface="Cambria Math" panose="02040503050406030204" pitchFamily="18" charset="0"/>
                                          </a:rPr>
                                          <m:t>2</m:t>
                                        </m:r>
                                        <m:r>
                                          <a:rPr lang="en-US" sz="1200" b="0" i="1" smtClean="0">
                                            <a:solidFill>
                                              <a:schemeClr val="tx1"/>
                                            </a:solidFill>
                                            <a:latin typeface="Cambria Math" panose="02040503050406030204" pitchFamily="18" charset="0"/>
                                            <a:ea typeface="Cambria Math" panose="02040503050406030204" pitchFamily="18" charset="0"/>
                                          </a:rPr>
                                          <m:t>,3</m:t>
                                        </m:r>
                                      </m:sub>
                                    </m:sSub>
                                  </m:e>
                                </m:d>
                              </m:oMath>
                            </m:oMathPara>
                          </a14:m>
                          <a:endParaRPr lang="en-US" sz="1200" dirty="0">
                            <a:solidFill>
                              <a:schemeClr val="tx1"/>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14:m>
                            <m:oMathPara xmlns:m="http://schemas.openxmlformats.org/officeDocument/2006/math">
                              <m:oMathParaPr>
                                <m:jc m:val="centerGroup"/>
                              </m:oMathParaPr>
                              <m:oMath xmlns:m="http://schemas.openxmlformats.org/officeDocument/2006/math">
                                <m:f>
                                  <m:fPr>
                                    <m:ctrlPr>
                                      <a:rPr lang="en-US" sz="1200" b="0" i="1" smtClean="0">
                                        <a:solidFill>
                                          <a:schemeClr val="tx1"/>
                                        </a:solidFill>
                                        <a:latin typeface="Cambria Math" panose="02040503050406030204" pitchFamily="18" charset="0"/>
                                        <a:ea typeface="Cambria Math" panose="02040503050406030204" pitchFamily="18" charset="0"/>
                                      </a:rPr>
                                    </m:ctrlPr>
                                  </m:fPr>
                                  <m:num>
                                    <m:r>
                                      <a:rPr lang="en-US" sz="1200" b="0" i="1" smtClean="0">
                                        <a:solidFill>
                                          <a:schemeClr val="tx1"/>
                                        </a:solidFill>
                                        <a:latin typeface="Cambria Math" panose="02040503050406030204" pitchFamily="18" charset="0"/>
                                        <a:ea typeface="Cambria Math" panose="02040503050406030204" pitchFamily="18" charset="0"/>
                                      </a:rPr>
                                      <m:t>1</m:t>
                                    </m:r>
                                  </m:num>
                                  <m:den>
                                    <m:r>
                                      <a:rPr lang="en-US" sz="1200" b="0" i="1" smtClean="0">
                                        <a:solidFill>
                                          <a:schemeClr val="tx1"/>
                                        </a:solidFill>
                                        <a:latin typeface="Cambria Math" panose="02040503050406030204" pitchFamily="18" charset="0"/>
                                        <a:ea typeface="Cambria Math" panose="02040503050406030204" pitchFamily="18" charset="0"/>
                                      </a:rPr>
                                      <m:t>3</m:t>
                                    </m:r>
                                  </m:den>
                                </m:f>
                                <m:d>
                                  <m:dPr>
                                    <m:ctrlPr>
                                      <a:rPr lang="en-US" sz="1200" b="0" i="1" smtClean="0">
                                        <a:solidFill>
                                          <a:schemeClr val="tx1"/>
                                        </a:solidFill>
                                        <a:latin typeface="Cambria Math" panose="02040503050406030204" pitchFamily="18" charset="0"/>
                                        <a:ea typeface="Cambria Math" panose="02040503050406030204" pitchFamily="18" charset="0"/>
                                      </a:rPr>
                                    </m:ctrlPr>
                                  </m:dPr>
                                  <m:e>
                                    <m:sSub>
                                      <m:sSubPr>
                                        <m:ctrlPr>
                                          <a:rPr lang="en-US" sz="1200" i="1" smtClean="0">
                                            <a:solidFill>
                                              <a:schemeClr val="tx1"/>
                                            </a:solidFill>
                                            <a:latin typeface="Cambria Math" panose="02040503050406030204" pitchFamily="18" charset="0"/>
                                            <a:ea typeface="Cambria Math" panose="02040503050406030204" pitchFamily="18" charset="0"/>
                                          </a:rPr>
                                        </m:ctrlPr>
                                      </m:sSubPr>
                                      <m:e>
                                        <m:r>
                                          <a:rPr lang="en-US" sz="1200" i="1" smtClean="0">
                                            <a:solidFill>
                                              <a:schemeClr val="tx1"/>
                                            </a:solidFill>
                                            <a:latin typeface="Cambria Math" panose="02040503050406030204" pitchFamily="18" charset="0"/>
                                            <a:ea typeface="Cambria Math" panose="02040503050406030204" pitchFamily="18" charset="0"/>
                                          </a:rPr>
                                          <m:t>𝜏</m:t>
                                        </m:r>
                                      </m:e>
                                      <m:sub>
                                        <m:r>
                                          <a:rPr lang="en-US" sz="1200" b="0" i="1" smtClean="0">
                                            <a:solidFill>
                                              <a:schemeClr val="tx1"/>
                                            </a:solidFill>
                                            <a:latin typeface="Cambria Math" panose="02040503050406030204" pitchFamily="18" charset="0"/>
                                            <a:ea typeface="Cambria Math" panose="02040503050406030204" pitchFamily="18" charset="0"/>
                                          </a:rPr>
                                          <m:t>1,</m:t>
                                        </m:r>
                                        <m:r>
                                          <a:rPr lang="en-US" sz="1200" b="0" i="1" smtClean="0">
                                            <a:solidFill>
                                              <a:schemeClr val="tx1"/>
                                            </a:solidFill>
                                            <a:latin typeface="Cambria Math"/>
                                            <a:ea typeface="Cambria Math" panose="02040503050406030204" pitchFamily="18" charset="0"/>
                                          </a:rPr>
                                          <m:t>3</m:t>
                                        </m:r>
                                      </m:sub>
                                    </m:sSub>
                                    <m:r>
                                      <a:rPr lang="en-US" sz="1200" b="0" i="1" smtClean="0">
                                        <a:solidFill>
                                          <a:schemeClr val="tx1"/>
                                        </a:solidFill>
                                        <a:latin typeface="Cambria Math" panose="02040503050406030204" pitchFamily="18" charset="0"/>
                                        <a:ea typeface="Cambria Math" panose="02040503050406030204" pitchFamily="18" charset="0"/>
                                      </a:rPr>
                                      <m:t>+</m:t>
                                    </m:r>
                                    <m:sSub>
                                      <m:sSubPr>
                                        <m:ctrlPr>
                                          <a:rPr lang="en-US" sz="1200" i="1" smtClean="0">
                                            <a:solidFill>
                                              <a:schemeClr val="tx1"/>
                                            </a:solidFill>
                                            <a:latin typeface="Cambria Math" panose="02040503050406030204" pitchFamily="18" charset="0"/>
                                            <a:ea typeface="Cambria Math" panose="02040503050406030204" pitchFamily="18" charset="0"/>
                                          </a:rPr>
                                        </m:ctrlPr>
                                      </m:sSubPr>
                                      <m:e>
                                        <m:r>
                                          <a:rPr lang="en-US" sz="1200" i="1" smtClean="0">
                                            <a:solidFill>
                                              <a:schemeClr val="tx1"/>
                                            </a:solidFill>
                                            <a:latin typeface="Cambria Math" panose="02040503050406030204" pitchFamily="18" charset="0"/>
                                            <a:ea typeface="Cambria Math" panose="02040503050406030204" pitchFamily="18" charset="0"/>
                                          </a:rPr>
                                          <m:t>𝜏</m:t>
                                        </m:r>
                                      </m:e>
                                      <m:sub>
                                        <m:r>
                                          <a:rPr lang="en-US" sz="1200" b="0" i="1" smtClean="0">
                                            <a:solidFill>
                                              <a:schemeClr val="tx1"/>
                                            </a:solidFill>
                                            <a:latin typeface="Cambria Math"/>
                                            <a:ea typeface="Cambria Math" panose="02040503050406030204" pitchFamily="18" charset="0"/>
                                          </a:rPr>
                                          <m:t>2</m:t>
                                        </m:r>
                                        <m:r>
                                          <a:rPr lang="en-US" sz="1200" b="0" i="1" smtClean="0">
                                            <a:solidFill>
                                              <a:schemeClr val="tx1"/>
                                            </a:solidFill>
                                            <a:latin typeface="Cambria Math" panose="02040503050406030204" pitchFamily="18" charset="0"/>
                                            <a:ea typeface="Cambria Math" panose="02040503050406030204" pitchFamily="18" charset="0"/>
                                          </a:rPr>
                                          <m:t>,3</m:t>
                                        </m:r>
                                      </m:sub>
                                    </m:sSub>
                                  </m:e>
                                </m:d>
                              </m:oMath>
                            </m:oMathPara>
                          </a14:m>
                          <a:endParaRPr lang="en-US" sz="1200" dirty="0">
                            <a:solidFill>
                              <a:schemeClr val="tx1"/>
                            </a:solidFill>
                          </a:endParaRPr>
                        </a:p>
                      </a:txBody>
                      <a:tcPr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0004"/>
                      </a:ext>
                    </a:extLst>
                  </a:tr>
                </a:tbl>
              </a:graphicData>
            </a:graphic>
          </p:graphicFrame>
        </mc:Choice>
        <mc:Fallback xmlns="">
          <p:graphicFrame>
            <p:nvGraphicFramePr>
              <p:cNvPr id="106" name="Table 105"/>
              <p:cNvGraphicFramePr>
                <a:graphicFrameLocks noGrp="1"/>
              </p:cNvGraphicFramePr>
              <p:nvPr>
                <p:extLst>
                  <p:ext uri="{D42A27DB-BD31-4B8C-83A1-F6EECF244321}">
                    <p14:modId xmlns:p14="http://schemas.microsoft.com/office/powerpoint/2010/main" val="3041617535"/>
                  </p:ext>
                </p:extLst>
              </p:nvPr>
            </p:nvGraphicFramePr>
            <p:xfrm>
              <a:off x="456422" y="2682236"/>
              <a:ext cx="4139399" cy="2103120"/>
            </p:xfrm>
            <a:graphic>
              <a:graphicData uri="http://schemas.openxmlformats.org/drawingml/2006/table">
                <a:tbl>
                  <a:tblPr firstRow="1" bandRow="1">
                    <a:tableStyleId>{5C22544A-7EE6-4342-B048-85BDC9FD1C3A}</a:tableStyleId>
                  </a:tblPr>
                  <a:tblGrid>
                    <a:gridCol w="702917">
                      <a:extLst>
                        <a:ext uri="{9D8B030D-6E8A-4147-A177-3AD203B41FA5}">
                          <a16:colId xmlns:a16="http://schemas.microsoft.com/office/drawing/2014/main" val="20000"/>
                        </a:ext>
                      </a:extLst>
                    </a:gridCol>
                    <a:gridCol w="1249630">
                      <a:extLst>
                        <a:ext uri="{9D8B030D-6E8A-4147-A177-3AD203B41FA5}">
                          <a16:colId xmlns:a16="http://schemas.microsoft.com/office/drawing/2014/main" val="20001"/>
                        </a:ext>
                      </a:extLst>
                    </a:gridCol>
                    <a:gridCol w="1093426">
                      <a:extLst>
                        <a:ext uri="{9D8B030D-6E8A-4147-A177-3AD203B41FA5}">
                          <a16:colId xmlns:a16="http://schemas.microsoft.com/office/drawing/2014/main" val="20002"/>
                        </a:ext>
                      </a:extLst>
                    </a:gridCol>
                    <a:gridCol w="1093426">
                      <a:extLst>
                        <a:ext uri="{9D8B030D-6E8A-4147-A177-3AD203B41FA5}">
                          <a16:colId xmlns:a16="http://schemas.microsoft.com/office/drawing/2014/main" val="20003"/>
                        </a:ext>
                      </a:extLst>
                    </a:gridCol>
                  </a:tblGrid>
                  <a:tr h="370840">
                    <a:tc>
                      <a:txBody>
                        <a:bodyPr/>
                        <a:lstStyle/>
                        <a:p>
                          <a:pPr algn="ctr"/>
                          <a:r>
                            <a:rPr lang="en-US" sz="1700" b="1" dirty="0">
                              <a:solidFill>
                                <a:schemeClr val="tx1"/>
                              </a:solidFill>
                              <a:latin typeface="Arial" panose="020B0604020202020204" pitchFamily="34" charset="0"/>
                              <a:cs typeface="Arial" panose="020B0604020202020204" pitchFamily="34" charset="0"/>
                            </a:rPr>
                            <a:t>ROI</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US" sz="1700" dirty="0">
                              <a:solidFill>
                                <a:schemeClr val="tx1"/>
                              </a:solidFill>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endParaRPr lang="en-US"/>
                        </a:p>
                      </a:txBody>
                      <a:tcPr anchor="ctr">
                        <a:lnB w="12700" cap="flat" cmpd="sng" algn="ctr">
                          <a:solidFill>
                            <a:schemeClr val="tx1"/>
                          </a:solidFill>
                          <a:prstDash val="solid"/>
                          <a:round/>
                          <a:headEnd type="none" w="med" len="med"/>
                          <a:tailEnd type="none" w="med" len="med"/>
                        </a:lnB>
                        <a:blipFill>
                          <a:blip r:embed="rId4"/>
                          <a:stretch>
                            <a:fillRect l="-179888" t="-1639" r="-101676" b="-472131"/>
                          </a:stretch>
                        </a:blipFill>
                      </a:tcPr>
                    </a:tc>
                    <a:tc>
                      <a:txBody>
                        <a:bodyPr/>
                        <a:lstStyle/>
                        <a:p>
                          <a:pPr algn="ctr"/>
                          <a:r>
                            <a:rPr lang="en-US" sz="1700" i="0" dirty="0">
                              <a:solidFill>
                                <a:schemeClr val="tx1"/>
                              </a:solidFill>
                              <a:latin typeface="Arial" panose="020B0604020202020204" pitchFamily="34" charset="0"/>
                              <a:cs typeface="Arial" panose="020B0604020202020204" pitchFamily="34" charset="0"/>
                            </a:rPr>
                            <a:t>3</a:t>
                          </a:r>
                        </a:p>
                      </a:txBody>
                      <a:tcPr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ctr"/>
                          <a:r>
                            <a:rPr lang="en-US" sz="1700" b="1" dirty="0">
                              <a:solidFill>
                                <a:schemeClr val="tx1"/>
                              </a:solidFill>
                              <a:latin typeface="Arial" panose="020B0604020202020204" pitchFamily="34" charset="0"/>
                              <a:cs typeface="Arial" panose="020B0604020202020204" pitchFamily="34" charset="0"/>
                            </a:rPr>
                            <a:t>1</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endParaRPr lang="en-US"/>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blipFill>
                          <a:blip r:embed="rId4"/>
                          <a:stretch>
                            <a:fillRect l="-56311" t="-101639" r="-175243" b="-372131"/>
                          </a:stretch>
                        </a:blipFill>
                      </a:tcPr>
                    </a:tc>
                    <a:tc>
                      <a:txBody>
                        <a:bodyPr/>
                        <a:lstStyle/>
                        <a:p>
                          <a:endParaRPr lang="en-US"/>
                        </a:p>
                      </a:txBody>
                      <a:tcPr anchor="ctr">
                        <a:lnT w="12700" cap="flat" cmpd="sng" algn="ctr">
                          <a:solidFill>
                            <a:schemeClr val="tx1"/>
                          </a:solidFill>
                          <a:prstDash val="solid"/>
                          <a:round/>
                          <a:headEnd type="none" w="med" len="med"/>
                          <a:tailEnd type="none" w="med" len="med"/>
                        </a:lnT>
                        <a:blipFill>
                          <a:blip r:embed="rId4"/>
                          <a:stretch>
                            <a:fillRect l="-179888" t="-101639" r="-101676" b="-372131"/>
                          </a:stretch>
                        </a:blipFill>
                      </a:tcPr>
                    </a:tc>
                    <a:tc>
                      <a:txBody>
                        <a:bodyPr/>
                        <a:lstStyle/>
                        <a:p>
                          <a:endParaRPr lang="en-US"/>
                        </a:p>
                      </a:txBody>
                      <a:tcPr anchor="ctr">
                        <a:lnT w="12700" cap="flat" cmpd="sng" algn="ctr">
                          <a:solidFill>
                            <a:schemeClr val="tx1"/>
                          </a:solidFill>
                          <a:prstDash val="solid"/>
                          <a:round/>
                          <a:headEnd type="none" w="med" len="med"/>
                          <a:tailEnd type="none" w="med" len="med"/>
                        </a:lnT>
                        <a:blipFill>
                          <a:blip r:embed="rId4"/>
                          <a:stretch>
                            <a:fillRect l="-278333" t="-101639" r="-1111" b="-372131"/>
                          </a:stretch>
                        </a:blipFill>
                      </a:tcPr>
                    </a:tc>
                    <a:extLst>
                      <a:ext uri="{0D108BD9-81ED-4DB2-BD59-A6C34878D82A}">
                        <a16:rowId xmlns:a16="http://schemas.microsoft.com/office/drawing/2014/main" val="1000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1" dirty="0">
                              <a:solidFill>
                                <a:schemeClr val="tx1"/>
                              </a:solidFill>
                              <a:latin typeface="Arial" panose="020B0604020202020204" pitchFamily="34" charset="0"/>
                              <a:cs typeface="Arial" panose="020B0604020202020204" pitchFamily="34" charset="0"/>
                            </a:rPr>
                            <a:t>2</a:t>
                          </a:r>
                        </a:p>
                      </a:txBody>
                      <a:tcPr anchor="ctr">
                        <a:lnR w="12700" cap="flat" cmpd="sng" algn="ctr">
                          <a:solidFill>
                            <a:schemeClr val="tx1"/>
                          </a:solidFill>
                          <a:prstDash val="solid"/>
                          <a:round/>
                          <a:headEnd type="none" w="med" len="med"/>
                          <a:tailEnd type="none" w="med" len="med"/>
                        </a:lnR>
                        <a:noFill/>
                      </a:tcPr>
                    </a:tc>
                    <a:tc>
                      <a:txBody>
                        <a:bodyPr/>
                        <a:lstStyle/>
                        <a:p>
                          <a:endParaRPr lang="en-US"/>
                        </a:p>
                      </a:txBody>
                      <a:tcPr anchor="ctr">
                        <a:lnL w="12700" cap="flat" cmpd="sng" algn="ctr">
                          <a:solidFill>
                            <a:schemeClr val="tx1"/>
                          </a:solidFill>
                          <a:prstDash val="solid"/>
                          <a:round/>
                          <a:headEnd type="none" w="med" len="med"/>
                          <a:tailEnd type="none" w="med" len="med"/>
                        </a:lnL>
                        <a:blipFill>
                          <a:blip r:embed="rId4"/>
                          <a:stretch>
                            <a:fillRect l="-56311" t="-201639" r="-175243" b="-272131"/>
                          </a:stretch>
                        </a:blipFill>
                      </a:tcPr>
                    </a:tc>
                    <a:tc>
                      <a:txBody>
                        <a:bodyPr/>
                        <a:lstStyle/>
                        <a:p>
                          <a:endParaRPr lang="en-US"/>
                        </a:p>
                      </a:txBody>
                      <a:tcPr anchor="ctr">
                        <a:blipFill>
                          <a:blip r:embed="rId4"/>
                          <a:stretch>
                            <a:fillRect l="-179888" t="-201639" r="-101676" b="-272131"/>
                          </a:stretch>
                        </a:blipFill>
                      </a:tcPr>
                    </a:tc>
                    <a:tc>
                      <a:txBody>
                        <a:bodyPr/>
                        <a:lstStyle/>
                        <a:p>
                          <a:endParaRPr lang="en-US"/>
                        </a:p>
                      </a:txBody>
                      <a:tcPr anchor="ctr">
                        <a:blipFill>
                          <a:blip r:embed="rId4"/>
                          <a:stretch>
                            <a:fillRect l="-278333" t="-201639" r="-1111" b="-272131"/>
                          </a:stretch>
                        </a:blipFill>
                      </a:tcPr>
                    </a:tc>
                    <a:extLst>
                      <a:ext uri="{0D108BD9-81ED-4DB2-BD59-A6C34878D82A}">
                        <a16:rowId xmlns:a16="http://schemas.microsoft.com/office/drawing/2014/main" val="10002"/>
                      </a:ext>
                    </a:extLst>
                  </a:tr>
                  <a:tr h="370840">
                    <a:tc>
                      <a:txBody>
                        <a:bodyPr/>
                        <a:lstStyle/>
                        <a:p>
                          <a:pPr algn="ctr"/>
                          <a:r>
                            <a:rPr lang="en-US" sz="1700" b="1" dirty="0">
                              <a:solidFill>
                                <a:schemeClr val="tx1"/>
                              </a:solidFill>
                              <a:latin typeface="Arial" panose="020B0604020202020204" pitchFamily="34" charset="0"/>
                              <a:cs typeface="Arial" panose="020B0604020202020204" pitchFamily="34" charset="0"/>
                            </a:rPr>
                            <a:t>3</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blipFill>
                          <a:blip r:embed="rId4"/>
                          <a:stretch>
                            <a:fillRect l="-56311" t="-301639" r="-175243" b="-172131"/>
                          </a:stretch>
                        </a:blipFill>
                      </a:tcPr>
                    </a:tc>
                    <a:tc>
                      <a:txBody>
                        <a:bodyPr/>
                        <a:lstStyle/>
                        <a:p>
                          <a:endParaRPr lang="en-US"/>
                        </a:p>
                      </a:txBody>
                      <a:tcPr anchor="ctr">
                        <a:lnB w="12700" cap="flat" cmpd="sng" algn="ctr">
                          <a:solidFill>
                            <a:schemeClr val="tx1"/>
                          </a:solidFill>
                          <a:prstDash val="solid"/>
                          <a:round/>
                          <a:headEnd type="none" w="med" len="med"/>
                          <a:tailEnd type="none" w="med" len="med"/>
                        </a:lnB>
                        <a:blipFill>
                          <a:blip r:embed="rId4"/>
                          <a:stretch>
                            <a:fillRect l="-179888" t="-301639" r="-101676" b="-172131"/>
                          </a:stretch>
                        </a:blipFill>
                      </a:tcPr>
                    </a:tc>
                    <a:tc>
                      <a:txBody>
                        <a:bodyPr/>
                        <a:lstStyle/>
                        <a:p>
                          <a:endParaRPr lang="en-US"/>
                        </a:p>
                      </a:txBody>
                      <a:tcPr anchor="ctr">
                        <a:lnB w="12700" cap="flat" cmpd="sng" algn="ctr">
                          <a:solidFill>
                            <a:schemeClr val="tx1"/>
                          </a:solidFill>
                          <a:prstDash val="solid"/>
                          <a:round/>
                          <a:headEnd type="none" w="med" len="med"/>
                          <a:tailEnd type="none" w="med" len="med"/>
                        </a:lnB>
                        <a:blipFill>
                          <a:blip r:embed="rId4"/>
                          <a:stretch>
                            <a:fillRect l="-278333" t="-301639" r="-1111" b="-172131"/>
                          </a:stretch>
                        </a:blipFill>
                      </a:tcPr>
                    </a:tc>
                    <a:extLst>
                      <a:ext uri="{0D108BD9-81ED-4DB2-BD59-A6C34878D82A}">
                        <a16:rowId xmlns:a16="http://schemas.microsoft.com/office/drawing/2014/main" val="10003"/>
                      </a:ext>
                    </a:extLst>
                  </a:tr>
                  <a:tr h="619760">
                    <a:tc>
                      <a:txBody>
                        <a:bodyPr/>
                        <a:lstStyle/>
                        <a:p>
                          <a:pPr algn="ctr"/>
                          <a:r>
                            <a:rPr lang="en-US" sz="1600" b="1" dirty="0">
                              <a:solidFill>
                                <a:schemeClr val="tx1"/>
                              </a:solidFill>
                              <a:latin typeface="Arial" panose="020B0604020202020204" pitchFamily="34" charset="0"/>
                              <a:cs typeface="Arial" panose="020B0604020202020204" pitchFamily="34" charset="0"/>
                            </a:rPr>
                            <a:t>Mean</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endParaRPr lang="en-US"/>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blipFill>
                          <a:blip r:embed="rId4"/>
                          <a:stretch>
                            <a:fillRect l="-56311" t="-240196" r="-175243" b="-2941"/>
                          </a:stretch>
                        </a:blipFill>
                      </a:tcPr>
                    </a:tc>
                    <a:tc>
                      <a:txBody>
                        <a:bodyPr/>
                        <a:lstStyle/>
                        <a:p>
                          <a:endParaRPr lang="en-US"/>
                        </a:p>
                      </a:txBody>
                      <a:tcPr anchor="ctr">
                        <a:lnT w="12700" cap="flat" cmpd="sng" algn="ctr">
                          <a:solidFill>
                            <a:schemeClr val="tx1"/>
                          </a:solidFill>
                          <a:prstDash val="solid"/>
                          <a:round/>
                          <a:headEnd type="none" w="med" len="med"/>
                          <a:tailEnd type="none" w="med" len="med"/>
                        </a:lnT>
                        <a:blipFill>
                          <a:blip r:embed="rId4"/>
                          <a:stretch>
                            <a:fillRect l="-179888" t="-240196" r="-101676" b="-2941"/>
                          </a:stretch>
                        </a:blipFill>
                      </a:tcPr>
                    </a:tc>
                    <a:tc>
                      <a:txBody>
                        <a:bodyPr/>
                        <a:lstStyle/>
                        <a:p>
                          <a:endParaRPr lang="en-US"/>
                        </a:p>
                      </a:txBody>
                      <a:tcPr anchor="ctr">
                        <a:lnT w="12700" cap="flat" cmpd="sng" algn="ctr">
                          <a:solidFill>
                            <a:schemeClr val="tx1"/>
                          </a:solidFill>
                          <a:prstDash val="solid"/>
                          <a:round/>
                          <a:headEnd type="none" w="med" len="med"/>
                          <a:tailEnd type="none" w="med" len="med"/>
                        </a:lnT>
                        <a:blipFill>
                          <a:blip r:embed="rId4"/>
                          <a:stretch>
                            <a:fillRect l="-278333" t="-240196" r="-1111" b="-2941"/>
                          </a:stretch>
                        </a:blipFill>
                      </a:tcPr>
                    </a:tc>
                    <a:extLst>
                      <a:ext uri="{0D108BD9-81ED-4DB2-BD59-A6C34878D82A}">
                        <a16:rowId xmlns:a16="http://schemas.microsoft.com/office/drawing/2014/main" val="10004"/>
                      </a:ext>
                    </a:extLst>
                  </a:tr>
                </a:tbl>
              </a:graphicData>
            </a:graphic>
          </p:graphicFrame>
        </mc:Fallback>
      </mc:AlternateContent>
      <p:sp>
        <p:nvSpPr>
          <p:cNvPr id="107" name="TextBox 106"/>
          <p:cNvSpPr txBox="1"/>
          <p:nvPr/>
        </p:nvSpPr>
        <p:spPr>
          <a:xfrm>
            <a:off x="138121" y="297721"/>
            <a:ext cx="342900" cy="461665"/>
          </a:xfrm>
          <a:prstGeom prst="rect">
            <a:avLst/>
          </a:prstGeom>
          <a:noFill/>
        </p:spPr>
        <p:txBody>
          <a:bodyPr wrap="square" rtlCol="0">
            <a:spAutoFit/>
          </a:bodyPr>
          <a:lstStyle/>
          <a:p>
            <a:r>
              <a:rPr lang="en-US" sz="2400" b="1" dirty="0"/>
              <a:t>A</a:t>
            </a:r>
          </a:p>
        </p:txBody>
      </p:sp>
      <p:sp>
        <p:nvSpPr>
          <p:cNvPr id="109" name="TextBox 108"/>
          <p:cNvSpPr txBox="1"/>
          <p:nvPr/>
        </p:nvSpPr>
        <p:spPr>
          <a:xfrm>
            <a:off x="5129221" y="298664"/>
            <a:ext cx="342900" cy="461665"/>
          </a:xfrm>
          <a:prstGeom prst="rect">
            <a:avLst/>
          </a:prstGeom>
          <a:noFill/>
        </p:spPr>
        <p:txBody>
          <a:bodyPr wrap="square" rtlCol="0">
            <a:spAutoFit/>
          </a:bodyPr>
          <a:lstStyle/>
          <a:p>
            <a:r>
              <a:rPr lang="en-US" sz="2400" b="1" dirty="0"/>
              <a:t>B</a:t>
            </a:r>
          </a:p>
        </p:txBody>
      </p:sp>
      <p:sp>
        <p:nvSpPr>
          <p:cNvPr id="111" name="TextBox 110"/>
          <p:cNvSpPr txBox="1"/>
          <p:nvPr/>
        </p:nvSpPr>
        <p:spPr>
          <a:xfrm>
            <a:off x="138121" y="2466974"/>
            <a:ext cx="342900" cy="461665"/>
          </a:xfrm>
          <a:prstGeom prst="rect">
            <a:avLst/>
          </a:prstGeom>
          <a:noFill/>
        </p:spPr>
        <p:txBody>
          <a:bodyPr wrap="square" rtlCol="0">
            <a:spAutoFit/>
          </a:bodyPr>
          <a:lstStyle/>
          <a:p>
            <a:r>
              <a:rPr lang="en-US" sz="2400" b="1" dirty="0"/>
              <a:t>C</a:t>
            </a:r>
          </a:p>
        </p:txBody>
      </p:sp>
      <p:sp>
        <p:nvSpPr>
          <p:cNvPr id="112" name="TextBox 111"/>
          <p:cNvSpPr txBox="1"/>
          <p:nvPr/>
        </p:nvSpPr>
        <p:spPr>
          <a:xfrm>
            <a:off x="5110169" y="3076574"/>
            <a:ext cx="342900" cy="461665"/>
          </a:xfrm>
          <a:prstGeom prst="rect">
            <a:avLst/>
          </a:prstGeom>
          <a:noFill/>
        </p:spPr>
        <p:txBody>
          <a:bodyPr wrap="square" rtlCol="0">
            <a:spAutoFit/>
          </a:bodyPr>
          <a:lstStyle/>
          <a:p>
            <a:r>
              <a:rPr lang="en-US" sz="2400" b="1" dirty="0"/>
              <a:t>D</a:t>
            </a:r>
          </a:p>
        </p:txBody>
      </p:sp>
      <p:sp>
        <p:nvSpPr>
          <p:cNvPr id="113" name="Right Brace 112"/>
          <p:cNvSpPr/>
          <p:nvPr/>
        </p:nvSpPr>
        <p:spPr>
          <a:xfrm>
            <a:off x="4710658" y="3065868"/>
            <a:ext cx="190500" cy="1088200"/>
          </a:xfrm>
          <a:prstGeom prst="rightBrace">
            <a:avLst>
              <a:gd name="adj1" fmla="val 68202"/>
              <a:gd name="adj2" fmla="val 50916"/>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7" name="Straight Arrow Connector 116"/>
          <p:cNvCxnSpPr/>
          <p:nvPr/>
        </p:nvCxnSpPr>
        <p:spPr>
          <a:xfrm>
            <a:off x="4905386" y="3619247"/>
            <a:ext cx="664317" cy="45719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0" name="Right Brace 119"/>
          <p:cNvSpPr/>
          <p:nvPr/>
        </p:nvSpPr>
        <p:spPr>
          <a:xfrm flipH="1">
            <a:off x="347668" y="4267202"/>
            <a:ext cx="152400" cy="419341"/>
          </a:xfrm>
          <a:prstGeom prst="rightBrace">
            <a:avLst>
              <a:gd name="adj1" fmla="val 68202"/>
              <a:gd name="adj2" fmla="val 51958"/>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TextBox 122"/>
          <p:cNvSpPr txBox="1"/>
          <p:nvPr/>
        </p:nvSpPr>
        <p:spPr>
          <a:xfrm>
            <a:off x="138121" y="5058728"/>
            <a:ext cx="342900" cy="461665"/>
          </a:xfrm>
          <a:prstGeom prst="rect">
            <a:avLst/>
          </a:prstGeom>
          <a:noFill/>
        </p:spPr>
        <p:txBody>
          <a:bodyPr wrap="square" rtlCol="0">
            <a:spAutoFit/>
          </a:bodyPr>
          <a:lstStyle/>
          <a:p>
            <a:r>
              <a:rPr lang="en-US" sz="2400" b="1" dirty="0"/>
              <a:t>E</a:t>
            </a:r>
          </a:p>
        </p:txBody>
      </p:sp>
      <p:sp>
        <p:nvSpPr>
          <p:cNvPr id="126" name="TextBox 125"/>
          <p:cNvSpPr txBox="1"/>
          <p:nvPr/>
        </p:nvSpPr>
        <p:spPr>
          <a:xfrm rot="16200000">
            <a:off x="4692710" y="1471766"/>
            <a:ext cx="1822553"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Correlation</a:t>
            </a:r>
          </a:p>
        </p:txBody>
      </p:sp>
      <p:sp>
        <p:nvSpPr>
          <p:cNvPr id="130" name="TextBox 129"/>
          <p:cNvSpPr txBox="1"/>
          <p:nvPr/>
        </p:nvSpPr>
        <p:spPr>
          <a:xfrm>
            <a:off x="6365737" y="2895602"/>
            <a:ext cx="1822553"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Time delay (s)</a:t>
            </a:r>
          </a:p>
        </p:txBody>
      </p:sp>
      <p:sp>
        <p:nvSpPr>
          <p:cNvPr id="140" name="Freeform 139"/>
          <p:cNvSpPr/>
          <p:nvPr/>
        </p:nvSpPr>
        <p:spPr>
          <a:xfrm>
            <a:off x="216817" y="4483255"/>
            <a:ext cx="447677" cy="636477"/>
          </a:xfrm>
          <a:custGeom>
            <a:avLst/>
            <a:gdLst>
              <a:gd name="connsiteX0" fmla="*/ 99825 w 390222"/>
              <a:gd name="connsiteY0" fmla="*/ 0 h 547479"/>
              <a:gd name="connsiteX1" fmla="*/ 237 w 390222"/>
              <a:gd name="connsiteY1" fmla="*/ 135802 h 547479"/>
              <a:gd name="connsiteX2" fmla="*/ 81718 w 390222"/>
              <a:gd name="connsiteY2" fmla="*/ 325925 h 547479"/>
              <a:gd name="connsiteX3" fmla="*/ 353322 w 390222"/>
              <a:gd name="connsiteY3" fmla="*/ 525101 h 547479"/>
              <a:gd name="connsiteX4" fmla="*/ 380482 w 390222"/>
              <a:gd name="connsiteY4" fmla="*/ 534155 h 54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222" h="547479">
                <a:moveTo>
                  <a:pt x="99825" y="0"/>
                </a:moveTo>
                <a:cubicBezTo>
                  <a:pt x="51540" y="40740"/>
                  <a:pt x="3255" y="81481"/>
                  <a:pt x="237" y="135802"/>
                </a:cubicBezTo>
                <a:cubicBezTo>
                  <a:pt x="-2781" y="190123"/>
                  <a:pt x="22870" y="261042"/>
                  <a:pt x="81718" y="325925"/>
                </a:cubicBezTo>
                <a:cubicBezTo>
                  <a:pt x="140566" y="390808"/>
                  <a:pt x="303528" y="490396"/>
                  <a:pt x="353322" y="525101"/>
                </a:cubicBezTo>
                <a:cubicBezTo>
                  <a:pt x="403116" y="559806"/>
                  <a:pt x="391799" y="546980"/>
                  <a:pt x="380482" y="534155"/>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4" name="Straight Arrow Connector 143"/>
          <p:cNvCxnSpPr/>
          <p:nvPr/>
        </p:nvCxnSpPr>
        <p:spPr>
          <a:xfrm>
            <a:off x="619779" y="5088953"/>
            <a:ext cx="100464" cy="61117"/>
          </a:xfrm>
          <a:prstGeom prst="straightConnector1">
            <a:avLst/>
          </a:prstGeom>
          <a:ln w="19050">
            <a:solidFill>
              <a:schemeClr val="tx1"/>
            </a:solidFill>
            <a:tailEnd type="arrow" w="sm" len="med"/>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440954" y="3352802"/>
            <a:ext cx="492431" cy="276999"/>
          </a:xfrm>
          <a:prstGeom prst="rect">
            <a:avLst/>
          </a:prstGeom>
          <a:noFill/>
        </p:spPr>
        <p:txBody>
          <a:bodyPr wrap="square" rtlCol="0">
            <a:spAutoFit/>
          </a:bodyPr>
          <a:lstStyle/>
          <a:p>
            <a:pPr algn="r"/>
            <a:r>
              <a:rPr lang="en-US" sz="1200" b="1" dirty="0"/>
              <a:t>DAN</a:t>
            </a:r>
          </a:p>
        </p:txBody>
      </p:sp>
      <p:sp>
        <p:nvSpPr>
          <p:cNvPr id="39" name="TextBox 38"/>
          <p:cNvSpPr txBox="1"/>
          <p:nvPr/>
        </p:nvSpPr>
        <p:spPr>
          <a:xfrm>
            <a:off x="5442784" y="3657393"/>
            <a:ext cx="492431" cy="276999"/>
          </a:xfrm>
          <a:prstGeom prst="rect">
            <a:avLst/>
          </a:prstGeom>
          <a:noFill/>
        </p:spPr>
        <p:txBody>
          <a:bodyPr wrap="square" rtlCol="0">
            <a:spAutoFit/>
          </a:bodyPr>
          <a:lstStyle/>
          <a:p>
            <a:pPr algn="r"/>
            <a:r>
              <a:rPr lang="en-US" sz="1200" b="1" dirty="0"/>
              <a:t>VAN</a:t>
            </a:r>
          </a:p>
        </p:txBody>
      </p:sp>
      <p:sp>
        <p:nvSpPr>
          <p:cNvPr id="40" name="TextBox 39"/>
          <p:cNvSpPr txBox="1"/>
          <p:nvPr/>
        </p:nvSpPr>
        <p:spPr>
          <a:xfrm>
            <a:off x="5440953" y="4217530"/>
            <a:ext cx="492431" cy="276999"/>
          </a:xfrm>
          <a:prstGeom prst="rect">
            <a:avLst/>
          </a:prstGeom>
          <a:noFill/>
        </p:spPr>
        <p:txBody>
          <a:bodyPr wrap="square" rtlCol="0">
            <a:spAutoFit/>
          </a:bodyPr>
          <a:lstStyle/>
          <a:p>
            <a:pPr algn="r"/>
            <a:r>
              <a:rPr lang="en-US" sz="1200" b="1" dirty="0"/>
              <a:t>SMN</a:t>
            </a:r>
          </a:p>
        </p:txBody>
      </p:sp>
      <p:sp>
        <p:nvSpPr>
          <p:cNvPr id="41" name="TextBox 40"/>
          <p:cNvSpPr txBox="1"/>
          <p:nvPr/>
        </p:nvSpPr>
        <p:spPr>
          <a:xfrm>
            <a:off x="5440954" y="4793301"/>
            <a:ext cx="492431" cy="276999"/>
          </a:xfrm>
          <a:prstGeom prst="rect">
            <a:avLst/>
          </a:prstGeom>
          <a:noFill/>
        </p:spPr>
        <p:txBody>
          <a:bodyPr wrap="square" rtlCol="0">
            <a:spAutoFit/>
          </a:bodyPr>
          <a:lstStyle/>
          <a:p>
            <a:pPr algn="r"/>
            <a:r>
              <a:rPr lang="en-US" sz="1200" b="1" dirty="0"/>
              <a:t>VIS</a:t>
            </a:r>
          </a:p>
        </p:txBody>
      </p:sp>
      <p:sp>
        <p:nvSpPr>
          <p:cNvPr id="43" name="TextBox 42"/>
          <p:cNvSpPr txBox="1"/>
          <p:nvPr/>
        </p:nvSpPr>
        <p:spPr>
          <a:xfrm>
            <a:off x="5440953" y="5059081"/>
            <a:ext cx="492431" cy="276999"/>
          </a:xfrm>
          <a:prstGeom prst="rect">
            <a:avLst/>
          </a:prstGeom>
          <a:noFill/>
        </p:spPr>
        <p:txBody>
          <a:bodyPr wrap="square" rtlCol="0">
            <a:spAutoFit/>
          </a:bodyPr>
          <a:lstStyle/>
          <a:p>
            <a:pPr algn="r"/>
            <a:r>
              <a:rPr lang="en-US" sz="1200" b="1" dirty="0"/>
              <a:t>FPC</a:t>
            </a:r>
          </a:p>
        </p:txBody>
      </p:sp>
      <p:sp>
        <p:nvSpPr>
          <p:cNvPr id="44" name="TextBox 43"/>
          <p:cNvSpPr txBox="1"/>
          <p:nvPr/>
        </p:nvSpPr>
        <p:spPr>
          <a:xfrm>
            <a:off x="5443044" y="5324863"/>
            <a:ext cx="492431" cy="276999"/>
          </a:xfrm>
          <a:prstGeom prst="rect">
            <a:avLst/>
          </a:prstGeom>
          <a:noFill/>
        </p:spPr>
        <p:txBody>
          <a:bodyPr wrap="square" rtlCol="0">
            <a:spAutoFit/>
          </a:bodyPr>
          <a:lstStyle/>
          <a:p>
            <a:pPr algn="r"/>
            <a:r>
              <a:rPr lang="en-US" sz="1200" b="1" dirty="0"/>
              <a:t>LAN</a:t>
            </a:r>
          </a:p>
        </p:txBody>
      </p:sp>
      <p:sp>
        <p:nvSpPr>
          <p:cNvPr id="45" name="TextBox 44"/>
          <p:cNvSpPr txBox="1"/>
          <p:nvPr/>
        </p:nvSpPr>
        <p:spPr>
          <a:xfrm>
            <a:off x="5422902" y="5819003"/>
            <a:ext cx="532719" cy="276999"/>
          </a:xfrm>
          <a:prstGeom prst="rect">
            <a:avLst/>
          </a:prstGeom>
          <a:noFill/>
        </p:spPr>
        <p:txBody>
          <a:bodyPr wrap="square" rtlCol="0">
            <a:spAutoFit/>
          </a:bodyPr>
          <a:lstStyle/>
          <a:p>
            <a:pPr algn="r"/>
            <a:r>
              <a:rPr lang="en-US" sz="1200" b="1" dirty="0"/>
              <a:t>DMN</a:t>
            </a:r>
          </a:p>
        </p:txBody>
      </p:sp>
      <p:pic>
        <p:nvPicPr>
          <p:cNvPr id="47" name="Picture 1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29656" b="35171"/>
          <a:stretch/>
        </p:blipFill>
        <p:spPr bwMode="auto">
          <a:xfrm>
            <a:off x="6543550" y="6440801"/>
            <a:ext cx="1788057" cy="109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1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29656" b="35171"/>
          <a:stretch/>
        </p:blipFill>
        <p:spPr bwMode="auto">
          <a:xfrm>
            <a:off x="2033600" y="6440801"/>
            <a:ext cx="1788057" cy="109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5429" y="5146761"/>
            <a:ext cx="1494247" cy="11206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rotWithShape="1">
          <a:blip r:embed="rId7">
            <a:extLst>
              <a:ext uri="{28A0092B-C50C-407E-A947-70E740481C1C}">
                <a14:useLocalDpi xmlns:a14="http://schemas.microsoft.com/office/drawing/2010/main" val="0"/>
              </a:ext>
            </a:extLst>
          </a:blip>
          <a:srcRect t="2147"/>
          <a:stretch/>
        </p:blipFill>
        <p:spPr bwMode="auto">
          <a:xfrm>
            <a:off x="804873" y="5146761"/>
            <a:ext cx="819151" cy="11091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24025" y="5146763"/>
            <a:ext cx="866777" cy="11206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90801" y="5146761"/>
            <a:ext cx="836551" cy="11091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8" name="TextBox 57"/>
          <p:cNvSpPr txBox="1"/>
          <p:nvPr/>
        </p:nvSpPr>
        <p:spPr>
          <a:xfrm>
            <a:off x="1557345" y="6533323"/>
            <a:ext cx="962472" cy="246221"/>
          </a:xfrm>
          <a:prstGeom prst="rect">
            <a:avLst/>
          </a:prstGeom>
          <a:noFill/>
        </p:spPr>
        <p:txBody>
          <a:bodyPr wrap="square" rtlCol="0">
            <a:spAutoFit/>
          </a:bodyPr>
          <a:lstStyle/>
          <a:p>
            <a:pPr algn="ctr"/>
            <a:r>
              <a:rPr lang="en-US" sz="1000" b="1" dirty="0">
                <a:latin typeface="Arial" panose="020B0604020202020204" pitchFamily="34" charset="0"/>
                <a:cs typeface="Arial" panose="020B0604020202020204" pitchFamily="34" charset="0"/>
              </a:rPr>
              <a:t>-0.25 s</a:t>
            </a:r>
          </a:p>
        </p:txBody>
      </p:sp>
      <p:sp>
        <p:nvSpPr>
          <p:cNvPr id="59" name="TextBox 58"/>
          <p:cNvSpPr txBox="1"/>
          <p:nvPr/>
        </p:nvSpPr>
        <p:spPr>
          <a:xfrm>
            <a:off x="3426958" y="6533325"/>
            <a:ext cx="787887" cy="246221"/>
          </a:xfrm>
          <a:prstGeom prst="rect">
            <a:avLst/>
          </a:prstGeom>
          <a:noFill/>
        </p:spPr>
        <p:txBody>
          <a:bodyPr wrap="square" rtlCol="0">
            <a:spAutoFit/>
          </a:bodyPr>
          <a:lstStyle/>
          <a:p>
            <a:pPr algn="ctr"/>
            <a:r>
              <a:rPr lang="en-US" sz="1000" b="1" dirty="0">
                <a:latin typeface="Arial" panose="020B0604020202020204" pitchFamily="34" charset="0"/>
                <a:cs typeface="Arial" panose="020B0604020202020204" pitchFamily="34" charset="0"/>
              </a:rPr>
              <a:t>+0.25 s</a:t>
            </a:r>
          </a:p>
        </p:txBody>
      </p:sp>
      <p:sp>
        <p:nvSpPr>
          <p:cNvPr id="60" name="TextBox 59"/>
          <p:cNvSpPr txBox="1"/>
          <p:nvPr/>
        </p:nvSpPr>
        <p:spPr>
          <a:xfrm>
            <a:off x="6060899" y="6535579"/>
            <a:ext cx="962472" cy="246221"/>
          </a:xfrm>
          <a:prstGeom prst="rect">
            <a:avLst/>
          </a:prstGeom>
          <a:noFill/>
        </p:spPr>
        <p:txBody>
          <a:bodyPr wrap="square" rtlCol="0">
            <a:spAutoFit/>
          </a:bodyPr>
          <a:lstStyle/>
          <a:p>
            <a:pPr algn="ctr"/>
            <a:r>
              <a:rPr lang="en-US" sz="1000" b="1" dirty="0">
                <a:latin typeface="Arial" panose="020B0604020202020204" pitchFamily="34" charset="0"/>
                <a:cs typeface="Arial" panose="020B0604020202020204" pitchFamily="34" charset="0"/>
              </a:rPr>
              <a:t>-0.5 s</a:t>
            </a:r>
          </a:p>
        </p:txBody>
      </p:sp>
      <p:sp>
        <p:nvSpPr>
          <p:cNvPr id="61" name="TextBox 60"/>
          <p:cNvSpPr txBox="1"/>
          <p:nvPr/>
        </p:nvSpPr>
        <p:spPr>
          <a:xfrm>
            <a:off x="7930511" y="6535581"/>
            <a:ext cx="787887" cy="246221"/>
          </a:xfrm>
          <a:prstGeom prst="rect">
            <a:avLst/>
          </a:prstGeom>
          <a:noFill/>
        </p:spPr>
        <p:txBody>
          <a:bodyPr wrap="square" rtlCol="0">
            <a:spAutoFit/>
          </a:bodyPr>
          <a:lstStyle/>
          <a:p>
            <a:pPr algn="ctr"/>
            <a:r>
              <a:rPr lang="en-US" sz="1000" b="1" dirty="0">
                <a:latin typeface="Arial" panose="020B0604020202020204" pitchFamily="34" charset="0"/>
                <a:cs typeface="Arial" panose="020B0604020202020204" pitchFamily="34" charset="0"/>
              </a:rPr>
              <a:t>+0.5 s</a:t>
            </a:r>
          </a:p>
        </p:txBody>
      </p:sp>
      <p:grpSp>
        <p:nvGrpSpPr>
          <p:cNvPr id="5" name="Group 4">
            <a:extLst>
              <a:ext uri="{FF2B5EF4-FFF2-40B4-BE49-F238E27FC236}">
                <a16:creationId xmlns:a16="http://schemas.microsoft.com/office/drawing/2014/main" id="{98A81D96-EB58-4828-83AF-D03060DF139C}"/>
              </a:ext>
            </a:extLst>
          </p:cNvPr>
          <p:cNvGrpSpPr/>
          <p:nvPr/>
        </p:nvGrpSpPr>
        <p:grpSpPr>
          <a:xfrm>
            <a:off x="5538746" y="141460"/>
            <a:ext cx="3443337" cy="2793384"/>
            <a:chOff x="5538741" y="76200"/>
            <a:chExt cx="3443334" cy="2793382"/>
          </a:xfrm>
        </p:grpSpPr>
        <p:pic>
          <p:nvPicPr>
            <p:cNvPr id="2052" name="Picture 4" descr="\\neuroimage.wustl.edu\nil\raichle\ryan\figures\MSC_lags\interp.tif"/>
            <p:cNvPicPr>
              <a:picLocks noChangeAspect="1" noChangeArrowheads="1"/>
            </p:cNvPicPr>
            <p:nvPr/>
          </p:nvPicPr>
          <p:blipFill rotWithShape="1">
            <a:blip r:embed="rId10">
              <a:extLst>
                <a:ext uri="{28A0092B-C50C-407E-A947-70E740481C1C}">
                  <a14:useLocalDpi xmlns:a14="http://schemas.microsoft.com/office/drawing/2010/main" val="0"/>
                </a:ext>
              </a:extLst>
            </a:blip>
            <a:srcRect l="13000" r="8250" b="9333"/>
            <a:stretch/>
          </p:blipFill>
          <p:spPr bwMode="auto">
            <a:xfrm>
              <a:off x="5795968" y="76200"/>
              <a:ext cx="3000375" cy="2590800"/>
            </a:xfrm>
            <a:prstGeom prst="rect">
              <a:avLst/>
            </a:prstGeom>
            <a:noFill/>
            <a:extLst>
              <a:ext uri="{909E8E84-426E-40DD-AFC4-6F175D3DCCD1}">
                <a14:hiddenFill xmlns:a14="http://schemas.microsoft.com/office/drawing/2010/main">
                  <a:solidFill>
                    <a:srgbClr val="FFFFFF"/>
                  </a:solidFill>
                </a14:hiddenFill>
              </a:ext>
            </a:extLst>
          </p:spPr>
        </p:pic>
        <p:cxnSp>
          <p:nvCxnSpPr>
            <p:cNvPr id="62" name="Straight Connector 61">
              <a:extLst>
                <a:ext uri="{FF2B5EF4-FFF2-40B4-BE49-F238E27FC236}">
                  <a16:creationId xmlns:a16="http://schemas.microsoft.com/office/drawing/2014/main" id="{5328AAE4-097D-4E8E-9893-4AFFA0B01067}"/>
                </a:ext>
              </a:extLst>
            </p:cNvPr>
            <p:cNvCxnSpPr>
              <a:cxnSpLocks/>
              <a:stCxn id="3" idx="3"/>
            </p:cNvCxnSpPr>
            <p:nvPr/>
          </p:nvCxnSpPr>
          <p:spPr>
            <a:xfrm>
              <a:off x="7313815" y="469643"/>
              <a:ext cx="1440454" cy="0"/>
            </a:xfrm>
            <a:prstGeom prst="line">
              <a:avLst/>
            </a:prstGeom>
            <a:ln w="19050">
              <a:solidFill>
                <a:srgbClr val="00FF00"/>
              </a:solidFill>
              <a:prstDash val="dash"/>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cxnSpLocks/>
            </p:cNvCxnSpPr>
            <p:nvPr/>
          </p:nvCxnSpPr>
          <p:spPr>
            <a:xfrm>
              <a:off x="7088192" y="546100"/>
              <a:ext cx="1" cy="205740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8" name="TextBox 67"/>
                <p:cNvSpPr txBox="1"/>
                <p:nvPr/>
              </p:nvSpPr>
              <p:spPr>
                <a:xfrm>
                  <a:off x="7477728" y="1895909"/>
                  <a:ext cx="498405" cy="35836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ea typeface="Cambria Math"/>
                              </a:rPr>
                            </m:ctrlPr>
                          </m:sSubPr>
                          <m:e>
                            <m:r>
                              <a:rPr lang="en-US" sz="1600" i="1">
                                <a:latin typeface="Cambria Math"/>
                                <a:ea typeface="Cambria Math"/>
                              </a:rPr>
                              <m:t>𝜏</m:t>
                            </m:r>
                          </m:e>
                          <m:sub>
                            <m:r>
                              <a:rPr lang="en-US" sz="1600" i="1">
                                <a:latin typeface="Cambria Math"/>
                                <a:ea typeface="Cambria Math"/>
                              </a:rPr>
                              <m:t>𝑖</m:t>
                            </m:r>
                            <m:r>
                              <a:rPr lang="en-US" sz="1600" i="1">
                                <a:latin typeface="Cambria Math"/>
                                <a:ea typeface="Cambria Math"/>
                              </a:rPr>
                              <m:t>,</m:t>
                            </m:r>
                            <m:r>
                              <a:rPr lang="en-US" sz="1600" i="1">
                                <a:latin typeface="Cambria Math"/>
                                <a:ea typeface="Cambria Math"/>
                              </a:rPr>
                              <m:t>𝑗</m:t>
                            </m:r>
                          </m:sub>
                        </m:sSub>
                      </m:oMath>
                    </m:oMathPara>
                  </a14:m>
                  <a:endParaRPr lang="en-US" sz="1600" dirty="0"/>
                </a:p>
              </p:txBody>
            </p:sp>
          </mc:Choice>
          <mc:Fallback xmlns="">
            <p:sp>
              <p:nvSpPr>
                <p:cNvPr id="68" name="TextBox 67"/>
                <p:cNvSpPr txBox="1">
                  <a:spLocks noRot="1" noChangeAspect="1" noMove="1" noResize="1" noEditPoints="1" noAdjustHandles="1" noChangeArrowheads="1" noChangeShapeType="1" noTextEdit="1"/>
                </p:cNvSpPr>
                <p:nvPr/>
              </p:nvSpPr>
              <p:spPr>
                <a:xfrm>
                  <a:off x="7477728" y="1895909"/>
                  <a:ext cx="498405" cy="358368"/>
                </a:xfrm>
                <a:prstGeom prst="rect">
                  <a:avLst/>
                </a:prstGeom>
                <a:blipFill>
                  <a:blip r:embed="rId12"/>
                  <a:stretch>
                    <a:fillRect b="-6780"/>
                  </a:stretch>
                </a:blipFill>
              </p:spPr>
              <p:txBody>
                <a:bodyPr/>
                <a:lstStyle/>
                <a:p>
                  <a:r>
                    <a:rPr lang="en-US">
                      <a:noFill/>
                    </a:rPr>
                    <a:t> </a:t>
                  </a:r>
                </a:p>
              </p:txBody>
            </p:sp>
          </mc:Fallback>
        </mc:AlternateContent>
        <p:cxnSp>
          <p:nvCxnSpPr>
            <p:cNvPr id="70" name="Straight Arrow Connector 69"/>
            <p:cNvCxnSpPr/>
            <p:nvPr/>
          </p:nvCxnSpPr>
          <p:spPr>
            <a:xfrm flipH="1">
              <a:off x="7158043" y="2122218"/>
              <a:ext cx="334573"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7" name="Rectangle 86"/>
            <p:cNvSpPr/>
            <p:nvPr/>
          </p:nvSpPr>
          <p:spPr>
            <a:xfrm>
              <a:off x="7540240" y="1959815"/>
              <a:ext cx="381000" cy="29446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TextBox 126"/>
            <p:cNvSpPr txBox="1"/>
            <p:nvPr/>
          </p:nvSpPr>
          <p:spPr>
            <a:xfrm>
              <a:off x="7162801" y="2592583"/>
              <a:ext cx="228600"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0</a:t>
              </a:r>
            </a:p>
          </p:txBody>
        </p:sp>
        <p:sp>
          <p:nvSpPr>
            <p:cNvPr id="132" name="TextBox 131"/>
            <p:cNvSpPr txBox="1"/>
            <p:nvPr/>
          </p:nvSpPr>
          <p:spPr>
            <a:xfrm>
              <a:off x="7538846" y="2592583"/>
              <a:ext cx="455612"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2.2</a:t>
              </a:r>
            </a:p>
          </p:txBody>
        </p:sp>
        <p:sp>
          <p:nvSpPr>
            <p:cNvPr id="133" name="TextBox 132"/>
            <p:cNvSpPr txBox="1"/>
            <p:nvPr/>
          </p:nvSpPr>
          <p:spPr>
            <a:xfrm>
              <a:off x="8029581" y="2592583"/>
              <a:ext cx="455612"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4.4</a:t>
              </a:r>
            </a:p>
          </p:txBody>
        </p:sp>
        <p:sp>
          <p:nvSpPr>
            <p:cNvPr id="134" name="TextBox 133"/>
            <p:cNvSpPr txBox="1"/>
            <p:nvPr/>
          </p:nvSpPr>
          <p:spPr>
            <a:xfrm>
              <a:off x="8526463" y="2592583"/>
              <a:ext cx="455612"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6.6</a:t>
              </a:r>
            </a:p>
          </p:txBody>
        </p:sp>
        <p:sp>
          <p:nvSpPr>
            <p:cNvPr id="135" name="TextBox 134"/>
            <p:cNvSpPr txBox="1"/>
            <p:nvPr/>
          </p:nvSpPr>
          <p:spPr>
            <a:xfrm>
              <a:off x="6516692" y="2590797"/>
              <a:ext cx="531811"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-2.2</a:t>
              </a:r>
            </a:p>
          </p:txBody>
        </p:sp>
        <p:sp>
          <p:nvSpPr>
            <p:cNvPr id="136" name="TextBox 135"/>
            <p:cNvSpPr txBox="1"/>
            <p:nvPr/>
          </p:nvSpPr>
          <p:spPr>
            <a:xfrm>
              <a:off x="6029337" y="2590799"/>
              <a:ext cx="523927"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-4.4</a:t>
              </a:r>
            </a:p>
          </p:txBody>
        </p:sp>
        <p:sp>
          <p:nvSpPr>
            <p:cNvPr id="137" name="TextBox 136"/>
            <p:cNvSpPr txBox="1"/>
            <p:nvPr/>
          </p:nvSpPr>
          <p:spPr>
            <a:xfrm>
              <a:off x="5538741" y="2592583"/>
              <a:ext cx="523927"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-6.6</a:t>
              </a:r>
            </a:p>
          </p:txBody>
        </p:sp>
        <p:sp>
          <p:nvSpPr>
            <p:cNvPr id="3" name="Diamond 2">
              <a:extLst>
                <a:ext uri="{FF2B5EF4-FFF2-40B4-BE49-F238E27FC236}">
                  <a16:creationId xmlns:a16="http://schemas.microsoft.com/office/drawing/2014/main" id="{1441162A-FCE9-4FAA-9B2C-4DC054091E87}"/>
                </a:ext>
              </a:extLst>
            </p:cNvPr>
            <p:cNvSpPr/>
            <p:nvPr/>
          </p:nvSpPr>
          <p:spPr>
            <a:xfrm>
              <a:off x="7239000" y="428495"/>
              <a:ext cx="74815" cy="82296"/>
            </a:xfrm>
            <a:prstGeom prst="diamond">
              <a:avLst/>
            </a:prstGeom>
            <a:solidFill>
              <a:srgbClr val="00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468CE4FB-34E6-414A-ADDF-774E2DE8759F}"/>
                    </a:ext>
                  </a:extLst>
                </p:cNvPr>
                <p:cNvSpPr txBox="1"/>
                <p:nvPr/>
              </p:nvSpPr>
              <p:spPr>
                <a:xfrm>
                  <a:off x="8193256" y="784630"/>
                  <a:ext cx="479042" cy="35836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ea typeface="Cambria Math"/>
                              </a:rPr>
                            </m:ctrlPr>
                          </m:sSubPr>
                          <m:e>
                            <m:r>
                              <a:rPr lang="en-US" sz="1600" i="1">
                                <a:latin typeface="Cambria Math" panose="02040503050406030204" pitchFamily="18" charset="0"/>
                                <a:ea typeface="Cambria Math"/>
                              </a:rPr>
                              <m:t>𝑟</m:t>
                            </m:r>
                          </m:e>
                          <m:sub>
                            <m:r>
                              <a:rPr lang="en-US" sz="1600" i="1">
                                <a:latin typeface="Cambria Math"/>
                                <a:ea typeface="Cambria Math"/>
                              </a:rPr>
                              <m:t>𝑖</m:t>
                            </m:r>
                            <m:r>
                              <a:rPr lang="en-US" sz="1600" i="1">
                                <a:latin typeface="Cambria Math"/>
                                <a:ea typeface="Cambria Math"/>
                              </a:rPr>
                              <m:t>,</m:t>
                            </m:r>
                            <m:r>
                              <a:rPr lang="en-US" sz="1600" i="1">
                                <a:latin typeface="Cambria Math"/>
                                <a:ea typeface="Cambria Math"/>
                              </a:rPr>
                              <m:t>𝑗</m:t>
                            </m:r>
                          </m:sub>
                        </m:sSub>
                      </m:oMath>
                    </m:oMathPara>
                  </a14:m>
                  <a:endParaRPr lang="en-US" sz="1600" dirty="0"/>
                </a:p>
              </p:txBody>
            </p:sp>
          </mc:Choice>
          <mc:Fallback xmlns="">
            <p:sp>
              <p:nvSpPr>
                <p:cNvPr id="54" name="TextBox 53">
                  <a:extLst>
                    <a:ext uri="{FF2B5EF4-FFF2-40B4-BE49-F238E27FC236}">
                      <a16:creationId xmlns:a16="http://schemas.microsoft.com/office/drawing/2014/main" id="{468CE4FB-34E6-414A-ADDF-774E2DE8759F}"/>
                    </a:ext>
                  </a:extLst>
                </p:cNvPr>
                <p:cNvSpPr txBox="1">
                  <a:spLocks noRot="1" noChangeAspect="1" noMove="1" noResize="1" noEditPoints="1" noAdjustHandles="1" noChangeArrowheads="1" noChangeShapeType="1" noTextEdit="1"/>
                </p:cNvSpPr>
                <p:nvPr/>
              </p:nvSpPr>
              <p:spPr>
                <a:xfrm>
                  <a:off x="8193256" y="784630"/>
                  <a:ext cx="479042" cy="358368"/>
                </a:xfrm>
                <a:prstGeom prst="rect">
                  <a:avLst/>
                </a:prstGeom>
                <a:blipFill>
                  <a:blip r:embed="rId13"/>
                  <a:stretch>
                    <a:fillRect b="-6780"/>
                  </a:stretch>
                </a:blipFill>
              </p:spPr>
              <p:txBody>
                <a:bodyPr/>
                <a:lstStyle/>
                <a:p>
                  <a:r>
                    <a:rPr lang="en-US">
                      <a:noFill/>
                    </a:rPr>
                    <a:t> </a:t>
                  </a:r>
                </a:p>
              </p:txBody>
            </p:sp>
          </mc:Fallback>
        </mc:AlternateContent>
        <p:sp>
          <p:nvSpPr>
            <p:cNvPr id="55" name="Rectangle 54">
              <a:extLst>
                <a:ext uri="{FF2B5EF4-FFF2-40B4-BE49-F238E27FC236}">
                  <a16:creationId xmlns:a16="http://schemas.microsoft.com/office/drawing/2014/main" id="{FCF1DBE1-F0D8-459E-A131-42B3FA88FDCC}"/>
                </a:ext>
              </a:extLst>
            </p:cNvPr>
            <p:cNvSpPr/>
            <p:nvPr/>
          </p:nvSpPr>
          <p:spPr>
            <a:xfrm>
              <a:off x="8251960" y="841955"/>
              <a:ext cx="381000" cy="294461"/>
            </a:xfrm>
            <a:prstGeom prst="rect">
              <a:avLst/>
            </a:prstGeom>
            <a:no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a:extLst>
                <a:ext uri="{FF2B5EF4-FFF2-40B4-BE49-F238E27FC236}">
                  <a16:creationId xmlns:a16="http://schemas.microsoft.com/office/drawing/2014/main" id="{C4E5DF0F-953B-4146-8985-F1AE2B899FD5}"/>
                </a:ext>
              </a:extLst>
            </p:cNvPr>
            <p:cNvCxnSpPr>
              <a:cxnSpLocks/>
            </p:cNvCxnSpPr>
            <p:nvPr/>
          </p:nvCxnSpPr>
          <p:spPr>
            <a:xfrm flipH="1" flipV="1">
              <a:off x="8442460" y="505970"/>
              <a:ext cx="1" cy="292100"/>
            </a:xfrm>
            <a:prstGeom prst="straightConnector1">
              <a:avLst/>
            </a:prstGeom>
            <a:ln w="19050">
              <a:solidFill>
                <a:srgbClr val="00FF00"/>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Group 3">
            <a:extLst>
              <a:ext uri="{FF2B5EF4-FFF2-40B4-BE49-F238E27FC236}">
                <a16:creationId xmlns:a16="http://schemas.microsoft.com/office/drawing/2014/main" id="{0DFA166B-EA0F-4C99-B1AB-5B520395D53F}"/>
              </a:ext>
            </a:extLst>
          </p:cNvPr>
          <p:cNvGrpSpPr/>
          <p:nvPr/>
        </p:nvGrpSpPr>
        <p:grpSpPr>
          <a:xfrm>
            <a:off x="481019" y="953756"/>
            <a:ext cx="4649152" cy="1514950"/>
            <a:chOff x="481018" y="772785"/>
            <a:chExt cx="4649152" cy="1514951"/>
          </a:xfrm>
        </p:grpSpPr>
        <p:grpSp>
          <p:nvGrpSpPr>
            <p:cNvPr id="102" name="Group 101"/>
            <p:cNvGrpSpPr/>
            <p:nvPr/>
          </p:nvGrpSpPr>
          <p:grpSpPr>
            <a:xfrm>
              <a:off x="481018" y="772785"/>
              <a:ext cx="4267200" cy="1284615"/>
              <a:chOff x="304800" y="685800"/>
              <a:chExt cx="4267200" cy="1284615"/>
            </a:xfrm>
          </p:grpSpPr>
          <p:pic>
            <p:nvPicPr>
              <p:cNvPr id="9" name="Picture 7"/>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04800" y="711085"/>
                <a:ext cx="1130928" cy="1259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1212058" y="1123439"/>
                <a:ext cx="66675" cy="65881"/>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a:spLocks/>
              </p:cNvSpPr>
              <p:nvPr/>
            </p:nvSpPr>
            <p:spPr>
              <a:xfrm>
                <a:off x="635793" y="996274"/>
                <a:ext cx="71073" cy="66566"/>
              </a:xfrm>
              <a:prstGeom prst="rect">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neuroimage.wustl.edu\nil\raichle\ryan\figures\MSC_lags\mPFC-RSCbig.tif"/>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13333" t="28685" r="15416" b="33241"/>
              <a:stretch/>
            </p:blipFill>
            <p:spPr bwMode="auto">
              <a:xfrm>
                <a:off x="1605914" y="685800"/>
                <a:ext cx="2966086" cy="1123124"/>
              </a:xfrm>
              <a:prstGeom prst="rect">
                <a:avLst/>
              </a:prstGeom>
              <a:noFill/>
              <a:extLst>
                <a:ext uri="{909E8E84-426E-40DD-AFC4-6F175D3DCCD1}">
                  <a14:hiddenFill xmlns:a14="http://schemas.microsoft.com/office/drawing/2010/main">
                    <a:solidFill>
                      <a:srgbClr val="FFFFFF"/>
                    </a:solidFill>
                  </a14:hiddenFill>
                </a:ext>
              </a:extLst>
            </p:spPr>
          </p:pic>
          <p:cxnSp>
            <p:nvCxnSpPr>
              <p:cNvPr id="42" name="Straight Arrow Connector 41"/>
              <p:cNvCxnSpPr/>
              <p:nvPr/>
            </p:nvCxnSpPr>
            <p:spPr>
              <a:xfrm>
                <a:off x="695326" y="1025526"/>
                <a:ext cx="877118" cy="97913"/>
              </a:xfrm>
              <a:prstGeom prst="straightConnector1">
                <a:avLst/>
              </a:prstGeom>
              <a:ln w="19050">
                <a:solidFill>
                  <a:srgbClr val="00FF00"/>
                </a:solidFill>
                <a:tailEnd type="arrow" w="sm"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11" idx="3"/>
              </p:cNvCxnSpPr>
              <p:nvPr/>
            </p:nvCxnSpPr>
            <p:spPr>
              <a:xfrm>
                <a:off x="1278733" y="1156380"/>
                <a:ext cx="293711" cy="124043"/>
              </a:xfrm>
              <a:prstGeom prst="straightConnector1">
                <a:avLst/>
              </a:prstGeom>
              <a:ln w="19050">
                <a:solidFill>
                  <a:srgbClr val="0000FF"/>
                </a:solidFill>
                <a:tailEnd type="arrow" w="sm" len="med"/>
              </a:ln>
            </p:spPr>
            <p:style>
              <a:lnRef idx="1">
                <a:schemeClr val="accent1"/>
              </a:lnRef>
              <a:fillRef idx="0">
                <a:schemeClr val="accent1"/>
              </a:fillRef>
              <a:effectRef idx="0">
                <a:schemeClr val="accent1"/>
              </a:effectRef>
              <a:fontRef idx="minor">
                <a:schemeClr val="tx1"/>
              </a:fontRef>
            </p:style>
          </p:cxnSp>
        </p:grpSp>
        <p:cxnSp>
          <p:nvCxnSpPr>
            <p:cNvPr id="76" name="Straight Arrow Connector 75">
              <a:extLst>
                <a:ext uri="{FF2B5EF4-FFF2-40B4-BE49-F238E27FC236}">
                  <a16:creationId xmlns:a16="http://schemas.microsoft.com/office/drawing/2014/main" id="{72BAD6E2-195E-4A25-AFDE-4AE129133D56}"/>
                </a:ext>
              </a:extLst>
            </p:cNvPr>
            <p:cNvCxnSpPr>
              <a:cxnSpLocks/>
            </p:cNvCxnSpPr>
            <p:nvPr/>
          </p:nvCxnSpPr>
          <p:spPr>
            <a:xfrm>
              <a:off x="1782132" y="1942097"/>
              <a:ext cx="3062515" cy="0"/>
            </a:xfrm>
            <a:prstGeom prst="straightConnector1">
              <a:avLst/>
            </a:prstGeom>
            <a:ln w="19050">
              <a:solidFill>
                <a:schemeClr val="tx1"/>
              </a:solidFill>
              <a:tailEnd type="arrow" w="sm" len="med"/>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46CB3450-2088-40E7-B12E-A187C9235166}"/>
                </a:ext>
              </a:extLst>
            </p:cNvPr>
            <p:cNvSpPr txBox="1"/>
            <p:nvPr/>
          </p:nvSpPr>
          <p:spPr>
            <a:xfrm>
              <a:off x="4373073" y="1979959"/>
              <a:ext cx="757097"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~200 s</a:t>
              </a:r>
            </a:p>
          </p:txBody>
        </p:sp>
      </p:grpSp>
      <p:sp>
        <p:nvSpPr>
          <p:cNvPr id="66" name="Right Brace 65">
            <a:extLst>
              <a:ext uri="{FF2B5EF4-FFF2-40B4-BE49-F238E27FC236}">
                <a16:creationId xmlns:a16="http://schemas.microsoft.com/office/drawing/2014/main" id="{9C120934-B298-42D3-BEB7-E41F8FA58642}"/>
              </a:ext>
            </a:extLst>
          </p:cNvPr>
          <p:cNvSpPr/>
          <p:nvPr/>
        </p:nvSpPr>
        <p:spPr>
          <a:xfrm>
            <a:off x="4710867" y="3064875"/>
            <a:ext cx="190500" cy="1088200"/>
          </a:xfrm>
          <a:prstGeom prst="rightBrace">
            <a:avLst>
              <a:gd name="adj1" fmla="val 68202"/>
              <a:gd name="adj2" fmla="val 50916"/>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7" name="Straight Arrow Connector 66">
            <a:extLst>
              <a:ext uri="{FF2B5EF4-FFF2-40B4-BE49-F238E27FC236}">
                <a16:creationId xmlns:a16="http://schemas.microsoft.com/office/drawing/2014/main" id="{05B87F1D-BDAF-4D76-A098-5A688CDCA943}"/>
              </a:ext>
            </a:extLst>
          </p:cNvPr>
          <p:cNvCxnSpPr/>
          <p:nvPr/>
        </p:nvCxnSpPr>
        <p:spPr>
          <a:xfrm>
            <a:off x="4905596" y="3618250"/>
            <a:ext cx="664317" cy="45719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BB4D3B61-A392-437C-8797-770317595E36}"/>
              </a:ext>
            </a:extLst>
          </p:cNvPr>
          <p:cNvSpPr txBox="1"/>
          <p:nvPr/>
        </p:nvSpPr>
        <p:spPr>
          <a:xfrm>
            <a:off x="7924802" y="2"/>
            <a:ext cx="1071771" cy="461665"/>
          </a:xfrm>
          <a:prstGeom prst="rect">
            <a:avLst/>
          </a:prstGeom>
          <a:noFill/>
        </p:spPr>
        <p:txBody>
          <a:bodyPr wrap="square" rtlCol="0">
            <a:spAutoFit/>
          </a:bodyPr>
          <a:lstStyle/>
          <a:p>
            <a:pPr algn="r"/>
            <a:r>
              <a:rPr lang="en-US" sz="2400" b="1" dirty="0"/>
              <a:t>Fig. 1</a:t>
            </a:r>
          </a:p>
        </p:txBody>
      </p:sp>
    </p:spTree>
    <p:extLst>
      <p:ext uri="{BB962C8B-B14F-4D97-AF65-F5344CB8AC3E}">
        <p14:creationId xmlns:p14="http://schemas.microsoft.com/office/powerpoint/2010/main" val="3629126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neuroimage.wustl.edu\nil\raichle\ryan\figures\MSC_lags\weighting.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657" y="41383"/>
            <a:ext cx="4591151" cy="344336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3236742" y="420034"/>
            <a:ext cx="1199493" cy="600164"/>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 10 minutes</a:t>
            </a:r>
          </a:p>
          <a:p>
            <a:r>
              <a:rPr lang="en-US" sz="1100" dirty="0">
                <a:latin typeface="Arial" panose="020B0604020202020204" pitchFamily="34" charset="0"/>
                <a:cs typeface="Arial" panose="020B0604020202020204" pitchFamily="34" charset="0"/>
              </a:rPr>
              <a:t>= 100 minutes	</a:t>
            </a:r>
          </a:p>
          <a:p>
            <a:r>
              <a:rPr lang="en-US" sz="1100" dirty="0">
                <a:latin typeface="Arial" panose="020B0604020202020204" pitchFamily="34" charset="0"/>
                <a:cs typeface="Arial" panose="020B0604020202020204" pitchFamily="34" charset="0"/>
              </a:rPr>
              <a:t>= 1000 minutes</a:t>
            </a:r>
            <a:endParaRPr lang="en-US" sz="1100" b="1" dirty="0">
              <a:solidFill>
                <a:srgbClr val="00FF00"/>
              </a:solidFill>
              <a:latin typeface="Arial" panose="020B0604020202020204" pitchFamily="34" charset="0"/>
              <a:cs typeface="Arial" panose="020B0604020202020204" pitchFamily="34" charset="0"/>
            </a:endParaRPr>
          </a:p>
        </p:txBody>
      </p:sp>
      <p:sp>
        <p:nvSpPr>
          <p:cNvPr id="15" name="TextBox 14"/>
          <p:cNvSpPr txBox="1"/>
          <p:nvPr/>
        </p:nvSpPr>
        <p:spPr>
          <a:xfrm>
            <a:off x="3102023" y="505239"/>
            <a:ext cx="323557" cy="584775"/>
          </a:xfrm>
          <a:prstGeom prst="rect">
            <a:avLst/>
          </a:prstGeom>
          <a:noFill/>
        </p:spPr>
        <p:txBody>
          <a:bodyPr wrap="square" rtlCol="0">
            <a:spAutoFit/>
          </a:bodyPr>
          <a:lstStyle/>
          <a:p>
            <a:r>
              <a:rPr lang="en-US" sz="3200" b="1" dirty="0">
                <a:latin typeface="Aharoni" panose="02010803020104030203" pitchFamily="2" charset="-79"/>
                <a:cs typeface="Aharoni" panose="02010803020104030203" pitchFamily="2" charset="-79"/>
              </a:rPr>
              <a:t>.</a:t>
            </a:r>
          </a:p>
        </p:txBody>
      </p:sp>
      <p:sp>
        <p:nvSpPr>
          <p:cNvPr id="14" name="TextBox 13"/>
          <p:cNvSpPr txBox="1"/>
          <p:nvPr/>
        </p:nvSpPr>
        <p:spPr>
          <a:xfrm>
            <a:off x="3102023" y="412989"/>
            <a:ext cx="323557" cy="338554"/>
          </a:xfrm>
          <a:prstGeom prst="rect">
            <a:avLst/>
          </a:prstGeom>
          <a:noFill/>
        </p:spPr>
        <p:txBody>
          <a:bodyPr wrap="square" rtlCol="0">
            <a:spAutoFit/>
          </a:bodyPr>
          <a:lstStyle/>
          <a:p>
            <a:r>
              <a:rPr lang="en-US" sz="1600" b="1" dirty="0"/>
              <a:t>*</a:t>
            </a:r>
          </a:p>
        </p:txBody>
      </p:sp>
      <p:sp>
        <p:nvSpPr>
          <p:cNvPr id="16" name="TextBox 15"/>
          <p:cNvSpPr txBox="1"/>
          <p:nvPr/>
        </p:nvSpPr>
        <p:spPr>
          <a:xfrm>
            <a:off x="3116293" y="567979"/>
            <a:ext cx="253219"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a:t>
            </a:r>
          </a:p>
        </p:txBody>
      </p:sp>
      <p:sp>
        <p:nvSpPr>
          <p:cNvPr id="5" name="TextBox 4"/>
          <p:cNvSpPr txBox="1"/>
          <p:nvPr/>
        </p:nvSpPr>
        <p:spPr>
          <a:xfrm rot="16200000">
            <a:off x="1331751" y="1551354"/>
            <a:ext cx="1905533"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RMSE (s)</a:t>
            </a:r>
            <a:endParaRPr lang="en-US" sz="1400" i="1"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3542722" y="3200400"/>
                <a:ext cx="2096087" cy="338554"/>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a:t>
                </a:r>
                <a14:m>
                  <m:oMath xmlns:m="http://schemas.openxmlformats.org/officeDocument/2006/math">
                    <m:r>
                      <a:rPr lang="en-US" sz="1600" i="1">
                        <a:latin typeface="Cambria Math"/>
                        <a:cs typeface="Arial" panose="020B0604020202020204" pitchFamily="34" charset="0"/>
                      </a:rPr>
                      <m:t>𝑟</m:t>
                    </m:r>
                  </m:oMath>
                </a14:m>
                <a:r>
                  <a:rPr lang="en-US" sz="1600" dirty="0">
                    <a:latin typeface="Arial" panose="020B0604020202020204" pitchFamily="34" charset="0"/>
                    <a:cs typeface="Arial" panose="020B0604020202020204" pitchFamily="34" charset="0"/>
                  </a:rPr>
                  <a:t>|</a:t>
                </a:r>
                <a:endParaRPr lang="en-US" sz="1600" i="1" dirty="0">
                  <a:latin typeface="Arial" panose="020B0604020202020204" pitchFamily="34" charset="0"/>
                  <a:cs typeface="Arial" panose="020B0604020202020204"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542722" y="3200400"/>
                <a:ext cx="2096087" cy="338554"/>
              </a:xfrm>
              <a:prstGeom prst="rect">
                <a:avLst/>
              </a:prstGeom>
              <a:blipFill>
                <a:blip r:embed="rId4"/>
                <a:stretch>
                  <a:fillRect t="-5357"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114807" y="1377175"/>
                <a:ext cx="211949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i="1">
                          <a:latin typeface="Cambria Math"/>
                          <a:ea typeface="Cambria Math"/>
                        </a:rPr>
                        <m:t>𝛽</m:t>
                      </m:r>
                      <m:r>
                        <a:rPr lang="en-US" sz="1200" i="1">
                          <a:latin typeface="Cambria Math"/>
                          <a:ea typeface="Cambria Math"/>
                        </a:rPr>
                        <m:t>= .2789, </m:t>
                      </m:r>
                      <m:sSup>
                        <m:sSupPr>
                          <m:ctrlPr>
                            <a:rPr lang="en-US" sz="1200" i="1">
                              <a:latin typeface="Cambria Math" panose="02040503050406030204" pitchFamily="18" charset="0"/>
                              <a:ea typeface="Cambria Math"/>
                            </a:rPr>
                          </m:ctrlPr>
                        </m:sSupPr>
                        <m:e>
                          <m:r>
                            <a:rPr lang="en-US" sz="1200" i="1">
                              <a:latin typeface="Cambria Math"/>
                              <a:ea typeface="Cambria Math"/>
                            </a:rPr>
                            <m:t>𝑅</m:t>
                          </m:r>
                        </m:e>
                        <m:sup>
                          <m:r>
                            <a:rPr lang="en-US" sz="1200" i="1">
                              <a:latin typeface="Cambria Math"/>
                              <a:ea typeface="Cambria Math"/>
                            </a:rPr>
                            <m:t>2</m:t>
                          </m:r>
                        </m:sup>
                      </m:sSup>
                      <m:r>
                        <a:rPr lang="en-US" sz="1200" i="1">
                          <a:latin typeface="Cambria Math"/>
                          <a:ea typeface="Cambria Math"/>
                        </a:rPr>
                        <m:t>= .7970</m:t>
                      </m:r>
                    </m:oMath>
                  </m:oMathPara>
                </a14:m>
                <a:endParaRPr lang="en-US" sz="1200" dirty="0">
                  <a:latin typeface="Cambria Math" panose="02040503050406030204" pitchFamily="18" charset="0"/>
                  <a:ea typeface="Cambria Math" panose="020405030504060302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114807" y="1377175"/>
                <a:ext cx="2119491" cy="276999"/>
              </a:xfrm>
              <a:prstGeom prst="rect">
                <a:avLst/>
              </a:prstGeom>
              <a:blipFill>
                <a:blip r:embed="rId5"/>
                <a:stretch>
                  <a:fillRect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436232" y="1868127"/>
                <a:ext cx="211949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i="1">
                          <a:latin typeface="Cambria Math"/>
                          <a:ea typeface="Cambria Math"/>
                        </a:rPr>
                        <m:t>𝛽</m:t>
                      </m:r>
                      <m:r>
                        <a:rPr lang="en-US" sz="1200" i="1">
                          <a:latin typeface="Cambria Math"/>
                          <a:ea typeface="Cambria Math"/>
                        </a:rPr>
                        <m:t>= .1455, </m:t>
                      </m:r>
                      <m:sSup>
                        <m:sSupPr>
                          <m:ctrlPr>
                            <a:rPr lang="en-US" sz="1200" i="1">
                              <a:latin typeface="Cambria Math" panose="02040503050406030204" pitchFamily="18" charset="0"/>
                              <a:ea typeface="Cambria Math"/>
                            </a:rPr>
                          </m:ctrlPr>
                        </m:sSupPr>
                        <m:e>
                          <m:r>
                            <a:rPr lang="en-US" sz="1200" i="1">
                              <a:latin typeface="Cambria Math"/>
                              <a:ea typeface="Cambria Math"/>
                            </a:rPr>
                            <m:t>𝑅</m:t>
                          </m:r>
                        </m:e>
                        <m:sup>
                          <m:r>
                            <a:rPr lang="en-US" sz="1200" i="1">
                              <a:latin typeface="Cambria Math"/>
                              <a:ea typeface="Cambria Math"/>
                            </a:rPr>
                            <m:t>2</m:t>
                          </m:r>
                        </m:sup>
                      </m:sSup>
                      <m:r>
                        <a:rPr lang="en-US" sz="1200" i="1">
                          <a:latin typeface="Cambria Math"/>
                          <a:ea typeface="Cambria Math"/>
                        </a:rPr>
                        <m:t>= .9982</m:t>
                      </m:r>
                    </m:oMath>
                  </m:oMathPara>
                </a14:m>
                <a:endParaRPr lang="en-US" sz="1200" dirty="0">
                  <a:latin typeface="Cambria Math" panose="02040503050406030204" pitchFamily="18" charset="0"/>
                  <a:ea typeface="Cambria Math"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436232" y="1868127"/>
                <a:ext cx="2119491" cy="276999"/>
              </a:xfrm>
              <a:prstGeom prst="rect">
                <a:avLst/>
              </a:prstGeom>
              <a:blipFill>
                <a:blip r:embed="rId6"/>
                <a:stretch>
                  <a:fillRect b="-65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4761280" y="2354415"/>
                <a:ext cx="211949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i="1">
                          <a:latin typeface="Cambria Math"/>
                          <a:ea typeface="Cambria Math"/>
                        </a:rPr>
                        <m:t>𝛽</m:t>
                      </m:r>
                      <m:r>
                        <a:rPr lang="en-US" sz="1200" i="1">
                          <a:latin typeface="Cambria Math"/>
                          <a:ea typeface="Cambria Math"/>
                        </a:rPr>
                        <m:t>= .0464, </m:t>
                      </m:r>
                      <m:sSup>
                        <m:sSupPr>
                          <m:ctrlPr>
                            <a:rPr lang="en-US" sz="1200" i="1">
                              <a:latin typeface="Cambria Math" panose="02040503050406030204" pitchFamily="18" charset="0"/>
                              <a:ea typeface="Cambria Math"/>
                            </a:rPr>
                          </m:ctrlPr>
                        </m:sSupPr>
                        <m:e>
                          <m:r>
                            <a:rPr lang="en-US" sz="1200" i="1">
                              <a:latin typeface="Cambria Math"/>
                              <a:ea typeface="Cambria Math"/>
                            </a:rPr>
                            <m:t>𝑅</m:t>
                          </m:r>
                        </m:e>
                        <m:sup>
                          <m:r>
                            <a:rPr lang="en-US" sz="1200" i="1">
                              <a:latin typeface="Cambria Math"/>
                              <a:ea typeface="Cambria Math"/>
                            </a:rPr>
                            <m:t>2</m:t>
                          </m:r>
                        </m:sup>
                      </m:sSup>
                      <m:r>
                        <a:rPr lang="en-US" sz="1200" i="1">
                          <a:latin typeface="Cambria Math"/>
                          <a:ea typeface="Cambria Math"/>
                        </a:rPr>
                        <m:t>= .9983</m:t>
                      </m:r>
                    </m:oMath>
                  </m:oMathPara>
                </a14:m>
                <a:endParaRPr lang="en-US" sz="1200" dirty="0">
                  <a:latin typeface="Cambria Math" panose="02040503050406030204" pitchFamily="18" charset="0"/>
                  <a:ea typeface="Cambria Math" panose="02040503050406030204"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4761280" y="2354415"/>
                <a:ext cx="2119491" cy="276999"/>
              </a:xfrm>
              <a:prstGeom prst="rect">
                <a:avLst/>
              </a:prstGeom>
              <a:blipFill>
                <a:blip r:embed="rId7"/>
                <a:stretch>
                  <a:fillRect b="-6522"/>
                </a:stretch>
              </a:blipFill>
            </p:spPr>
            <p:txBody>
              <a:bodyPr/>
              <a:lstStyle/>
              <a:p>
                <a:r>
                  <a:rPr lang="en-US">
                    <a:noFill/>
                  </a:rPr>
                  <a:t> </a:t>
                </a:r>
              </a:p>
            </p:txBody>
          </p:sp>
        </mc:Fallback>
      </mc:AlternateContent>
      <p:cxnSp>
        <p:nvCxnSpPr>
          <p:cNvPr id="10" name="Straight Connector 9"/>
          <p:cNvCxnSpPr>
            <a:cxnSpLocks/>
          </p:cNvCxnSpPr>
          <p:nvPr/>
        </p:nvCxnSpPr>
        <p:spPr>
          <a:xfrm flipV="1">
            <a:off x="3369510" y="1553884"/>
            <a:ext cx="936588" cy="80053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flipV="1">
            <a:off x="3733807" y="2032432"/>
            <a:ext cx="899471" cy="86316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p:nvCxnSpPr>
        <p:spPr>
          <a:xfrm flipV="1">
            <a:off x="4436235" y="2531002"/>
            <a:ext cx="531047" cy="54250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971678" y="60326"/>
            <a:ext cx="342900" cy="461665"/>
          </a:xfrm>
          <a:prstGeom prst="rect">
            <a:avLst/>
          </a:prstGeom>
          <a:noFill/>
        </p:spPr>
        <p:txBody>
          <a:bodyPr wrap="square" rtlCol="0">
            <a:spAutoFit/>
          </a:bodyPr>
          <a:lstStyle/>
          <a:p>
            <a:r>
              <a:rPr lang="en-US" sz="2400" b="1" dirty="0"/>
              <a:t>A</a:t>
            </a:r>
          </a:p>
        </p:txBody>
      </p:sp>
      <p:pic>
        <p:nvPicPr>
          <p:cNvPr id="614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8593" y="4059691"/>
            <a:ext cx="2382684" cy="1069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8590" y="5346633"/>
            <a:ext cx="2382684" cy="1087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94157" y="4060757"/>
            <a:ext cx="2382684" cy="1087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94157" y="5346632"/>
            <a:ext cx="2382684" cy="1087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08755" y="4051232"/>
            <a:ext cx="2382684" cy="1087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908755" y="5346632"/>
            <a:ext cx="2382684" cy="1087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TextBox 37"/>
          <p:cNvSpPr txBox="1"/>
          <p:nvPr/>
        </p:nvSpPr>
        <p:spPr>
          <a:xfrm>
            <a:off x="205182" y="3386558"/>
            <a:ext cx="342900" cy="461665"/>
          </a:xfrm>
          <a:prstGeom prst="rect">
            <a:avLst/>
          </a:prstGeom>
          <a:noFill/>
        </p:spPr>
        <p:txBody>
          <a:bodyPr wrap="square" rtlCol="0">
            <a:spAutoFit/>
          </a:bodyPr>
          <a:lstStyle/>
          <a:p>
            <a:r>
              <a:rPr lang="en-US" sz="2400" b="1" dirty="0"/>
              <a:t>B</a:t>
            </a:r>
          </a:p>
        </p:txBody>
      </p:sp>
      <p:sp>
        <p:nvSpPr>
          <p:cNvPr id="39" name="TextBox 38"/>
          <p:cNvSpPr txBox="1"/>
          <p:nvPr/>
        </p:nvSpPr>
        <p:spPr>
          <a:xfrm rot="16200000">
            <a:off x="37369" y="4450848"/>
            <a:ext cx="1299844"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Unweighted</a:t>
            </a:r>
            <a:endParaRPr lang="en-US" sz="1400" i="1" dirty="0">
              <a:latin typeface="Arial" panose="020B0604020202020204" pitchFamily="34" charset="0"/>
              <a:cs typeface="Arial" panose="020B0604020202020204" pitchFamily="34" charset="0"/>
            </a:endParaRPr>
          </a:p>
        </p:txBody>
      </p:sp>
      <p:sp>
        <p:nvSpPr>
          <p:cNvPr id="40" name="TextBox 39"/>
          <p:cNvSpPr txBox="1"/>
          <p:nvPr/>
        </p:nvSpPr>
        <p:spPr>
          <a:xfrm rot="16200000">
            <a:off x="40302" y="5736725"/>
            <a:ext cx="1299844"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Weighted</a:t>
            </a:r>
            <a:endParaRPr lang="en-US" sz="1400" i="1" dirty="0">
              <a:latin typeface="Arial" panose="020B0604020202020204" pitchFamily="34" charset="0"/>
              <a:cs typeface="Arial" panose="020B0604020202020204" pitchFamily="34" charset="0"/>
            </a:endParaRPr>
          </a:p>
        </p:txBody>
      </p:sp>
      <p:sp>
        <p:nvSpPr>
          <p:cNvPr id="41" name="TextBox 40"/>
          <p:cNvSpPr txBox="1"/>
          <p:nvPr/>
        </p:nvSpPr>
        <p:spPr>
          <a:xfrm>
            <a:off x="1135846" y="3764609"/>
            <a:ext cx="1848191"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Session</a:t>
            </a:r>
            <a:endParaRPr lang="en-US" sz="1400" i="1" dirty="0">
              <a:latin typeface="Arial" panose="020B0604020202020204" pitchFamily="34" charset="0"/>
              <a:cs typeface="Arial" panose="020B0604020202020204" pitchFamily="34" charset="0"/>
            </a:endParaRPr>
          </a:p>
        </p:txBody>
      </p:sp>
      <p:sp>
        <p:nvSpPr>
          <p:cNvPr id="42" name="TextBox 41"/>
          <p:cNvSpPr txBox="1"/>
          <p:nvPr/>
        </p:nvSpPr>
        <p:spPr>
          <a:xfrm>
            <a:off x="3974437" y="3764609"/>
            <a:ext cx="1222131"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Subject</a:t>
            </a:r>
            <a:endParaRPr lang="en-US" sz="1400" i="1" dirty="0">
              <a:latin typeface="Arial" panose="020B0604020202020204" pitchFamily="34" charset="0"/>
              <a:cs typeface="Arial" panose="020B0604020202020204" pitchFamily="34" charset="0"/>
            </a:endParaRPr>
          </a:p>
        </p:txBody>
      </p:sp>
      <p:sp>
        <p:nvSpPr>
          <p:cNvPr id="43" name="TextBox 42"/>
          <p:cNvSpPr txBox="1"/>
          <p:nvPr/>
        </p:nvSpPr>
        <p:spPr>
          <a:xfrm>
            <a:off x="6489037" y="3764609"/>
            <a:ext cx="1222131"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Group</a:t>
            </a:r>
            <a:endParaRPr lang="en-US" sz="1400" i="1" dirty="0">
              <a:latin typeface="Arial" panose="020B0604020202020204" pitchFamily="34" charset="0"/>
              <a:cs typeface="Arial" panose="020B0604020202020204" pitchFamily="34" charset="0"/>
            </a:endParaRPr>
          </a:p>
        </p:txBody>
      </p:sp>
      <p:pic>
        <p:nvPicPr>
          <p:cNvPr id="44" name="Picture 13"/>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t="29656" b="35171"/>
          <a:stretch/>
        </p:blipFill>
        <p:spPr bwMode="auto">
          <a:xfrm rot="16200000">
            <a:off x="7618948" y="5174456"/>
            <a:ext cx="1788057" cy="109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TextBox 44"/>
          <p:cNvSpPr txBox="1"/>
          <p:nvPr/>
        </p:nvSpPr>
        <p:spPr>
          <a:xfrm>
            <a:off x="8458206" y="4202630"/>
            <a:ext cx="719137" cy="254044"/>
          </a:xfrm>
          <a:prstGeom prst="rect">
            <a:avLst/>
          </a:prstGeom>
          <a:noFill/>
        </p:spPr>
        <p:txBody>
          <a:bodyPr wrap="square" rtlCol="0">
            <a:spAutoFit/>
          </a:bodyPr>
          <a:lstStyle/>
          <a:p>
            <a:pPr algn="ctr"/>
            <a:r>
              <a:rPr lang="en-US" sz="1051" dirty="0">
                <a:latin typeface="Arial" panose="020B0604020202020204" pitchFamily="34" charset="0"/>
                <a:cs typeface="Arial" panose="020B0604020202020204" pitchFamily="34" charset="0"/>
              </a:rPr>
              <a:t>+0.5 s</a:t>
            </a:r>
          </a:p>
        </p:txBody>
      </p:sp>
      <p:sp>
        <p:nvSpPr>
          <p:cNvPr id="46" name="TextBox 45"/>
          <p:cNvSpPr txBox="1"/>
          <p:nvPr/>
        </p:nvSpPr>
        <p:spPr>
          <a:xfrm>
            <a:off x="8458206" y="5988242"/>
            <a:ext cx="719137" cy="254044"/>
          </a:xfrm>
          <a:prstGeom prst="rect">
            <a:avLst/>
          </a:prstGeom>
          <a:noFill/>
        </p:spPr>
        <p:txBody>
          <a:bodyPr wrap="square" rtlCol="0">
            <a:spAutoFit/>
          </a:bodyPr>
          <a:lstStyle/>
          <a:p>
            <a:pPr algn="ctr"/>
            <a:r>
              <a:rPr lang="en-US" sz="1051" dirty="0">
                <a:latin typeface="Arial" panose="020B0604020202020204" pitchFamily="34" charset="0"/>
                <a:cs typeface="Arial" panose="020B0604020202020204" pitchFamily="34" charset="0"/>
              </a:rPr>
              <a:t>-0.5 s</a:t>
            </a:r>
          </a:p>
        </p:txBody>
      </p:sp>
      <p:sp>
        <p:nvSpPr>
          <p:cNvPr id="57" name="TextBox 56"/>
          <p:cNvSpPr txBox="1"/>
          <p:nvPr/>
        </p:nvSpPr>
        <p:spPr>
          <a:xfrm>
            <a:off x="7848600" y="2"/>
            <a:ext cx="1295400" cy="461665"/>
          </a:xfrm>
          <a:prstGeom prst="rect">
            <a:avLst/>
          </a:prstGeom>
          <a:noFill/>
        </p:spPr>
        <p:txBody>
          <a:bodyPr wrap="square" rtlCol="0">
            <a:spAutoFit/>
          </a:bodyPr>
          <a:lstStyle/>
          <a:p>
            <a:pPr algn="r"/>
            <a:r>
              <a:rPr lang="en-US" sz="2400" b="1" dirty="0"/>
              <a:t>Fig. 10</a:t>
            </a:r>
          </a:p>
        </p:txBody>
      </p:sp>
      <p:sp>
        <p:nvSpPr>
          <p:cNvPr id="49" name="Rectangle 48"/>
          <p:cNvSpPr/>
          <p:nvPr/>
        </p:nvSpPr>
        <p:spPr>
          <a:xfrm>
            <a:off x="4832521" y="420029"/>
            <a:ext cx="728084" cy="600164"/>
          </a:xfrm>
          <a:prstGeom prst="rect">
            <a:avLst/>
          </a:prstGeom>
        </p:spPr>
        <p:txBody>
          <a:bodyPr wrap="none">
            <a:spAutoFit/>
          </a:bodyPr>
          <a:lstStyle/>
          <a:p>
            <a:r>
              <a:rPr lang="en-US" sz="1100" b="1" dirty="0">
                <a:solidFill>
                  <a:srgbClr val="0000FF"/>
                </a:solidFill>
                <a:latin typeface="Arial" panose="020B0604020202020204" pitchFamily="34" charset="0"/>
                <a:cs typeface="Arial" panose="020B0604020202020204" pitchFamily="34" charset="0"/>
              </a:rPr>
              <a:t>TR = 1 s</a:t>
            </a:r>
          </a:p>
          <a:p>
            <a:r>
              <a:rPr lang="en-US" sz="1100" b="1" dirty="0">
                <a:latin typeface="Arial" panose="020B0604020202020204" pitchFamily="34" charset="0"/>
                <a:cs typeface="Arial" panose="020B0604020202020204" pitchFamily="34" charset="0"/>
              </a:rPr>
              <a:t>TR = 2 s</a:t>
            </a:r>
          </a:p>
          <a:p>
            <a:r>
              <a:rPr lang="en-US" sz="1100" b="1" dirty="0">
                <a:solidFill>
                  <a:srgbClr val="00CC00"/>
                </a:solidFill>
                <a:latin typeface="Arial" panose="020B0604020202020204" pitchFamily="34" charset="0"/>
                <a:cs typeface="Arial" panose="020B0604020202020204" pitchFamily="34" charset="0"/>
              </a:rPr>
              <a:t>TR = 3 s</a:t>
            </a:r>
          </a:p>
        </p:txBody>
      </p:sp>
      <p:pic>
        <p:nvPicPr>
          <p:cNvPr id="33" name="Picture 2">
            <a:extLst>
              <a:ext uri="{FF2B5EF4-FFF2-40B4-BE49-F238E27FC236}">
                <a16:creationId xmlns:a16="http://schemas.microsoft.com/office/drawing/2014/main" id="{DF31D0F5-5354-44AC-A152-E8DB1C15C27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673728" y="7349106"/>
            <a:ext cx="3103151" cy="2950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TextBox 33">
            <a:extLst>
              <a:ext uri="{FF2B5EF4-FFF2-40B4-BE49-F238E27FC236}">
                <a16:creationId xmlns:a16="http://schemas.microsoft.com/office/drawing/2014/main" id="{11E3BB46-750F-4CC4-AF64-691BA5F91D0D}"/>
              </a:ext>
            </a:extLst>
          </p:cNvPr>
          <p:cNvSpPr txBox="1"/>
          <p:nvPr/>
        </p:nvSpPr>
        <p:spPr>
          <a:xfrm>
            <a:off x="5219698" y="6781802"/>
            <a:ext cx="342900" cy="461665"/>
          </a:xfrm>
          <a:prstGeom prst="rect">
            <a:avLst/>
          </a:prstGeom>
          <a:noFill/>
        </p:spPr>
        <p:txBody>
          <a:bodyPr wrap="square" rtlCol="0">
            <a:spAutoFit/>
          </a:bodyPr>
          <a:lstStyle/>
          <a:p>
            <a:r>
              <a:rPr lang="en-US" sz="2400" b="1" dirty="0"/>
              <a:t>D</a:t>
            </a:r>
          </a:p>
        </p:txBody>
      </p:sp>
      <p:sp>
        <p:nvSpPr>
          <p:cNvPr id="35" name="TextBox 34">
            <a:extLst>
              <a:ext uri="{FF2B5EF4-FFF2-40B4-BE49-F238E27FC236}">
                <a16:creationId xmlns:a16="http://schemas.microsoft.com/office/drawing/2014/main" id="{F13F6C89-A424-42F6-8B67-8E36CDC4271F}"/>
              </a:ext>
            </a:extLst>
          </p:cNvPr>
          <p:cNvSpPr txBox="1"/>
          <p:nvPr/>
        </p:nvSpPr>
        <p:spPr>
          <a:xfrm>
            <a:off x="5901056" y="10299900"/>
            <a:ext cx="1223644"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Unweighted</a:t>
            </a:r>
            <a:endParaRPr lang="en-US" sz="1400" i="1"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A072E730-E283-4099-AB58-DB7AA58C7132}"/>
              </a:ext>
            </a:extLst>
          </p:cNvPr>
          <p:cNvSpPr txBox="1"/>
          <p:nvPr/>
        </p:nvSpPr>
        <p:spPr>
          <a:xfrm>
            <a:off x="7615556" y="10299898"/>
            <a:ext cx="1223644"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Weighted</a:t>
            </a:r>
            <a:endParaRPr lang="en-US" sz="1400" i="1"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ABBE6492-6518-492C-A2E8-EEA703800912}"/>
              </a:ext>
            </a:extLst>
          </p:cNvPr>
          <p:cNvSpPr txBox="1"/>
          <p:nvPr/>
        </p:nvSpPr>
        <p:spPr>
          <a:xfrm>
            <a:off x="7078668" y="7309416"/>
            <a:ext cx="576261" cy="338554"/>
          </a:xfrm>
          <a:prstGeom prst="rect">
            <a:avLst/>
          </a:prstGeom>
          <a:noFill/>
        </p:spPr>
        <p:txBody>
          <a:bodyPr wrap="square" rtlCol="0">
            <a:spAutoFit/>
          </a:bodyPr>
          <a:lstStyle/>
          <a:p>
            <a:pPr algn="ctr"/>
            <a:r>
              <a:rPr lang="en-US" sz="1600" dirty="0">
                <a:latin typeface="Symbol" panose="05050102010706020507" pitchFamily="18" charset="2"/>
              </a:rPr>
              <a:t>***</a:t>
            </a:r>
          </a:p>
        </p:txBody>
      </p:sp>
      <p:sp>
        <p:nvSpPr>
          <p:cNvPr id="47" name="TextBox 46">
            <a:extLst>
              <a:ext uri="{FF2B5EF4-FFF2-40B4-BE49-F238E27FC236}">
                <a16:creationId xmlns:a16="http://schemas.microsoft.com/office/drawing/2014/main" id="{76DB19C7-1F17-4365-90DC-60663B1D3F3D}"/>
              </a:ext>
            </a:extLst>
          </p:cNvPr>
          <p:cNvSpPr txBox="1"/>
          <p:nvPr/>
        </p:nvSpPr>
        <p:spPr>
          <a:xfrm>
            <a:off x="204467" y="6781802"/>
            <a:ext cx="342900" cy="461665"/>
          </a:xfrm>
          <a:prstGeom prst="rect">
            <a:avLst/>
          </a:prstGeom>
          <a:noFill/>
        </p:spPr>
        <p:txBody>
          <a:bodyPr wrap="square" rtlCol="0">
            <a:spAutoFit/>
          </a:bodyPr>
          <a:lstStyle/>
          <a:p>
            <a:r>
              <a:rPr lang="en-US" sz="2400" b="1" dirty="0"/>
              <a:t>C</a:t>
            </a:r>
          </a:p>
        </p:txBody>
      </p:sp>
      <p:pic>
        <p:nvPicPr>
          <p:cNvPr id="48" name="Picture 4">
            <a:extLst>
              <a:ext uri="{FF2B5EF4-FFF2-40B4-BE49-F238E27FC236}">
                <a16:creationId xmlns:a16="http://schemas.microsoft.com/office/drawing/2014/main" id="{7A392A75-1329-43E8-A0A4-50B92FB31FCC}"/>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23906" y="7130492"/>
            <a:ext cx="2221879" cy="279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 name="Picture 5">
            <a:extLst>
              <a:ext uri="{FF2B5EF4-FFF2-40B4-BE49-F238E27FC236}">
                <a16:creationId xmlns:a16="http://schemas.microsoft.com/office/drawing/2014/main" id="{4D805F60-EF6F-44B3-B007-D9BE7500616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034445" y="7130492"/>
            <a:ext cx="2185257" cy="279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TextBox 50">
            <a:extLst>
              <a:ext uri="{FF2B5EF4-FFF2-40B4-BE49-F238E27FC236}">
                <a16:creationId xmlns:a16="http://schemas.microsoft.com/office/drawing/2014/main" id="{52C25573-FAEF-4F44-96BB-3B557FDD0D8E}"/>
              </a:ext>
            </a:extLst>
          </p:cNvPr>
          <p:cNvSpPr txBox="1"/>
          <p:nvPr/>
        </p:nvSpPr>
        <p:spPr>
          <a:xfrm>
            <a:off x="1986406" y="9918899"/>
            <a:ext cx="2096087"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FD (mm)</a:t>
            </a:r>
            <a:endParaRPr lang="en-US" sz="1400" i="1"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D396C43C-9C13-4704-85DF-FE740C3B680C}"/>
                  </a:ext>
                </a:extLst>
              </p:cNvPr>
              <p:cNvSpPr txBox="1"/>
              <p:nvPr/>
            </p:nvSpPr>
            <p:spPr>
              <a:xfrm rot="16200000">
                <a:off x="68380" y="8079266"/>
                <a:ext cx="941707" cy="35971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cs typeface="Arial" panose="020B0604020202020204" pitchFamily="34" charset="0"/>
                            </a:rPr>
                          </m:ctrlPr>
                        </m:sSubPr>
                        <m:e>
                          <m:r>
                            <m:rPr>
                              <m:sty m:val="p"/>
                            </m:rPr>
                            <a:rPr lang="en-US" sz="1600">
                              <a:latin typeface="Cambria Math"/>
                              <a:ea typeface="Cambria Math"/>
                              <a:cs typeface="Arial" panose="020B0604020202020204" pitchFamily="34" charset="0"/>
                            </a:rPr>
                            <m:t>σ</m:t>
                          </m:r>
                        </m:e>
                        <m:sub>
                          <m:sSub>
                            <m:sSubPr>
                              <m:ctrlPr>
                                <a:rPr lang="en-US" sz="1600" i="1">
                                  <a:latin typeface="Cambria Math" panose="02040503050406030204" pitchFamily="18" charset="0"/>
                                  <a:cs typeface="Arial" panose="020B0604020202020204" pitchFamily="34" charset="0"/>
                                </a:rPr>
                              </m:ctrlPr>
                            </m:sSubPr>
                            <m:e>
                              <m:r>
                                <a:rPr lang="en-US" sz="1600" i="1">
                                  <a:latin typeface="Cambria Math"/>
                                  <a:cs typeface="Arial" panose="020B0604020202020204" pitchFamily="34" charset="0"/>
                                </a:rPr>
                                <m:t>𝑇𝐷</m:t>
                              </m:r>
                            </m:e>
                            <m:sub>
                              <m:r>
                                <a:rPr lang="en-US" sz="1600" i="1">
                                  <a:latin typeface="Cambria Math"/>
                                  <a:cs typeface="Arial" panose="020B0604020202020204" pitchFamily="34" charset="0"/>
                                </a:rPr>
                                <m:t>𝑃</m:t>
                              </m:r>
                            </m:sub>
                          </m:sSub>
                        </m:sub>
                      </m:sSub>
                    </m:oMath>
                  </m:oMathPara>
                </a14:m>
                <a:endParaRPr lang="en-US" i="1" dirty="0">
                  <a:latin typeface="Symbol" panose="05050102010706020507" pitchFamily="18" charset="2"/>
                  <a:cs typeface="Arial" panose="020B0604020202020204" pitchFamily="34" charset="0"/>
                </a:endParaRPr>
              </a:p>
            </p:txBody>
          </p:sp>
        </mc:Choice>
        <mc:Fallback xmlns="">
          <p:sp>
            <p:nvSpPr>
              <p:cNvPr id="52" name="TextBox 51">
                <a:extLst>
                  <a:ext uri="{FF2B5EF4-FFF2-40B4-BE49-F238E27FC236}">
                    <a16:creationId xmlns:a16="http://schemas.microsoft.com/office/drawing/2014/main" id="{D396C43C-9C13-4704-85DF-FE740C3B680C}"/>
                  </a:ext>
                </a:extLst>
              </p:cNvPr>
              <p:cNvSpPr txBox="1">
                <a:spLocks noRot="1" noChangeAspect="1" noMove="1" noResize="1" noEditPoints="1" noAdjustHandles="1" noChangeArrowheads="1" noChangeShapeType="1" noTextEdit="1"/>
              </p:cNvSpPr>
              <p:nvPr/>
            </p:nvSpPr>
            <p:spPr>
              <a:xfrm rot="16200000">
                <a:off x="68380" y="8079266"/>
                <a:ext cx="941707" cy="359714"/>
              </a:xfrm>
              <a:prstGeom prst="rect">
                <a:avLst/>
              </a:prstGeom>
              <a:blipFill>
                <a:blip r:embed="rId18"/>
                <a:stretch>
                  <a:fillRect/>
                </a:stretch>
              </a:blipFill>
            </p:spPr>
            <p:txBody>
              <a:bodyPr/>
              <a:lstStyle/>
              <a:p>
                <a:r>
                  <a:rPr lang="en-US">
                    <a:noFill/>
                  </a:rPr>
                  <a:t> </a:t>
                </a:r>
              </a:p>
            </p:txBody>
          </p:sp>
        </mc:Fallback>
      </mc:AlternateContent>
      <p:sp>
        <p:nvSpPr>
          <p:cNvPr id="53" name="TextBox 52">
            <a:extLst>
              <a:ext uri="{FF2B5EF4-FFF2-40B4-BE49-F238E27FC236}">
                <a16:creationId xmlns:a16="http://schemas.microsoft.com/office/drawing/2014/main" id="{EC948CDE-B3CF-41DB-911D-90BFA9D44439}"/>
              </a:ext>
            </a:extLst>
          </p:cNvPr>
          <p:cNvSpPr txBox="1"/>
          <p:nvPr/>
        </p:nvSpPr>
        <p:spPr>
          <a:xfrm>
            <a:off x="2112271" y="9159875"/>
            <a:ext cx="669977" cy="276999"/>
          </a:xfrm>
          <a:prstGeom prst="rect">
            <a:avLst/>
          </a:prstGeom>
          <a:noFill/>
        </p:spPr>
        <p:txBody>
          <a:bodyPr wrap="square" rtlCol="0">
            <a:spAutoFit/>
          </a:bodyPr>
          <a:lstStyle/>
          <a:p>
            <a:pPr algn="ctr"/>
            <a:r>
              <a:rPr lang="en-US" sz="1200" b="1" i="1" dirty="0">
                <a:latin typeface="Arial" panose="020B0604020202020204" pitchFamily="34" charset="0"/>
                <a:cs typeface="Arial" panose="020B0604020202020204" pitchFamily="34" charset="0"/>
              </a:rPr>
              <a:t>r</a:t>
            </a:r>
            <a:r>
              <a:rPr lang="en-US" sz="1200" b="1" dirty="0">
                <a:latin typeface="Arial" panose="020B0604020202020204" pitchFamily="34" charset="0"/>
                <a:cs typeface="Arial" panose="020B0604020202020204" pitchFamily="34" charset="0"/>
              </a:rPr>
              <a:t> = .21</a:t>
            </a:r>
          </a:p>
        </p:txBody>
      </p:sp>
      <p:sp>
        <p:nvSpPr>
          <p:cNvPr id="54" name="TextBox 53">
            <a:extLst>
              <a:ext uri="{FF2B5EF4-FFF2-40B4-BE49-F238E27FC236}">
                <a16:creationId xmlns:a16="http://schemas.microsoft.com/office/drawing/2014/main" id="{FC65732A-6EBB-424E-A43D-FDF09D8E08F3}"/>
              </a:ext>
            </a:extLst>
          </p:cNvPr>
          <p:cNvSpPr txBox="1"/>
          <p:nvPr/>
        </p:nvSpPr>
        <p:spPr>
          <a:xfrm>
            <a:off x="4381955" y="9159875"/>
            <a:ext cx="669977" cy="276999"/>
          </a:xfrm>
          <a:prstGeom prst="rect">
            <a:avLst/>
          </a:prstGeom>
          <a:noFill/>
        </p:spPr>
        <p:txBody>
          <a:bodyPr wrap="square" rtlCol="0">
            <a:spAutoFit/>
          </a:bodyPr>
          <a:lstStyle/>
          <a:p>
            <a:pPr algn="ctr"/>
            <a:r>
              <a:rPr lang="en-US" sz="1200" b="1" i="1" dirty="0">
                <a:latin typeface="Arial" panose="020B0604020202020204" pitchFamily="34" charset="0"/>
                <a:cs typeface="Arial" panose="020B0604020202020204" pitchFamily="34" charset="0"/>
              </a:rPr>
              <a:t>r</a:t>
            </a:r>
            <a:r>
              <a:rPr lang="en-US" sz="1200" b="1" dirty="0">
                <a:latin typeface="Arial" panose="020B0604020202020204" pitchFamily="34" charset="0"/>
                <a:cs typeface="Arial" panose="020B0604020202020204" pitchFamily="34" charset="0"/>
              </a:rPr>
              <a:t> = .42</a:t>
            </a:r>
          </a:p>
        </p:txBody>
      </p:sp>
      <p:grpSp>
        <p:nvGrpSpPr>
          <p:cNvPr id="55" name="Group 54">
            <a:extLst>
              <a:ext uri="{FF2B5EF4-FFF2-40B4-BE49-F238E27FC236}">
                <a16:creationId xmlns:a16="http://schemas.microsoft.com/office/drawing/2014/main" id="{B66CB6AC-133C-4986-A348-0FCB818741F0}"/>
              </a:ext>
            </a:extLst>
          </p:cNvPr>
          <p:cNvGrpSpPr/>
          <p:nvPr/>
        </p:nvGrpSpPr>
        <p:grpSpPr>
          <a:xfrm>
            <a:off x="1006396" y="10226670"/>
            <a:ext cx="3984707" cy="429896"/>
            <a:chOff x="1066800" y="3959225"/>
            <a:chExt cx="3984706" cy="429896"/>
          </a:xfrm>
        </p:grpSpPr>
        <p:sp>
          <p:nvSpPr>
            <p:cNvPr id="56" name="TextBox 55">
              <a:extLst>
                <a:ext uri="{FF2B5EF4-FFF2-40B4-BE49-F238E27FC236}">
                  <a16:creationId xmlns:a16="http://schemas.microsoft.com/office/drawing/2014/main" id="{38CD1E8F-2290-432A-A0CC-897DAAB5DD8E}"/>
                </a:ext>
              </a:extLst>
            </p:cNvPr>
            <p:cNvSpPr txBox="1"/>
            <p:nvPr/>
          </p:nvSpPr>
          <p:spPr>
            <a:xfrm>
              <a:off x="1290097" y="3974124"/>
              <a:ext cx="589503" cy="256545"/>
            </a:xfrm>
            <a:prstGeom prst="rect">
              <a:avLst/>
            </a:prstGeom>
            <a:noFill/>
          </p:spPr>
          <p:txBody>
            <a:bodyPr wrap="square" rtlCol="0">
              <a:spAutoFit/>
            </a:bodyPr>
            <a:lstStyle/>
            <a:p>
              <a:pPr algn="ctr"/>
              <a:r>
                <a:rPr lang="en-US" sz="1067" b="1" dirty="0"/>
                <a:t>MSC01</a:t>
              </a:r>
            </a:p>
          </p:txBody>
        </p:sp>
        <p:sp>
          <p:nvSpPr>
            <p:cNvPr id="58" name="TextBox 57">
              <a:extLst>
                <a:ext uri="{FF2B5EF4-FFF2-40B4-BE49-F238E27FC236}">
                  <a16:creationId xmlns:a16="http://schemas.microsoft.com/office/drawing/2014/main" id="{8E529F76-4BA6-40EC-BC9F-4D4E64019685}"/>
                </a:ext>
              </a:extLst>
            </p:cNvPr>
            <p:cNvSpPr txBox="1"/>
            <p:nvPr/>
          </p:nvSpPr>
          <p:spPr>
            <a:xfrm>
              <a:off x="1290097" y="4132576"/>
              <a:ext cx="589503" cy="256545"/>
            </a:xfrm>
            <a:prstGeom prst="rect">
              <a:avLst/>
            </a:prstGeom>
            <a:noFill/>
          </p:spPr>
          <p:txBody>
            <a:bodyPr wrap="square" rtlCol="0">
              <a:spAutoFit/>
            </a:bodyPr>
            <a:lstStyle/>
            <a:p>
              <a:pPr algn="ctr"/>
              <a:r>
                <a:rPr lang="en-US" sz="1067" b="1" dirty="0"/>
                <a:t>MSC02</a:t>
              </a:r>
            </a:p>
          </p:txBody>
        </p:sp>
        <p:sp>
          <p:nvSpPr>
            <p:cNvPr id="59" name="TextBox 58">
              <a:extLst>
                <a:ext uri="{FF2B5EF4-FFF2-40B4-BE49-F238E27FC236}">
                  <a16:creationId xmlns:a16="http://schemas.microsoft.com/office/drawing/2014/main" id="{8BBAA0CD-0B25-4C1D-B908-DC21C5D97B0E}"/>
                </a:ext>
              </a:extLst>
            </p:cNvPr>
            <p:cNvSpPr txBox="1"/>
            <p:nvPr/>
          </p:nvSpPr>
          <p:spPr>
            <a:xfrm>
              <a:off x="2077498" y="3962402"/>
              <a:ext cx="589503" cy="256545"/>
            </a:xfrm>
            <a:prstGeom prst="rect">
              <a:avLst/>
            </a:prstGeom>
            <a:noFill/>
          </p:spPr>
          <p:txBody>
            <a:bodyPr wrap="square" rtlCol="0">
              <a:spAutoFit/>
            </a:bodyPr>
            <a:lstStyle/>
            <a:p>
              <a:pPr algn="ctr"/>
              <a:r>
                <a:rPr lang="en-US" sz="1067" b="1" dirty="0"/>
                <a:t>MSC03</a:t>
              </a:r>
            </a:p>
          </p:txBody>
        </p:sp>
        <p:sp>
          <p:nvSpPr>
            <p:cNvPr id="60" name="TextBox 59">
              <a:extLst>
                <a:ext uri="{FF2B5EF4-FFF2-40B4-BE49-F238E27FC236}">
                  <a16:creationId xmlns:a16="http://schemas.microsoft.com/office/drawing/2014/main" id="{48BC69B5-D4DC-4DFE-A457-6713ED3A7831}"/>
                </a:ext>
              </a:extLst>
            </p:cNvPr>
            <p:cNvSpPr txBox="1"/>
            <p:nvPr/>
          </p:nvSpPr>
          <p:spPr>
            <a:xfrm>
              <a:off x="2077498" y="4126948"/>
              <a:ext cx="589503" cy="256545"/>
            </a:xfrm>
            <a:prstGeom prst="rect">
              <a:avLst/>
            </a:prstGeom>
            <a:noFill/>
          </p:spPr>
          <p:txBody>
            <a:bodyPr wrap="square" rtlCol="0">
              <a:spAutoFit/>
            </a:bodyPr>
            <a:lstStyle/>
            <a:p>
              <a:pPr algn="ctr"/>
              <a:r>
                <a:rPr lang="en-US" sz="1067" b="1" dirty="0"/>
                <a:t>MSC04</a:t>
              </a:r>
            </a:p>
          </p:txBody>
        </p:sp>
        <p:sp>
          <p:nvSpPr>
            <p:cNvPr id="61" name="TextBox 60">
              <a:extLst>
                <a:ext uri="{FF2B5EF4-FFF2-40B4-BE49-F238E27FC236}">
                  <a16:creationId xmlns:a16="http://schemas.microsoft.com/office/drawing/2014/main" id="{F439F724-45C0-4271-92A7-BE4B842A5F5A}"/>
                </a:ext>
              </a:extLst>
            </p:cNvPr>
            <p:cNvSpPr txBox="1"/>
            <p:nvPr/>
          </p:nvSpPr>
          <p:spPr>
            <a:xfrm>
              <a:off x="2874421" y="3962402"/>
              <a:ext cx="589503" cy="256545"/>
            </a:xfrm>
            <a:prstGeom prst="rect">
              <a:avLst/>
            </a:prstGeom>
            <a:noFill/>
          </p:spPr>
          <p:txBody>
            <a:bodyPr wrap="square" rtlCol="0">
              <a:spAutoFit/>
            </a:bodyPr>
            <a:lstStyle/>
            <a:p>
              <a:pPr algn="ctr"/>
              <a:r>
                <a:rPr lang="en-US" sz="1067" b="1" dirty="0"/>
                <a:t>MSC05</a:t>
              </a:r>
            </a:p>
          </p:txBody>
        </p:sp>
        <p:sp>
          <p:nvSpPr>
            <p:cNvPr id="62" name="Rectangle 61">
              <a:extLst>
                <a:ext uri="{FF2B5EF4-FFF2-40B4-BE49-F238E27FC236}">
                  <a16:creationId xmlns:a16="http://schemas.microsoft.com/office/drawing/2014/main" id="{9413B5E4-BC2F-4B59-8F8D-B0E1BE03FA33}"/>
                </a:ext>
              </a:extLst>
            </p:cNvPr>
            <p:cNvSpPr/>
            <p:nvPr/>
          </p:nvSpPr>
          <p:spPr>
            <a:xfrm rot="5400000">
              <a:off x="1169253" y="4123137"/>
              <a:ext cx="87617" cy="29252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987" b="1">
                <a:latin typeface="Arial" panose="020B0604020202020204" pitchFamily="34" charset="0"/>
                <a:cs typeface="Arial" panose="020B0604020202020204" pitchFamily="34" charset="0"/>
              </a:endParaRPr>
            </a:p>
          </p:txBody>
        </p:sp>
        <p:sp>
          <p:nvSpPr>
            <p:cNvPr id="63" name="Rectangle 62">
              <a:extLst>
                <a:ext uri="{FF2B5EF4-FFF2-40B4-BE49-F238E27FC236}">
                  <a16:creationId xmlns:a16="http://schemas.microsoft.com/office/drawing/2014/main" id="{99B0317D-18A4-4E1F-B0AA-958ABBF17C45}"/>
                </a:ext>
              </a:extLst>
            </p:cNvPr>
            <p:cNvSpPr/>
            <p:nvPr/>
          </p:nvSpPr>
          <p:spPr>
            <a:xfrm rot="5400000">
              <a:off x="1956654" y="3949967"/>
              <a:ext cx="87617" cy="292523"/>
            </a:xfrm>
            <a:prstGeom prst="rect">
              <a:avLst/>
            </a:prstGeom>
            <a:solidFill>
              <a:srgbClr val="35E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987" b="1">
                <a:latin typeface="Arial" panose="020B0604020202020204" pitchFamily="34" charset="0"/>
                <a:cs typeface="Arial" panose="020B0604020202020204" pitchFamily="34" charset="0"/>
              </a:endParaRPr>
            </a:p>
          </p:txBody>
        </p:sp>
        <p:sp>
          <p:nvSpPr>
            <p:cNvPr id="64" name="Rectangle 63">
              <a:extLst>
                <a:ext uri="{FF2B5EF4-FFF2-40B4-BE49-F238E27FC236}">
                  <a16:creationId xmlns:a16="http://schemas.microsoft.com/office/drawing/2014/main" id="{82D5F5A8-FEEE-4F69-8D41-00A17418E91F}"/>
                </a:ext>
              </a:extLst>
            </p:cNvPr>
            <p:cNvSpPr/>
            <p:nvPr/>
          </p:nvSpPr>
          <p:spPr>
            <a:xfrm rot="5400000">
              <a:off x="1169253" y="3959179"/>
              <a:ext cx="87617" cy="29252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987" b="1" dirty="0">
                <a:latin typeface="Arial" panose="020B0604020202020204" pitchFamily="34" charset="0"/>
                <a:cs typeface="Arial" panose="020B0604020202020204" pitchFamily="34" charset="0"/>
              </a:endParaRPr>
            </a:p>
          </p:txBody>
        </p:sp>
        <p:sp>
          <p:nvSpPr>
            <p:cNvPr id="65" name="Rectangle 64">
              <a:extLst>
                <a:ext uri="{FF2B5EF4-FFF2-40B4-BE49-F238E27FC236}">
                  <a16:creationId xmlns:a16="http://schemas.microsoft.com/office/drawing/2014/main" id="{3AAF71FE-5DCE-45F7-875E-35A4E32AA4B5}"/>
                </a:ext>
              </a:extLst>
            </p:cNvPr>
            <p:cNvSpPr/>
            <p:nvPr/>
          </p:nvSpPr>
          <p:spPr>
            <a:xfrm rot="5400000">
              <a:off x="2755866" y="3944796"/>
              <a:ext cx="82878" cy="292685"/>
            </a:xfrm>
            <a:prstGeom prst="rect">
              <a:avLst/>
            </a:prstGeom>
            <a:solidFill>
              <a:srgbClr val="0C1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987" b="1">
                <a:latin typeface="Arial" panose="020B0604020202020204" pitchFamily="34" charset="0"/>
                <a:cs typeface="Arial" panose="020B0604020202020204" pitchFamily="34" charset="0"/>
              </a:endParaRPr>
            </a:p>
          </p:txBody>
        </p:sp>
        <p:sp>
          <p:nvSpPr>
            <p:cNvPr id="66" name="Rectangle 65">
              <a:extLst>
                <a:ext uri="{FF2B5EF4-FFF2-40B4-BE49-F238E27FC236}">
                  <a16:creationId xmlns:a16="http://schemas.microsoft.com/office/drawing/2014/main" id="{2CD9C4B9-324F-4570-8B67-30FD26ECAD0F}"/>
                </a:ext>
              </a:extLst>
            </p:cNvPr>
            <p:cNvSpPr/>
            <p:nvPr/>
          </p:nvSpPr>
          <p:spPr>
            <a:xfrm rot="5400000">
              <a:off x="1956653" y="4113981"/>
              <a:ext cx="87617" cy="292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987" b="1">
                <a:latin typeface="Arial" panose="020B0604020202020204" pitchFamily="34" charset="0"/>
                <a:cs typeface="Arial" panose="020B0604020202020204" pitchFamily="34" charset="0"/>
              </a:endParaRPr>
            </a:p>
          </p:txBody>
        </p:sp>
        <p:sp>
          <p:nvSpPr>
            <p:cNvPr id="67" name="Rectangle 66">
              <a:extLst>
                <a:ext uri="{FF2B5EF4-FFF2-40B4-BE49-F238E27FC236}">
                  <a16:creationId xmlns:a16="http://schemas.microsoft.com/office/drawing/2014/main" id="{139A891A-9878-42AF-9895-AB47F23C5FE2}"/>
                </a:ext>
              </a:extLst>
            </p:cNvPr>
            <p:cNvSpPr/>
            <p:nvPr/>
          </p:nvSpPr>
          <p:spPr>
            <a:xfrm rot="5400000">
              <a:off x="2753416" y="4116779"/>
              <a:ext cx="87617" cy="292523"/>
            </a:xfrm>
            <a:prstGeom prst="rect">
              <a:avLst/>
            </a:prstGeom>
            <a:solidFill>
              <a:srgbClr val="00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987" b="1">
                <a:latin typeface="Arial" panose="020B0604020202020204" pitchFamily="34" charset="0"/>
                <a:cs typeface="Arial" panose="020B0604020202020204" pitchFamily="34" charset="0"/>
              </a:endParaRPr>
            </a:p>
          </p:txBody>
        </p:sp>
        <p:sp>
          <p:nvSpPr>
            <p:cNvPr id="68" name="Rectangle 67">
              <a:extLst>
                <a:ext uri="{FF2B5EF4-FFF2-40B4-BE49-F238E27FC236}">
                  <a16:creationId xmlns:a16="http://schemas.microsoft.com/office/drawing/2014/main" id="{40EBBA59-7915-4425-B6D6-33265F8E4A26}"/>
                </a:ext>
              </a:extLst>
            </p:cNvPr>
            <p:cNvSpPr/>
            <p:nvPr/>
          </p:nvSpPr>
          <p:spPr>
            <a:xfrm rot="5400000">
              <a:off x="3534465" y="3947156"/>
              <a:ext cx="87617" cy="292523"/>
            </a:xfrm>
            <a:prstGeom prst="rect">
              <a:avLst/>
            </a:prstGeom>
            <a:solidFill>
              <a:srgbClr val="FD3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987" b="1">
                <a:latin typeface="Arial" panose="020B0604020202020204" pitchFamily="34" charset="0"/>
                <a:cs typeface="Arial" panose="020B0604020202020204" pitchFamily="34" charset="0"/>
              </a:endParaRPr>
            </a:p>
          </p:txBody>
        </p:sp>
        <p:sp>
          <p:nvSpPr>
            <p:cNvPr id="69" name="Rectangle 68">
              <a:extLst>
                <a:ext uri="{FF2B5EF4-FFF2-40B4-BE49-F238E27FC236}">
                  <a16:creationId xmlns:a16="http://schemas.microsoft.com/office/drawing/2014/main" id="{D1E3C649-F6E6-4130-8808-D4547CDC0244}"/>
                </a:ext>
              </a:extLst>
            </p:cNvPr>
            <p:cNvSpPr/>
            <p:nvPr/>
          </p:nvSpPr>
          <p:spPr>
            <a:xfrm rot="5400000">
              <a:off x="4309328" y="4107802"/>
              <a:ext cx="87617" cy="292523"/>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987" b="1">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D39834D0-B827-4670-8A4F-C073543CD842}"/>
                </a:ext>
              </a:extLst>
            </p:cNvPr>
            <p:cNvSpPr txBox="1"/>
            <p:nvPr/>
          </p:nvSpPr>
          <p:spPr>
            <a:xfrm>
              <a:off x="2841016" y="4126102"/>
              <a:ext cx="641963" cy="256545"/>
            </a:xfrm>
            <a:prstGeom prst="rect">
              <a:avLst/>
            </a:prstGeom>
            <a:noFill/>
          </p:spPr>
          <p:txBody>
            <a:bodyPr wrap="square" rtlCol="0">
              <a:spAutoFit/>
            </a:bodyPr>
            <a:lstStyle/>
            <a:p>
              <a:pPr algn="ctr"/>
              <a:r>
                <a:rPr lang="en-US" sz="1067" b="1" dirty="0"/>
                <a:t>MSC06</a:t>
              </a:r>
            </a:p>
          </p:txBody>
        </p:sp>
        <p:sp>
          <p:nvSpPr>
            <p:cNvPr id="71" name="TextBox 70">
              <a:extLst>
                <a:ext uri="{FF2B5EF4-FFF2-40B4-BE49-F238E27FC236}">
                  <a16:creationId xmlns:a16="http://schemas.microsoft.com/office/drawing/2014/main" id="{4995640D-98E3-43C4-9F4D-AD512EFB9E91}"/>
                </a:ext>
              </a:extLst>
            </p:cNvPr>
            <p:cNvSpPr txBox="1"/>
            <p:nvPr/>
          </p:nvSpPr>
          <p:spPr>
            <a:xfrm>
              <a:off x="3631590" y="3962402"/>
              <a:ext cx="641963" cy="256545"/>
            </a:xfrm>
            <a:prstGeom prst="rect">
              <a:avLst/>
            </a:prstGeom>
            <a:noFill/>
          </p:spPr>
          <p:txBody>
            <a:bodyPr wrap="square" rtlCol="0">
              <a:spAutoFit/>
            </a:bodyPr>
            <a:lstStyle/>
            <a:p>
              <a:pPr algn="ctr"/>
              <a:r>
                <a:rPr lang="en-US" sz="1067" b="1" dirty="0"/>
                <a:t>MSC07</a:t>
              </a:r>
            </a:p>
          </p:txBody>
        </p:sp>
        <p:sp>
          <p:nvSpPr>
            <p:cNvPr id="72" name="TextBox 71">
              <a:extLst>
                <a:ext uri="{FF2B5EF4-FFF2-40B4-BE49-F238E27FC236}">
                  <a16:creationId xmlns:a16="http://schemas.microsoft.com/office/drawing/2014/main" id="{2E642853-0002-4202-A590-BB465F90B177}"/>
                </a:ext>
              </a:extLst>
            </p:cNvPr>
            <p:cNvSpPr txBox="1"/>
            <p:nvPr/>
          </p:nvSpPr>
          <p:spPr>
            <a:xfrm>
              <a:off x="3631590" y="4127017"/>
              <a:ext cx="641963" cy="256545"/>
            </a:xfrm>
            <a:prstGeom prst="rect">
              <a:avLst/>
            </a:prstGeom>
            <a:noFill/>
          </p:spPr>
          <p:txBody>
            <a:bodyPr wrap="square" rtlCol="0">
              <a:spAutoFit/>
            </a:bodyPr>
            <a:lstStyle/>
            <a:p>
              <a:pPr algn="ctr"/>
              <a:r>
                <a:rPr lang="en-US" sz="1067" b="1" dirty="0"/>
                <a:t>MSC08</a:t>
              </a:r>
            </a:p>
          </p:txBody>
        </p:sp>
        <p:sp>
          <p:nvSpPr>
            <p:cNvPr id="73" name="TextBox 72">
              <a:extLst>
                <a:ext uri="{FF2B5EF4-FFF2-40B4-BE49-F238E27FC236}">
                  <a16:creationId xmlns:a16="http://schemas.microsoft.com/office/drawing/2014/main" id="{D3F30A75-D865-4DAC-BD78-146E71A8F9D6}"/>
                </a:ext>
              </a:extLst>
            </p:cNvPr>
            <p:cNvSpPr txBox="1"/>
            <p:nvPr/>
          </p:nvSpPr>
          <p:spPr>
            <a:xfrm>
              <a:off x="4409543" y="3959225"/>
              <a:ext cx="641963" cy="256545"/>
            </a:xfrm>
            <a:prstGeom prst="rect">
              <a:avLst/>
            </a:prstGeom>
            <a:noFill/>
          </p:spPr>
          <p:txBody>
            <a:bodyPr wrap="square" rtlCol="0">
              <a:spAutoFit/>
            </a:bodyPr>
            <a:lstStyle/>
            <a:p>
              <a:pPr algn="ctr"/>
              <a:r>
                <a:rPr lang="en-US" sz="1067" b="1" dirty="0"/>
                <a:t>MSC09</a:t>
              </a:r>
            </a:p>
          </p:txBody>
        </p:sp>
        <p:sp>
          <p:nvSpPr>
            <p:cNvPr id="74" name="TextBox 73">
              <a:extLst>
                <a:ext uri="{FF2B5EF4-FFF2-40B4-BE49-F238E27FC236}">
                  <a16:creationId xmlns:a16="http://schemas.microsoft.com/office/drawing/2014/main" id="{2BE297C1-DB1F-49D4-A923-3331726A2B42}"/>
                </a:ext>
              </a:extLst>
            </p:cNvPr>
            <p:cNvSpPr txBox="1"/>
            <p:nvPr/>
          </p:nvSpPr>
          <p:spPr>
            <a:xfrm>
              <a:off x="4409543" y="4119864"/>
              <a:ext cx="641963" cy="256545"/>
            </a:xfrm>
            <a:prstGeom prst="rect">
              <a:avLst/>
            </a:prstGeom>
            <a:noFill/>
          </p:spPr>
          <p:txBody>
            <a:bodyPr wrap="square" rtlCol="0">
              <a:spAutoFit/>
            </a:bodyPr>
            <a:lstStyle/>
            <a:p>
              <a:pPr algn="ctr"/>
              <a:r>
                <a:rPr lang="en-US" sz="1067" b="1" dirty="0"/>
                <a:t>MSC10</a:t>
              </a:r>
            </a:p>
          </p:txBody>
        </p:sp>
        <p:sp>
          <p:nvSpPr>
            <p:cNvPr id="75" name="Rectangle 74">
              <a:extLst>
                <a:ext uri="{FF2B5EF4-FFF2-40B4-BE49-F238E27FC236}">
                  <a16:creationId xmlns:a16="http://schemas.microsoft.com/office/drawing/2014/main" id="{E73B1B49-1C5E-4104-9906-7D29E7D94EF4}"/>
                </a:ext>
              </a:extLst>
            </p:cNvPr>
            <p:cNvSpPr/>
            <p:nvPr/>
          </p:nvSpPr>
          <p:spPr>
            <a:xfrm rot="5400000">
              <a:off x="4312419" y="3947428"/>
              <a:ext cx="87617" cy="292523"/>
            </a:xfrm>
            <a:prstGeom prst="rect">
              <a:avLst/>
            </a:prstGeom>
            <a:solidFill>
              <a:srgbClr val="02B6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987" b="1">
                <a:latin typeface="Arial" panose="020B0604020202020204" pitchFamily="34" charset="0"/>
                <a:cs typeface="Arial" panose="020B0604020202020204" pitchFamily="34" charset="0"/>
              </a:endParaRPr>
            </a:p>
          </p:txBody>
        </p:sp>
        <p:sp>
          <p:nvSpPr>
            <p:cNvPr id="76" name="Rectangle 75">
              <a:extLst>
                <a:ext uri="{FF2B5EF4-FFF2-40B4-BE49-F238E27FC236}">
                  <a16:creationId xmlns:a16="http://schemas.microsoft.com/office/drawing/2014/main" id="{2A890956-EEB6-4CF5-B877-D213B524E357}"/>
                </a:ext>
              </a:extLst>
            </p:cNvPr>
            <p:cNvSpPr/>
            <p:nvPr/>
          </p:nvSpPr>
          <p:spPr>
            <a:xfrm rot="5400000">
              <a:off x="3534464" y="4112074"/>
              <a:ext cx="87617" cy="29252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987" b="1">
                <a:latin typeface="Arial" panose="020B0604020202020204" pitchFamily="34" charset="0"/>
                <a:cs typeface="Arial" panose="020B0604020202020204" pitchFamily="34" charset="0"/>
              </a:endParaRPr>
            </a:p>
          </p:txBody>
        </p:sp>
      </p:grpSp>
      <p:sp>
        <p:nvSpPr>
          <p:cNvPr id="77" name="TextBox 76">
            <a:extLst>
              <a:ext uri="{FF2B5EF4-FFF2-40B4-BE49-F238E27FC236}">
                <a16:creationId xmlns:a16="http://schemas.microsoft.com/office/drawing/2014/main" id="{B47A7C13-8BB5-4D3C-B8A8-AAC5D886C433}"/>
              </a:ext>
            </a:extLst>
          </p:cNvPr>
          <p:cNvSpPr txBox="1"/>
          <p:nvPr/>
        </p:nvSpPr>
        <p:spPr>
          <a:xfrm>
            <a:off x="6024882" y="6876701"/>
            <a:ext cx="2768184" cy="515926"/>
          </a:xfrm>
          <a:prstGeom prst="rect">
            <a:avLst/>
          </a:prstGeom>
          <a:noFill/>
          <a:ln w="19050">
            <a:noFill/>
          </a:ln>
        </p:spPr>
        <p:txBody>
          <a:bodyPr wrap="square" lIns="84217" tIns="42108" rIns="84217" bIns="42108" rtlCol="0">
            <a:spAutoFit/>
          </a:bodyPr>
          <a:lstStyle/>
          <a:p>
            <a:pPr algn="ctr"/>
            <a:r>
              <a:rPr lang="en-US" sz="1400" dirty="0">
                <a:latin typeface="Arial" panose="020B0604020202020204" pitchFamily="34" charset="0"/>
                <a:cs typeface="Arial" panose="020B0604020202020204" pitchFamily="34" charset="0"/>
              </a:rPr>
              <a:t>Correspondence with unweighted group lag projection</a:t>
            </a:r>
          </a:p>
        </p:txBody>
      </p:sp>
      <p:sp>
        <p:nvSpPr>
          <p:cNvPr id="78" name="Rectangle 77">
            <a:extLst>
              <a:ext uri="{FF2B5EF4-FFF2-40B4-BE49-F238E27FC236}">
                <a16:creationId xmlns:a16="http://schemas.microsoft.com/office/drawing/2014/main" id="{B87D7733-837B-4F4F-AD8B-AD05A124B3CA}"/>
              </a:ext>
            </a:extLst>
          </p:cNvPr>
          <p:cNvSpPr/>
          <p:nvPr/>
        </p:nvSpPr>
        <p:spPr>
          <a:xfrm rot="16200000">
            <a:off x="5347527" y="8569773"/>
            <a:ext cx="296717" cy="362037"/>
          </a:xfrm>
          <a:prstGeom prst="rect">
            <a:avLst/>
          </a:prstGeom>
        </p:spPr>
        <p:txBody>
          <a:bodyPr wrap="none" lIns="84217" tIns="42108" rIns="84217" bIns="42108">
            <a:spAutoFit/>
          </a:bodyPr>
          <a:lstStyle/>
          <a:p>
            <a:pPr algn="ctr"/>
            <a:r>
              <a:rPr lang="en-US" i="1" dirty="0">
                <a:latin typeface="Symbol" panose="05050102010706020507" pitchFamily="18" charset="2"/>
              </a:rPr>
              <a:t>r</a:t>
            </a:r>
            <a:endParaRPr lang="en-US" i="1" dirty="0"/>
          </a:p>
        </p:txBody>
      </p:sp>
      <p:sp>
        <p:nvSpPr>
          <p:cNvPr id="79" name="TextBox 78">
            <a:extLst>
              <a:ext uri="{FF2B5EF4-FFF2-40B4-BE49-F238E27FC236}">
                <a16:creationId xmlns:a16="http://schemas.microsoft.com/office/drawing/2014/main" id="{0087E02F-0324-4165-8F25-6231BA60C4D4}"/>
              </a:ext>
            </a:extLst>
          </p:cNvPr>
          <p:cNvSpPr txBox="1"/>
          <p:nvPr/>
        </p:nvSpPr>
        <p:spPr>
          <a:xfrm>
            <a:off x="1333499" y="6873878"/>
            <a:ext cx="1223644"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Unweighted</a:t>
            </a:r>
            <a:endParaRPr lang="en-US" sz="1400" i="1" dirty="0">
              <a:latin typeface="Arial" panose="020B0604020202020204" pitchFamily="34" charset="0"/>
              <a:cs typeface="Arial" panose="020B0604020202020204" pitchFamily="34" charset="0"/>
            </a:endParaRPr>
          </a:p>
        </p:txBody>
      </p:sp>
      <p:sp>
        <p:nvSpPr>
          <p:cNvPr id="80" name="TextBox 79">
            <a:extLst>
              <a:ext uri="{FF2B5EF4-FFF2-40B4-BE49-F238E27FC236}">
                <a16:creationId xmlns:a16="http://schemas.microsoft.com/office/drawing/2014/main" id="{FF85CC29-8BA0-409E-A31A-7693C83B466D}"/>
              </a:ext>
            </a:extLst>
          </p:cNvPr>
          <p:cNvSpPr txBox="1"/>
          <p:nvPr/>
        </p:nvSpPr>
        <p:spPr>
          <a:xfrm>
            <a:off x="3695699" y="6873876"/>
            <a:ext cx="1223644"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Weighted</a:t>
            </a:r>
            <a:endParaRPr lang="en-US" sz="1400" i="1" dirty="0">
              <a:latin typeface="Arial" panose="020B0604020202020204" pitchFamily="34" charset="0"/>
              <a:cs typeface="Arial" panose="020B0604020202020204" pitchFamily="34" charset="0"/>
            </a:endParaRPr>
          </a:p>
        </p:txBody>
      </p:sp>
      <p:sp>
        <p:nvSpPr>
          <p:cNvPr id="81" name="Rectangle 80">
            <a:extLst>
              <a:ext uri="{FF2B5EF4-FFF2-40B4-BE49-F238E27FC236}">
                <a16:creationId xmlns:a16="http://schemas.microsoft.com/office/drawing/2014/main" id="{9B4DBD91-829E-460B-BFFF-BF5247ABCE9B}"/>
              </a:ext>
            </a:extLst>
          </p:cNvPr>
          <p:cNvSpPr/>
          <p:nvPr/>
        </p:nvSpPr>
        <p:spPr>
          <a:xfrm>
            <a:off x="903968" y="10256722"/>
            <a:ext cx="4045531" cy="387137"/>
          </a:xfrm>
          <a:prstGeom prst="rect">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62454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38600"/>
            <a:ext cx="8229600" cy="1143000"/>
          </a:xfrm>
        </p:spPr>
        <p:txBody>
          <a:bodyPr/>
          <a:lstStyle/>
          <a:p>
            <a:r>
              <a:rPr lang="en-US" dirty="0"/>
              <a:t>Supplementary figures</a:t>
            </a:r>
          </a:p>
        </p:txBody>
      </p:sp>
    </p:spTree>
    <p:extLst>
      <p:ext uri="{BB962C8B-B14F-4D97-AF65-F5344CB8AC3E}">
        <p14:creationId xmlns:p14="http://schemas.microsoft.com/office/powerpoint/2010/main" val="2142332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TextBox 101"/>
          <p:cNvSpPr txBox="1"/>
          <p:nvPr/>
        </p:nvSpPr>
        <p:spPr>
          <a:xfrm>
            <a:off x="2029231" y="4044563"/>
            <a:ext cx="5661548"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 1 1 1 1 1 1 1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1 </a:t>
            </a:r>
            <a:r>
              <a:rPr lang="en-US" sz="1400" b="1" dirty="0">
                <a:solidFill>
                  <a:srgbClr val="FF0000"/>
                </a:solidFill>
                <a:latin typeface="Arial" panose="020B0604020202020204" pitchFamily="34" charset="0"/>
                <a:cs typeface="Arial" panose="020B0604020202020204" pitchFamily="34" charset="0"/>
              </a:rPr>
              <a:t>0 1 0 0 0</a:t>
            </a:r>
            <a:r>
              <a:rPr lang="en-US" sz="1400" b="1" dirty="0">
                <a:latin typeface="Arial" panose="020B0604020202020204" pitchFamily="34" charset="0"/>
                <a:cs typeface="Arial" panose="020B0604020202020204" pitchFamily="34" charset="0"/>
              </a:rPr>
              <a:t> 1 1</a:t>
            </a:r>
            <a:r>
              <a:rPr lang="en-US" sz="1400" b="1" dirty="0">
                <a:solidFill>
                  <a:srgbClr val="FF0000"/>
                </a:solidFill>
                <a:latin typeface="Arial" panose="020B0604020202020204" pitchFamily="34" charset="0"/>
                <a:cs typeface="Arial" panose="020B0604020202020204" pitchFamily="34" charset="0"/>
              </a:rPr>
              <a:t> 1 1 0 0 </a:t>
            </a:r>
            <a:r>
              <a:rPr lang="en-US" sz="1400" b="1" dirty="0">
                <a:latin typeface="Arial" panose="020B0604020202020204" pitchFamily="34" charset="0"/>
                <a:cs typeface="Arial" panose="020B0604020202020204" pitchFamily="34" charset="0"/>
              </a:rPr>
              <a:t>1</a:t>
            </a:r>
            <a:r>
              <a:rPr lang="en-US" sz="1400" b="1" dirty="0">
                <a:solidFill>
                  <a:srgbClr val="FF0000"/>
                </a:solidFill>
                <a:latin typeface="Arial" panose="020B0604020202020204" pitchFamily="34" charset="0"/>
                <a:cs typeface="Arial" panose="020B0604020202020204" pitchFamily="34" charset="0"/>
              </a:rPr>
              <a:t> 1 </a:t>
            </a:r>
            <a:r>
              <a:rPr lang="en-US" sz="1400" b="1" dirty="0">
                <a:latin typeface="Arial" panose="020B0604020202020204" pitchFamily="34" charset="0"/>
                <a:cs typeface="Arial" panose="020B0604020202020204" pitchFamily="34" charset="0"/>
              </a:rPr>
              <a:t>1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1 1 </a:t>
            </a:r>
          </a:p>
        </p:txBody>
      </p:sp>
      <p:sp>
        <p:nvSpPr>
          <p:cNvPr id="118" name="TextBox 117"/>
          <p:cNvSpPr txBox="1"/>
          <p:nvPr/>
        </p:nvSpPr>
        <p:spPr>
          <a:xfrm>
            <a:off x="1730699" y="5300557"/>
            <a:ext cx="5661548"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 1 1 1 1 1 1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1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0 0 0</a:t>
            </a:r>
            <a:r>
              <a:rPr lang="en-US" sz="1400" b="1" dirty="0">
                <a:latin typeface="Arial" panose="020B0604020202020204" pitchFamily="34" charset="0"/>
                <a:cs typeface="Arial" panose="020B0604020202020204" pitchFamily="34" charset="0"/>
              </a:rPr>
              <a:t> 1</a:t>
            </a:r>
            <a:r>
              <a:rPr lang="en-US" sz="1400" b="1" dirty="0">
                <a:solidFill>
                  <a:srgbClr val="FF0000"/>
                </a:solidFill>
                <a:latin typeface="Arial" panose="020B0604020202020204" pitchFamily="34" charset="0"/>
                <a:cs typeface="Arial" panose="020B0604020202020204" pitchFamily="34" charset="0"/>
              </a:rPr>
              <a:t> 1</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 </a:t>
            </a:r>
            <a:r>
              <a:rPr lang="en-US" sz="1400" b="1" dirty="0">
                <a:latin typeface="Arial" panose="020B0604020202020204" pitchFamily="34" charset="0"/>
                <a:cs typeface="Arial" panose="020B0604020202020204" pitchFamily="34" charset="0"/>
              </a:rPr>
              <a:t>1</a:t>
            </a:r>
            <a:r>
              <a:rPr lang="en-US" sz="1400" b="1" dirty="0">
                <a:solidFill>
                  <a:srgbClr val="FF0000"/>
                </a:solidFill>
                <a:latin typeface="Arial" panose="020B0604020202020204" pitchFamily="34" charset="0"/>
                <a:cs typeface="Arial" panose="020B0604020202020204" pitchFamily="34" charset="0"/>
              </a:rPr>
              <a:t> 0 0 1 </a:t>
            </a:r>
            <a:r>
              <a:rPr lang="en-US" sz="1400" b="1" dirty="0">
                <a:latin typeface="Arial" panose="020B0604020202020204" pitchFamily="34" charset="0"/>
                <a:cs typeface="Arial" panose="020B0604020202020204" pitchFamily="34" charset="0"/>
              </a:rPr>
              <a:t>1 1 </a:t>
            </a:r>
            <a:r>
              <a:rPr lang="en-US" sz="1400" b="1" dirty="0">
                <a:solidFill>
                  <a:srgbClr val="FF0000"/>
                </a:solidFill>
                <a:latin typeface="Arial" panose="020B0604020202020204" pitchFamily="34" charset="0"/>
                <a:cs typeface="Arial" panose="020B0604020202020204" pitchFamily="34" charset="0"/>
              </a:rPr>
              <a:t>0 1 1</a:t>
            </a:r>
          </a:p>
        </p:txBody>
      </p:sp>
      <p:sp>
        <p:nvSpPr>
          <p:cNvPr id="136" name="TextBox 135"/>
          <p:cNvSpPr txBox="1"/>
          <p:nvPr/>
        </p:nvSpPr>
        <p:spPr>
          <a:xfrm>
            <a:off x="1291699" y="5473041"/>
            <a:ext cx="5661548"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1 1 1 </a:t>
            </a:r>
            <a:r>
              <a:rPr lang="en-US" sz="1400" b="1" dirty="0">
                <a:latin typeface="Arial" panose="020B0604020202020204" pitchFamily="34" charset="0"/>
                <a:cs typeface="Arial" panose="020B0604020202020204" pitchFamily="34" charset="0"/>
              </a:rPr>
              <a:t>1 1 1 1 1 1 </a:t>
            </a:r>
            <a:r>
              <a:rPr lang="en-US" sz="1400" b="1" dirty="0">
                <a:solidFill>
                  <a:srgbClr val="FF0000"/>
                </a:solidFill>
                <a:latin typeface="Arial" panose="020B0604020202020204" pitchFamily="34" charset="0"/>
                <a:cs typeface="Arial" panose="020B0604020202020204" pitchFamily="34" charset="0"/>
              </a:rPr>
              <a:t>0 </a:t>
            </a:r>
            <a:r>
              <a:rPr lang="en-US" sz="1400" b="1" dirty="0">
                <a:latin typeface="Arial" panose="020B0604020202020204" pitchFamily="34" charset="0"/>
                <a:cs typeface="Arial" panose="020B0604020202020204" pitchFamily="34" charset="0"/>
              </a:rPr>
              <a:t>1</a:t>
            </a:r>
            <a:r>
              <a:rPr lang="en-US" sz="1400" b="1" dirty="0">
                <a:solidFill>
                  <a:srgbClr val="FF0000"/>
                </a:solidFill>
                <a:latin typeface="Arial" panose="020B0604020202020204" pitchFamily="34" charset="0"/>
                <a:cs typeface="Arial" panose="020B0604020202020204" pitchFamily="34" charset="0"/>
              </a:rPr>
              <a:t> 0 0 0</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1 1</a:t>
            </a:r>
            <a:r>
              <a:rPr lang="en-US" sz="1400" b="1" dirty="0">
                <a:latin typeface="Arial" panose="020B0604020202020204" pitchFamily="34" charset="0"/>
                <a:cs typeface="Arial" panose="020B0604020202020204" pitchFamily="34" charset="0"/>
              </a:rPr>
              <a:t> 1</a:t>
            </a:r>
            <a:r>
              <a:rPr lang="en-US" sz="1400" b="1" dirty="0">
                <a:solidFill>
                  <a:srgbClr val="FF0000"/>
                </a:solidFill>
                <a:latin typeface="Arial" panose="020B0604020202020204" pitchFamily="34" charset="0"/>
                <a:cs typeface="Arial" panose="020B0604020202020204" pitchFamily="34" charset="0"/>
              </a:rPr>
              <a:t> 0 0 </a:t>
            </a:r>
            <a:r>
              <a:rPr lang="en-US" sz="1400" b="1" dirty="0">
                <a:latin typeface="Arial" panose="020B0604020202020204" pitchFamily="34" charset="0"/>
                <a:cs typeface="Arial" panose="020B0604020202020204" pitchFamily="34" charset="0"/>
              </a:rPr>
              <a:t>1</a:t>
            </a:r>
            <a:r>
              <a:rPr lang="en-US" sz="1400" b="1" dirty="0">
                <a:solidFill>
                  <a:srgbClr val="FF0000"/>
                </a:solidFill>
                <a:latin typeface="Arial" panose="020B0604020202020204" pitchFamily="34" charset="0"/>
                <a:cs typeface="Arial" panose="020B0604020202020204" pitchFamily="34" charset="0"/>
              </a:rPr>
              <a:t> 1 1 0</a:t>
            </a:r>
            <a:r>
              <a:rPr lang="en-US" sz="1400" b="1" dirty="0">
                <a:latin typeface="Arial" panose="020B0604020202020204" pitchFamily="34" charset="0"/>
                <a:cs typeface="Arial" panose="020B0604020202020204" pitchFamily="34" charset="0"/>
              </a:rPr>
              <a:t> 1 1</a:t>
            </a:r>
            <a:r>
              <a:rPr lang="en-US" sz="1400" b="1" dirty="0">
                <a:solidFill>
                  <a:srgbClr val="FF0000"/>
                </a:solidFill>
                <a:latin typeface="Arial" panose="020B0604020202020204" pitchFamily="34" charset="0"/>
                <a:cs typeface="Arial" panose="020B0604020202020204" pitchFamily="34" charset="0"/>
              </a:rPr>
              <a:t> </a:t>
            </a:r>
          </a:p>
        </p:txBody>
      </p:sp>
      <p:sp>
        <p:nvSpPr>
          <p:cNvPr id="137" name="TextBox 136"/>
          <p:cNvSpPr txBox="1"/>
          <p:nvPr/>
        </p:nvSpPr>
        <p:spPr>
          <a:xfrm>
            <a:off x="2187052" y="4747969"/>
            <a:ext cx="5661548"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 1 1 1 1 1 1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1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0 1 0 0 0</a:t>
            </a:r>
            <a:r>
              <a:rPr lang="en-US" sz="1400" b="1" dirty="0">
                <a:latin typeface="Arial" panose="020B0604020202020204" pitchFamily="34" charset="0"/>
                <a:cs typeface="Arial" panose="020B0604020202020204" pitchFamily="34" charset="0"/>
              </a:rPr>
              <a:t> 1 </a:t>
            </a:r>
            <a:r>
              <a:rPr lang="en-US" sz="1400" b="1" dirty="0">
                <a:solidFill>
                  <a:srgbClr val="FF0000"/>
                </a:solidFill>
                <a:latin typeface="Arial" panose="020B0604020202020204" pitchFamily="34" charset="0"/>
                <a:cs typeface="Arial" panose="020B0604020202020204" pitchFamily="34" charset="0"/>
              </a:rPr>
              <a:t>1 1 </a:t>
            </a:r>
            <a:r>
              <a:rPr lang="en-US" sz="1400" b="1" dirty="0">
                <a:latin typeface="Arial" panose="020B0604020202020204" pitchFamily="34" charset="0"/>
                <a:cs typeface="Arial" panose="020B0604020202020204" pitchFamily="34" charset="0"/>
              </a:rPr>
              <a:t>1</a:t>
            </a:r>
            <a:r>
              <a:rPr lang="en-US" sz="1400" b="1" dirty="0">
                <a:solidFill>
                  <a:srgbClr val="FF0000"/>
                </a:solidFill>
                <a:latin typeface="Arial" panose="020B0604020202020204" pitchFamily="34" charset="0"/>
                <a:cs typeface="Arial" panose="020B0604020202020204" pitchFamily="34" charset="0"/>
              </a:rPr>
              <a:t> 0 0 1 </a:t>
            </a:r>
            <a:r>
              <a:rPr lang="en-US" sz="1400" b="1" dirty="0">
                <a:latin typeface="Arial" panose="020B0604020202020204" pitchFamily="34" charset="0"/>
                <a:cs typeface="Arial" panose="020B0604020202020204" pitchFamily="34" charset="0"/>
              </a:rPr>
              <a:t>1</a:t>
            </a:r>
            <a:r>
              <a:rPr lang="en-US" sz="1400" b="1" dirty="0">
                <a:solidFill>
                  <a:srgbClr val="FF0000"/>
                </a:solidFill>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1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1 1 </a:t>
            </a:r>
          </a:p>
        </p:txBody>
      </p:sp>
      <p:sp>
        <p:nvSpPr>
          <p:cNvPr id="139" name="TextBox 138"/>
          <p:cNvSpPr txBox="1"/>
          <p:nvPr/>
        </p:nvSpPr>
        <p:spPr>
          <a:xfrm>
            <a:off x="1733954" y="2396541"/>
            <a:ext cx="5661548"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 1 1 1 1 1 1 1 1 1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a:t>
            </a:r>
            <a:r>
              <a:rPr lang="en-US" sz="1400" b="1" dirty="0">
                <a:solidFill>
                  <a:srgbClr val="FF0000"/>
                </a:solidFill>
                <a:latin typeface="Arial" panose="020B0604020202020204" pitchFamily="34" charset="0"/>
                <a:cs typeface="Arial" panose="020B0604020202020204" pitchFamily="34" charset="0"/>
              </a:rPr>
              <a:t>0 0</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1 1 1 1</a:t>
            </a:r>
            <a:r>
              <a:rPr lang="en-US" sz="1400" b="1" dirty="0">
                <a:solidFill>
                  <a:srgbClr val="FF0000"/>
                </a:solidFill>
                <a:latin typeface="Arial" panose="020B0604020202020204" pitchFamily="34" charset="0"/>
                <a:cs typeface="Arial" panose="020B0604020202020204" pitchFamily="34" charset="0"/>
              </a:rPr>
              <a:t> 0 0 </a:t>
            </a:r>
            <a:r>
              <a:rPr lang="en-US" sz="1400" b="1" dirty="0">
                <a:latin typeface="Arial" panose="020B0604020202020204" pitchFamily="34" charset="0"/>
                <a:cs typeface="Arial" panose="020B0604020202020204" pitchFamily="34" charset="0"/>
              </a:rPr>
              <a:t>1</a:t>
            </a:r>
            <a:r>
              <a:rPr lang="en-US" sz="1400" b="1" dirty="0">
                <a:solidFill>
                  <a:srgbClr val="FF0000"/>
                </a:solidFill>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1 1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1 1</a:t>
            </a:r>
          </a:p>
        </p:txBody>
      </p:sp>
      <p:sp>
        <p:nvSpPr>
          <p:cNvPr id="104" name="TextBox 103"/>
          <p:cNvSpPr txBox="1"/>
          <p:nvPr/>
        </p:nvSpPr>
        <p:spPr>
          <a:xfrm>
            <a:off x="1732819" y="2598508"/>
            <a:ext cx="5661548"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 1 1 1 1 1 1 1 1 1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a:t>
            </a:r>
            <a:r>
              <a:rPr lang="en-US" sz="1400" b="1" dirty="0">
                <a:solidFill>
                  <a:srgbClr val="FF0000"/>
                </a:solidFill>
                <a:latin typeface="Arial" panose="020B0604020202020204" pitchFamily="34" charset="0"/>
                <a:cs typeface="Arial" panose="020B0604020202020204" pitchFamily="34" charset="0"/>
              </a:rPr>
              <a:t>0 0</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1 1 1 1</a:t>
            </a:r>
            <a:r>
              <a:rPr lang="en-US" sz="1400" b="1" dirty="0">
                <a:solidFill>
                  <a:srgbClr val="FF0000"/>
                </a:solidFill>
                <a:latin typeface="Arial" panose="020B0604020202020204" pitchFamily="34" charset="0"/>
                <a:cs typeface="Arial" panose="020B0604020202020204" pitchFamily="34" charset="0"/>
              </a:rPr>
              <a:t> 0 0</a:t>
            </a:r>
            <a:r>
              <a:rPr lang="en-US" sz="1400" b="1" dirty="0">
                <a:latin typeface="Arial" panose="020B0604020202020204" pitchFamily="34" charset="0"/>
                <a:cs typeface="Arial" panose="020B0604020202020204" pitchFamily="34" charset="0"/>
              </a:rPr>
              <a:t> 1</a:t>
            </a:r>
            <a:r>
              <a:rPr lang="en-US" sz="1400" b="1" dirty="0">
                <a:solidFill>
                  <a:srgbClr val="FF0000"/>
                </a:solidFill>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1 1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1 1</a:t>
            </a:r>
          </a:p>
        </p:txBody>
      </p:sp>
      <p:sp>
        <p:nvSpPr>
          <p:cNvPr id="72" name="TextBox 71"/>
          <p:cNvSpPr txBox="1"/>
          <p:nvPr/>
        </p:nvSpPr>
        <p:spPr>
          <a:xfrm>
            <a:off x="1733954" y="1795296"/>
            <a:ext cx="5661548"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 1 1 1 1 1 1 1 1 1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a:t>
            </a:r>
            <a:r>
              <a:rPr lang="en-US" sz="1400" b="1" dirty="0">
                <a:solidFill>
                  <a:srgbClr val="FF0000"/>
                </a:solidFill>
                <a:latin typeface="Arial" panose="020B0604020202020204" pitchFamily="34" charset="0"/>
                <a:cs typeface="Arial" panose="020B0604020202020204" pitchFamily="34" charset="0"/>
              </a:rPr>
              <a:t>0 0</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1 1 1 1</a:t>
            </a:r>
            <a:r>
              <a:rPr lang="en-US" sz="1400" b="1" dirty="0">
                <a:solidFill>
                  <a:srgbClr val="FF0000"/>
                </a:solidFill>
                <a:latin typeface="Arial" panose="020B0604020202020204" pitchFamily="34" charset="0"/>
                <a:cs typeface="Arial" panose="020B0604020202020204" pitchFamily="34" charset="0"/>
              </a:rPr>
              <a:t> 0 0 </a:t>
            </a:r>
            <a:r>
              <a:rPr lang="en-US" sz="1400" b="1" dirty="0">
                <a:latin typeface="Arial" panose="020B0604020202020204" pitchFamily="34" charset="0"/>
                <a:cs typeface="Arial" panose="020B0604020202020204" pitchFamily="34" charset="0"/>
              </a:rPr>
              <a:t>1</a:t>
            </a:r>
            <a:r>
              <a:rPr lang="en-US" sz="1400" b="1" dirty="0">
                <a:solidFill>
                  <a:srgbClr val="FF0000"/>
                </a:solidFill>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1 1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1 1</a:t>
            </a:r>
          </a:p>
        </p:txBody>
      </p:sp>
      <p:sp>
        <p:nvSpPr>
          <p:cNvPr id="73" name="TextBox 72"/>
          <p:cNvSpPr txBox="1"/>
          <p:nvPr/>
        </p:nvSpPr>
        <p:spPr>
          <a:xfrm>
            <a:off x="1150697" y="1707425"/>
            <a:ext cx="1391587" cy="461665"/>
          </a:xfrm>
          <a:prstGeom prst="rect">
            <a:avLst/>
          </a:prstGeom>
          <a:noFill/>
        </p:spPr>
        <p:txBody>
          <a:bodyPr wrap="square" rtlCol="0">
            <a:spAutoFit/>
          </a:bodyPr>
          <a:lstStyle/>
          <a:p>
            <a:pPr algn="r"/>
            <a:r>
              <a:rPr lang="en-US" sz="1200" b="1" dirty="0">
                <a:latin typeface="Arial" panose="020B0604020202020204" pitchFamily="34" charset="0"/>
                <a:cs typeface="Arial" panose="020B0604020202020204" pitchFamily="34" charset="0"/>
              </a:rPr>
              <a:t>temporal </a:t>
            </a:r>
          </a:p>
          <a:p>
            <a:pPr algn="r"/>
            <a:r>
              <a:rPr lang="en-US" sz="1200" b="1" dirty="0">
                <a:latin typeface="Arial" panose="020B0604020202020204" pitchFamily="34" charset="0"/>
                <a:cs typeface="Arial" panose="020B0604020202020204" pitchFamily="34" charset="0"/>
              </a:rPr>
              <a:t>mask</a:t>
            </a:r>
          </a:p>
        </p:txBody>
      </p:sp>
      <p:sp>
        <p:nvSpPr>
          <p:cNvPr id="74" name="Rectangle 73"/>
          <p:cNvSpPr/>
          <p:nvPr/>
        </p:nvSpPr>
        <p:spPr>
          <a:xfrm>
            <a:off x="2594852" y="1809672"/>
            <a:ext cx="3933247" cy="25844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8" name="TextBox 77"/>
          <p:cNvSpPr txBox="1"/>
          <p:nvPr/>
        </p:nvSpPr>
        <p:spPr>
          <a:xfrm>
            <a:off x="1464325" y="2185577"/>
            <a:ext cx="612668"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a:t>
            </a:r>
            <a:r>
              <a:rPr lang="en-US" sz="1400" b="1" dirty="0">
                <a:latin typeface="Arial" panose="020B0604020202020204" pitchFamily="34" charset="0"/>
                <a:cs typeface="Arial" panose="020B0604020202020204" pitchFamily="34" charset="0"/>
              </a:rPr>
              <a:t> = 0</a:t>
            </a:r>
          </a:p>
        </p:txBody>
      </p:sp>
      <p:sp>
        <p:nvSpPr>
          <p:cNvPr id="79" name="TextBox 78"/>
          <p:cNvSpPr txBox="1"/>
          <p:nvPr/>
        </p:nvSpPr>
        <p:spPr>
          <a:xfrm>
            <a:off x="1424435" y="2940495"/>
            <a:ext cx="716863"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a:t>
            </a:r>
            <a:r>
              <a:rPr lang="en-US" sz="1400" b="1" dirty="0">
                <a:latin typeface="Arial" panose="020B0604020202020204" pitchFamily="34" charset="0"/>
                <a:cs typeface="Arial" panose="020B0604020202020204" pitchFamily="34" charset="0"/>
              </a:rPr>
              <a:t> = +1</a:t>
            </a:r>
          </a:p>
        </p:txBody>
      </p:sp>
      <p:sp>
        <p:nvSpPr>
          <p:cNvPr id="80" name="TextBox 79"/>
          <p:cNvSpPr txBox="1"/>
          <p:nvPr/>
        </p:nvSpPr>
        <p:spPr>
          <a:xfrm>
            <a:off x="1393585" y="3674335"/>
            <a:ext cx="716863"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a:t>
            </a:r>
            <a:r>
              <a:rPr lang="en-US" sz="1400" b="1" dirty="0">
                <a:latin typeface="Arial" panose="020B0604020202020204" pitchFamily="34" charset="0"/>
                <a:cs typeface="Arial" panose="020B0604020202020204" pitchFamily="34" charset="0"/>
              </a:rPr>
              <a:t> = +2</a:t>
            </a:r>
          </a:p>
        </p:txBody>
      </p:sp>
      <p:sp>
        <p:nvSpPr>
          <p:cNvPr id="81" name="TextBox 80"/>
          <p:cNvSpPr txBox="1"/>
          <p:nvPr/>
        </p:nvSpPr>
        <p:spPr>
          <a:xfrm>
            <a:off x="1409230" y="4376802"/>
            <a:ext cx="716863"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a:t>
            </a:r>
            <a:r>
              <a:rPr lang="en-US" sz="1400" b="1" dirty="0">
                <a:latin typeface="Arial" panose="020B0604020202020204" pitchFamily="34" charset="0"/>
                <a:cs typeface="Arial" panose="020B0604020202020204" pitchFamily="34" charset="0"/>
              </a:rPr>
              <a:t> = +3</a:t>
            </a:r>
          </a:p>
        </p:txBody>
      </p:sp>
      <p:sp>
        <p:nvSpPr>
          <p:cNvPr id="82" name="TextBox 81"/>
          <p:cNvSpPr txBox="1"/>
          <p:nvPr/>
        </p:nvSpPr>
        <p:spPr>
          <a:xfrm>
            <a:off x="1418294" y="5093145"/>
            <a:ext cx="671979" cy="338554"/>
          </a:xfrm>
          <a:prstGeom prst="rect">
            <a:avLst/>
          </a:prstGeom>
          <a:noFill/>
        </p:spPr>
        <p:txBody>
          <a:bodyPr wrap="none" rtlCol="0">
            <a:spAutoFit/>
          </a:bodyPr>
          <a:lstStyle/>
          <a:p>
            <a:r>
              <a:rPr lang="en-US" sz="1600" b="1" dirty="0">
                <a:latin typeface="Arial" panose="020B0604020202020204" pitchFamily="34" charset="0"/>
                <a:cs typeface="Arial" panose="020B0604020202020204" pitchFamily="34" charset="0"/>
              </a:rPr>
              <a:t>∆</a:t>
            </a:r>
            <a:r>
              <a:rPr lang="en-US" sz="1400" b="1" dirty="0">
                <a:latin typeface="Arial" panose="020B0604020202020204" pitchFamily="34" charset="0"/>
                <a:cs typeface="Arial" panose="020B0604020202020204" pitchFamily="34" charset="0"/>
              </a:rPr>
              <a:t> = -3</a:t>
            </a:r>
          </a:p>
        </p:txBody>
      </p:sp>
      <p:sp>
        <p:nvSpPr>
          <p:cNvPr id="83" name="TextBox 82"/>
          <p:cNvSpPr txBox="1"/>
          <p:nvPr/>
        </p:nvSpPr>
        <p:spPr>
          <a:xfrm>
            <a:off x="1158237" y="2416088"/>
            <a:ext cx="1066921" cy="276999"/>
          </a:xfrm>
          <a:prstGeom prst="rect">
            <a:avLst/>
          </a:prstGeom>
          <a:noFill/>
        </p:spPr>
        <p:txBody>
          <a:bodyPr wrap="square" rtlCol="0">
            <a:spAutoFit/>
          </a:bodyPr>
          <a:lstStyle/>
          <a:p>
            <a:pPr algn="r"/>
            <a:r>
              <a:rPr lang="en-US" sz="1200" b="1" dirty="0">
                <a:solidFill>
                  <a:schemeClr val="bg1">
                    <a:lumMod val="50000"/>
                  </a:schemeClr>
                </a:solidFill>
                <a:latin typeface="Arial" panose="020B0604020202020204" pitchFamily="34" charset="0"/>
                <a:cs typeface="Arial" panose="020B0604020202020204" pitchFamily="34" charset="0"/>
              </a:rPr>
              <a:t>mask 1</a:t>
            </a:r>
          </a:p>
        </p:txBody>
      </p:sp>
      <p:sp>
        <p:nvSpPr>
          <p:cNvPr id="84" name="TextBox 83"/>
          <p:cNvSpPr txBox="1"/>
          <p:nvPr/>
        </p:nvSpPr>
        <p:spPr>
          <a:xfrm>
            <a:off x="1167326" y="3164712"/>
            <a:ext cx="1057648" cy="276999"/>
          </a:xfrm>
          <a:prstGeom prst="rect">
            <a:avLst/>
          </a:prstGeom>
          <a:noFill/>
        </p:spPr>
        <p:txBody>
          <a:bodyPr wrap="square" rtlCol="0">
            <a:spAutoFit/>
          </a:bodyPr>
          <a:lstStyle/>
          <a:p>
            <a:pPr algn="r"/>
            <a:r>
              <a:rPr lang="en-US" sz="1200" b="1" dirty="0">
                <a:solidFill>
                  <a:schemeClr val="bg1">
                    <a:lumMod val="50000"/>
                  </a:schemeClr>
                </a:solidFill>
                <a:latin typeface="Arial" panose="020B0604020202020204" pitchFamily="34" charset="0"/>
                <a:cs typeface="Arial" panose="020B0604020202020204" pitchFamily="34" charset="0"/>
              </a:rPr>
              <a:t>mask 1</a:t>
            </a:r>
          </a:p>
        </p:txBody>
      </p:sp>
      <p:sp>
        <p:nvSpPr>
          <p:cNvPr id="85" name="TextBox 84"/>
          <p:cNvSpPr txBox="1"/>
          <p:nvPr/>
        </p:nvSpPr>
        <p:spPr>
          <a:xfrm>
            <a:off x="1167324" y="3890424"/>
            <a:ext cx="1057648" cy="276999"/>
          </a:xfrm>
          <a:prstGeom prst="rect">
            <a:avLst/>
          </a:prstGeom>
          <a:noFill/>
        </p:spPr>
        <p:txBody>
          <a:bodyPr wrap="square" rtlCol="0">
            <a:spAutoFit/>
          </a:bodyPr>
          <a:lstStyle/>
          <a:p>
            <a:pPr algn="r"/>
            <a:r>
              <a:rPr lang="en-US" sz="1200" b="1" dirty="0">
                <a:solidFill>
                  <a:schemeClr val="bg1">
                    <a:lumMod val="50000"/>
                  </a:schemeClr>
                </a:solidFill>
                <a:latin typeface="Arial" panose="020B0604020202020204" pitchFamily="34" charset="0"/>
                <a:cs typeface="Arial" panose="020B0604020202020204" pitchFamily="34" charset="0"/>
              </a:rPr>
              <a:t>mask 1</a:t>
            </a:r>
          </a:p>
        </p:txBody>
      </p:sp>
      <p:sp>
        <p:nvSpPr>
          <p:cNvPr id="86" name="TextBox 85"/>
          <p:cNvSpPr txBox="1"/>
          <p:nvPr/>
        </p:nvSpPr>
        <p:spPr>
          <a:xfrm>
            <a:off x="1167324" y="2610709"/>
            <a:ext cx="1057824" cy="276999"/>
          </a:xfrm>
          <a:prstGeom prst="rect">
            <a:avLst/>
          </a:prstGeom>
          <a:noFill/>
        </p:spPr>
        <p:txBody>
          <a:bodyPr wrap="square" rtlCol="0">
            <a:spAutoFit/>
          </a:bodyPr>
          <a:lstStyle/>
          <a:p>
            <a:pPr algn="r"/>
            <a:r>
              <a:rPr lang="en-US" sz="1200" b="1" dirty="0">
                <a:solidFill>
                  <a:srgbClr val="0000FF"/>
                </a:solidFill>
                <a:latin typeface="Arial" panose="020B0604020202020204" pitchFamily="34" charset="0"/>
                <a:cs typeface="Arial" panose="020B0604020202020204" pitchFamily="34" charset="0"/>
              </a:rPr>
              <a:t>mask 2</a:t>
            </a:r>
          </a:p>
        </p:txBody>
      </p:sp>
      <p:sp>
        <p:nvSpPr>
          <p:cNvPr id="87" name="TextBox 86"/>
          <p:cNvSpPr txBox="1"/>
          <p:nvPr/>
        </p:nvSpPr>
        <p:spPr>
          <a:xfrm>
            <a:off x="1165212" y="3363077"/>
            <a:ext cx="1057648" cy="276999"/>
          </a:xfrm>
          <a:prstGeom prst="rect">
            <a:avLst/>
          </a:prstGeom>
          <a:noFill/>
        </p:spPr>
        <p:txBody>
          <a:bodyPr wrap="square" rtlCol="0">
            <a:spAutoFit/>
          </a:bodyPr>
          <a:lstStyle/>
          <a:p>
            <a:pPr algn="r"/>
            <a:r>
              <a:rPr lang="en-US" sz="1200" b="1" dirty="0">
                <a:solidFill>
                  <a:srgbClr val="0000FF"/>
                </a:solidFill>
                <a:latin typeface="Arial" panose="020B0604020202020204" pitchFamily="34" charset="0"/>
                <a:cs typeface="Arial" panose="020B0604020202020204" pitchFamily="34" charset="0"/>
              </a:rPr>
              <a:t>mask 2</a:t>
            </a:r>
          </a:p>
        </p:txBody>
      </p:sp>
      <p:sp>
        <p:nvSpPr>
          <p:cNvPr id="88" name="TextBox 87"/>
          <p:cNvSpPr txBox="1"/>
          <p:nvPr/>
        </p:nvSpPr>
        <p:spPr>
          <a:xfrm>
            <a:off x="1167502" y="4063904"/>
            <a:ext cx="1057648" cy="276999"/>
          </a:xfrm>
          <a:prstGeom prst="rect">
            <a:avLst/>
          </a:prstGeom>
          <a:noFill/>
        </p:spPr>
        <p:txBody>
          <a:bodyPr wrap="square" rtlCol="0">
            <a:spAutoFit/>
          </a:bodyPr>
          <a:lstStyle/>
          <a:p>
            <a:pPr algn="r"/>
            <a:r>
              <a:rPr lang="en-US" sz="1200" b="1" dirty="0">
                <a:solidFill>
                  <a:srgbClr val="0000FF"/>
                </a:solidFill>
                <a:latin typeface="Arial" panose="020B0604020202020204" pitchFamily="34" charset="0"/>
                <a:cs typeface="Arial" panose="020B0604020202020204" pitchFamily="34" charset="0"/>
              </a:rPr>
              <a:t>mask 2</a:t>
            </a:r>
          </a:p>
        </p:txBody>
      </p:sp>
      <p:sp>
        <p:nvSpPr>
          <p:cNvPr id="89" name="TextBox 88"/>
          <p:cNvSpPr txBox="1"/>
          <p:nvPr/>
        </p:nvSpPr>
        <p:spPr>
          <a:xfrm>
            <a:off x="1165890" y="4583977"/>
            <a:ext cx="1057648" cy="276999"/>
          </a:xfrm>
          <a:prstGeom prst="rect">
            <a:avLst/>
          </a:prstGeom>
          <a:noFill/>
        </p:spPr>
        <p:txBody>
          <a:bodyPr wrap="square" rtlCol="0">
            <a:spAutoFit/>
          </a:bodyPr>
          <a:lstStyle/>
          <a:p>
            <a:pPr algn="r"/>
            <a:r>
              <a:rPr lang="en-US" sz="1200" b="1" dirty="0">
                <a:solidFill>
                  <a:schemeClr val="bg1">
                    <a:lumMod val="50000"/>
                  </a:schemeClr>
                </a:solidFill>
                <a:latin typeface="Arial" panose="020B0604020202020204" pitchFamily="34" charset="0"/>
                <a:cs typeface="Arial" panose="020B0604020202020204" pitchFamily="34" charset="0"/>
              </a:rPr>
              <a:t>mask 1</a:t>
            </a:r>
          </a:p>
        </p:txBody>
      </p:sp>
      <p:sp>
        <p:nvSpPr>
          <p:cNvPr id="90" name="TextBox 89"/>
          <p:cNvSpPr txBox="1"/>
          <p:nvPr/>
        </p:nvSpPr>
        <p:spPr>
          <a:xfrm>
            <a:off x="1166066" y="4757442"/>
            <a:ext cx="1057648" cy="276999"/>
          </a:xfrm>
          <a:prstGeom prst="rect">
            <a:avLst/>
          </a:prstGeom>
          <a:noFill/>
        </p:spPr>
        <p:txBody>
          <a:bodyPr wrap="square" rtlCol="0">
            <a:spAutoFit/>
          </a:bodyPr>
          <a:lstStyle/>
          <a:p>
            <a:pPr algn="r"/>
            <a:r>
              <a:rPr lang="en-US" sz="1200" b="1" dirty="0">
                <a:solidFill>
                  <a:srgbClr val="0000FF"/>
                </a:solidFill>
                <a:latin typeface="Arial" panose="020B0604020202020204" pitchFamily="34" charset="0"/>
                <a:cs typeface="Arial" panose="020B0604020202020204" pitchFamily="34" charset="0"/>
              </a:rPr>
              <a:t>mask 2</a:t>
            </a:r>
          </a:p>
        </p:txBody>
      </p:sp>
      <p:sp>
        <p:nvSpPr>
          <p:cNvPr id="91" name="TextBox 90"/>
          <p:cNvSpPr txBox="1"/>
          <p:nvPr/>
        </p:nvSpPr>
        <p:spPr>
          <a:xfrm>
            <a:off x="1150692" y="5320181"/>
            <a:ext cx="1057648" cy="276999"/>
          </a:xfrm>
          <a:prstGeom prst="rect">
            <a:avLst/>
          </a:prstGeom>
          <a:noFill/>
        </p:spPr>
        <p:txBody>
          <a:bodyPr wrap="square" rtlCol="0">
            <a:spAutoFit/>
          </a:bodyPr>
          <a:lstStyle/>
          <a:p>
            <a:pPr algn="r"/>
            <a:r>
              <a:rPr lang="en-US" sz="1200" b="1" dirty="0">
                <a:solidFill>
                  <a:schemeClr val="bg1">
                    <a:lumMod val="50000"/>
                  </a:schemeClr>
                </a:solidFill>
                <a:latin typeface="Arial" panose="020B0604020202020204" pitchFamily="34" charset="0"/>
                <a:cs typeface="Arial" panose="020B0604020202020204" pitchFamily="34" charset="0"/>
              </a:rPr>
              <a:t>mask 1</a:t>
            </a:r>
          </a:p>
        </p:txBody>
      </p:sp>
      <p:sp>
        <p:nvSpPr>
          <p:cNvPr id="92" name="TextBox 91"/>
          <p:cNvSpPr txBox="1"/>
          <p:nvPr/>
        </p:nvSpPr>
        <p:spPr>
          <a:xfrm>
            <a:off x="1150869" y="5481872"/>
            <a:ext cx="1057648" cy="276999"/>
          </a:xfrm>
          <a:prstGeom prst="rect">
            <a:avLst/>
          </a:prstGeom>
          <a:noFill/>
        </p:spPr>
        <p:txBody>
          <a:bodyPr wrap="square" rtlCol="0">
            <a:spAutoFit/>
          </a:bodyPr>
          <a:lstStyle/>
          <a:p>
            <a:pPr algn="r"/>
            <a:r>
              <a:rPr lang="en-US" sz="1200" b="1" dirty="0">
                <a:solidFill>
                  <a:srgbClr val="0000FF"/>
                </a:solidFill>
                <a:latin typeface="Arial" panose="020B0604020202020204" pitchFamily="34" charset="0"/>
                <a:cs typeface="Arial" panose="020B0604020202020204" pitchFamily="34" charset="0"/>
              </a:rPr>
              <a:t>mask 2</a:t>
            </a:r>
          </a:p>
        </p:txBody>
      </p:sp>
      <p:sp>
        <p:nvSpPr>
          <p:cNvPr id="97" name="TextBox 96"/>
          <p:cNvSpPr txBox="1"/>
          <p:nvPr/>
        </p:nvSpPr>
        <p:spPr>
          <a:xfrm>
            <a:off x="1732819" y="3140761"/>
            <a:ext cx="5661548"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1 1 1 1 1 1 1 1 </a:t>
            </a:r>
            <a:r>
              <a:rPr lang="en-US" sz="1400" b="1" dirty="0">
                <a:solidFill>
                  <a:srgbClr val="FF0000"/>
                </a:solidFill>
                <a:latin typeface="Arial" panose="020B0604020202020204" pitchFamily="34" charset="0"/>
                <a:cs typeface="Arial" panose="020B0604020202020204" pitchFamily="34" charset="0"/>
              </a:rPr>
              <a:t>0 1 0 0</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1 1 1</a:t>
            </a:r>
            <a:r>
              <a:rPr lang="en-US" sz="1400" b="1" dirty="0">
                <a:solidFill>
                  <a:srgbClr val="FF0000"/>
                </a:solidFill>
                <a:latin typeface="Arial" panose="020B0604020202020204" pitchFamily="34" charset="0"/>
                <a:cs typeface="Arial" panose="020B0604020202020204" pitchFamily="34" charset="0"/>
              </a:rPr>
              <a:t> 0 0 1 </a:t>
            </a:r>
            <a:r>
              <a:rPr lang="en-US" sz="1400" b="1" dirty="0">
                <a:latin typeface="Arial" panose="020B0604020202020204" pitchFamily="34" charset="0"/>
                <a:cs typeface="Arial" panose="020B0604020202020204" pitchFamily="34" charset="0"/>
              </a:rPr>
              <a:t>1 1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1</a:t>
            </a:r>
          </a:p>
        </p:txBody>
      </p:sp>
      <p:sp>
        <p:nvSpPr>
          <p:cNvPr id="101" name="TextBox 100"/>
          <p:cNvSpPr txBox="1"/>
          <p:nvPr/>
        </p:nvSpPr>
        <p:spPr>
          <a:xfrm>
            <a:off x="1938749" y="3342751"/>
            <a:ext cx="5562600"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 1 1 1 1 1 1 1 1 </a:t>
            </a:r>
            <a:r>
              <a:rPr lang="en-US" sz="1400" b="1" dirty="0">
                <a:solidFill>
                  <a:srgbClr val="FF0000"/>
                </a:solidFill>
                <a:latin typeface="Arial" panose="020B0604020202020204" pitchFamily="34" charset="0"/>
                <a:cs typeface="Arial" panose="020B0604020202020204" pitchFamily="34" charset="0"/>
              </a:rPr>
              <a:t>1 0 1 0</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1 1 1</a:t>
            </a:r>
            <a:r>
              <a:rPr lang="en-US" sz="1400" b="1" dirty="0">
                <a:solidFill>
                  <a:srgbClr val="FF0000"/>
                </a:solidFill>
                <a:latin typeface="Arial" panose="020B0604020202020204" pitchFamily="34" charset="0"/>
                <a:cs typeface="Arial" panose="020B0604020202020204" pitchFamily="34" charset="0"/>
              </a:rPr>
              <a:t> 1 0 0 </a:t>
            </a:r>
            <a:r>
              <a:rPr lang="en-US" sz="1400" b="1" dirty="0">
                <a:latin typeface="Arial" panose="020B0604020202020204" pitchFamily="34" charset="0"/>
                <a:cs typeface="Arial" panose="020B0604020202020204" pitchFamily="34" charset="0"/>
              </a:rPr>
              <a:t>1</a:t>
            </a:r>
            <a:r>
              <a:rPr lang="en-US" sz="1400" b="1" dirty="0">
                <a:solidFill>
                  <a:srgbClr val="FF0000"/>
                </a:solidFill>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1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a:t>
            </a:r>
            <a:r>
              <a:rPr lang="en-US" sz="1400" b="1" dirty="0">
                <a:solidFill>
                  <a:srgbClr val="FF0000"/>
                </a:solidFill>
                <a:latin typeface="Arial" panose="020B0604020202020204" pitchFamily="34" charset="0"/>
                <a:cs typeface="Arial" panose="020B0604020202020204" pitchFamily="34" charset="0"/>
              </a:rPr>
              <a:t>1</a:t>
            </a:r>
          </a:p>
        </p:txBody>
      </p:sp>
      <p:sp>
        <p:nvSpPr>
          <p:cNvPr id="103" name="TextBox 102"/>
          <p:cNvSpPr txBox="1"/>
          <p:nvPr/>
        </p:nvSpPr>
        <p:spPr>
          <a:xfrm>
            <a:off x="1732819" y="3879517"/>
            <a:ext cx="5661548"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1 1 1 1 1 1 1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a:t>
            </a:r>
            <a:r>
              <a:rPr lang="en-US" sz="1400" b="1" dirty="0">
                <a:solidFill>
                  <a:srgbClr val="FF0000"/>
                </a:solidFill>
                <a:latin typeface="Arial" panose="020B0604020202020204" pitchFamily="34" charset="0"/>
                <a:cs typeface="Arial" panose="020B0604020202020204" pitchFamily="34" charset="0"/>
              </a:rPr>
              <a:t>0 0 0 1 1</a:t>
            </a:r>
            <a:r>
              <a:rPr lang="en-US" sz="1400" b="1" dirty="0">
                <a:latin typeface="Arial" panose="020B0604020202020204" pitchFamily="34" charset="0"/>
                <a:cs typeface="Arial" panose="020B0604020202020204" pitchFamily="34" charset="0"/>
              </a:rPr>
              <a:t> 1 1</a:t>
            </a:r>
            <a:r>
              <a:rPr lang="en-US" sz="1400" b="1" dirty="0">
                <a:solidFill>
                  <a:srgbClr val="FF0000"/>
                </a:solidFill>
                <a:latin typeface="Arial" panose="020B0604020202020204" pitchFamily="34" charset="0"/>
                <a:cs typeface="Arial" panose="020B0604020202020204" pitchFamily="34" charset="0"/>
              </a:rPr>
              <a:t> 0 0 1 1 </a:t>
            </a:r>
            <a:r>
              <a:rPr lang="en-US" sz="1400" b="1" dirty="0">
                <a:latin typeface="Arial" panose="020B0604020202020204" pitchFamily="34" charset="0"/>
                <a:cs typeface="Arial" panose="020B0604020202020204" pitchFamily="34" charset="0"/>
              </a:rPr>
              <a:t>1</a:t>
            </a:r>
            <a:r>
              <a:rPr lang="en-US" sz="1400" b="1" dirty="0">
                <a:solidFill>
                  <a:srgbClr val="FF0000"/>
                </a:solidFill>
                <a:latin typeface="Arial" panose="020B0604020202020204" pitchFamily="34" charset="0"/>
                <a:cs typeface="Arial" panose="020B0604020202020204" pitchFamily="34" charset="0"/>
              </a:rPr>
              <a:t> 0 </a:t>
            </a:r>
            <a:r>
              <a:rPr lang="en-US" sz="1400" b="1" dirty="0">
                <a:latin typeface="Arial" panose="020B0604020202020204" pitchFamily="34" charset="0"/>
                <a:cs typeface="Arial" panose="020B0604020202020204" pitchFamily="34" charset="0"/>
              </a:rPr>
              <a:t>1 </a:t>
            </a:r>
            <a:r>
              <a:rPr lang="en-US" sz="1400" b="1" dirty="0">
                <a:solidFill>
                  <a:srgbClr val="FF0000"/>
                </a:solidFill>
                <a:latin typeface="Arial" panose="020B0604020202020204" pitchFamily="34" charset="0"/>
                <a:cs typeface="Arial" panose="020B0604020202020204" pitchFamily="34" charset="0"/>
              </a:rPr>
              <a:t>1</a:t>
            </a:r>
            <a:endParaRPr lang="en-US" sz="1400" b="1" dirty="0">
              <a:latin typeface="Arial" panose="020B0604020202020204" pitchFamily="34" charset="0"/>
              <a:cs typeface="Arial" panose="020B0604020202020204" pitchFamily="34" charset="0"/>
            </a:endParaRPr>
          </a:p>
        </p:txBody>
      </p:sp>
      <p:sp>
        <p:nvSpPr>
          <p:cNvPr id="112" name="TextBox 111"/>
          <p:cNvSpPr txBox="1"/>
          <p:nvPr/>
        </p:nvSpPr>
        <p:spPr>
          <a:xfrm>
            <a:off x="1731384" y="4572783"/>
            <a:ext cx="5661548"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1 1 1 1 1 1 </a:t>
            </a:r>
            <a:r>
              <a:rPr lang="en-US" sz="1400" b="1" dirty="0">
                <a:solidFill>
                  <a:srgbClr val="FF0000"/>
                </a:solidFill>
                <a:latin typeface="Arial" panose="020B0604020202020204" pitchFamily="34" charset="0"/>
                <a:cs typeface="Arial" panose="020B0604020202020204" pitchFamily="34" charset="0"/>
              </a:rPr>
              <a:t>0</a:t>
            </a:r>
            <a:r>
              <a:rPr lang="en-US" sz="1400" b="1" dirty="0">
                <a:latin typeface="Arial" panose="020B0604020202020204" pitchFamily="34" charset="0"/>
                <a:cs typeface="Arial" panose="020B0604020202020204" pitchFamily="34" charset="0"/>
              </a:rPr>
              <a:t> 1 </a:t>
            </a:r>
            <a:r>
              <a:rPr lang="en-US" sz="1400" b="1" dirty="0">
                <a:solidFill>
                  <a:srgbClr val="FF0000"/>
                </a:solidFill>
                <a:latin typeface="Arial" panose="020B0604020202020204" pitchFamily="34" charset="0"/>
                <a:cs typeface="Arial" panose="020B0604020202020204" pitchFamily="34" charset="0"/>
              </a:rPr>
              <a:t>0 0 0 1 1</a:t>
            </a:r>
            <a:r>
              <a:rPr lang="en-US" sz="1400" b="1" dirty="0">
                <a:latin typeface="Arial" panose="020B0604020202020204" pitchFamily="34" charset="0"/>
                <a:cs typeface="Arial" panose="020B0604020202020204" pitchFamily="34" charset="0"/>
              </a:rPr>
              <a:t> </a:t>
            </a:r>
            <a:r>
              <a:rPr lang="en-US" sz="1400" b="1" dirty="0">
                <a:solidFill>
                  <a:srgbClr val="FF0000"/>
                </a:solidFill>
                <a:latin typeface="Arial" panose="020B0604020202020204" pitchFamily="34" charset="0"/>
                <a:cs typeface="Arial" panose="020B0604020202020204" pitchFamily="34" charset="0"/>
              </a:rPr>
              <a:t>1</a:t>
            </a:r>
            <a:r>
              <a:rPr lang="en-US" sz="1400" b="1" dirty="0">
                <a:latin typeface="Arial" panose="020B0604020202020204" pitchFamily="34" charset="0"/>
                <a:cs typeface="Arial" panose="020B0604020202020204" pitchFamily="34" charset="0"/>
              </a:rPr>
              <a:t> 1</a:t>
            </a:r>
            <a:r>
              <a:rPr lang="en-US" sz="1400" b="1" dirty="0">
                <a:solidFill>
                  <a:srgbClr val="FF0000"/>
                </a:solidFill>
                <a:latin typeface="Arial" panose="020B0604020202020204" pitchFamily="34" charset="0"/>
                <a:cs typeface="Arial" panose="020B0604020202020204" pitchFamily="34" charset="0"/>
              </a:rPr>
              <a:t> 0 0 </a:t>
            </a:r>
            <a:r>
              <a:rPr lang="en-US" sz="1400" b="1" dirty="0">
                <a:latin typeface="Arial" panose="020B0604020202020204" pitchFamily="34" charset="0"/>
                <a:cs typeface="Arial" panose="020B0604020202020204" pitchFamily="34" charset="0"/>
              </a:rPr>
              <a:t>1</a:t>
            </a:r>
            <a:r>
              <a:rPr lang="en-US" sz="1400" b="1" dirty="0">
                <a:solidFill>
                  <a:srgbClr val="FF0000"/>
                </a:solidFill>
                <a:latin typeface="Arial" panose="020B0604020202020204" pitchFamily="34" charset="0"/>
                <a:cs typeface="Arial" panose="020B0604020202020204" pitchFamily="34" charset="0"/>
              </a:rPr>
              <a:t> 1 1 0 </a:t>
            </a:r>
            <a:r>
              <a:rPr lang="en-US" sz="1400" b="1" dirty="0">
                <a:latin typeface="Arial" panose="020B0604020202020204" pitchFamily="34" charset="0"/>
                <a:cs typeface="Arial" panose="020B0604020202020204" pitchFamily="34" charset="0"/>
              </a:rPr>
              <a:t>1 1</a:t>
            </a:r>
          </a:p>
        </p:txBody>
      </p:sp>
      <p:sp>
        <p:nvSpPr>
          <p:cNvPr id="121" name="TextBox 120"/>
          <p:cNvSpPr txBox="1"/>
          <p:nvPr/>
        </p:nvSpPr>
        <p:spPr>
          <a:xfrm>
            <a:off x="6789494" y="3736941"/>
            <a:ext cx="980367"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N = 12</a:t>
            </a:r>
          </a:p>
        </p:txBody>
      </p:sp>
      <p:sp>
        <p:nvSpPr>
          <p:cNvPr id="122" name="TextBox 121"/>
          <p:cNvSpPr txBox="1"/>
          <p:nvPr/>
        </p:nvSpPr>
        <p:spPr>
          <a:xfrm>
            <a:off x="6789494" y="2980598"/>
            <a:ext cx="980367"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N = 14</a:t>
            </a:r>
          </a:p>
        </p:txBody>
      </p:sp>
      <p:sp>
        <p:nvSpPr>
          <p:cNvPr id="123" name="TextBox 122"/>
          <p:cNvSpPr txBox="1"/>
          <p:nvPr/>
        </p:nvSpPr>
        <p:spPr>
          <a:xfrm>
            <a:off x="6789494" y="2230529"/>
            <a:ext cx="980367"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N = 19</a:t>
            </a:r>
          </a:p>
        </p:txBody>
      </p:sp>
      <p:sp>
        <p:nvSpPr>
          <p:cNvPr id="124" name="TextBox 123"/>
          <p:cNvSpPr txBox="1"/>
          <p:nvPr/>
        </p:nvSpPr>
        <p:spPr>
          <a:xfrm>
            <a:off x="6789494" y="2429770"/>
            <a:ext cx="980367" cy="276999"/>
          </a:xfrm>
          <a:prstGeom prst="rect">
            <a:avLst/>
          </a:prstGeom>
          <a:noFill/>
        </p:spPr>
        <p:txBody>
          <a:bodyPr wrap="square" rtlCol="0">
            <a:spAutoFit/>
          </a:bodyPr>
          <a:lstStyle/>
          <a:p>
            <a:pPr algn="ctr"/>
            <a:r>
              <a:rPr lang="en-US" sz="1200" b="1" dirty="0">
                <a:solidFill>
                  <a:srgbClr val="009242"/>
                </a:solidFill>
                <a:latin typeface="Arial" panose="020B0604020202020204" pitchFamily="34" charset="0"/>
                <a:cs typeface="Arial" panose="020B0604020202020204" pitchFamily="34" charset="0"/>
              </a:rPr>
              <a:t>N = 14</a:t>
            </a:r>
          </a:p>
        </p:txBody>
      </p:sp>
      <p:sp>
        <p:nvSpPr>
          <p:cNvPr id="125" name="TextBox 124"/>
          <p:cNvSpPr txBox="1"/>
          <p:nvPr/>
        </p:nvSpPr>
        <p:spPr>
          <a:xfrm>
            <a:off x="6789494" y="3183361"/>
            <a:ext cx="980367" cy="276999"/>
          </a:xfrm>
          <a:prstGeom prst="rect">
            <a:avLst/>
          </a:prstGeom>
          <a:noFill/>
        </p:spPr>
        <p:txBody>
          <a:bodyPr wrap="square" rtlCol="0">
            <a:spAutoFit/>
          </a:bodyPr>
          <a:lstStyle/>
          <a:p>
            <a:pPr algn="ctr"/>
            <a:r>
              <a:rPr lang="en-US" sz="1200" b="1" dirty="0">
                <a:solidFill>
                  <a:srgbClr val="009242"/>
                </a:solidFill>
                <a:latin typeface="Arial" panose="020B0604020202020204" pitchFamily="34" charset="0"/>
                <a:cs typeface="Arial" panose="020B0604020202020204" pitchFamily="34" charset="0"/>
              </a:rPr>
              <a:t>N = 12</a:t>
            </a:r>
          </a:p>
        </p:txBody>
      </p:sp>
      <p:sp>
        <p:nvSpPr>
          <p:cNvPr id="126" name="TextBox 125"/>
          <p:cNvSpPr txBox="1"/>
          <p:nvPr/>
        </p:nvSpPr>
        <p:spPr>
          <a:xfrm>
            <a:off x="6789494" y="3913172"/>
            <a:ext cx="980367" cy="276999"/>
          </a:xfrm>
          <a:prstGeom prst="rect">
            <a:avLst/>
          </a:prstGeom>
          <a:noFill/>
        </p:spPr>
        <p:txBody>
          <a:bodyPr wrap="square" rtlCol="0">
            <a:spAutoFit/>
          </a:bodyPr>
          <a:lstStyle/>
          <a:p>
            <a:pPr algn="ctr"/>
            <a:r>
              <a:rPr lang="en-US" sz="1200" b="1" dirty="0">
                <a:solidFill>
                  <a:srgbClr val="009242"/>
                </a:solidFill>
                <a:latin typeface="Arial" panose="020B0604020202020204" pitchFamily="34" charset="0"/>
                <a:cs typeface="Arial" panose="020B0604020202020204" pitchFamily="34" charset="0"/>
              </a:rPr>
              <a:t>N = 10</a:t>
            </a:r>
          </a:p>
        </p:txBody>
      </p:sp>
      <p:sp>
        <p:nvSpPr>
          <p:cNvPr id="127" name="TextBox 126"/>
          <p:cNvSpPr txBox="1"/>
          <p:nvPr/>
        </p:nvSpPr>
        <p:spPr>
          <a:xfrm>
            <a:off x="6840222" y="2612650"/>
            <a:ext cx="980367" cy="276999"/>
          </a:xfrm>
          <a:prstGeom prst="rect">
            <a:avLst/>
          </a:prstGeom>
          <a:noFill/>
        </p:spPr>
        <p:txBody>
          <a:bodyPr wrap="square" rtlCol="0">
            <a:spAutoFit/>
          </a:bodyPr>
          <a:lstStyle/>
          <a:p>
            <a:pPr algn="ctr"/>
            <a:r>
              <a:rPr lang="en-US" sz="1200" b="1" dirty="0">
                <a:solidFill>
                  <a:srgbClr val="00CC00"/>
                </a:solidFill>
                <a:latin typeface="Arial" panose="020B0604020202020204" pitchFamily="34" charset="0"/>
                <a:cs typeface="Arial" panose="020B0604020202020204" pitchFamily="34" charset="0"/>
              </a:rPr>
              <a:t>N = 8</a:t>
            </a:r>
          </a:p>
        </p:txBody>
      </p:sp>
      <p:sp>
        <p:nvSpPr>
          <p:cNvPr id="128" name="TextBox 127"/>
          <p:cNvSpPr txBox="1"/>
          <p:nvPr/>
        </p:nvSpPr>
        <p:spPr>
          <a:xfrm>
            <a:off x="6949400" y="3365509"/>
            <a:ext cx="762000" cy="276999"/>
          </a:xfrm>
          <a:prstGeom prst="rect">
            <a:avLst/>
          </a:prstGeom>
          <a:noFill/>
        </p:spPr>
        <p:txBody>
          <a:bodyPr wrap="square" rtlCol="0">
            <a:spAutoFit/>
          </a:bodyPr>
          <a:lstStyle/>
          <a:p>
            <a:pPr algn="ctr"/>
            <a:r>
              <a:rPr lang="en-US" sz="1200" b="1" dirty="0">
                <a:solidFill>
                  <a:srgbClr val="00CC00"/>
                </a:solidFill>
                <a:latin typeface="Arial" panose="020B0604020202020204" pitchFamily="34" charset="0"/>
                <a:cs typeface="Arial" panose="020B0604020202020204" pitchFamily="34" charset="0"/>
              </a:rPr>
              <a:t>N = 8</a:t>
            </a:r>
          </a:p>
        </p:txBody>
      </p:sp>
      <p:sp>
        <p:nvSpPr>
          <p:cNvPr id="129" name="TextBox 128"/>
          <p:cNvSpPr txBox="1"/>
          <p:nvPr/>
        </p:nvSpPr>
        <p:spPr>
          <a:xfrm>
            <a:off x="6845228" y="4064388"/>
            <a:ext cx="980367" cy="276999"/>
          </a:xfrm>
          <a:prstGeom prst="rect">
            <a:avLst/>
          </a:prstGeom>
          <a:noFill/>
        </p:spPr>
        <p:txBody>
          <a:bodyPr wrap="square" rtlCol="0">
            <a:spAutoFit/>
          </a:bodyPr>
          <a:lstStyle/>
          <a:p>
            <a:pPr algn="ctr"/>
            <a:r>
              <a:rPr lang="en-US" sz="1200" b="1" dirty="0">
                <a:solidFill>
                  <a:srgbClr val="00CC00"/>
                </a:solidFill>
                <a:latin typeface="Arial" panose="020B0604020202020204" pitchFamily="34" charset="0"/>
                <a:cs typeface="Arial" panose="020B0604020202020204" pitchFamily="34" charset="0"/>
              </a:rPr>
              <a:t>N = 8</a:t>
            </a:r>
          </a:p>
        </p:txBody>
      </p:sp>
      <p:sp>
        <p:nvSpPr>
          <p:cNvPr id="130" name="TextBox 129"/>
          <p:cNvSpPr txBox="1"/>
          <p:nvPr/>
        </p:nvSpPr>
        <p:spPr>
          <a:xfrm>
            <a:off x="6812354" y="4439828"/>
            <a:ext cx="980367"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N = 11</a:t>
            </a:r>
          </a:p>
        </p:txBody>
      </p:sp>
      <p:sp>
        <p:nvSpPr>
          <p:cNvPr id="131" name="TextBox 130"/>
          <p:cNvSpPr txBox="1"/>
          <p:nvPr/>
        </p:nvSpPr>
        <p:spPr>
          <a:xfrm>
            <a:off x="6845228" y="4609894"/>
            <a:ext cx="980367" cy="276999"/>
          </a:xfrm>
          <a:prstGeom prst="rect">
            <a:avLst/>
          </a:prstGeom>
          <a:noFill/>
        </p:spPr>
        <p:txBody>
          <a:bodyPr wrap="square" rtlCol="0">
            <a:spAutoFit/>
          </a:bodyPr>
          <a:lstStyle/>
          <a:p>
            <a:pPr algn="ctr"/>
            <a:r>
              <a:rPr lang="en-US" sz="1200" b="1" dirty="0">
                <a:solidFill>
                  <a:srgbClr val="009242"/>
                </a:solidFill>
                <a:latin typeface="Arial" panose="020B0604020202020204" pitchFamily="34" charset="0"/>
                <a:cs typeface="Arial" panose="020B0604020202020204" pitchFamily="34" charset="0"/>
              </a:rPr>
              <a:t>N = 8</a:t>
            </a:r>
          </a:p>
        </p:txBody>
      </p:sp>
      <p:sp>
        <p:nvSpPr>
          <p:cNvPr id="132" name="TextBox 131"/>
          <p:cNvSpPr txBox="1"/>
          <p:nvPr/>
        </p:nvSpPr>
        <p:spPr>
          <a:xfrm>
            <a:off x="6845228" y="4774952"/>
            <a:ext cx="980367" cy="276999"/>
          </a:xfrm>
          <a:prstGeom prst="rect">
            <a:avLst/>
          </a:prstGeom>
          <a:noFill/>
        </p:spPr>
        <p:txBody>
          <a:bodyPr wrap="square" rtlCol="0">
            <a:spAutoFit/>
          </a:bodyPr>
          <a:lstStyle/>
          <a:p>
            <a:pPr algn="ctr"/>
            <a:r>
              <a:rPr lang="en-US" sz="1200" b="1" dirty="0">
                <a:solidFill>
                  <a:srgbClr val="00CC00"/>
                </a:solidFill>
                <a:latin typeface="Arial" panose="020B0604020202020204" pitchFamily="34" charset="0"/>
                <a:cs typeface="Arial" panose="020B0604020202020204" pitchFamily="34" charset="0"/>
              </a:rPr>
              <a:t>N = 8</a:t>
            </a:r>
          </a:p>
        </p:txBody>
      </p:sp>
      <p:sp>
        <p:nvSpPr>
          <p:cNvPr id="133" name="TextBox 132"/>
          <p:cNvSpPr txBox="1"/>
          <p:nvPr/>
        </p:nvSpPr>
        <p:spPr>
          <a:xfrm>
            <a:off x="6812354" y="5153384"/>
            <a:ext cx="980367"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N = 11</a:t>
            </a:r>
          </a:p>
        </p:txBody>
      </p:sp>
      <p:sp>
        <p:nvSpPr>
          <p:cNvPr id="134" name="TextBox 133"/>
          <p:cNvSpPr txBox="1"/>
          <p:nvPr/>
        </p:nvSpPr>
        <p:spPr>
          <a:xfrm>
            <a:off x="6845228" y="5321024"/>
            <a:ext cx="980367" cy="276999"/>
          </a:xfrm>
          <a:prstGeom prst="rect">
            <a:avLst/>
          </a:prstGeom>
          <a:noFill/>
        </p:spPr>
        <p:txBody>
          <a:bodyPr wrap="square" rtlCol="0">
            <a:spAutoFit/>
          </a:bodyPr>
          <a:lstStyle/>
          <a:p>
            <a:pPr algn="ctr"/>
            <a:r>
              <a:rPr lang="en-US" sz="1200" b="1" dirty="0">
                <a:solidFill>
                  <a:srgbClr val="009242"/>
                </a:solidFill>
                <a:latin typeface="Arial" panose="020B0604020202020204" pitchFamily="34" charset="0"/>
                <a:cs typeface="Arial" panose="020B0604020202020204" pitchFamily="34" charset="0"/>
              </a:rPr>
              <a:t>N = 8</a:t>
            </a:r>
          </a:p>
        </p:txBody>
      </p:sp>
      <p:sp>
        <p:nvSpPr>
          <p:cNvPr id="135" name="TextBox 134"/>
          <p:cNvSpPr txBox="1"/>
          <p:nvPr/>
        </p:nvSpPr>
        <p:spPr>
          <a:xfrm>
            <a:off x="6845228" y="5506369"/>
            <a:ext cx="980367" cy="276999"/>
          </a:xfrm>
          <a:prstGeom prst="rect">
            <a:avLst/>
          </a:prstGeom>
          <a:noFill/>
        </p:spPr>
        <p:txBody>
          <a:bodyPr wrap="square" rtlCol="0">
            <a:spAutoFit/>
          </a:bodyPr>
          <a:lstStyle/>
          <a:p>
            <a:pPr algn="ctr"/>
            <a:r>
              <a:rPr lang="en-US" sz="1200" b="1" dirty="0">
                <a:solidFill>
                  <a:srgbClr val="00CC00"/>
                </a:solidFill>
                <a:latin typeface="Arial" panose="020B0604020202020204" pitchFamily="34" charset="0"/>
                <a:cs typeface="Arial" panose="020B0604020202020204" pitchFamily="34" charset="0"/>
              </a:rPr>
              <a:t>N = 8</a:t>
            </a:r>
          </a:p>
        </p:txBody>
      </p:sp>
      <p:sp>
        <p:nvSpPr>
          <p:cNvPr id="140" name="Rectangle 139"/>
          <p:cNvSpPr/>
          <p:nvPr/>
        </p:nvSpPr>
        <p:spPr>
          <a:xfrm>
            <a:off x="1476976" y="2257330"/>
            <a:ext cx="6164544" cy="597207"/>
          </a:xfrm>
          <a:prstGeom prst="rect">
            <a:avLst/>
          </a:prstGeom>
          <a:noFill/>
          <a:ln w="28575">
            <a:solidFill>
              <a:srgbClr val="FBAA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7614"/>
              </a:solidFill>
            </a:endParaRPr>
          </a:p>
        </p:txBody>
      </p:sp>
      <p:sp>
        <p:nvSpPr>
          <p:cNvPr id="141" name="Rectangle 140"/>
          <p:cNvSpPr/>
          <p:nvPr/>
        </p:nvSpPr>
        <p:spPr>
          <a:xfrm>
            <a:off x="1476976" y="3002037"/>
            <a:ext cx="6164544" cy="602807"/>
          </a:xfrm>
          <a:prstGeom prst="rect">
            <a:avLst/>
          </a:prstGeom>
          <a:noFill/>
          <a:ln w="28575">
            <a:solidFill>
              <a:srgbClr val="FBAA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7614"/>
              </a:solidFill>
            </a:endParaRPr>
          </a:p>
        </p:txBody>
      </p:sp>
      <p:sp>
        <p:nvSpPr>
          <p:cNvPr id="142" name="Rectangle 141"/>
          <p:cNvSpPr/>
          <p:nvPr/>
        </p:nvSpPr>
        <p:spPr>
          <a:xfrm>
            <a:off x="1463148" y="3758675"/>
            <a:ext cx="6164544" cy="547633"/>
          </a:xfrm>
          <a:prstGeom prst="rect">
            <a:avLst/>
          </a:prstGeom>
          <a:noFill/>
          <a:ln w="28575">
            <a:solidFill>
              <a:srgbClr val="FBAA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7614"/>
              </a:solidFill>
            </a:endParaRPr>
          </a:p>
        </p:txBody>
      </p:sp>
      <p:sp>
        <p:nvSpPr>
          <p:cNvPr id="143" name="Rectangle 142"/>
          <p:cNvSpPr/>
          <p:nvPr/>
        </p:nvSpPr>
        <p:spPr>
          <a:xfrm>
            <a:off x="1463148" y="4455535"/>
            <a:ext cx="6164544" cy="554411"/>
          </a:xfrm>
          <a:prstGeom prst="rect">
            <a:avLst/>
          </a:prstGeom>
          <a:noFill/>
          <a:ln w="28575">
            <a:solidFill>
              <a:srgbClr val="FBAA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7614"/>
              </a:solidFill>
            </a:endParaRPr>
          </a:p>
        </p:txBody>
      </p:sp>
      <p:sp>
        <p:nvSpPr>
          <p:cNvPr id="144" name="Rectangle 143"/>
          <p:cNvSpPr/>
          <p:nvPr/>
        </p:nvSpPr>
        <p:spPr>
          <a:xfrm>
            <a:off x="1463148" y="5173531"/>
            <a:ext cx="6164544" cy="564421"/>
          </a:xfrm>
          <a:prstGeom prst="rect">
            <a:avLst/>
          </a:prstGeom>
          <a:noFill/>
          <a:ln w="28575">
            <a:solidFill>
              <a:srgbClr val="FBAA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7614"/>
              </a:solidFill>
            </a:endParaRPr>
          </a:p>
        </p:txBody>
      </p:sp>
      <p:sp>
        <p:nvSpPr>
          <p:cNvPr id="149" name="TextBox 148"/>
          <p:cNvSpPr txBox="1"/>
          <p:nvPr/>
        </p:nvSpPr>
        <p:spPr>
          <a:xfrm>
            <a:off x="7924807" y="-2976"/>
            <a:ext cx="1071771" cy="461665"/>
          </a:xfrm>
          <a:prstGeom prst="rect">
            <a:avLst/>
          </a:prstGeom>
          <a:noFill/>
        </p:spPr>
        <p:txBody>
          <a:bodyPr wrap="square" rtlCol="0">
            <a:spAutoFit/>
          </a:bodyPr>
          <a:lstStyle/>
          <a:p>
            <a:pPr algn="r"/>
            <a:r>
              <a:rPr lang="en-US" sz="2400" b="1" dirty="0"/>
              <a:t>Fig. 2</a:t>
            </a:r>
          </a:p>
        </p:txBody>
      </p:sp>
      <p:sp>
        <p:nvSpPr>
          <p:cNvPr id="150" name="TextBox 149"/>
          <p:cNvSpPr txBox="1"/>
          <p:nvPr/>
        </p:nvSpPr>
        <p:spPr>
          <a:xfrm>
            <a:off x="1336616" y="181165"/>
            <a:ext cx="342900" cy="461665"/>
          </a:xfrm>
          <a:prstGeom prst="rect">
            <a:avLst/>
          </a:prstGeom>
          <a:noFill/>
        </p:spPr>
        <p:txBody>
          <a:bodyPr wrap="square" rtlCol="0">
            <a:spAutoFit/>
          </a:bodyPr>
          <a:lstStyle/>
          <a:p>
            <a:r>
              <a:rPr lang="en-US" sz="2400" b="1" dirty="0"/>
              <a:t>A</a:t>
            </a:r>
          </a:p>
        </p:txBody>
      </p:sp>
      <p:pic>
        <p:nvPicPr>
          <p:cNvPr id="1027" name="Picture 3" descr="\\neuroimage.wustl.edu\nil\raichle\ryan\figures\MSC_lags\censoring.tif"/>
          <p:cNvPicPr>
            <a:picLocks noChangeAspect="1" noChangeArrowheads="1"/>
          </p:cNvPicPr>
          <p:nvPr/>
        </p:nvPicPr>
        <p:blipFill rotWithShape="1">
          <a:blip r:embed="rId3">
            <a:extLst>
              <a:ext uri="{28A0092B-C50C-407E-A947-70E740481C1C}">
                <a14:useLocalDpi xmlns:a14="http://schemas.microsoft.com/office/drawing/2010/main" val="0"/>
              </a:ext>
            </a:extLst>
          </a:blip>
          <a:srcRect l="12670" r="10372" b="11492"/>
          <a:stretch/>
        </p:blipFill>
        <p:spPr bwMode="auto">
          <a:xfrm>
            <a:off x="2594854" y="325517"/>
            <a:ext cx="3933247" cy="1381911"/>
          </a:xfrm>
          <a:prstGeom prst="rect">
            <a:avLst/>
          </a:prstGeom>
          <a:noFill/>
          <a:extLst>
            <a:ext uri="{909E8E84-426E-40DD-AFC4-6F175D3DCCD1}">
              <a14:hiddenFill xmlns:a14="http://schemas.microsoft.com/office/drawing/2010/main">
                <a:solidFill>
                  <a:srgbClr val="FFFFFF"/>
                </a:solidFill>
              </a14:hiddenFill>
            </a:ext>
          </a:extLst>
        </p:spPr>
      </p:pic>
      <p:sp>
        <p:nvSpPr>
          <p:cNvPr id="75" name="TextBox 74"/>
          <p:cNvSpPr txBox="1"/>
          <p:nvPr/>
        </p:nvSpPr>
        <p:spPr>
          <a:xfrm>
            <a:off x="6339952" y="839147"/>
            <a:ext cx="543627" cy="369332"/>
          </a:xfrm>
          <a:prstGeom prst="rect">
            <a:avLst/>
          </a:prstGeom>
          <a:noFill/>
        </p:spPr>
        <p:txBody>
          <a:bodyPr wrap="square" rtlCol="0">
            <a:spAutoFit/>
          </a:bodyPr>
          <a:lstStyle/>
          <a:p>
            <a:pPr algn="ctr"/>
            <a:r>
              <a:rPr lang="en-US" b="1" dirty="0">
                <a:solidFill>
                  <a:schemeClr val="bg1">
                    <a:lumMod val="50000"/>
                  </a:schemeClr>
                </a:solidFill>
                <a:latin typeface="Arial" panose="020B0604020202020204" pitchFamily="34" charset="0"/>
                <a:cs typeface="Arial" panose="020B0604020202020204" pitchFamily="34" charset="0"/>
              </a:rPr>
              <a:t>x</a:t>
            </a:r>
            <a:r>
              <a:rPr lang="en-US" b="1" baseline="-25000" dirty="0">
                <a:solidFill>
                  <a:schemeClr val="bg1">
                    <a:lumMod val="50000"/>
                  </a:schemeClr>
                </a:solidFill>
                <a:latin typeface="Arial" panose="020B0604020202020204" pitchFamily="34" charset="0"/>
                <a:cs typeface="Arial" panose="020B0604020202020204" pitchFamily="34" charset="0"/>
              </a:rPr>
              <a:t>1</a:t>
            </a:r>
            <a:endParaRPr lang="en-US" b="1" dirty="0">
              <a:solidFill>
                <a:schemeClr val="bg1">
                  <a:lumMod val="50000"/>
                </a:schemeClr>
              </a:solidFill>
              <a:latin typeface="Arial" panose="020B0604020202020204" pitchFamily="34" charset="0"/>
              <a:cs typeface="Arial" panose="020B0604020202020204" pitchFamily="34" charset="0"/>
            </a:endParaRPr>
          </a:p>
        </p:txBody>
      </p:sp>
      <p:sp>
        <p:nvSpPr>
          <p:cNvPr id="76" name="TextBox 75"/>
          <p:cNvSpPr txBox="1"/>
          <p:nvPr/>
        </p:nvSpPr>
        <p:spPr>
          <a:xfrm>
            <a:off x="6339952" y="1185688"/>
            <a:ext cx="543627" cy="369332"/>
          </a:xfrm>
          <a:prstGeom prst="rect">
            <a:avLst/>
          </a:prstGeom>
          <a:noFill/>
        </p:spPr>
        <p:txBody>
          <a:bodyPr wrap="square" rtlCol="0">
            <a:spAutoFit/>
          </a:bodyPr>
          <a:lstStyle/>
          <a:p>
            <a:pPr algn="ctr"/>
            <a:r>
              <a:rPr lang="en-US" b="1" dirty="0">
                <a:solidFill>
                  <a:srgbClr val="0000FF"/>
                </a:solidFill>
                <a:latin typeface="Arial" panose="020B0604020202020204" pitchFamily="34" charset="0"/>
                <a:cs typeface="Arial" panose="020B0604020202020204" pitchFamily="34" charset="0"/>
              </a:rPr>
              <a:t>x</a:t>
            </a:r>
            <a:r>
              <a:rPr lang="en-US" b="1" baseline="-25000" dirty="0">
                <a:solidFill>
                  <a:srgbClr val="0000FF"/>
                </a:solidFill>
                <a:latin typeface="Arial" panose="020B0604020202020204" pitchFamily="34" charset="0"/>
                <a:cs typeface="Arial" panose="020B0604020202020204" pitchFamily="34" charset="0"/>
              </a:rPr>
              <a:t>2</a:t>
            </a:r>
            <a:endParaRPr lang="en-US" b="1" dirty="0">
              <a:solidFill>
                <a:srgbClr val="0000FF"/>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77" name="TextBox 76"/>
              <p:cNvSpPr txBox="1"/>
              <p:nvPr/>
            </p:nvSpPr>
            <p:spPr>
              <a:xfrm>
                <a:off x="2701772" y="1292563"/>
                <a:ext cx="1194091" cy="362984"/>
              </a:xfrm>
              <a:prstGeom prst="rect">
                <a:avLst/>
              </a:prstGeom>
              <a:noFill/>
            </p:spPr>
            <p:txBody>
              <a:bodyPr wrap="square" rtlCol="0">
                <a:spAutoFit/>
              </a:bodyPr>
              <a:lstStyle/>
              <a:p>
                <a:pPr algn="ctr"/>
                <a14:m>
                  <m:oMath xmlns:m="http://schemas.openxmlformats.org/officeDocument/2006/math">
                    <m:r>
                      <a:rPr lang="en-US" b="1" i="1" dirty="0">
                        <a:latin typeface="Cambria Math"/>
                        <a:ea typeface="Cambria Math"/>
                      </a:rPr>
                      <m:t>𝝉</m:t>
                    </m:r>
                  </m:oMath>
                </a14:m>
                <a:r>
                  <a:rPr lang="en-US" sz="1400" b="1" i="1" dirty="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 1 sec</a:t>
                </a:r>
                <a:endParaRPr lang="en-US" sz="1400" b="1" i="1" dirty="0">
                  <a:latin typeface="Arial" panose="020B0604020202020204" pitchFamily="34" charset="0"/>
                  <a:cs typeface="Arial" panose="020B0604020202020204" pitchFamily="34" charset="0"/>
                </a:endParaRPr>
              </a:p>
            </p:txBody>
          </p:sp>
        </mc:Choice>
        <mc:Fallback xmlns="">
          <p:sp>
            <p:nvSpPr>
              <p:cNvPr id="77" name="TextBox 76"/>
              <p:cNvSpPr txBox="1">
                <a:spLocks noRot="1" noChangeAspect="1" noMove="1" noResize="1" noEditPoints="1" noAdjustHandles="1" noChangeArrowheads="1" noChangeShapeType="1" noTextEdit="1"/>
              </p:cNvSpPr>
              <p:nvPr/>
            </p:nvSpPr>
            <p:spPr>
              <a:xfrm>
                <a:off x="2701772" y="1292563"/>
                <a:ext cx="1194091" cy="362984"/>
              </a:xfrm>
              <a:prstGeom prst="rect">
                <a:avLst/>
              </a:prstGeom>
              <a:blipFill>
                <a:blip r:embed="rId4"/>
                <a:stretch>
                  <a:fillRect b="-15000"/>
                </a:stretch>
              </a:blipFill>
            </p:spPr>
            <p:txBody>
              <a:bodyPr/>
              <a:lstStyle/>
              <a:p>
                <a:r>
                  <a:rPr lang="en-US">
                    <a:noFill/>
                  </a:rPr>
                  <a:t> </a:t>
                </a:r>
              </a:p>
            </p:txBody>
          </p:sp>
        </mc:Fallback>
      </mc:AlternateContent>
      <p:cxnSp>
        <p:nvCxnSpPr>
          <p:cNvPr id="3" name="Straight Connector 2"/>
          <p:cNvCxnSpPr/>
          <p:nvPr/>
        </p:nvCxnSpPr>
        <p:spPr>
          <a:xfrm>
            <a:off x="2701770" y="2356416"/>
            <a:ext cx="1287352"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3139553" y="2431319"/>
            <a:ext cx="849577"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4752512" y="2356325"/>
            <a:ext cx="557207" cy="9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V="1">
            <a:off x="5192428" y="2430849"/>
            <a:ext cx="112767" cy="477"/>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2834750" y="3088412"/>
            <a:ext cx="1134952" cy="1"/>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3120129" y="3163310"/>
            <a:ext cx="849577"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4901680" y="3088312"/>
            <a:ext cx="398147" cy="9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flipV="1">
            <a:off x="5187428" y="3163483"/>
            <a:ext cx="112767" cy="477"/>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2987150" y="3835519"/>
            <a:ext cx="982552" cy="1"/>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3120129" y="3910416"/>
            <a:ext cx="849577"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5044552" y="3835507"/>
            <a:ext cx="255271"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flipV="1">
            <a:off x="5187428" y="3910589"/>
            <a:ext cx="112767" cy="477"/>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3120129" y="4532516"/>
            <a:ext cx="849577"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3120129" y="4607418"/>
            <a:ext cx="849577"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5187427" y="4532511"/>
            <a:ext cx="112397"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flipV="1">
            <a:off x="5187428" y="4607593"/>
            <a:ext cx="112767" cy="477"/>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2682353" y="5256546"/>
            <a:ext cx="849577"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2682353" y="5331450"/>
            <a:ext cx="849577" cy="0"/>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a:off x="4749652" y="5256543"/>
            <a:ext cx="112397"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4749652" y="5331623"/>
            <a:ext cx="112767" cy="477"/>
          </a:xfrm>
          <a:prstGeom prst="line">
            <a:avLst/>
          </a:prstGeom>
          <a:ln w="38100">
            <a:solidFill>
              <a:srgbClr val="00FF00"/>
            </a:solidFill>
          </a:ln>
        </p:spPr>
        <p:style>
          <a:lnRef idx="1">
            <a:schemeClr val="accent1"/>
          </a:lnRef>
          <a:fillRef idx="0">
            <a:schemeClr val="accent1"/>
          </a:fillRef>
          <a:effectRef idx="0">
            <a:schemeClr val="accent1"/>
          </a:effectRef>
          <a:fontRef idx="minor">
            <a:schemeClr val="tx1"/>
          </a:fontRef>
        </p:style>
      </p:cxnSp>
      <p:sp>
        <p:nvSpPr>
          <p:cNvPr id="161" name="Rectangle 160"/>
          <p:cNvSpPr/>
          <p:nvPr/>
        </p:nvSpPr>
        <p:spPr>
          <a:xfrm>
            <a:off x="1476980" y="2260922"/>
            <a:ext cx="580971" cy="208507"/>
          </a:xfrm>
          <a:prstGeom prst="rect">
            <a:avLst/>
          </a:prstGeom>
          <a:noFill/>
          <a:ln w="28575">
            <a:solidFill>
              <a:srgbClr val="FBAA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7614"/>
              </a:solidFill>
            </a:endParaRPr>
          </a:p>
        </p:txBody>
      </p:sp>
      <p:sp>
        <p:nvSpPr>
          <p:cNvPr id="162" name="Rectangle 161"/>
          <p:cNvSpPr/>
          <p:nvPr/>
        </p:nvSpPr>
        <p:spPr>
          <a:xfrm>
            <a:off x="1476980" y="3002037"/>
            <a:ext cx="580971" cy="229391"/>
          </a:xfrm>
          <a:prstGeom prst="rect">
            <a:avLst/>
          </a:prstGeom>
          <a:noFill/>
          <a:ln w="28575">
            <a:solidFill>
              <a:srgbClr val="FBAA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7614"/>
              </a:solidFill>
            </a:endParaRPr>
          </a:p>
        </p:txBody>
      </p:sp>
      <p:sp>
        <p:nvSpPr>
          <p:cNvPr id="163" name="Rectangle 162"/>
          <p:cNvSpPr/>
          <p:nvPr/>
        </p:nvSpPr>
        <p:spPr>
          <a:xfrm flipV="1">
            <a:off x="1463152" y="3757678"/>
            <a:ext cx="580971" cy="190500"/>
          </a:xfrm>
          <a:prstGeom prst="rect">
            <a:avLst/>
          </a:prstGeom>
          <a:noFill/>
          <a:ln w="28575">
            <a:solidFill>
              <a:srgbClr val="FBAA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7614"/>
              </a:solidFill>
            </a:endParaRPr>
          </a:p>
        </p:txBody>
      </p:sp>
      <p:sp>
        <p:nvSpPr>
          <p:cNvPr id="164" name="Rectangle 163"/>
          <p:cNvSpPr/>
          <p:nvPr/>
        </p:nvSpPr>
        <p:spPr>
          <a:xfrm>
            <a:off x="1461526" y="4455538"/>
            <a:ext cx="580971" cy="192739"/>
          </a:xfrm>
          <a:prstGeom prst="rect">
            <a:avLst/>
          </a:prstGeom>
          <a:noFill/>
          <a:ln w="28575">
            <a:solidFill>
              <a:srgbClr val="FBAA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7614"/>
              </a:solidFill>
            </a:endParaRPr>
          </a:p>
        </p:txBody>
      </p:sp>
      <p:sp>
        <p:nvSpPr>
          <p:cNvPr id="165" name="Rectangle 164"/>
          <p:cNvSpPr/>
          <p:nvPr/>
        </p:nvSpPr>
        <p:spPr>
          <a:xfrm>
            <a:off x="1461526" y="5173531"/>
            <a:ext cx="580971" cy="192739"/>
          </a:xfrm>
          <a:prstGeom prst="rect">
            <a:avLst/>
          </a:prstGeom>
          <a:noFill/>
          <a:ln w="28575">
            <a:solidFill>
              <a:srgbClr val="FBAA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7614"/>
              </a:solidFill>
            </a:endParaRPr>
          </a:p>
        </p:txBody>
      </p:sp>
      <p:pic>
        <p:nvPicPr>
          <p:cNvPr id="113" name="Picture 112">
            <a:extLst>
              <a:ext uri="{FF2B5EF4-FFF2-40B4-BE49-F238E27FC236}">
                <a16:creationId xmlns:a16="http://schemas.microsoft.com/office/drawing/2014/main" id="{4361EAE2-2040-4B8E-9951-2D5BFAB1222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3927"/>
          <a:stretch/>
        </p:blipFill>
        <p:spPr bwMode="auto">
          <a:xfrm>
            <a:off x="3065383" y="6460112"/>
            <a:ext cx="3181012" cy="2554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14" name="Rectangle 113">
                <a:extLst>
                  <a:ext uri="{FF2B5EF4-FFF2-40B4-BE49-F238E27FC236}">
                    <a16:creationId xmlns:a16="http://schemas.microsoft.com/office/drawing/2014/main" id="{95DC4CE6-EB99-4A12-B483-5F0658F49623}"/>
                  </a:ext>
                </a:extLst>
              </p:cNvPr>
              <p:cNvSpPr/>
              <p:nvPr/>
            </p:nvSpPr>
            <p:spPr>
              <a:xfrm>
                <a:off x="3756806" y="6572422"/>
                <a:ext cx="788614" cy="332912"/>
              </a:xfrm>
              <a:prstGeom prst="rect">
                <a:avLst/>
              </a:prstGeom>
            </p:spPr>
            <p:txBody>
              <a:bodyPr wrap="none">
                <a:spAutoFit/>
              </a:bodyPr>
              <a:lstStyle/>
              <a:p>
                <a:pPr algn="ctr"/>
                <a14:m>
                  <m:oMath xmlns:m="http://schemas.openxmlformats.org/officeDocument/2006/math">
                    <m:acc>
                      <m:accPr>
                        <m:chr m:val="̂"/>
                        <m:ctrlPr>
                          <a:rPr lang="en-US" sz="1600" i="1" dirty="0">
                            <a:solidFill>
                              <a:srgbClr val="FF00FF"/>
                            </a:solidFill>
                            <a:latin typeface="Cambria Math" panose="02040503050406030204" pitchFamily="18" charset="0"/>
                            <a:ea typeface="Cambria Math"/>
                          </a:rPr>
                        </m:ctrlPr>
                      </m:accPr>
                      <m:e>
                        <m:r>
                          <a:rPr lang="en-US" sz="1600" i="1" dirty="0">
                            <a:solidFill>
                              <a:srgbClr val="FF00FF"/>
                            </a:solidFill>
                            <a:latin typeface="Cambria Math"/>
                            <a:ea typeface="Cambria Math"/>
                          </a:rPr>
                          <m:t>𝜏</m:t>
                        </m:r>
                      </m:e>
                    </m:acc>
                  </m:oMath>
                </a14:m>
                <a:r>
                  <a:rPr lang="en-US" sz="1100" i="1" dirty="0">
                    <a:solidFill>
                      <a:srgbClr val="FF00FF"/>
                    </a:solidFill>
                    <a:latin typeface="Arial" panose="020B0604020202020204" pitchFamily="34" charset="0"/>
                    <a:cs typeface="Arial" panose="020B0604020202020204" pitchFamily="34" charset="0"/>
                  </a:rPr>
                  <a:t> </a:t>
                </a:r>
                <a:r>
                  <a:rPr lang="en-US" sz="1200" dirty="0">
                    <a:solidFill>
                      <a:srgbClr val="FF00FF"/>
                    </a:solidFill>
                    <a:latin typeface="Arial" panose="020B0604020202020204" pitchFamily="34" charset="0"/>
                    <a:cs typeface="Arial" panose="020B0604020202020204" pitchFamily="34" charset="0"/>
                  </a:rPr>
                  <a:t>= .45 s</a:t>
                </a:r>
                <a:endParaRPr lang="en-US" sz="1200" i="1" dirty="0">
                  <a:solidFill>
                    <a:srgbClr val="FF00FF"/>
                  </a:solidFill>
                  <a:latin typeface="Arial" panose="020B0604020202020204" pitchFamily="34" charset="0"/>
                  <a:cs typeface="Arial" panose="020B0604020202020204" pitchFamily="34" charset="0"/>
                </a:endParaRPr>
              </a:p>
            </p:txBody>
          </p:sp>
        </mc:Choice>
        <mc:Fallback xmlns="">
          <p:sp>
            <p:nvSpPr>
              <p:cNvPr id="114" name="Rectangle 113">
                <a:extLst>
                  <a:ext uri="{FF2B5EF4-FFF2-40B4-BE49-F238E27FC236}">
                    <a16:creationId xmlns:a16="http://schemas.microsoft.com/office/drawing/2014/main" id="{95DC4CE6-EB99-4A12-B483-5F0658F49623}"/>
                  </a:ext>
                </a:extLst>
              </p:cNvPr>
              <p:cNvSpPr>
                <a:spLocks noRot="1" noChangeAspect="1" noMove="1" noResize="1" noEditPoints="1" noAdjustHandles="1" noChangeArrowheads="1" noChangeShapeType="1" noTextEdit="1"/>
              </p:cNvSpPr>
              <p:nvPr/>
            </p:nvSpPr>
            <p:spPr>
              <a:xfrm>
                <a:off x="3756806" y="6572422"/>
                <a:ext cx="788614" cy="332912"/>
              </a:xfrm>
              <a:prstGeom prst="rect">
                <a:avLst/>
              </a:prstGeom>
              <a:blipFill>
                <a:blip r:embed="rId6"/>
                <a:stretch>
                  <a:fillRect b="-909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5" name="Rectangle 114">
                <a:extLst>
                  <a:ext uri="{FF2B5EF4-FFF2-40B4-BE49-F238E27FC236}">
                    <a16:creationId xmlns:a16="http://schemas.microsoft.com/office/drawing/2014/main" id="{A2D7A280-2CE9-4053-B0E4-394212754ED0}"/>
                  </a:ext>
                </a:extLst>
              </p:cNvPr>
              <p:cNvSpPr/>
              <p:nvPr/>
            </p:nvSpPr>
            <p:spPr>
              <a:xfrm>
                <a:off x="4938114" y="6373156"/>
                <a:ext cx="878381" cy="332912"/>
              </a:xfrm>
              <a:prstGeom prst="rect">
                <a:avLst/>
              </a:prstGeom>
            </p:spPr>
            <p:txBody>
              <a:bodyPr wrap="none">
                <a:spAutoFit/>
              </a:bodyPr>
              <a:lstStyle/>
              <a:p>
                <a:pPr algn="ctr"/>
                <a14:m>
                  <m:oMath xmlns:m="http://schemas.openxmlformats.org/officeDocument/2006/math">
                    <m:acc>
                      <m:accPr>
                        <m:chr m:val="̂"/>
                        <m:ctrlPr>
                          <a:rPr lang="en-US" sz="1600" i="1" dirty="0">
                            <a:latin typeface="Cambria Math" panose="02040503050406030204" pitchFamily="18" charset="0"/>
                            <a:ea typeface="Cambria Math"/>
                          </a:rPr>
                        </m:ctrlPr>
                      </m:accPr>
                      <m:e>
                        <m:r>
                          <a:rPr lang="en-US" sz="1600" i="1" dirty="0">
                            <a:latin typeface="Cambria Math"/>
                            <a:ea typeface="Cambria Math"/>
                          </a:rPr>
                          <m:t>𝜏</m:t>
                        </m:r>
                      </m:e>
                    </m:acc>
                  </m:oMath>
                </a14:m>
                <a:r>
                  <a:rPr lang="en-US" sz="1200" dirty="0">
                    <a:latin typeface="Arial" panose="020B0604020202020204" pitchFamily="34" charset="0"/>
                    <a:cs typeface="Arial" panose="020B0604020202020204" pitchFamily="34" charset="0"/>
                  </a:rPr>
                  <a:t> = 1.04 s</a:t>
                </a:r>
                <a:endParaRPr lang="en-US" sz="1200" i="1" dirty="0">
                  <a:latin typeface="Arial" panose="020B0604020202020204" pitchFamily="34" charset="0"/>
                  <a:cs typeface="Arial" panose="020B0604020202020204" pitchFamily="34" charset="0"/>
                </a:endParaRPr>
              </a:p>
            </p:txBody>
          </p:sp>
        </mc:Choice>
        <mc:Fallback xmlns="">
          <p:sp>
            <p:nvSpPr>
              <p:cNvPr id="115" name="Rectangle 114">
                <a:extLst>
                  <a:ext uri="{FF2B5EF4-FFF2-40B4-BE49-F238E27FC236}">
                    <a16:creationId xmlns:a16="http://schemas.microsoft.com/office/drawing/2014/main" id="{A2D7A280-2CE9-4053-B0E4-394212754ED0}"/>
                  </a:ext>
                </a:extLst>
              </p:cNvPr>
              <p:cNvSpPr>
                <a:spLocks noRot="1" noChangeAspect="1" noMove="1" noResize="1" noEditPoints="1" noAdjustHandles="1" noChangeArrowheads="1" noChangeShapeType="1" noTextEdit="1"/>
              </p:cNvSpPr>
              <p:nvPr/>
            </p:nvSpPr>
            <p:spPr>
              <a:xfrm>
                <a:off x="4938114" y="6373156"/>
                <a:ext cx="878381" cy="332912"/>
              </a:xfrm>
              <a:prstGeom prst="rect">
                <a:avLst/>
              </a:prstGeom>
              <a:blipFill>
                <a:blip r:embed="rId7"/>
                <a:stretch>
                  <a:fillRect b="-9091"/>
                </a:stretch>
              </a:blipFill>
            </p:spPr>
            <p:txBody>
              <a:bodyPr/>
              <a:lstStyle/>
              <a:p>
                <a:r>
                  <a:rPr lang="en-US">
                    <a:noFill/>
                  </a:rPr>
                  <a:t> </a:t>
                </a:r>
              </a:p>
            </p:txBody>
          </p:sp>
        </mc:Fallback>
      </mc:AlternateContent>
      <p:sp>
        <p:nvSpPr>
          <p:cNvPr id="116" name="TextBox 115">
            <a:extLst>
              <a:ext uri="{FF2B5EF4-FFF2-40B4-BE49-F238E27FC236}">
                <a16:creationId xmlns:a16="http://schemas.microsoft.com/office/drawing/2014/main" id="{2E793064-5CCC-41D4-B3CF-5AC280779946}"/>
              </a:ext>
            </a:extLst>
          </p:cNvPr>
          <p:cNvSpPr txBox="1"/>
          <p:nvPr/>
        </p:nvSpPr>
        <p:spPr>
          <a:xfrm>
            <a:off x="3609670" y="9217225"/>
            <a:ext cx="2096087"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 (s)</a:t>
            </a:r>
            <a:endParaRPr lang="en-US" sz="1400" i="1" dirty="0">
              <a:latin typeface="Arial" panose="020B0604020202020204" pitchFamily="34" charset="0"/>
              <a:cs typeface="Arial" panose="020B0604020202020204" pitchFamily="34" charset="0"/>
            </a:endParaRPr>
          </a:p>
        </p:txBody>
      </p:sp>
      <p:sp>
        <p:nvSpPr>
          <p:cNvPr id="117" name="TextBox 116">
            <a:extLst>
              <a:ext uri="{FF2B5EF4-FFF2-40B4-BE49-F238E27FC236}">
                <a16:creationId xmlns:a16="http://schemas.microsoft.com/office/drawing/2014/main" id="{F1039C30-6828-4FEF-85E4-92156E5144F3}"/>
              </a:ext>
            </a:extLst>
          </p:cNvPr>
          <p:cNvSpPr txBox="1"/>
          <p:nvPr/>
        </p:nvSpPr>
        <p:spPr>
          <a:xfrm>
            <a:off x="5167991" y="8370391"/>
            <a:ext cx="1220651" cy="276999"/>
          </a:xfrm>
          <a:prstGeom prst="rect">
            <a:avLst/>
          </a:prstGeom>
          <a:noFill/>
          <a:ln w="19050">
            <a:noFill/>
          </a:ln>
        </p:spPr>
        <p:txBody>
          <a:bodyPr wrap="square" rtlCol="0">
            <a:spAutoFit/>
          </a:bodyPr>
          <a:lstStyle/>
          <a:p>
            <a:r>
              <a:rPr lang="en-US" sz="1200" dirty="0">
                <a:latin typeface="Arial" panose="020B0604020202020204" pitchFamily="34" charset="0"/>
                <a:cs typeface="Arial" panose="020B0604020202020204" pitchFamily="34" charset="0"/>
              </a:rPr>
              <a:t>Unbiased</a:t>
            </a:r>
          </a:p>
        </p:txBody>
      </p:sp>
      <p:sp>
        <p:nvSpPr>
          <p:cNvPr id="120" name="TextBox 119">
            <a:extLst>
              <a:ext uri="{FF2B5EF4-FFF2-40B4-BE49-F238E27FC236}">
                <a16:creationId xmlns:a16="http://schemas.microsoft.com/office/drawing/2014/main" id="{2FB75237-61D7-486C-AEBE-A5B594A25F14}"/>
              </a:ext>
            </a:extLst>
          </p:cNvPr>
          <p:cNvSpPr txBox="1"/>
          <p:nvPr/>
        </p:nvSpPr>
        <p:spPr>
          <a:xfrm>
            <a:off x="5167991" y="8584921"/>
            <a:ext cx="1220651" cy="276999"/>
          </a:xfrm>
          <a:prstGeom prst="rect">
            <a:avLst/>
          </a:prstGeom>
          <a:noFill/>
          <a:ln w="19050">
            <a:noFill/>
          </a:ln>
        </p:spPr>
        <p:txBody>
          <a:bodyPr wrap="square" rtlCol="0">
            <a:spAutoFit/>
          </a:bodyPr>
          <a:lstStyle/>
          <a:p>
            <a:r>
              <a:rPr lang="en-US" sz="1200" dirty="0">
                <a:latin typeface="Arial" panose="020B0604020202020204" pitchFamily="34" charset="0"/>
                <a:cs typeface="Arial" panose="020B0604020202020204" pitchFamily="34" charset="0"/>
              </a:rPr>
              <a:t>Biased</a:t>
            </a:r>
          </a:p>
        </p:txBody>
      </p:sp>
      <p:cxnSp>
        <p:nvCxnSpPr>
          <p:cNvPr id="166" name="Straight Connector 165">
            <a:extLst>
              <a:ext uri="{FF2B5EF4-FFF2-40B4-BE49-F238E27FC236}">
                <a16:creationId xmlns:a16="http://schemas.microsoft.com/office/drawing/2014/main" id="{7817FD65-5539-49B1-B658-00AFA1E965D0}"/>
              </a:ext>
            </a:extLst>
          </p:cNvPr>
          <p:cNvCxnSpPr/>
          <p:nvPr/>
        </p:nvCxnSpPr>
        <p:spPr>
          <a:xfrm>
            <a:off x="5035492" y="8497964"/>
            <a:ext cx="20136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20A7BCDA-1D51-4A3A-A60C-99EE6320E339}"/>
              </a:ext>
            </a:extLst>
          </p:cNvPr>
          <p:cNvCxnSpPr/>
          <p:nvPr/>
        </p:nvCxnSpPr>
        <p:spPr>
          <a:xfrm>
            <a:off x="5035492" y="8729979"/>
            <a:ext cx="201368" cy="0"/>
          </a:xfrm>
          <a:prstGeom prst="line">
            <a:avLst/>
          </a:prstGeom>
          <a:ln w="38100">
            <a:solidFill>
              <a:srgbClr val="FF00FF"/>
            </a:solidFill>
          </a:ln>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4F254BAC-DE69-459E-99CB-07A647F7D158}"/>
              </a:ext>
            </a:extLst>
          </p:cNvPr>
          <p:cNvSpPr txBox="1"/>
          <p:nvPr/>
        </p:nvSpPr>
        <p:spPr>
          <a:xfrm rot="16200000">
            <a:off x="1761715" y="7659988"/>
            <a:ext cx="2096087"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Covariance (a.u.)</a:t>
            </a:r>
            <a:endParaRPr lang="en-US" sz="1400" i="1" dirty="0">
              <a:latin typeface="Arial" panose="020B0604020202020204" pitchFamily="34" charset="0"/>
              <a:cs typeface="Arial" panose="020B0604020202020204" pitchFamily="34" charset="0"/>
            </a:endParaRPr>
          </a:p>
        </p:txBody>
      </p:sp>
      <p:sp>
        <p:nvSpPr>
          <p:cNvPr id="170" name="TextBox 169">
            <a:extLst>
              <a:ext uri="{FF2B5EF4-FFF2-40B4-BE49-F238E27FC236}">
                <a16:creationId xmlns:a16="http://schemas.microsoft.com/office/drawing/2014/main" id="{31EB6054-3086-41AA-A1E6-D0852E315A46}"/>
              </a:ext>
            </a:extLst>
          </p:cNvPr>
          <p:cNvSpPr txBox="1"/>
          <p:nvPr/>
        </p:nvSpPr>
        <p:spPr>
          <a:xfrm>
            <a:off x="1387814" y="5998447"/>
            <a:ext cx="342900" cy="461665"/>
          </a:xfrm>
          <a:prstGeom prst="rect">
            <a:avLst/>
          </a:prstGeom>
          <a:noFill/>
        </p:spPr>
        <p:txBody>
          <a:bodyPr wrap="square" rtlCol="0">
            <a:spAutoFit/>
          </a:bodyPr>
          <a:lstStyle/>
          <a:p>
            <a:r>
              <a:rPr lang="en-US" sz="2400" b="1" dirty="0"/>
              <a:t>B</a:t>
            </a:r>
          </a:p>
        </p:txBody>
      </p:sp>
      <p:cxnSp>
        <p:nvCxnSpPr>
          <p:cNvPr id="171" name="Straight Connector 170">
            <a:extLst>
              <a:ext uri="{FF2B5EF4-FFF2-40B4-BE49-F238E27FC236}">
                <a16:creationId xmlns:a16="http://schemas.microsoft.com/office/drawing/2014/main" id="{288B0EC4-D389-4AC1-9CAD-0577904E643C}"/>
              </a:ext>
            </a:extLst>
          </p:cNvPr>
          <p:cNvCxnSpPr>
            <a:cxnSpLocks/>
          </p:cNvCxnSpPr>
          <p:nvPr/>
        </p:nvCxnSpPr>
        <p:spPr>
          <a:xfrm>
            <a:off x="4656735" y="6855025"/>
            <a:ext cx="0" cy="2106091"/>
          </a:xfrm>
          <a:prstGeom prst="line">
            <a:avLst/>
          </a:prstGeom>
          <a:ln w="1905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4549140" y="8943203"/>
            <a:ext cx="228600"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0</a:t>
            </a:r>
          </a:p>
        </p:txBody>
      </p:sp>
      <p:sp>
        <p:nvSpPr>
          <p:cNvPr id="95" name="TextBox 94"/>
          <p:cNvSpPr txBox="1"/>
          <p:nvPr/>
        </p:nvSpPr>
        <p:spPr>
          <a:xfrm>
            <a:off x="5057775" y="8943203"/>
            <a:ext cx="228600"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2</a:t>
            </a:r>
          </a:p>
        </p:txBody>
      </p:sp>
      <p:sp>
        <p:nvSpPr>
          <p:cNvPr id="96" name="TextBox 95"/>
          <p:cNvSpPr txBox="1"/>
          <p:nvPr/>
        </p:nvSpPr>
        <p:spPr>
          <a:xfrm>
            <a:off x="5572125" y="8943203"/>
            <a:ext cx="228600"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4</a:t>
            </a:r>
          </a:p>
        </p:txBody>
      </p:sp>
      <p:sp>
        <p:nvSpPr>
          <p:cNvPr id="99" name="TextBox 98"/>
          <p:cNvSpPr txBox="1"/>
          <p:nvPr/>
        </p:nvSpPr>
        <p:spPr>
          <a:xfrm>
            <a:off x="6101825" y="8943977"/>
            <a:ext cx="228600"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6</a:t>
            </a:r>
          </a:p>
        </p:txBody>
      </p:sp>
      <p:sp>
        <p:nvSpPr>
          <p:cNvPr id="100" name="TextBox 99"/>
          <p:cNvSpPr txBox="1"/>
          <p:nvPr/>
        </p:nvSpPr>
        <p:spPr>
          <a:xfrm>
            <a:off x="3971925" y="8942066"/>
            <a:ext cx="338024"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-2</a:t>
            </a:r>
          </a:p>
        </p:txBody>
      </p:sp>
      <p:sp>
        <p:nvSpPr>
          <p:cNvPr id="105" name="TextBox 104"/>
          <p:cNvSpPr txBox="1"/>
          <p:nvPr/>
        </p:nvSpPr>
        <p:spPr>
          <a:xfrm>
            <a:off x="3467100" y="8942066"/>
            <a:ext cx="338024"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-4</a:t>
            </a:r>
          </a:p>
        </p:txBody>
      </p:sp>
      <p:sp>
        <p:nvSpPr>
          <p:cNvPr id="106" name="TextBox 105"/>
          <p:cNvSpPr txBox="1"/>
          <p:nvPr/>
        </p:nvSpPr>
        <p:spPr>
          <a:xfrm>
            <a:off x="2943225" y="8942066"/>
            <a:ext cx="338024"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-6</a:t>
            </a:r>
          </a:p>
        </p:txBody>
      </p:sp>
    </p:spTree>
    <p:extLst>
      <p:ext uri="{BB962C8B-B14F-4D97-AF65-F5344CB8AC3E}">
        <p14:creationId xmlns:p14="http://schemas.microsoft.com/office/powerpoint/2010/main" val="2481865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neuroimage.wustl.edu\nil\raichle\ryan\figures\TDE\tau_RMSE.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2" y="7336738"/>
            <a:ext cx="4076187" cy="305713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18609" y="576333"/>
            <a:ext cx="4166404" cy="31248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520246" y="2"/>
            <a:ext cx="1476333" cy="461665"/>
          </a:xfrm>
          <a:prstGeom prst="rect">
            <a:avLst/>
          </a:prstGeom>
          <a:noFill/>
        </p:spPr>
        <p:txBody>
          <a:bodyPr wrap="square" rtlCol="0">
            <a:spAutoFit/>
          </a:bodyPr>
          <a:lstStyle/>
          <a:p>
            <a:pPr algn="r"/>
            <a:r>
              <a:rPr lang="en-US" sz="2400" b="1" dirty="0"/>
              <a:t>Fig. 3</a:t>
            </a: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3269" y="719798"/>
            <a:ext cx="3541958" cy="2851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3188375" y="990603"/>
            <a:ext cx="779381" cy="646331"/>
          </a:xfrm>
          <a:prstGeom prst="rect">
            <a:avLst/>
          </a:prstGeom>
        </p:spPr>
        <p:txBody>
          <a:bodyPr wrap="none">
            <a:spAutoFit/>
          </a:bodyPr>
          <a:lstStyle/>
          <a:p>
            <a:r>
              <a:rPr lang="en-US" sz="1200" b="1" dirty="0">
                <a:solidFill>
                  <a:srgbClr val="0000FF"/>
                </a:solidFill>
                <a:latin typeface="Arial" panose="020B0604020202020204" pitchFamily="34" charset="0"/>
                <a:cs typeface="Arial" panose="020B0604020202020204" pitchFamily="34" charset="0"/>
              </a:rPr>
              <a:t>TR = 1 s</a:t>
            </a:r>
          </a:p>
          <a:p>
            <a:r>
              <a:rPr lang="en-US" sz="1200" b="1" dirty="0">
                <a:latin typeface="Arial" panose="020B0604020202020204" pitchFamily="34" charset="0"/>
                <a:cs typeface="Arial" panose="020B0604020202020204" pitchFamily="34" charset="0"/>
              </a:rPr>
              <a:t>TR = 2 s</a:t>
            </a:r>
          </a:p>
          <a:p>
            <a:r>
              <a:rPr lang="en-US" sz="1200" b="1" dirty="0">
                <a:solidFill>
                  <a:srgbClr val="00CC00"/>
                </a:solidFill>
                <a:latin typeface="Arial" panose="020B0604020202020204" pitchFamily="34" charset="0"/>
                <a:cs typeface="Arial" panose="020B0604020202020204" pitchFamily="34" charset="0"/>
              </a:rPr>
              <a:t>TR = 3 s</a:t>
            </a:r>
          </a:p>
        </p:txBody>
      </p:sp>
      <p:sp>
        <p:nvSpPr>
          <p:cNvPr id="9" name="TextBox 8"/>
          <p:cNvSpPr txBox="1"/>
          <p:nvPr/>
        </p:nvSpPr>
        <p:spPr>
          <a:xfrm rot="16200000">
            <a:off x="-726366" y="1960955"/>
            <a:ext cx="2096086"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RMSE (s)</a:t>
            </a:r>
            <a:endParaRPr lang="en-US" sz="1400" i="1" dirty="0">
              <a:latin typeface="Arial" panose="020B0604020202020204" pitchFamily="34" charset="0"/>
              <a:cs typeface="Arial" panose="020B0604020202020204" pitchFamily="34" charset="0"/>
            </a:endParaRPr>
          </a:p>
        </p:txBody>
      </p:sp>
      <p:sp>
        <p:nvSpPr>
          <p:cNvPr id="10" name="TextBox 9"/>
          <p:cNvSpPr txBox="1"/>
          <p:nvPr/>
        </p:nvSpPr>
        <p:spPr>
          <a:xfrm rot="16200000">
            <a:off x="3830253" y="1960964"/>
            <a:ext cx="2096087"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RMSE (s)</a:t>
            </a:r>
            <a:endParaRPr lang="en-US" sz="1400" i="1"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1" name="TextBox 10"/>
              <p:cNvSpPr txBox="1"/>
              <p:nvPr/>
            </p:nvSpPr>
            <p:spPr>
              <a:xfrm>
                <a:off x="5981122" y="3581403"/>
                <a:ext cx="2096087"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a:t>
                </a:r>
                <a14:m>
                  <m:oMath xmlns:m="http://schemas.openxmlformats.org/officeDocument/2006/math">
                    <m:r>
                      <a:rPr lang="en-US" sz="1400" b="1" i="1">
                        <a:latin typeface="Cambria Math"/>
                        <a:cs typeface="Arial" panose="020B0604020202020204" pitchFamily="34" charset="0"/>
                      </a:rPr>
                      <m:t>𝒓</m:t>
                    </m:r>
                  </m:oMath>
                </a14:m>
                <a:r>
                  <a:rPr lang="en-US" sz="1400" b="1" dirty="0">
                    <a:latin typeface="Arial" panose="020B0604020202020204" pitchFamily="34" charset="0"/>
                    <a:cs typeface="Arial" panose="020B0604020202020204" pitchFamily="34" charset="0"/>
                  </a:rPr>
                  <a:t>|</a:t>
                </a:r>
                <a:endParaRPr lang="en-US" sz="1400" b="1" i="1" dirty="0">
                  <a:latin typeface="Arial" panose="020B0604020202020204" pitchFamily="34" charset="0"/>
                  <a:cs typeface="Arial" panose="020B060402020202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981122" y="3581403"/>
                <a:ext cx="2096087" cy="307777"/>
              </a:xfrm>
              <a:prstGeom prst="rect">
                <a:avLst/>
              </a:prstGeom>
              <a:blipFill>
                <a:blip r:embed="rId6"/>
                <a:stretch>
                  <a:fillRect t="-4000" b="-20000"/>
                </a:stretch>
              </a:blipFill>
            </p:spPr>
            <p:txBody>
              <a:bodyPr/>
              <a:lstStyle/>
              <a:p>
                <a:r>
                  <a:rPr lang="en-US">
                    <a:noFill/>
                  </a:rPr>
                  <a:t> </a:t>
                </a:r>
              </a:p>
            </p:txBody>
          </p:sp>
        </mc:Fallback>
      </mc:AlternateContent>
      <p:sp>
        <p:nvSpPr>
          <p:cNvPr id="12" name="TextBox 11"/>
          <p:cNvSpPr txBox="1"/>
          <p:nvPr/>
        </p:nvSpPr>
        <p:spPr>
          <a:xfrm>
            <a:off x="1346249" y="3581402"/>
            <a:ext cx="2096087"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Data quantity (min)</a:t>
            </a:r>
            <a:endParaRPr lang="en-US" sz="1400" i="1" dirty="0">
              <a:latin typeface="Arial" panose="020B0604020202020204" pitchFamily="34" charset="0"/>
              <a:cs typeface="Arial" panose="020B0604020202020204" pitchFamily="34" charset="0"/>
            </a:endParaRPr>
          </a:p>
        </p:txBody>
      </p:sp>
      <p:sp>
        <p:nvSpPr>
          <p:cNvPr id="13" name="TextBox 12"/>
          <p:cNvSpPr txBox="1"/>
          <p:nvPr/>
        </p:nvSpPr>
        <p:spPr>
          <a:xfrm>
            <a:off x="33758" y="105143"/>
            <a:ext cx="342900" cy="461665"/>
          </a:xfrm>
          <a:prstGeom prst="rect">
            <a:avLst/>
          </a:prstGeom>
          <a:noFill/>
        </p:spPr>
        <p:txBody>
          <a:bodyPr wrap="square" rtlCol="0">
            <a:spAutoFit/>
          </a:bodyPr>
          <a:lstStyle/>
          <a:p>
            <a:r>
              <a:rPr lang="en-US" sz="2400" b="1" dirty="0"/>
              <a:t>A</a:t>
            </a:r>
          </a:p>
        </p:txBody>
      </p:sp>
      <p:sp>
        <p:nvSpPr>
          <p:cNvPr id="14" name="TextBox 13"/>
          <p:cNvSpPr txBox="1"/>
          <p:nvPr/>
        </p:nvSpPr>
        <p:spPr>
          <a:xfrm>
            <a:off x="4572001" y="105143"/>
            <a:ext cx="342900" cy="461665"/>
          </a:xfrm>
          <a:prstGeom prst="rect">
            <a:avLst/>
          </a:prstGeom>
          <a:noFill/>
        </p:spPr>
        <p:txBody>
          <a:bodyPr wrap="square" rtlCol="0">
            <a:spAutoFit/>
          </a:bodyPr>
          <a:lstStyle/>
          <a:p>
            <a:r>
              <a:rPr lang="en-US" sz="2400" b="1" dirty="0"/>
              <a:t>B</a:t>
            </a:r>
          </a:p>
        </p:txBody>
      </p:sp>
      <p:pic>
        <p:nvPicPr>
          <p:cNvPr id="16" name="Picture 3">
            <a:extLst>
              <a:ext uri="{FF2B5EF4-FFF2-40B4-BE49-F238E27FC236}">
                <a16:creationId xmlns:a16="http://schemas.microsoft.com/office/drawing/2014/main" id="{FC812BF9-FDE9-4CCA-9343-A9A38A8E6C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53270" y="3908844"/>
            <a:ext cx="3562091" cy="3008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a:extLst>
              <a:ext uri="{FF2B5EF4-FFF2-40B4-BE49-F238E27FC236}">
                <a16:creationId xmlns:a16="http://schemas.microsoft.com/office/drawing/2014/main" id="{A3EB2232-719F-4770-B24D-D494BA56CBE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9228" y="4117034"/>
            <a:ext cx="3576820" cy="2814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a:extLst>
              <a:ext uri="{FF2B5EF4-FFF2-40B4-BE49-F238E27FC236}">
                <a16:creationId xmlns:a16="http://schemas.microsoft.com/office/drawing/2014/main" id="{BF12932D-B53E-4651-A26A-D8AF580D679C}"/>
              </a:ext>
            </a:extLst>
          </p:cNvPr>
          <p:cNvSpPr txBox="1"/>
          <p:nvPr/>
        </p:nvSpPr>
        <p:spPr>
          <a:xfrm rot="16200000">
            <a:off x="-726365" y="5250214"/>
            <a:ext cx="2096086"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Bias (s)</a:t>
            </a:r>
            <a:endParaRPr lang="en-US" sz="1400" i="1"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FC135626-6D26-4FA5-92D9-A5CFA9944595}"/>
              </a:ext>
            </a:extLst>
          </p:cNvPr>
          <p:cNvSpPr txBox="1"/>
          <p:nvPr/>
        </p:nvSpPr>
        <p:spPr>
          <a:xfrm rot="16200000">
            <a:off x="3830252" y="5250222"/>
            <a:ext cx="2096087"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Variance</a:t>
            </a:r>
            <a:endParaRPr lang="en-US" sz="1400" i="1"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5B779CAC-B44E-4BC8-9BB6-161C9ECAB43F}"/>
                  </a:ext>
                </a:extLst>
              </p:cNvPr>
              <p:cNvSpPr txBox="1"/>
              <p:nvPr/>
            </p:nvSpPr>
            <p:spPr>
              <a:xfrm>
                <a:off x="6057316" y="6888675"/>
                <a:ext cx="2096087" cy="362984"/>
              </a:xfrm>
              <a:prstGeom prst="rect">
                <a:avLst/>
              </a:prstGeom>
              <a:noFill/>
            </p:spPr>
            <p:txBody>
              <a:bodyPr wrap="square" rtlCol="0">
                <a:spAutoFit/>
              </a:bodyPr>
              <a:lstStyle/>
              <a:p>
                <a:pPr algn="ctr"/>
                <a14:m>
                  <m:oMath xmlns:m="http://schemas.openxmlformats.org/officeDocument/2006/math">
                    <m:r>
                      <a:rPr lang="en-US" i="1" dirty="0">
                        <a:latin typeface="Cambria Math"/>
                        <a:ea typeface="Cambria Math"/>
                      </a:rPr>
                      <m:t>𝜏</m:t>
                    </m:r>
                  </m:oMath>
                </a14:m>
                <a:r>
                  <a:rPr lang="en-US" sz="1400" i="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 TR</a:t>
                </a:r>
                <a:endParaRPr lang="en-US" sz="1400" i="1" dirty="0">
                  <a:latin typeface="Arial" panose="020B0604020202020204" pitchFamily="34" charset="0"/>
                  <a:cs typeface="Arial" panose="020B0604020202020204" pitchFamily="34" charset="0"/>
                </a:endParaRPr>
              </a:p>
            </p:txBody>
          </p:sp>
        </mc:Choice>
        <mc:Fallback xmlns="">
          <p:sp>
            <p:nvSpPr>
              <p:cNvPr id="23" name="TextBox 22">
                <a:extLst>
                  <a:ext uri="{FF2B5EF4-FFF2-40B4-BE49-F238E27FC236}">
                    <a16:creationId xmlns:a16="http://schemas.microsoft.com/office/drawing/2014/main" id="{5B779CAC-B44E-4BC8-9BB6-161C9ECAB43F}"/>
                  </a:ext>
                </a:extLst>
              </p:cNvPr>
              <p:cNvSpPr txBox="1">
                <a:spLocks noRot="1" noChangeAspect="1" noMove="1" noResize="1" noEditPoints="1" noAdjustHandles="1" noChangeArrowheads="1" noChangeShapeType="1" noTextEdit="1"/>
              </p:cNvSpPr>
              <p:nvPr/>
            </p:nvSpPr>
            <p:spPr>
              <a:xfrm>
                <a:off x="6057316" y="6888675"/>
                <a:ext cx="2096087" cy="362984"/>
              </a:xfrm>
              <a:prstGeom prst="rect">
                <a:avLst/>
              </a:prstGeom>
              <a:blipFill>
                <a:blip r:embed="rId9"/>
                <a:stretch>
                  <a:fillRect b="-1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D24954B2-9D4D-4D28-B46D-E58A5D758B04}"/>
                  </a:ext>
                </a:extLst>
              </p:cNvPr>
              <p:cNvSpPr txBox="1"/>
              <p:nvPr/>
            </p:nvSpPr>
            <p:spPr>
              <a:xfrm>
                <a:off x="1346249" y="6888675"/>
                <a:ext cx="2096087" cy="362984"/>
              </a:xfrm>
              <a:prstGeom prst="rect">
                <a:avLst/>
              </a:prstGeom>
              <a:noFill/>
            </p:spPr>
            <p:txBody>
              <a:bodyPr wrap="square" rtlCol="0">
                <a:spAutoFit/>
              </a:bodyPr>
              <a:lstStyle/>
              <a:p>
                <a:pPr algn="ctr"/>
                <a14:m>
                  <m:oMath xmlns:m="http://schemas.openxmlformats.org/officeDocument/2006/math">
                    <m:r>
                      <a:rPr lang="en-US" i="1" dirty="0">
                        <a:latin typeface="Cambria Math"/>
                        <a:ea typeface="Cambria Math"/>
                      </a:rPr>
                      <m:t>𝜏</m:t>
                    </m:r>
                  </m:oMath>
                </a14:m>
                <a:r>
                  <a:rPr lang="en-US" sz="1400" i="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 TR</a:t>
                </a:r>
                <a:endParaRPr lang="en-US" sz="1400" i="1" dirty="0">
                  <a:latin typeface="Arial" panose="020B0604020202020204" pitchFamily="34" charset="0"/>
                  <a:cs typeface="Arial" panose="020B0604020202020204" pitchFamily="34" charset="0"/>
                </a:endParaRPr>
              </a:p>
            </p:txBody>
          </p:sp>
        </mc:Choice>
        <mc:Fallback xmlns="">
          <p:sp>
            <p:nvSpPr>
              <p:cNvPr id="24" name="TextBox 23">
                <a:extLst>
                  <a:ext uri="{FF2B5EF4-FFF2-40B4-BE49-F238E27FC236}">
                    <a16:creationId xmlns:a16="http://schemas.microsoft.com/office/drawing/2014/main" id="{D24954B2-9D4D-4D28-B46D-E58A5D758B04}"/>
                  </a:ext>
                </a:extLst>
              </p:cNvPr>
              <p:cNvSpPr txBox="1">
                <a:spLocks noRot="1" noChangeAspect="1" noMove="1" noResize="1" noEditPoints="1" noAdjustHandles="1" noChangeArrowheads="1" noChangeShapeType="1" noTextEdit="1"/>
              </p:cNvSpPr>
              <p:nvPr/>
            </p:nvSpPr>
            <p:spPr>
              <a:xfrm>
                <a:off x="1346249" y="6888675"/>
                <a:ext cx="2096087" cy="362984"/>
              </a:xfrm>
              <a:prstGeom prst="rect">
                <a:avLst/>
              </a:prstGeom>
              <a:blipFill>
                <a:blip r:embed="rId10"/>
                <a:stretch>
                  <a:fillRect b="-15000"/>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E398F2B5-DBE4-457B-B4D5-CA56C2E0E204}"/>
              </a:ext>
            </a:extLst>
          </p:cNvPr>
          <p:cNvSpPr txBox="1"/>
          <p:nvPr/>
        </p:nvSpPr>
        <p:spPr>
          <a:xfrm>
            <a:off x="33758" y="3886202"/>
            <a:ext cx="342900" cy="461665"/>
          </a:xfrm>
          <a:prstGeom prst="rect">
            <a:avLst/>
          </a:prstGeom>
          <a:noFill/>
        </p:spPr>
        <p:txBody>
          <a:bodyPr wrap="square" rtlCol="0">
            <a:spAutoFit/>
          </a:bodyPr>
          <a:lstStyle/>
          <a:p>
            <a:r>
              <a:rPr lang="en-US" sz="2400" b="1" dirty="0"/>
              <a:t>C</a:t>
            </a: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A8A9ACA1-9FC5-4006-9DDA-6E605FD83807}"/>
                  </a:ext>
                </a:extLst>
              </p:cNvPr>
              <p:cNvSpPr txBox="1"/>
              <p:nvPr/>
            </p:nvSpPr>
            <p:spPr>
              <a:xfrm>
                <a:off x="3552991" y="10241475"/>
                <a:ext cx="2096087" cy="362984"/>
              </a:xfrm>
              <a:prstGeom prst="rect">
                <a:avLst/>
              </a:prstGeom>
              <a:noFill/>
            </p:spPr>
            <p:txBody>
              <a:bodyPr wrap="square" rtlCol="0">
                <a:spAutoFit/>
              </a:bodyPr>
              <a:lstStyle/>
              <a:p>
                <a:pPr algn="ctr"/>
                <a14:m>
                  <m:oMath xmlns:m="http://schemas.openxmlformats.org/officeDocument/2006/math">
                    <m:r>
                      <a:rPr lang="en-US" i="1" dirty="0">
                        <a:latin typeface="Cambria Math"/>
                        <a:ea typeface="Cambria Math"/>
                      </a:rPr>
                      <m:t>𝜏</m:t>
                    </m:r>
                  </m:oMath>
                </a14:m>
                <a:r>
                  <a:rPr lang="en-US" sz="1400" i="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 TR</a:t>
                </a:r>
                <a:endParaRPr lang="en-US" sz="1400" i="1" dirty="0">
                  <a:latin typeface="Arial" panose="020B0604020202020204" pitchFamily="34" charset="0"/>
                  <a:cs typeface="Arial" panose="020B0604020202020204" pitchFamily="34" charset="0"/>
                </a:endParaRPr>
              </a:p>
            </p:txBody>
          </p:sp>
        </mc:Choice>
        <mc:Fallback xmlns="">
          <p:sp>
            <p:nvSpPr>
              <p:cNvPr id="27" name="TextBox 26">
                <a:extLst>
                  <a:ext uri="{FF2B5EF4-FFF2-40B4-BE49-F238E27FC236}">
                    <a16:creationId xmlns:a16="http://schemas.microsoft.com/office/drawing/2014/main" id="{A8A9ACA1-9FC5-4006-9DDA-6E605FD83807}"/>
                  </a:ext>
                </a:extLst>
              </p:cNvPr>
              <p:cNvSpPr txBox="1">
                <a:spLocks noRot="1" noChangeAspect="1" noMove="1" noResize="1" noEditPoints="1" noAdjustHandles="1" noChangeArrowheads="1" noChangeShapeType="1" noTextEdit="1"/>
              </p:cNvSpPr>
              <p:nvPr/>
            </p:nvSpPr>
            <p:spPr>
              <a:xfrm>
                <a:off x="3552991" y="10241475"/>
                <a:ext cx="2096087" cy="362984"/>
              </a:xfrm>
              <a:prstGeom prst="rect">
                <a:avLst/>
              </a:prstGeom>
              <a:blipFill>
                <a:blip r:embed="rId10"/>
                <a:stretch>
                  <a:fillRect b="-15000"/>
                </a:stretch>
              </a:blipFill>
            </p:spPr>
            <p:txBody>
              <a:bodyPr/>
              <a:lstStyle/>
              <a:p>
                <a:r>
                  <a:rPr lang="en-US">
                    <a:noFill/>
                  </a:rPr>
                  <a:t> </a:t>
                </a:r>
              </a:p>
            </p:txBody>
          </p:sp>
        </mc:Fallback>
      </mc:AlternateContent>
      <p:sp>
        <p:nvSpPr>
          <p:cNvPr id="28" name="TextBox 27">
            <a:extLst>
              <a:ext uri="{FF2B5EF4-FFF2-40B4-BE49-F238E27FC236}">
                <a16:creationId xmlns:a16="http://schemas.microsoft.com/office/drawing/2014/main" id="{B5A994DA-971D-4B35-ABB6-AB40E5B070B5}"/>
              </a:ext>
            </a:extLst>
          </p:cNvPr>
          <p:cNvSpPr txBox="1"/>
          <p:nvPr/>
        </p:nvSpPr>
        <p:spPr>
          <a:xfrm rot="16200000">
            <a:off x="1312784" y="8603016"/>
            <a:ext cx="2096086"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RMSE (s)</a:t>
            </a:r>
            <a:endParaRPr lang="en-US" sz="1400" i="1" dirty="0">
              <a:latin typeface="Arial" panose="020B060402020202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A02093D3-D94E-4A93-A2F1-EA12BD42DB23}"/>
              </a:ext>
            </a:extLst>
          </p:cNvPr>
          <p:cNvSpPr/>
          <p:nvPr/>
        </p:nvSpPr>
        <p:spPr>
          <a:xfrm>
            <a:off x="7687518" y="990602"/>
            <a:ext cx="779381" cy="646331"/>
          </a:xfrm>
          <a:prstGeom prst="rect">
            <a:avLst/>
          </a:prstGeom>
        </p:spPr>
        <p:txBody>
          <a:bodyPr wrap="none">
            <a:spAutoFit/>
          </a:bodyPr>
          <a:lstStyle/>
          <a:p>
            <a:r>
              <a:rPr lang="en-US" sz="1200" b="1" dirty="0">
                <a:solidFill>
                  <a:srgbClr val="0000FF"/>
                </a:solidFill>
                <a:latin typeface="Arial" panose="020B0604020202020204" pitchFamily="34" charset="0"/>
                <a:cs typeface="Arial" panose="020B0604020202020204" pitchFamily="34" charset="0"/>
              </a:rPr>
              <a:t>TR = 1 s</a:t>
            </a:r>
          </a:p>
          <a:p>
            <a:r>
              <a:rPr lang="en-US" sz="1200" b="1" dirty="0">
                <a:latin typeface="Arial" panose="020B0604020202020204" pitchFamily="34" charset="0"/>
                <a:cs typeface="Arial" panose="020B0604020202020204" pitchFamily="34" charset="0"/>
              </a:rPr>
              <a:t>TR = 2 s</a:t>
            </a:r>
          </a:p>
          <a:p>
            <a:r>
              <a:rPr lang="en-US" sz="1200" b="1" dirty="0">
                <a:solidFill>
                  <a:srgbClr val="00CC00"/>
                </a:solidFill>
                <a:latin typeface="Arial" panose="020B0604020202020204" pitchFamily="34" charset="0"/>
                <a:cs typeface="Arial" panose="020B0604020202020204" pitchFamily="34" charset="0"/>
              </a:rPr>
              <a:t>TR = 3 s</a:t>
            </a:r>
          </a:p>
        </p:txBody>
      </p:sp>
      <p:sp>
        <p:nvSpPr>
          <p:cNvPr id="30" name="Rectangle 29">
            <a:extLst>
              <a:ext uri="{FF2B5EF4-FFF2-40B4-BE49-F238E27FC236}">
                <a16:creationId xmlns:a16="http://schemas.microsoft.com/office/drawing/2014/main" id="{EECD7BB0-0CC9-4CF6-A207-53F7A0C6558C}"/>
              </a:ext>
            </a:extLst>
          </p:cNvPr>
          <p:cNvSpPr/>
          <p:nvPr/>
        </p:nvSpPr>
        <p:spPr>
          <a:xfrm>
            <a:off x="3188374" y="5887636"/>
            <a:ext cx="779381" cy="646331"/>
          </a:xfrm>
          <a:prstGeom prst="rect">
            <a:avLst/>
          </a:prstGeom>
        </p:spPr>
        <p:txBody>
          <a:bodyPr wrap="none">
            <a:spAutoFit/>
          </a:bodyPr>
          <a:lstStyle/>
          <a:p>
            <a:r>
              <a:rPr lang="en-US" sz="1200" b="1" dirty="0">
                <a:solidFill>
                  <a:srgbClr val="0000FF"/>
                </a:solidFill>
                <a:latin typeface="Arial" panose="020B0604020202020204" pitchFamily="34" charset="0"/>
                <a:cs typeface="Arial" panose="020B0604020202020204" pitchFamily="34" charset="0"/>
              </a:rPr>
              <a:t>TR = 1 s</a:t>
            </a:r>
          </a:p>
          <a:p>
            <a:r>
              <a:rPr lang="en-US" sz="1200" b="1" dirty="0">
                <a:latin typeface="Arial" panose="020B0604020202020204" pitchFamily="34" charset="0"/>
                <a:cs typeface="Arial" panose="020B0604020202020204" pitchFamily="34" charset="0"/>
              </a:rPr>
              <a:t>TR = 2 s</a:t>
            </a:r>
          </a:p>
          <a:p>
            <a:r>
              <a:rPr lang="en-US" sz="1200" b="1" dirty="0">
                <a:solidFill>
                  <a:srgbClr val="00CC00"/>
                </a:solidFill>
                <a:latin typeface="Arial" panose="020B0604020202020204" pitchFamily="34" charset="0"/>
                <a:cs typeface="Arial" panose="020B0604020202020204" pitchFamily="34" charset="0"/>
              </a:rPr>
              <a:t>TR = 3 s</a:t>
            </a:r>
          </a:p>
        </p:txBody>
      </p:sp>
      <p:sp>
        <p:nvSpPr>
          <p:cNvPr id="31" name="Rectangle 30">
            <a:extLst>
              <a:ext uri="{FF2B5EF4-FFF2-40B4-BE49-F238E27FC236}">
                <a16:creationId xmlns:a16="http://schemas.microsoft.com/office/drawing/2014/main" id="{FF9C01DF-1EFD-47F4-BEF1-5ACA6FFD79C1}"/>
              </a:ext>
            </a:extLst>
          </p:cNvPr>
          <p:cNvSpPr/>
          <p:nvPr/>
        </p:nvSpPr>
        <p:spPr>
          <a:xfrm>
            <a:off x="7687517" y="4432261"/>
            <a:ext cx="779381" cy="646331"/>
          </a:xfrm>
          <a:prstGeom prst="rect">
            <a:avLst/>
          </a:prstGeom>
        </p:spPr>
        <p:txBody>
          <a:bodyPr wrap="none">
            <a:spAutoFit/>
          </a:bodyPr>
          <a:lstStyle/>
          <a:p>
            <a:r>
              <a:rPr lang="en-US" sz="1200" b="1" dirty="0">
                <a:solidFill>
                  <a:srgbClr val="0000FF"/>
                </a:solidFill>
                <a:latin typeface="Arial" panose="020B0604020202020204" pitchFamily="34" charset="0"/>
                <a:cs typeface="Arial" panose="020B0604020202020204" pitchFamily="34" charset="0"/>
              </a:rPr>
              <a:t>TR = 1 s</a:t>
            </a:r>
          </a:p>
          <a:p>
            <a:r>
              <a:rPr lang="en-US" sz="1200" b="1" dirty="0">
                <a:latin typeface="Arial" panose="020B0604020202020204" pitchFamily="34" charset="0"/>
                <a:cs typeface="Arial" panose="020B0604020202020204" pitchFamily="34" charset="0"/>
              </a:rPr>
              <a:t>TR = 2 s</a:t>
            </a:r>
          </a:p>
          <a:p>
            <a:r>
              <a:rPr lang="en-US" sz="1200" b="1" dirty="0">
                <a:solidFill>
                  <a:srgbClr val="00CC00"/>
                </a:solidFill>
                <a:latin typeface="Arial" panose="020B0604020202020204" pitchFamily="34" charset="0"/>
                <a:cs typeface="Arial" panose="020B0604020202020204" pitchFamily="34" charset="0"/>
              </a:rPr>
              <a:t>TR = 3 s</a:t>
            </a:r>
          </a:p>
        </p:txBody>
      </p:sp>
      <p:sp>
        <p:nvSpPr>
          <p:cNvPr id="32" name="Rectangle 31">
            <a:extLst>
              <a:ext uri="{FF2B5EF4-FFF2-40B4-BE49-F238E27FC236}">
                <a16:creationId xmlns:a16="http://schemas.microsoft.com/office/drawing/2014/main" id="{FF9C01DF-1EFD-47F4-BEF1-5ACA6FFD79C1}"/>
              </a:ext>
            </a:extLst>
          </p:cNvPr>
          <p:cNvSpPr/>
          <p:nvPr/>
        </p:nvSpPr>
        <p:spPr>
          <a:xfrm>
            <a:off x="5637839" y="7432644"/>
            <a:ext cx="779381" cy="646331"/>
          </a:xfrm>
          <a:prstGeom prst="rect">
            <a:avLst/>
          </a:prstGeom>
        </p:spPr>
        <p:txBody>
          <a:bodyPr wrap="none">
            <a:spAutoFit/>
          </a:bodyPr>
          <a:lstStyle/>
          <a:p>
            <a:r>
              <a:rPr lang="en-US" sz="1200" b="1" dirty="0">
                <a:solidFill>
                  <a:srgbClr val="0000FF"/>
                </a:solidFill>
                <a:latin typeface="Arial" panose="020B0604020202020204" pitchFamily="34" charset="0"/>
                <a:cs typeface="Arial" panose="020B0604020202020204" pitchFamily="34" charset="0"/>
              </a:rPr>
              <a:t>TR = 1 s</a:t>
            </a:r>
          </a:p>
          <a:p>
            <a:r>
              <a:rPr lang="en-US" sz="1200" b="1" dirty="0">
                <a:latin typeface="Arial" panose="020B0604020202020204" pitchFamily="34" charset="0"/>
                <a:cs typeface="Arial" panose="020B0604020202020204" pitchFamily="34" charset="0"/>
              </a:rPr>
              <a:t>TR = 2 s</a:t>
            </a:r>
          </a:p>
          <a:p>
            <a:r>
              <a:rPr lang="en-US" sz="1200" b="1" dirty="0">
                <a:solidFill>
                  <a:srgbClr val="00CC00"/>
                </a:solidFill>
                <a:latin typeface="Arial" panose="020B0604020202020204" pitchFamily="34" charset="0"/>
                <a:cs typeface="Arial" panose="020B0604020202020204" pitchFamily="34" charset="0"/>
              </a:rPr>
              <a:t>TR = 3 s</a:t>
            </a:r>
          </a:p>
        </p:txBody>
      </p:sp>
    </p:spTree>
    <p:extLst>
      <p:ext uri="{BB962C8B-B14F-4D97-AF65-F5344CB8AC3E}">
        <p14:creationId xmlns:p14="http://schemas.microsoft.com/office/powerpoint/2010/main" val="3321038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4909" y="436812"/>
            <a:ext cx="3470968" cy="2878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993" y="540826"/>
            <a:ext cx="3617217" cy="2762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457701" y="288926"/>
            <a:ext cx="342900" cy="461665"/>
          </a:xfrm>
          <a:prstGeom prst="rect">
            <a:avLst/>
          </a:prstGeom>
          <a:noFill/>
        </p:spPr>
        <p:txBody>
          <a:bodyPr wrap="square" rtlCol="0">
            <a:spAutoFit/>
          </a:bodyPr>
          <a:lstStyle/>
          <a:p>
            <a:r>
              <a:rPr lang="en-US" sz="2400" b="1" dirty="0"/>
              <a:t>B</a:t>
            </a:r>
          </a:p>
        </p:txBody>
      </p:sp>
      <p:sp>
        <p:nvSpPr>
          <p:cNvPr id="24" name="TextBox 23"/>
          <p:cNvSpPr txBox="1"/>
          <p:nvPr/>
        </p:nvSpPr>
        <p:spPr>
          <a:xfrm>
            <a:off x="190501" y="288926"/>
            <a:ext cx="342900" cy="461665"/>
          </a:xfrm>
          <a:prstGeom prst="rect">
            <a:avLst/>
          </a:prstGeom>
          <a:noFill/>
        </p:spPr>
        <p:txBody>
          <a:bodyPr wrap="square" rtlCol="0">
            <a:spAutoFit/>
          </a:bodyPr>
          <a:lstStyle/>
          <a:p>
            <a:r>
              <a:rPr lang="en-US" sz="2400" b="1" dirty="0"/>
              <a:t>A</a:t>
            </a:r>
          </a:p>
        </p:txBody>
      </p:sp>
      <p:sp>
        <p:nvSpPr>
          <p:cNvPr id="25" name="TextBox 24"/>
          <p:cNvSpPr txBox="1"/>
          <p:nvPr/>
        </p:nvSpPr>
        <p:spPr>
          <a:xfrm>
            <a:off x="7924807" y="2"/>
            <a:ext cx="1071771" cy="461665"/>
          </a:xfrm>
          <a:prstGeom prst="rect">
            <a:avLst/>
          </a:prstGeom>
          <a:noFill/>
        </p:spPr>
        <p:txBody>
          <a:bodyPr wrap="square" rtlCol="0">
            <a:spAutoFit/>
          </a:bodyPr>
          <a:lstStyle/>
          <a:p>
            <a:pPr algn="r"/>
            <a:r>
              <a:rPr lang="en-US" sz="2400" b="1" dirty="0"/>
              <a:t>Fig. 4</a:t>
            </a:r>
          </a:p>
        </p:txBody>
      </p:sp>
      <p:sp>
        <p:nvSpPr>
          <p:cNvPr id="26" name="Rectangle 25"/>
          <p:cNvSpPr/>
          <p:nvPr/>
        </p:nvSpPr>
        <p:spPr>
          <a:xfrm>
            <a:off x="2783475" y="725268"/>
            <a:ext cx="1459054" cy="646331"/>
          </a:xfrm>
          <a:prstGeom prst="rect">
            <a:avLst/>
          </a:prstGeom>
        </p:spPr>
        <p:txBody>
          <a:bodyPr wrap="none">
            <a:spAutoFit/>
          </a:bodyPr>
          <a:lstStyle/>
          <a:p>
            <a:r>
              <a:rPr lang="en-US" sz="1200" b="1" dirty="0">
                <a:solidFill>
                  <a:srgbClr val="FF0000"/>
                </a:solidFill>
                <a:latin typeface="Arial" panose="020B0604020202020204" pitchFamily="34" charset="0"/>
                <a:cs typeface="Arial" panose="020B0604020202020204" pitchFamily="34" charset="0"/>
              </a:rPr>
              <a:t>Session (30 min)</a:t>
            </a:r>
          </a:p>
          <a:p>
            <a:r>
              <a:rPr lang="en-US" sz="1200" b="1" dirty="0">
                <a:solidFill>
                  <a:srgbClr val="00CC00"/>
                </a:solidFill>
                <a:latin typeface="Arial" panose="020B0604020202020204" pitchFamily="34" charset="0"/>
                <a:cs typeface="Arial" panose="020B0604020202020204" pitchFamily="34" charset="0"/>
              </a:rPr>
              <a:t>Subject (300 min)</a:t>
            </a:r>
          </a:p>
          <a:p>
            <a:r>
              <a:rPr lang="en-US" sz="1200" b="1" dirty="0">
                <a:latin typeface="Arial" panose="020B0604020202020204" pitchFamily="34" charset="0"/>
                <a:cs typeface="Arial" panose="020B0604020202020204" pitchFamily="34" charset="0"/>
              </a:rPr>
              <a:t>Group (3000 min)</a:t>
            </a:r>
          </a:p>
        </p:txBody>
      </p:sp>
      <mc:AlternateContent xmlns:mc="http://schemas.openxmlformats.org/markup-compatibility/2006" xmlns:a14="http://schemas.microsoft.com/office/drawing/2010/main">
        <mc:Choice Requires="a14">
          <p:sp>
            <p:nvSpPr>
              <p:cNvPr id="27" name="TextBox 26"/>
              <p:cNvSpPr txBox="1"/>
              <p:nvPr/>
            </p:nvSpPr>
            <p:spPr>
              <a:xfrm>
                <a:off x="1927121" y="3207008"/>
                <a:ext cx="1358684" cy="362984"/>
              </a:xfrm>
              <a:prstGeom prst="rect">
                <a:avLst/>
              </a:prstGeom>
              <a:noFill/>
            </p:spPr>
            <p:txBody>
              <a:bodyPr wrap="square" rtlCol="0">
                <a:spAutoFit/>
              </a:bodyPr>
              <a:lstStyle/>
              <a:p>
                <a:pPr algn="ctr"/>
                <a14:m>
                  <m:oMath xmlns:m="http://schemas.openxmlformats.org/officeDocument/2006/math">
                    <m:acc>
                      <m:accPr>
                        <m:chr m:val="̂"/>
                        <m:ctrlPr>
                          <a:rPr lang="en-US" i="1" dirty="0">
                            <a:latin typeface="Cambria Math" panose="02040503050406030204" pitchFamily="18" charset="0"/>
                            <a:ea typeface="Cambria Math"/>
                          </a:rPr>
                        </m:ctrlPr>
                      </m:accPr>
                      <m:e>
                        <m:r>
                          <a:rPr lang="en-US" i="1" dirty="0">
                            <a:latin typeface="Cambria Math"/>
                            <a:ea typeface="Cambria Math"/>
                          </a:rPr>
                          <m:t>𝜏</m:t>
                        </m:r>
                      </m:e>
                    </m:acc>
                  </m:oMath>
                </a14:m>
                <a:r>
                  <a:rPr lang="en-US" sz="1400" dirty="0">
                    <a:latin typeface="Arial" panose="020B0604020202020204" pitchFamily="34" charset="0"/>
                    <a:cs typeface="Arial" panose="020B0604020202020204" pitchFamily="34" charset="0"/>
                  </a:rPr>
                  <a:t> (s)</a:t>
                </a:r>
                <a:endParaRPr lang="en-US" sz="4000" i="1" dirty="0">
                  <a:latin typeface="Arial" panose="020B0604020202020204" pitchFamily="34" charset="0"/>
                  <a:cs typeface="Arial" panose="020B0604020202020204" pitchFamily="34" charset="0"/>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927121" y="3207008"/>
                <a:ext cx="1358684" cy="362984"/>
              </a:xfrm>
              <a:prstGeom prst="rect">
                <a:avLst/>
              </a:prstGeom>
              <a:blipFill>
                <a:blip r:embed="rId5"/>
                <a:stretch>
                  <a:fillRect t="-5000" b="-1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6079526" y="3218412"/>
                <a:ext cx="1358684" cy="362984"/>
              </a:xfrm>
              <a:prstGeom prst="rect">
                <a:avLst/>
              </a:prstGeom>
              <a:noFill/>
            </p:spPr>
            <p:txBody>
              <a:bodyPr wrap="square" rtlCol="0">
                <a:spAutoFit/>
              </a:bodyPr>
              <a:lstStyle/>
              <a:p>
                <a:pPr algn="ctr"/>
                <a14:m>
                  <m:oMath xmlns:m="http://schemas.openxmlformats.org/officeDocument/2006/math">
                    <m:acc>
                      <m:accPr>
                        <m:chr m:val="̂"/>
                        <m:ctrlPr>
                          <a:rPr lang="en-US" i="1" dirty="0">
                            <a:latin typeface="Cambria Math" panose="02040503050406030204" pitchFamily="18" charset="0"/>
                            <a:ea typeface="Cambria Math"/>
                          </a:rPr>
                        </m:ctrlPr>
                      </m:accPr>
                      <m:e>
                        <m:r>
                          <a:rPr lang="en-US" i="1" dirty="0">
                            <a:latin typeface="Cambria Math"/>
                            <a:ea typeface="Cambria Math"/>
                          </a:rPr>
                          <m:t>𝜏</m:t>
                        </m:r>
                      </m:e>
                    </m:acc>
                  </m:oMath>
                </a14:m>
                <a:r>
                  <a:rPr lang="en-US" sz="1400" dirty="0">
                    <a:latin typeface="Arial" panose="020B0604020202020204" pitchFamily="34" charset="0"/>
                    <a:cs typeface="Arial" panose="020B0604020202020204" pitchFamily="34" charset="0"/>
                  </a:rPr>
                  <a:t> (s)</a:t>
                </a:r>
                <a:endParaRPr lang="en-US" sz="4000" i="1" dirty="0">
                  <a:latin typeface="Arial" panose="020B0604020202020204" pitchFamily="34" charset="0"/>
                  <a:cs typeface="Arial" panose="020B0604020202020204" pitchFamily="34" charset="0"/>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6079526" y="3218412"/>
                <a:ext cx="1358684" cy="362984"/>
              </a:xfrm>
              <a:prstGeom prst="rect">
                <a:avLst/>
              </a:prstGeom>
              <a:blipFill>
                <a:blip r:embed="rId6"/>
                <a:stretch>
                  <a:fillRect t="-5085" b="-152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Rectangle 29"/>
              <p:cNvSpPr/>
              <p:nvPr/>
            </p:nvSpPr>
            <p:spPr>
              <a:xfrm>
                <a:off x="7363713" y="783580"/>
                <a:ext cx="960198" cy="523220"/>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d>
                        <m:dPr>
                          <m:begChr m:val="|"/>
                          <m:endChr m:val="|"/>
                          <m:ctrlPr>
                            <a:rPr lang="en-US" sz="1400" b="1" i="1" dirty="0">
                              <a:solidFill>
                                <a:srgbClr val="FF00FF"/>
                              </a:solidFill>
                              <a:latin typeface="Cambria Math" panose="02040503050406030204" pitchFamily="18" charset="0"/>
                              <a:ea typeface="Cambria Math"/>
                            </a:rPr>
                          </m:ctrlPr>
                        </m:dPr>
                        <m:e>
                          <m:acc>
                            <m:accPr>
                              <m:chr m:val="̂"/>
                              <m:ctrlPr>
                                <a:rPr lang="en-US" sz="1400" b="1" i="1" dirty="0">
                                  <a:solidFill>
                                    <a:srgbClr val="FF00FF"/>
                                  </a:solidFill>
                                  <a:latin typeface="Cambria Math" panose="02040503050406030204" pitchFamily="18" charset="0"/>
                                  <a:ea typeface="Cambria Math"/>
                                </a:rPr>
                              </m:ctrlPr>
                            </m:accPr>
                            <m:e>
                              <m:r>
                                <a:rPr lang="en-US" sz="1400" b="1" i="1" dirty="0">
                                  <a:solidFill>
                                    <a:srgbClr val="FF00FF"/>
                                  </a:solidFill>
                                  <a:latin typeface="Cambria Math"/>
                                  <a:ea typeface="Cambria Math"/>
                                </a:rPr>
                                <m:t>𝒓</m:t>
                              </m:r>
                            </m:e>
                          </m:acc>
                        </m:e>
                      </m:d>
                      <m:r>
                        <a:rPr lang="en-US" sz="1400" b="1" i="1" dirty="0">
                          <a:solidFill>
                            <a:srgbClr val="FF00FF"/>
                          </a:solidFill>
                          <a:latin typeface="Cambria Math"/>
                          <a:ea typeface="Cambria Math"/>
                        </a:rPr>
                        <m:t>&lt;</m:t>
                      </m:r>
                      <m:r>
                        <a:rPr lang="en-US" sz="1400" b="1" i="1" dirty="0">
                          <a:solidFill>
                            <a:srgbClr val="FF00FF"/>
                          </a:solidFill>
                          <a:latin typeface="Cambria Math"/>
                          <a:ea typeface="Cambria Math"/>
                        </a:rPr>
                        <m:t>𝟎</m:t>
                      </m:r>
                      <m:r>
                        <a:rPr lang="en-US" sz="1400" b="1" i="1" dirty="0">
                          <a:solidFill>
                            <a:srgbClr val="FF00FF"/>
                          </a:solidFill>
                          <a:latin typeface="Cambria Math"/>
                          <a:ea typeface="Cambria Math"/>
                        </a:rPr>
                        <m:t>.</m:t>
                      </m:r>
                      <m:r>
                        <a:rPr lang="en-US" sz="1400" b="1" i="1" dirty="0">
                          <a:solidFill>
                            <a:srgbClr val="FF00FF"/>
                          </a:solidFill>
                          <a:latin typeface="Cambria Math"/>
                          <a:ea typeface="Cambria Math"/>
                        </a:rPr>
                        <m:t>𝟐</m:t>
                      </m:r>
                    </m:oMath>
                  </m:oMathPara>
                </a14:m>
                <a:endParaRPr lang="en-US" sz="1400" b="1" dirty="0">
                  <a:solidFill>
                    <a:srgbClr val="FF00FF"/>
                  </a:solidFill>
                  <a:latin typeface="Arial" panose="020B0604020202020204" pitchFamily="34" charset="0"/>
                  <a:ea typeface="Cambria Math"/>
                </a:endParaRPr>
              </a:p>
              <a:p>
                <a:pPr algn="ctr"/>
                <a14:m>
                  <m:oMathPara xmlns:m="http://schemas.openxmlformats.org/officeDocument/2006/math">
                    <m:oMathParaPr>
                      <m:jc m:val="centerGroup"/>
                    </m:oMathParaPr>
                    <m:oMath xmlns:m="http://schemas.openxmlformats.org/officeDocument/2006/math">
                      <m:d>
                        <m:dPr>
                          <m:begChr m:val="|"/>
                          <m:endChr m:val="|"/>
                          <m:ctrlPr>
                            <a:rPr lang="en-US" sz="1400" b="1" i="1" dirty="0">
                              <a:solidFill>
                                <a:srgbClr val="0000FF"/>
                              </a:solidFill>
                              <a:latin typeface="Cambria Math" panose="02040503050406030204" pitchFamily="18" charset="0"/>
                              <a:ea typeface="Cambria Math"/>
                            </a:rPr>
                          </m:ctrlPr>
                        </m:dPr>
                        <m:e>
                          <m:acc>
                            <m:accPr>
                              <m:chr m:val="̂"/>
                              <m:ctrlPr>
                                <a:rPr lang="en-US" sz="1400" b="1" i="1" dirty="0">
                                  <a:solidFill>
                                    <a:srgbClr val="0000FF"/>
                                  </a:solidFill>
                                  <a:latin typeface="Cambria Math" panose="02040503050406030204" pitchFamily="18" charset="0"/>
                                  <a:ea typeface="Cambria Math"/>
                                </a:rPr>
                              </m:ctrlPr>
                            </m:accPr>
                            <m:e>
                              <m:r>
                                <a:rPr lang="en-US" sz="1400" b="1" i="1" dirty="0">
                                  <a:solidFill>
                                    <a:srgbClr val="0000FF"/>
                                  </a:solidFill>
                                  <a:latin typeface="Cambria Math"/>
                                  <a:ea typeface="Cambria Math"/>
                                </a:rPr>
                                <m:t>𝒓</m:t>
                              </m:r>
                            </m:e>
                          </m:acc>
                        </m:e>
                      </m:d>
                      <m:r>
                        <a:rPr lang="en-US" sz="1400" b="1" i="1" dirty="0">
                          <a:solidFill>
                            <a:srgbClr val="0000FF"/>
                          </a:solidFill>
                          <a:latin typeface="Cambria Math"/>
                          <a:ea typeface="Cambria Math"/>
                        </a:rPr>
                        <m:t>≥</m:t>
                      </m:r>
                      <m:r>
                        <a:rPr lang="en-US" sz="1400" b="1" i="1" dirty="0">
                          <a:solidFill>
                            <a:srgbClr val="0000FF"/>
                          </a:solidFill>
                          <a:latin typeface="Cambria Math"/>
                          <a:ea typeface="Cambria Math"/>
                        </a:rPr>
                        <m:t>𝟎</m:t>
                      </m:r>
                      <m:r>
                        <a:rPr lang="en-US" sz="1400" b="1" i="1" dirty="0">
                          <a:solidFill>
                            <a:srgbClr val="0000FF"/>
                          </a:solidFill>
                          <a:latin typeface="Cambria Math"/>
                          <a:ea typeface="Cambria Math"/>
                        </a:rPr>
                        <m:t>.</m:t>
                      </m:r>
                      <m:r>
                        <a:rPr lang="en-US" sz="1400" b="1" i="1" dirty="0">
                          <a:solidFill>
                            <a:srgbClr val="0000FF"/>
                          </a:solidFill>
                          <a:latin typeface="Cambria Math"/>
                          <a:ea typeface="Cambria Math"/>
                        </a:rPr>
                        <m:t>𝟐</m:t>
                      </m:r>
                    </m:oMath>
                  </m:oMathPara>
                </a14:m>
                <a:endParaRPr lang="en-US" sz="1400" b="1" i="1" dirty="0">
                  <a:solidFill>
                    <a:srgbClr val="0000FF"/>
                  </a:solidFill>
                  <a:latin typeface="Arial" panose="020B0604020202020204" pitchFamily="34" charset="0"/>
                  <a:ea typeface="Cambria Math"/>
                </a:endParaRPr>
              </a:p>
            </p:txBody>
          </p:sp>
        </mc:Choice>
        <mc:Fallback xmlns="">
          <p:sp>
            <p:nvSpPr>
              <p:cNvPr id="30" name="Rectangle 29"/>
              <p:cNvSpPr>
                <a:spLocks noRot="1" noChangeAspect="1" noMove="1" noResize="1" noEditPoints="1" noAdjustHandles="1" noChangeArrowheads="1" noChangeShapeType="1" noTextEdit="1"/>
              </p:cNvSpPr>
              <p:nvPr/>
            </p:nvSpPr>
            <p:spPr>
              <a:xfrm>
                <a:off x="7363713" y="783580"/>
                <a:ext cx="960198" cy="523220"/>
              </a:xfrm>
              <a:prstGeom prst="rect">
                <a:avLst/>
              </a:prstGeom>
              <a:blipFill>
                <a:blip r:embed="rId7"/>
                <a:stretch>
                  <a:fillRect/>
                </a:stretch>
              </a:blipFill>
            </p:spPr>
            <p:txBody>
              <a:bodyPr/>
              <a:lstStyle/>
              <a:p>
                <a:r>
                  <a:rPr lang="en-US">
                    <a:noFill/>
                  </a:rPr>
                  <a:t> </a:t>
                </a:r>
              </a:p>
            </p:txBody>
          </p:sp>
        </mc:Fallback>
      </mc:AlternateContent>
      <p:sp>
        <p:nvSpPr>
          <p:cNvPr id="11" name="TextBox 10"/>
          <p:cNvSpPr txBox="1"/>
          <p:nvPr/>
        </p:nvSpPr>
        <p:spPr>
          <a:xfrm rot="16200000">
            <a:off x="-558637" y="1808549"/>
            <a:ext cx="2096086"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 of ROI pairs</a:t>
            </a:r>
            <a:endParaRPr lang="en-US" sz="1400" i="1" dirty="0">
              <a:latin typeface="Arial" panose="020B0604020202020204" pitchFamily="34" charset="0"/>
              <a:cs typeface="Arial" panose="020B0604020202020204" pitchFamily="34" charset="0"/>
            </a:endParaRPr>
          </a:p>
        </p:txBody>
      </p:sp>
      <p:sp>
        <p:nvSpPr>
          <p:cNvPr id="12" name="TextBox 11"/>
          <p:cNvSpPr txBox="1"/>
          <p:nvPr/>
        </p:nvSpPr>
        <p:spPr>
          <a:xfrm rot="16200000">
            <a:off x="3664813" y="1768438"/>
            <a:ext cx="2096087"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 of ROI pairs</a:t>
            </a:r>
            <a:endParaRPr lang="en-US"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5786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descr="\\neuroimage.wustl.edu\nil\raichle\ryan\figures\TDE\MSC01_halfFC_3.t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792" t="7884" r="14187" b="11628"/>
          <a:stretch/>
        </p:blipFill>
        <p:spPr bwMode="auto">
          <a:xfrm>
            <a:off x="4836946" y="352426"/>
            <a:ext cx="2611834" cy="231315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neuroimage.wustl.edu\nil\raichle\ryan\figures\TDE\MSC01_halfTD_3.ti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626" t="7614" r="13730" b="11435"/>
          <a:stretch/>
        </p:blipFill>
        <p:spPr bwMode="auto">
          <a:xfrm>
            <a:off x="1321596" y="352424"/>
            <a:ext cx="2632261" cy="2313152"/>
          </a:xfrm>
          <a:prstGeom prst="rect">
            <a:avLst/>
          </a:prstGeom>
          <a:noFill/>
          <a:extLst>
            <a:ext uri="{909E8E84-426E-40DD-AFC4-6F175D3DCCD1}">
              <a14:hiddenFill xmlns:a14="http://schemas.microsoft.com/office/drawing/2010/main">
                <a:solidFill>
                  <a:srgbClr val="FFFFFF"/>
                </a:solidFill>
              </a14:hiddenFill>
            </a:ext>
          </a:extLst>
        </p:spPr>
      </p:pic>
      <p:cxnSp>
        <p:nvCxnSpPr>
          <p:cNvPr id="434" name="Straight Connector 433"/>
          <p:cNvCxnSpPr/>
          <p:nvPr/>
        </p:nvCxnSpPr>
        <p:spPr>
          <a:xfrm>
            <a:off x="3376097" y="3075563"/>
            <a:ext cx="0" cy="0"/>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435" name="Straight Arrow Connector 434"/>
          <p:cNvCxnSpPr>
            <a:cxnSpLocks/>
          </p:cNvCxnSpPr>
          <p:nvPr/>
        </p:nvCxnSpPr>
        <p:spPr>
          <a:xfrm flipV="1">
            <a:off x="2009453" y="3256104"/>
            <a:ext cx="821527" cy="840657"/>
          </a:xfrm>
          <a:prstGeom prst="straightConnector1">
            <a:avLst/>
          </a:prstGeom>
          <a:ln>
            <a:solidFill>
              <a:srgbClr val="FF00FF"/>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36" name="Straight Arrow Connector 435"/>
          <p:cNvCxnSpPr>
            <a:cxnSpLocks/>
            <a:stCxn id="505" idx="1"/>
          </p:cNvCxnSpPr>
          <p:nvPr/>
        </p:nvCxnSpPr>
        <p:spPr>
          <a:xfrm flipH="1">
            <a:off x="2108220" y="5750299"/>
            <a:ext cx="705707" cy="392945"/>
          </a:xfrm>
          <a:prstGeom prst="straightConnector1">
            <a:avLst/>
          </a:prstGeom>
          <a:ln>
            <a:solidFill>
              <a:srgbClr val="FF00FF"/>
            </a:solidFill>
            <a:tailEnd type="arrow"/>
          </a:ln>
        </p:spPr>
        <p:style>
          <a:lnRef idx="1">
            <a:schemeClr val="accent1"/>
          </a:lnRef>
          <a:fillRef idx="0">
            <a:schemeClr val="accent1"/>
          </a:fillRef>
          <a:effectRef idx="0">
            <a:schemeClr val="accent1"/>
          </a:effectRef>
          <a:fontRef idx="minor">
            <a:schemeClr val="tx1"/>
          </a:fontRef>
        </p:style>
      </p:cxnSp>
      <p:grpSp>
        <p:nvGrpSpPr>
          <p:cNvPr id="437" name="Group 436"/>
          <p:cNvGrpSpPr/>
          <p:nvPr/>
        </p:nvGrpSpPr>
        <p:grpSpPr>
          <a:xfrm>
            <a:off x="741564" y="3250141"/>
            <a:ext cx="1267880" cy="1270144"/>
            <a:chOff x="-618189" y="667949"/>
            <a:chExt cx="5190189" cy="5199451"/>
          </a:xfrm>
        </p:grpSpPr>
        <p:grpSp>
          <p:nvGrpSpPr>
            <p:cNvPr id="554" name="Group 553"/>
            <p:cNvGrpSpPr/>
            <p:nvPr/>
          </p:nvGrpSpPr>
          <p:grpSpPr>
            <a:xfrm>
              <a:off x="2840147" y="4135547"/>
              <a:ext cx="1731853" cy="1731853"/>
              <a:chOff x="2840147" y="2382948"/>
              <a:chExt cx="976641" cy="976641"/>
            </a:xfrm>
          </p:grpSpPr>
          <p:sp>
            <p:nvSpPr>
              <p:cNvPr id="560" name="Rectangle 559"/>
              <p:cNvSpPr>
                <a:spLocks noChangeAspect="1"/>
              </p:cNvSpPr>
              <p:nvPr/>
            </p:nvSpPr>
            <p:spPr>
              <a:xfrm>
                <a:off x="2840147" y="2382948"/>
                <a:ext cx="976641" cy="976641"/>
              </a:xfrm>
              <a:prstGeom prst="rect">
                <a:avLst/>
              </a:pr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1" name="Rectangle 560"/>
              <p:cNvSpPr>
                <a:spLocks noChangeAspect="1"/>
              </p:cNvSpPr>
              <p:nvPr/>
            </p:nvSpPr>
            <p:spPr>
              <a:xfrm>
                <a:off x="2840147" y="2382948"/>
                <a:ext cx="325547" cy="325547"/>
              </a:xfrm>
              <a:prstGeom prst="rect">
                <a:avLst/>
              </a:pr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2" name="Rectangle 561"/>
              <p:cNvSpPr>
                <a:spLocks noChangeAspect="1"/>
              </p:cNvSpPr>
              <p:nvPr/>
            </p:nvSpPr>
            <p:spPr>
              <a:xfrm>
                <a:off x="3165694" y="2708495"/>
                <a:ext cx="325547" cy="325547"/>
              </a:xfrm>
              <a:prstGeom prst="rect">
                <a:avLst/>
              </a:pr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3" name="Rectangle 562"/>
              <p:cNvSpPr>
                <a:spLocks noChangeAspect="1"/>
              </p:cNvSpPr>
              <p:nvPr/>
            </p:nvSpPr>
            <p:spPr>
              <a:xfrm>
                <a:off x="3165694" y="2382948"/>
                <a:ext cx="325547" cy="325547"/>
              </a:xfrm>
              <a:prstGeom prst="rect">
                <a:avLst/>
              </a:prstGeom>
              <a:solidFill>
                <a:srgbClr val="FFED0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4" name="Rectangle 563"/>
              <p:cNvSpPr>
                <a:spLocks noChangeAspect="1"/>
              </p:cNvSpPr>
              <p:nvPr/>
            </p:nvSpPr>
            <p:spPr>
              <a:xfrm>
                <a:off x="3491241" y="2382948"/>
                <a:ext cx="325547" cy="325547"/>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5" name="Rectangle 564"/>
              <p:cNvSpPr>
                <a:spLocks noChangeAspect="1"/>
              </p:cNvSpPr>
              <p:nvPr/>
            </p:nvSpPr>
            <p:spPr>
              <a:xfrm>
                <a:off x="2840147" y="2708495"/>
                <a:ext cx="325547" cy="325547"/>
              </a:xfrm>
              <a:prstGeom prst="rect">
                <a:avLst/>
              </a:prstGeom>
              <a:solidFill>
                <a:srgbClr val="00B0F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6" name="Rectangle 565"/>
              <p:cNvSpPr>
                <a:spLocks noChangeAspect="1"/>
              </p:cNvSpPr>
              <p:nvPr/>
            </p:nvSpPr>
            <p:spPr>
              <a:xfrm>
                <a:off x="2840147" y="3034042"/>
                <a:ext cx="325547" cy="325547"/>
              </a:xfrm>
              <a:prstGeom prst="rect">
                <a:avLst/>
              </a:prstGeom>
              <a:solidFill>
                <a:srgbClr val="0000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7" name="Rectangle 566"/>
              <p:cNvSpPr>
                <a:spLocks noChangeAspect="1"/>
              </p:cNvSpPr>
              <p:nvPr/>
            </p:nvSpPr>
            <p:spPr>
              <a:xfrm>
                <a:off x="3491241" y="2708495"/>
                <a:ext cx="325547" cy="325547"/>
              </a:xfrm>
              <a:prstGeom prst="rect">
                <a:avLst/>
              </a:prstGeom>
              <a:solidFill>
                <a:srgbClr val="FFED0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8" name="Rectangle 567"/>
              <p:cNvSpPr>
                <a:spLocks noChangeAspect="1"/>
              </p:cNvSpPr>
              <p:nvPr/>
            </p:nvSpPr>
            <p:spPr>
              <a:xfrm>
                <a:off x="3165694" y="3034042"/>
                <a:ext cx="325547" cy="325547"/>
              </a:xfrm>
              <a:prstGeom prst="rect">
                <a:avLst/>
              </a:prstGeom>
              <a:solidFill>
                <a:srgbClr val="00B0F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55" name="Rectangle 554"/>
            <p:cNvSpPr>
              <a:spLocks noChangeAspect="1"/>
            </p:cNvSpPr>
            <p:nvPr/>
          </p:nvSpPr>
          <p:spPr>
            <a:xfrm>
              <a:off x="2840147" y="2401808"/>
              <a:ext cx="1731853" cy="173185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6" name="Rectangle 555"/>
            <p:cNvSpPr>
              <a:spLocks noChangeAspect="1"/>
            </p:cNvSpPr>
            <p:nvPr/>
          </p:nvSpPr>
          <p:spPr>
            <a:xfrm>
              <a:off x="1108293" y="2401804"/>
              <a:ext cx="1731853" cy="173185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7" name="Rectangle 556"/>
            <p:cNvSpPr>
              <a:spLocks noChangeAspect="1"/>
            </p:cNvSpPr>
            <p:nvPr/>
          </p:nvSpPr>
          <p:spPr>
            <a:xfrm>
              <a:off x="2840147" y="669955"/>
              <a:ext cx="1731853" cy="173185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8" name="Rectangle 557"/>
            <p:cNvSpPr>
              <a:spLocks noChangeAspect="1"/>
            </p:cNvSpPr>
            <p:nvPr/>
          </p:nvSpPr>
          <p:spPr>
            <a:xfrm>
              <a:off x="1108298" y="667953"/>
              <a:ext cx="1731853" cy="173185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9" name="Rectangle 558"/>
            <p:cNvSpPr>
              <a:spLocks noChangeAspect="1"/>
            </p:cNvSpPr>
            <p:nvPr/>
          </p:nvSpPr>
          <p:spPr>
            <a:xfrm>
              <a:off x="-618189" y="667949"/>
              <a:ext cx="1731853" cy="173185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8" name="Rectangle 437"/>
          <p:cNvSpPr/>
          <p:nvPr/>
        </p:nvSpPr>
        <p:spPr>
          <a:xfrm>
            <a:off x="1586380" y="4096761"/>
            <a:ext cx="423064" cy="423527"/>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440" name="Straight Arrow Connector 439"/>
          <p:cNvCxnSpPr>
            <a:cxnSpLocks/>
          </p:cNvCxnSpPr>
          <p:nvPr/>
        </p:nvCxnSpPr>
        <p:spPr>
          <a:xfrm>
            <a:off x="2009453" y="4520288"/>
            <a:ext cx="821527" cy="62639"/>
          </a:xfrm>
          <a:prstGeom prst="straightConnector1">
            <a:avLst/>
          </a:prstGeom>
          <a:ln>
            <a:solidFill>
              <a:srgbClr val="FF00FF"/>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41" name="TextBox 440"/>
          <p:cNvSpPr txBox="1"/>
          <p:nvPr/>
        </p:nvSpPr>
        <p:spPr>
          <a:xfrm>
            <a:off x="790244" y="2969528"/>
            <a:ext cx="1219200"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TD matrix</a:t>
            </a:r>
          </a:p>
        </p:txBody>
      </p:sp>
      <p:sp>
        <p:nvSpPr>
          <p:cNvPr id="442" name="TextBox 441"/>
          <p:cNvSpPr txBox="1"/>
          <p:nvPr/>
        </p:nvSpPr>
        <p:spPr>
          <a:xfrm>
            <a:off x="2896931" y="2979051"/>
            <a:ext cx="1219200"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TD submatrix</a:t>
            </a:r>
          </a:p>
        </p:txBody>
      </p:sp>
      <p:grpSp>
        <p:nvGrpSpPr>
          <p:cNvPr id="443" name="Group 442">
            <a:extLst>
              <a:ext uri="{FF2B5EF4-FFF2-40B4-BE49-F238E27FC236}">
                <a16:creationId xmlns:a16="http://schemas.microsoft.com/office/drawing/2014/main" id="{C90B3E7D-3352-40E1-AA85-FABCA6083C1B}"/>
              </a:ext>
            </a:extLst>
          </p:cNvPr>
          <p:cNvGrpSpPr/>
          <p:nvPr/>
        </p:nvGrpSpPr>
        <p:grpSpPr>
          <a:xfrm>
            <a:off x="1586388" y="6002218"/>
            <a:ext cx="423067" cy="423064"/>
            <a:chOff x="2840139" y="2382948"/>
            <a:chExt cx="976646" cy="976641"/>
          </a:xfrm>
          <a:solidFill>
            <a:srgbClr val="00FF00"/>
          </a:solidFill>
        </p:grpSpPr>
        <p:sp>
          <p:nvSpPr>
            <p:cNvPr id="546" name="Rectangle 545">
              <a:extLst>
                <a:ext uri="{FF2B5EF4-FFF2-40B4-BE49-F238E27FC236}">
                  <a16:creationId xmlns:a16="http://schemas.microsoft.com/office/drawing/2014/main" id="{743B0904-A554-405E-B233-57B49E595195}"/>
                </a:ext>
              </a:extLst>
            </p:cNvPr>
            <p:cNvSpPr>
              <a:spLocks noChangeAspect="1"/>
            </p:cNvSpPr>
            <p:nvPr/>
          </p:nvSpPr>
          <p:spPr>
            <a:xfrm>
              <a:off x="2840139" y="2382948"/>
              <a:ext cx="976639" cy="976641"/>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7" name="Rectangle 546">
              <a:extLst>
                <a:ext uri="{FF2B5EF4-FFF2-40B4-BE49-F238E27FC236}">
                  <a16:creationId xmlns:a16="http://schemas.microsoft.com/office/drawing/2014/main" id="{8DD2CDE3-2786-4F6C-B756-7BBB6F4044E9}"/>
                </a:ext>
              </a:extLst>
            </p:cNvPr>
            <p:cNvSpPr>
              <a:spLocks noChangeAspect="1"/>
            </p:cNvSpPr>
            <p:nvPr/>
          </p:nvSpPr>
          <p:spPr>
            <a:xfrm>
              <a:off x="2840141" y="2382948"/>
              <a:ext cx="325546" cy="325546"/>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8" name="Rectangle 547">
              <a:extLst>
                <a:ext uri="{FF2B5EF4-FFF2-40B4-BE49-F238E27FC236}">
                  <a16:creationId xmlns:a16="http://schemas.microsoft.com/office/drawing/2014/main" id="{114933E8-6775-4536-ABCB-61AAE76940DC}"/>
                </a:ext>
              </a:extLst>
            </p:cNvPr>
            <p:cNvSpPr>
              <a:spLocks noChangeAspect="1"/>
            </p:cNvSpPr>
            <p:nvPr/>
          </p:nvSpPr>
          <p:spPr>
            <a:xfrm>
              <a:off x="3165686" y="2382948"/>
              <a:ext cx="325546" cy="325546"/>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9" name="Rectangle 548">
              <a:extLst>
                <a:ext uri="{FF2B5EF4-FFF2-40B4-BE49-F238E27FC236}">
                  <a16:creationId xmlns:a16="http://schemas.microsoft.com/office/drawing/2014/main" id="{CE651F3F-109C-4373-A146-8E006D63767F}"/>
                </a:ext>
              </a:extLst>
            </p:cNvPr>
            <p:cNvSpPr>
              <a:spLocks noChangeAspect="1"/>
            </p:cNvSpPr>
            <p:nvPr/>
          </p:nvSpPr>
          <p:spPr>
            <a:xfrm>
              <a:off x="3491235" y="2382948"/>
              <a:ext cx="325546" cy="325546"/>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0" name="Rectangle 549">
              <a:extLst>
                <a:ext uri="{FF2B5EF4-FFF2-40B4-BE49-F238E27FC236}">
                  <a16:creationId xmlns:a16="http://schemas.microsoft.com/office/drawing/2014/main" id="{412C1867-D8EA-40CF-9275-E8917A0696AA}"/>
                </a:ext>
              </a:extLst>
            </p:cNvPr>
            <p:cNvSpPr>
              <a:spLocks noChangeAspect="1"/>
            </p:cNvSpPr>
            <p:nvPr/>
          </p:nvSpPr>
          <p:spPr>
            <a:xfrm>
              <a:off x="2840143" y="2708494"/>
              <a:ext cx="325546" cy="325546"/>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1" name="Rectangle 550">
              <a:extLst>
                <a:ext uri="{FF2B5EF4-FFF2-40B4-BE49-F238E27FC236}">
                  <a16:creationId xmlns:a16="http://schemas.microsoft.com/office/drawing/2014/main" id="{D74DE3EF-8B9B-44FE-85D5-70BB7C7FA369}"/>
                </a:ext>
              </a:extLst>
            </p:cNvPr>
            <p:cNvSpPr>
              <a:spLocks noChangeAspect="1"/>
            </p:cNvSpPr>
            <p:nvPr/>
          </p:nvSpPr>
          <p:spPr>
            <a:xfrm>
              <a:off x="2840145" y="3034043"/>
              <a:ext cx="325546" cy="325546"/>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2" name="Rectangle 551">
              <a:extLst>
                <a:ext uri="{FF2B5EF4-FFF2-40B4-BE49-F238E27FC236}">
                  <a16:creationId xmlns:a16="http://schemas.microsoft.com/office/drawing/2014/main" id="{1A1214AD-9B8D-4A6A-9DB6-72DDBFE3145A}"/>
                </a:ext>
              </a:extLst>
            </p:cNvPr>
            <p:cNvSpPr>
              <a:spLocks noChangeAspect="1"/>
            </p:cNvSpPr>
            <p:nvPr/>
          </p:nvSpPr>
          <p:spPr>
            <a:xfrm>
              <a:off x="3491239" y="2708492"/>
              <a:ext cx="325546" cy="325546"/>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3" name="Rectangle 552">
              <a:extLst>
                <a:ext uri="{FF2B5EF4-FFF2-40B4-BE49-F238E27FC236}">
                  <a16:creationId xmlns:a16="http://schemas.microsoft.com/office/drawing/2014/main" id="{C64F9066-55F2-4820-8F63-A7A1E66F2102}"/>
                </a:ext>
              </a:extLst>
            </p:cNvPr>
            <p:cNvSpPr>
              <a:spLocks noChangeAspect="1"/>
            </p:cNvSpPr>
            <p:nvPr/>
          </p:nvSpPr>
          <p:spPr>
            <a:xfrm>
              <a:off x="3165693" y="3034043"/>
              <a:ext cx="325546" cy="325546"/>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4" name="Rectangle 443">
            <a:extLst>
              <a:ext uri="{FF2B5EF4-FFF2-40B4-BE49-F238E27FC236}">
                <a16:creationId xmlns:a16="http://schemas.microsoft.com/office/drawing/2014/main" id="{F2021924-AEE4-4BB3-B740-529E21DB450B}"/>
              </a:ext>
            </a:extLst>
          </p:cNvPr>
          <p:cNvSpPr>
            <a:spLocks noChangeAspect="1"/>
          </p:cNvSpPr>
          <p:nvPr/>
        </p:nvSpPr>
        <p:spPr>
          <a:xfrm>
            <a:off x="1586379" y="5578691"/>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5" name="Rectangle 444">
            <a:extLst>
              <a:ext uri="{FF2B5EF4-FFF2-40B4-BE49-F238E27FC236}">
                <a16:creationId xmlns:a16="http://schemas.microsoft.com/office/drawing/2014/main" id="{B32579F7-62F7-45F4-AFDA-E970A11D1882}"/>
              </a:ext>
            </a:extLst>
          </p:cNvPr>
          <p:cNvSpPr>
            <a:spLocks noChangeAspect="1"/>
          </p:cNvSpPr>
          <p:nvPr/>
        </p:nvSpPr>
        <p:spPr>
          <a:xfrm>
            <a:off x="1163315" y="5578691"/>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6" name="Rectangle 445">
            <a:extLst>
              <a:ext uri="{FF2B5EF4-FFF2-40B4-BE49-F238E27FC236}">
                <a16:creationId xmlns:a16="http://schemas.microsoft.com/office/drawing/2014/main" id="{26ACE4AD-6B30-4D55-9661-7900BE0B9610}"/>
              </a:ext>
            </a:extLst>
          </p:cNvPr>
          <p:cNvSpPr>
            <a:spLocks noChangeAspect="1"/>
          </p:cNvSpPr>
          <p:nvPr/>
        </p:nvSpPr>
        <p:spPr>
          <a:xfrm>
            <a:off x="1586379" y="5155627"/>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7" name="Rectangle 446">
            <a:extLst>
              <a:ext uri="{FF2B5EF4-FFF2-40B4-BE49-F238E27FC236}">
                <a16:creationId xmlns:a16="http://schemas.microsoft.com/office/drawing/2014/main" id="{A6CA5804-9E74-44F5-B6FE-70353C0C582B}"/>
              </a:ext>
            </a:extLst>
          </p:cNvPr>
          <p:cNvSpPr>
            <a:spLocks noChangeAspect="1"/>
          </p:cNvSpPr>
          <p:nvPr/>
        </p:nvSpPr>
        <p:spPr>
          <a:xfrm>
            <a:off x="1163316" y="5155138"/>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6" name="Rectangle 495">
            <a:extLst>
              <a:ext uri="{FF2B5EF4-FFF2-40B4-BE49-F238E27FC236}">
                <a16:creationId xmlns:a16="http://schemas.microsoft.com/office/drawing/2014/main" id="{BBF0B4E8-6583-489F-8589-7DB5B61708FF}"/>
              </a:ext>
            </a:extLst>
          </p:cNvPr>
          <p:cNvSpPr>
            <a:spLocks noChangeAspect="1"/>
          </p:cNvSpPr>
          <p:nvPr/>
        </p:nvSpPr>
        <p:spPr>
          <a:xfrm>
            <a:off x="739145" y="5155138"/>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8" name="Rectangle 497">
            <a:extLst>
              <a:ext uri="{FF2B5EF4-FFF2-40B4-BE49-F238E27FC236}">
                <a16:creationId xmlns:a16="http://schemas.microsoft.com/office/drawing/2014/main" id="{C6940634-0A0A-475B-A82E-9AFB53F31910}"/>
              </a:ext>
            </a:extLst>
          </p:cNvPr>
          <p:cNvSpPr/>
          <p:nvPr/>
        </p:nvSpPr>
        <p:spPr>
          <a:xfrm>
            <a:off x="1586380" y="6001761"/>
            <a:ext cx="423064" cy="423527"/>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99" name="TextBox 498">
            <a:extLst>
              <a:ext uri="{FF2B5EF4-FFF2-40B4-BE49-F238E27FC236}">
                <a16:creationId xmlns:a16="http://schemas.microsoft.com/office/drawing/2014/main" id="{816BE67B-1D24-4617-9F23-938BB78CB509}"/>
              </a:ext>
            </a:extLst>
          </p:cNvPr>
          <p:cNvSpPr txBox="1"/>
          <p:nvPr/>
        </p:nvSpPr>
        <p:spPr>
          <a:xfrm>
            <a:off x="790244" y="4865472"/>
            <a:ext cx="1219200"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“Error” matrix</a:t>
            </a:r>
          </a:p>
        </p:txBody>
      </p:sp>
      <p:cxnSp>
        <p:nvCxnSpPr>
          <p:cNvPr id="500" name="Straight Arrow Connector 499"/>
          <p:cNvCxnSpPr/>
          <p:nvPr/>
        </p:nvCxnSpPr>
        <p:spPr>
          <a:xfrm>
            <a:off x="3517031" y="4582925"/>
            <a:ext cx="0" cy="421047"/>
          </a:xfrm>
          <a:prstGeom prst="straightConnector1">
            <a:avLst/>
          </a:prstGeom>
          <a:ln>
            <a:solidFill>
              <a:srgbClr val="FF00FF"/>
            </a:solidFill>
            <a:tailEnd type="arrow"/>
          </a:ln>
        </p:spPr>
        <p:style>
          <a:lnRef idx="1">
            <a:schemeClr val="accent1"/>
          </a:lnRef>
          <a:fillRef idx="0">
            <a:schemeClr val="accent1"/>
          </a:fillRef>
          <a:effectRef idx="0">
            <a:schemeClr val="accent1"/>
          </a:effectRef>
          <a:fontRef idx="minor">
            <a:schemeClr val="tx1"/>
          </a:fontRef>
        </p:style>
      </p:cxnSp>
      <p:grpSp>
        <p:nvGrpSpPr>
          <p:cNvPr id="501" name="Group 500"/>
          <p:cNvGrpSpPr/>
          <p:nvPr/>
        </p:nvGrpSpPr>
        <p:grpSpPr>
          <a:xfrm>
            <a:off x="2260603" y="3012283"/>
            <a:ext cx="2533228" cy="1809568"/>
            <a:chOff x="5089712" y="522125"/>
            <a:chExt cx="2533228" cy="1809568"/>
          </a:xfrm>
        </p:grpSpPr>
        <mc:AlternateContent xmlns:mc="http://schemas.openxmlformats.org/markup-compatibility/2006" xmlns:a14="http://schemas.microsoft.com/office/drawing/2010/main">
          <mc:Choice Requires="a14">
            <p:sp>
              <p:nvSpPr>
                <p:cNvPr id="517" name="TextBox 516"/>
                <p:cNvSpPr txBox="1"/>
                <p:nvPr/>
              </p:nvSpPr>
              <p:spPr>
                <a:xfrm>
                  <a:off x="7089540" y="1195142"/>
                  <a:ext cx="533400" cy="261610"/>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100" i="1" dirty="0">
                                <a:latin typeface="Cambria Math" panose="02040503050406030204" pitchFamily="18" charset="0"/>
                                <a:cs typeface="Arial" panose="020B0604020202020204" pitchFamily="34" charset="0"/>
                              </a:rPr>
                            </m:ctrlPr>
                          </m:sSubPr>
                          <m:e>
                            <m:r>
                              <a:rPr lang="en-US" sz="1100" i="1" dirty="0">
                                <a:latin typeface="Cambria Math"/>
                                <a:cs typeface="Arial" panose="020B0604020202020204" pitchFamily="34" charset="0"/>
                              </a:rPr>
                              <m:t>𝐷</m:t>
                            </m:r>
                          </m:e>
                          <m:sub>
                            <m:r>
                              <a:rPr lang="en-US" sz="1100" i="1" dirty="0">
                                <a:latin typeface="Cambria Math"/>
                                <a:cs typeface="Arial" panose="020B0604020202020204" pitchFamily="34" charset="0"/>
                              </a:rPr>
                              <m:t>2</m:t>
                            </m:r>
                          </m:sub>
                        </m:sSub>
                      </m:oMath>
                    </m:oMathPara>
                  </a14:m>
                  <a:endParaRPr lang="en-US" sz="1100" dirty="0">
                    <a:latin typeface="Arial" panose="020B0604020202020204" pitchFamily="34" charset="0"/>
                    <a:cs typeface="Arial" panose="020B0604020202020204" pitchFamily="34" charset="0"/>
                  </a:endParaRPr>
                </a:p>
              </p:txBody>
            </p:sp>
          </mc:Choice>
          <mc:Fallback xmlns="">
            <p:sp>
              <p:nvSpPr>
                <p:cNvPr id="517" name="TextBox 516"/>
                <p:cNvSpPr txBox="1">
                  <a:spLocks noRot="1" noChangeAspect="1" noMove="1" noResize="1" noEditPoints="1" noAdjustHandles="1" noChangeArrowheads="1" noChangeShapeType="1" noTextEdit="1"/>
                </p:cNvSpPr>
                <p:nvPr/>
              </p:nvSpPr>
              <p:spPr>
                <a:xfrm>
                  <a:off x="7089540" y="1195142"/>
                  <a:ext cx="533400" cy="261610"/>
                </a:xfrm>
                <a:prstGeom prst="rect">
                  <a:avLst/>
                </a:prstGeom>
                <a:blipFill>
                  <a:blip r:embed="rId5"/>
                  <a:stretch>
                    <a:fillRect/>
                  </a:stretch>
                </a:blipFill>
              </p:spPr>
              <p:txBody>
                <a:bodyPr/>
                <a:lstStyle/>
                <a:p>
                  <a:r>
                    <a:rPr lang="en-US">
                      <a:noFill/>
                    </a:rPr>
                    <a:t> </a:t>
                  </a:r>
                </a:p>
              </p:txBody>
            </p:sp>
          </mc:Fallback>
        </mc:AlternateContent>
        <p:sp>
          <p:nvSpPr>
            <p:cNvPr id="518" name="Rectangle 517"/>
            <p:cNvSpPr>
              <a:spLocks noChangeAspect="1"/>
            </p:cNvSpPr>
            <p:nvPr/>
          </p:nvSpPr>
          <p:spPr>
            <a:xfrm>
              <a:off x="5672995" y="762001"/>
              <a:ext cx="1322296" cy="1322296"/>
            </a:xfrm>
            <a:prstGeom prst="rect">
              <a:avLst/>
            </a:pr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9" name="Rectangle 518"/>
            <p:cNvSpPr>
              <a:spLocks noChangeAspect="1"/>
            </p:cNvSpPr>
            <p:nvPr/>
          </p:nvSpPr>
          <p:spPr>
            <a:xfrm>
              <a:off x="5672995" y="762001"/>
              <a:ext cx="440765" cy="440765"/>
            </a:xfrm>
            <a:prstGeom prst="rect">
              <a:avLst/>
            </a:pr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0" name="Rectangle 519"/>
            <p:cNvSpPr>
              <a:spLocks noChangeAspect="1"/>
            </p:cNvSpPr>
            <p:nvPr/>
          </p:nvSpPr>
          <p:spPr>
            <a:xfrm>
              <a:off x="6113761" y="1202766"/>
              <a:ext cx="440765" cy="440765"/>
            </a:xfrm>
            <a:prstGeom prst="rect">
              <a:avLst/>
            </a:pr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1" name="Rectangle 520"/>
            <p:cNvSpPr>
              <a:spLocks noChangeAspect="1"/>
            </p:cNvSpPr>
            <p:nvPr/>
          </p:nvSpPr>
          <p:spPr>
            <a:xfrm>
              <a:off x="6113761" y="762001"/>
              <a:ext cx="440765" cy="440765"/>
            </a:xfrm>
            <a:prstGeom prst="rect">
              <a:avLst/>
            </a:prstGeom>
            <a:solidFill>
              <a:srgbClr val="FFED0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 name="Rectangle 521"/>
            <p:cNvSpPr>
              <a:spLocks noChangeAspect="1"/>
            </p:cNvSpPr>
            <p:nvPr/>
          </p:nvSpPr>
          <p:spPr>
            <a:xfrm>
              <a:off x="6554526" y="762001"/>
              <a:ext cx="440765" cy="440765"/>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3" name="Rectangle 522"/>
            <p:cNvSpPr>
              <a:spLocks noChangeAspect="1"/>
            </p:cNvSpPr>
            <p:nvPr/>
          </p:nvSpPr>
          <p:spPr>
            <a:xfrm>
              <a:off x="5672995" y="1202766"/>
              <a:ext cx="440765" cy="440765"/>
            </a:xfrm>
            <a:prstGeom prst="rect">
              <a:avLst/>
            </a:prstGeom>
            <a:solidFill>
              <a:srgbClr val="00B0F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4" name="Rectangle 523"/>
            <p:cNvSpPr>
              <a:spLocks noChangeAspect="1"/>
            </p:cNvSpPr>
            <p:nvPr/>
          </p:nvSpPr>
          <p:spPr>
            <a:xfrm>
              <a:off x="5672995" y="1643531"/>
              <a:ext cx="440765" cy="440765"/>
            </a:xfrm>
            <a:prstGeom prst="rect">
              <a:avLst/>
            </a:prstGeom>
            <a:solidFill>
              <a:srgbClr val="0000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5" name="Rectangle 524"/>
            <p:cNvSpPr>
              <a:spLocks noChangeAspect="1"/>
            </p:cNvSpPr>
            <p:nvPr/>
          </p:nvSpPr>
          <p:spPr>
            <a:xfrm>
              <a:off x="6554526" y="1202766"/>
              <a:ext cx="440765" cy="440765"/>
            </a:xfrm>
            <a:prstGeom prst="rect">
              <a:avLst/>
            </a:prstGeom>
            <a:solidFill>
              <a:srgbClr val="FFED0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6" name="Rectangle 525"/>
            <p:cNvSpPr>
              <a:spLocks noChangeAspect="1"/>
            </p:cNvSpPr>
            <p:nvPr/>
          </p:nvSpPr>
          <p:spPr>
            <a:xfrm>
              <a:off x="6113761" y="1643531"/>
              <a:ext cx="440765" cy="440765"/>
            </a:xfrm>
            <a:prstGeom prst="rect">
              <a:avLst/>
            </a:prstGeom>
            <a:solidFill>
              <a:srgbClr val="00B0F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7" name="Straight Connector 526"/>
            <p:cNvCxnSpPr/>
            <p:nvPr/>
          </p:nvCxnSpPr>
          <p:spPr>
            <a:xfrm>
              <a:off x="6030570" y="2331693"/>
              <a:ext cx="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28" name="TextBox 527"/>
                <p:cNvSpPr txBox="1"/>
                <p:nvPr/>
              </p:nvSpPr>
              <p:spPr>
                <a:xfrm>
                  <a:off x="5096064" y="522125"/>
                  <a:ext cx="533400" cy="261610"/>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100" i="1" dirty="0">
                                <a:latin typeface="Cambria Math" panose="02040503050406030204" pitchFamily="18" charset="0"/>
                                <a:cs typeface="Arial" panose="020B0604020202020204" pitchFamily="34" charset="0"/>
                              </a:rPr>
                            </m:ctrlPr>
                          </m:sSubPr>
                          <m:e>
                            <m:r>
                              <a:rPr lang="en-US" sz="1100" i="1" dirty="0">
                                <a:latin typeface="Cambria Math"/>
                                <a:cs typeface="Arial" panose="020B0604020202020204" pitchFamily="34" charset="0"/>
                              </a:rPr>
                              <m:t>𝐷</m:t>
                            </m:r>
                          </m:e>
                          <m:sub>
                            <m:r>
                              <a:rPr lang="en-US" sz="1100" i="1" dirty="0">
                                <a:latin typeface="Cambria Math"/>
                                <a:cs typeface="Arial" panose="020B0604020202020204" pitchFamily="34" charset="0"/>
                              </a:rPr>
                              <m:t>0</m:t>
                            </m:r>
                          </m:sub>
                        </m:sSub>
                      </m:oMath>
                    </m:oMathPara>
                  </a14:m>
                  <a:endParaRPr lang="en-US" sz="1100" dirty="0">
                    <a:latin typeface="Arial" panose="020B0604020202020204" pitchFamily="34" charset="0"/>
                    <a:cs typeface="Arial" panose="020B0604020202020204" pitchFamily="34" charset="0"/>
                  </a:endParaRPr>
                </a:p>
              </p:txBody>
            </p:sp>
          </mc:Choice>
          <mc:Fallback xmlns="">
            <p:sp>
              <p:nvSpPr>
                <p:cNvPr id="528" name="TextBox 527"/>
                <p:cNvSpPr txBox="1">
                  <a:spLocks noRot="1" noChangeAspect="1" noMove="1" noResize="1" noEditPoints="1" noAdjustHandles="1" noChangeArrowheads="1" noChangeShapeType="1" noTextEdit="1"/>
                </p:cNvSpPr>
                <p:nvPr/>
              </p:nvSpPr>
              <p:spPr>
                <a:xfrm>
                  <a:off x="5096064" y="522125"/>
                  <a:ext cx="533400" cy="261610"/>
                </a:xfrm>
                <a:prstGeom prst="rect">
                  <a:avLst/>
                </a:prstGeom>
                <a:blipFill>
                  <a:blip r:embed="rId6"/>
                  <a:stretch>
                    <a:fillRect/>
                  </a:stretch>
                </a:blipFill>
              </p:spPr>
              <p:txBody>
                <a:bodyPr/>
                <a:lstStyle/>
                <a:p>
                  <a:r>
                    <a:rPr lang="en-US">
                      <a:noFill/>
                    </a:rPr>
                    <a:t> </a:t>
                  </a:r>
                </a:p>
              </p:txBody>
            </p:sp>
          </mc:Fallback>
        </mc:AlternateContent>
        <p:cxnSp>
          <p:nvCxnSpPr>
            <p:cNvPr id="529" name="Straight Connector 528"/>
            <p:cNvCxnSpPr/>
            <p:nvPr/>
          </p:nvCxnSpPr>
          <p:spPr>
            <a:xfrm>
              <a:off x="5447457" y="641282"/>
              <a:ext cx="10263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0" name="TextBox 529"/>
                <p:cNvSpPr txBox="1"/>
                <p:nvPr/>
              </p:nvSpPr>
              <p:spPr>
                <a:xfrm>
                  <a:off x="7089540" y="1639736"/>
                  <a:ext cx="533400" cy="261610"/>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100" i="1" dirty="0">
                                <a:latin typeface="Cambria Math" panose="02040503050406030204" pitchFamily="18" charset="0"/>
                                <a:cs typeface="Arial" panose="020B0604020202020204" pitchFamily="34" charset="0"/>
                              </a:rPr>
                            </m:ctrlPr>
                          </m:sSubPr>
                          <m:e>
                            <m:r>
                              <a:rPr lang="en-US" sz="1100" i="1" dirty="0">
                                <a:latin typeface="Cambria Math"/>
                                <a:cs typeface="Arial" panose="020B0604020202020204" pitchFamily="34" charset="0"/>
                              </a:rPr>
                              <m:t>𝐷</m:t>
                            </m:r>
                          </m:e>
                          <m:sub>
                            <m:r>
                              <a:rPr lang="en-US" sz="1100" i="1" dirty="0">
                                <a:latin typeface="Cambria Math"/>
                                <a:cs typeface="Arial" panose="020B0604020202020204" pitchFamily="34" charset="0"/>
                              </a:rPr>
                              <m:t>1</m:t>
                            </m:r>
                          </m:sub>
                        </m:sSub>
                      </m:oMath>
                    </m:oMathPara>
                  </a14:m>
                  <a:endParaRPr lang="en-US" sz="1100" dirty="0">
                    <a:latin typeface="Arial" panose="020B0604020202020204" pitchFamily="34" charset="0"/>
                    <a:cs typeface="Arial" panose="020B0604020202020204" pitchFamily="34" charset="0"/>
                  </a:endParaRPr>
                </a:p>
              </p:txBody>
            </p:sp>
          </mc:Choice>
          <mc:Fallback xmlns="">
            <p:sp>
              <p:nvSpPr>
                <p:cNvPr id="530" name="TextBox 529"/>
                <p:cNvSpPr txBox="1">
                  <a:spLocks noRot="1" noChangeAspect="1" noMove="1" noResize="1" noEditPoints="1" noAdjustHandles="1" noChangeArrowheads="1" noChangeShapeType="1" noTextEdit="1"/>
                </p:cNvSpPr>
                <p:nvPr/>
              </p:nvSpPr>
              <p:spPr>
                <a:xfrm>
                  <a:off x="7089540" y="1639736"/>
                  <a:ext cx="533400" cy="261610"/>
                </a:xfrm>
                <a:prstGeom prst="rect">
                  <a:avLst/>
                </a:prstGeom>
                <a:blipFill>
                  <a:blip r:embed="rId7"/>
                  <a:stretch>
                    <a:fillRect/>
                  </a:stretch>
                </a:blipFill>
              </p:spPr>
              <p:txBody>
                <a:bodyPr/>
                <a:lstStyle/>
                <a:p>
                  <a:r>
                    <a:rPr lang="en-US">
                      <a:noFill/>
                    </a:rPr>
                    <a:t> </a:t>
                  </a:r>
                </a:p>
              </p:txBody>
            </p:sp>
          </mc:Fallback>
        </mc:AlternateContent>
        <p:cxnSp>
          <p:nvCxnSpPr>
            <p:cNvPr id="531" name="Straight Connector 530"/>
            <p:cNvCxnSpPr/>
            <p:nvPr/>
          </p:nvCxnSpPr>
          <p:spPr>
            <a:xfrm>
              <a:off x="7125813" y="1775050"/>
              <a:ext cx="105012"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7118745" y="1329393"/>
              <a:ext cx="10890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3" name="TextBox 532"/>
                <p:cNvSpPr txBox="1"/>
                <p:nvPr/>
              </p:nvSpPr>
              <p:spPr>
                <a:xfrm>
                  <a:off x="5089712" y="961788"/>
                  <a:ext cx="533400" cy="261610"/>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100" i="1" dirty="0">
                                <a:latin typeface="Cambria Math" panose="02040503050406030204" pitchFamily="18" charset="0"/>
                                <a:cs typeface="Arial" panose="020B0604020202020204" pitchFamily="34" charset="0"/>
                              </a:rPr>
                            </m:ctrlPr>
                          </m:sSubPr>
                          <m:e>
                            <m:r>
                              <a:rPr lang="en-US" sz="1100" i="1" dirty="0">
                                <a:latin typeface="Cambria Math"/>
                                <a:cs typeface="Arial" panose="020B0604020202020204" pitchFamily="34" charset="0"/>
                              </a:rPr>
                              <m:t>𝐷</m:t>
                            </m:r>
                          </m:e>
                          <m:sub>
                            <m:r>
                              <a:rPr lang="en-US" sz="1100" i="1" dirty="0">
                                <a:latin typeface="Cambria Math"/>
                                <a:cs typeface="Arial" panose="020B0604020202020204" pitchFamily="34" charset="0"/>
                              </a:rPr>
                              <m:t>−1</m:t>
                            </m:r>
                          </m:sub>
                        </m:sSub>
                      </m:oMath>
                    </m:oMathPara>
                  </a14:m>
                  <a:endParaRPr lang="en-US" sz="1100" dirty="0">
                    <a:latin typeface="Arial" panose="020B0604020202020204" pitchFamily="34" charset="0"/>
                    <a:cs typeface="Arial" panose="020B0604020202020204" pitchFamily="34" charset="0"/>
                  </a:endParaRPr>
                </a:p>
              </p:txBody>
            </p:sp>
          </mc:Choice>
          <mc:Fallback xmlns="">
            <p:sp>
              <p:nvSpPr>
                <p:cNvPr id="533" name="TextBox 532"/>
                <p:cNvSpPr txBox="1">
                  <a:spLocks noRot="1" noChangeAspect="1" noMove="1" noResize="1" noEditPoints="1" noAdjustHandles="1" noChangeArrowheads="1" noChangeShapeType="1" noTextEdit="1"/>
                </p:cNvSpPr>
                <p:nvPr/>
              </p:nvSpPr>
              <p:spPr>
                <a:xfrm>
                  <a:off x="5089712" y="961788"/>
                  <a:ext cx="533400" cy="261610"/>
                </a:xfrm>
                <a:prstGeom prst="rect">
                  <a:avLst/>
                </a:prstGeom>
                <a:blipFill>
                  <a:blip r:embed="rId8"/>
                  <a:stretch>
                    <a:fillRect/>
                  </a:stretch>
                </a:blipFill>
              </p:spPr>
              <p:txBody>
                <a:bodyPr/>
                <a:lstStyle/>
                <a:p>
                  <a:r>
                    <a:rPr lang="en-US">
                      <a:noFill/>
                    </a:rPr>
                    <a:t> </a:t>
                  </a:r>
                </a:p>
              </p:txBody>
            </p:sp>
          </mc:Fallback>
        </mc:AlternateContent>
        <p:cxnSp>
          <p:nvCxnSpPr>
            <p:cNvPr id="534" name="Straight Connector 533"/>
            <p:cNvCxnSpPr/>
            <p:nvPr/>
          </p:nvCxnSpPr>
          <p:spPr>
            <a:xfrm>
              <a:off x="5437604" y="1074596"/>
              <a:ext cx="10263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5" name="TextBox 534"/>
                <p:cNvSpPr txBox="1"/>
                <p:nvPr/>
              </p:nvSpPr>
              <p:spPr>
                <a:xfrm>
                  <a:off x="5089712" y="1406288"/>
                  <a:ext cx="533400" cy="261610"/>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100" i="1" dirty="0">
                                <a:latin typeface="Cambria Math" panose="02040503050406030204" pitchFamily="18" charset="0"/>
                                <a:cs typeface="Arial" panose="020B0604020202020204" pitchFamily="34" charset="0"/>
                              </a:rPr>
                            </m:ctrlPr>
                          </m:sSubPr>
                          <m:e>
                            <m:r>
                              <a:rPr lang="en-US" sz="1100" i="1" dirty="0">
                                <a:latin typeface="Cambria Math"/>
                                <a:cs typeface="Arial" panose="020B0604020202020204" pitchFamily="34" charset="0"/>
                              </a:rPr>
                              <m:t>𝐷</m:t>
                            </m:r>
                          </m:e>
                          <m:sub>
                            <m:r>
                              <a:rPr lang="en-US" sz="1100" i="1" dirty="0">
                                <a:latin typeface="Cambria Math"/>
                                <a:cs typeface="Arial" panose="020B0604020202020204" pitchFamily="34" charset="0"/>
                              </a:rPr>
                              <m:t>−2</m:t>
                            </m:r>
                          </m:sub>
                        </m:sSub>
                      </m:oMath>
                    </m:oMathPara>
                  </a14:m>
                  <a:endParaRPr lang="en-US" sz="1100" dirty="0">
                    <a:latin typeface="Arial" panose="020B0604020202020204" pitchFamily="34" charset="0"/>
                    <a:cs typeface="Arial" panose="020B0604020202020204" pitchFamily="34" charset="0"/>
                  </a:endParaRPr>
                </a:p>
              </p:txBody>
            </p:sp>
          </mc:Choice>
          <mc:Fallback xmlns="">
            <p:sp>
              <p:nvSpPr>
                <p:cNvPr id="535" name="TextBox 534"/>
                <p:cNvSpPr txBox="1">
                  <a:spLocks noRot="1" noChangeAspect="1" noMove="1" noResize="1" noEditPoints="1" noAdjustHandles="1" noChangeArrowheads="1" noChangeShapeType="1" noTextEdit="1"/>
                </p:cNvSpPr>
                <p:nvPr/>
              </p:nvSpPr>
              <p:spPr>
                <a:xfrm>
                  <a:off x="5089712" y="1406288"/>
                  <a:ext cx="533400" cy="261610"/>
                </a:xfrm>
                <a:prstGeom prst="rect">
                  <a:avLst/>
                </a:prstGeom>
                <a:blipFill>
                  <a:blip r:embed="rId9"/>
                  <a:stretch>
                    <a:fillRect/>
                  </a:stretch>
                </a:blipFill>
              </p:spPr>
              <p:txBody>
                <a:bodyPr/>
                <a:lstStyle/>
                <a:p>
                  <a:r>
                    <a:rPr lang="en-US">
                      <a:noFill/>
                    </a:rPr>
                    <a:t> </a:t>
                  </a:r>
                </a:p>
              </p:txBody>
            </p:sp>
          </mc:Fallback>
        </mc:AlternateContent>
        <p:cxnSp>
          <p:nvCxnSpPr>
            <p:cNvPr id="536" name="Straight Connector 535"/>
            <p:cNvCxnSpPr/>
            <p:nvPr/>
          </p:nvCxnSpPr>
          <p:spPr>
            <a:xfrm>
              <a:off x="5443954" y="1519096"/>
              <a:ext cx="10263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7" name="Straight Connector 536"/>
            <p:cNvCxnSpPr/>
            <p:nvPr/>
          </p:nvCxnSpPr>
          <p:spPr>
            <a:xfrm>
              <a:off x="5670076" y="742950"/>
              <a:ext cx="0" cy="1362456"/>
            </a:xfrm>
            <a:prstGeom prst="line">
              <a:avLst/>
            </a:prstGeom>
            <a:ln w="28575">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538" name="Straight Connector 537"/>
            <p:cNvCxnSpPr/>
            <p:nvPr/>
          </p:nvCxnSpPr>
          <p:spPr>
            <a:xfrm>
              <a:off x="5541478" y="1071580"/>
              <a:ext cx="1013050" cy="101305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9" name="Straight Connector 538"/>
            <p:cNvCxnSpPr/>
            <p:nvPr/>
          </p:nvCxnSpPr>
          <p:spPr>
            <a:xfrm>
              <a:off x="5546369" y="1516330"/>
              <a:ext cx="567393" cy="56739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0" name="Straight Connector 539"/>
            <p:cNvCxnSpPr/>
            <p:nvPr/>
          </p:nvCxnSpPr>
          <p:spPr>
            <a:xfrm>
              <a:off x="7004048" y="742950"/>
              <a:ext cx="0" cy="1362456"/>
            </a:xfrm>
            <a:prstGeom prst="line">
              <a:avLst/>
            </a:prstGeom>
            <a:ln w="28575">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541" name="Straight Connector 540"/>
            <p:cNvCxnSpPr/>
            <p:nvPr/>
          </p:nvCxnSpPr>
          <p:spPr>
            <a:xfrm>
              <a:off x="6554527" y="762000"/>
              <a:ext cx="567393" cy="56739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2" name="Straight Connector 541"/>
            <p:cNvCxnSpPr/>
            <p:nvPr/>
          </p:nvCxnSpPr>
          <p:spPr>
            <a:xfrm>
              <a:off x="6113762" y="762000"/>
              <a:ext cx="1013050" cy="101305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3" name="Straight Connector 542"/>
            <p:cNvCxnSpPr/>
            <p:nvPr/>
          </p:nvCxnSpPr>
          <p:spPr>
            <a:xfrm flipH="1">
              <a:off x="5654674" y="759896"/>
              <a:ext cx="1361300" cy="0"/>
            </a:xfrm>
            <a:prstGeom prst="line">
              <a:avLst/>
            </a:prstGeom>
            <a:ln w="28575">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544" name="Straight Connector 543"/>
            <p:cNvCxnSpPr/>
            <p:nvPr/>
          </p:nvCxnSpPr>
          <p:spPr>
            <a:xfrm>
              <a:off x="5549111" y="641282"/>
              <a:ext cx="1442441" cy="144244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5" name="Straight Connector 544"/>
            <p:cNvCxnSpPr/>
            <p:nvPr/>
          </p:nvCxnSpPr>
          <p:spPr>
            <a:xfrm flipH="1">
              <a:off x="5657849" y="2092764"/>
              <a:ext cx="1349577" cy="0"/>
            </a:xfrm>
            <a:prstGeom prst="line">
              <a:avLst/>
            </a:prstGeom>
            <a:ln w="28575">
              <a:solidFill>
                <a:srgbClr val="FF00FF"/>
              </a:solidFill>
            </a:ln>
          </p:spPr>
          <p:style>
            <a:lnRef idx="1">
              <a:schemeClr val="accent1"/>
            </a:lnRef>
            <a:fillRef idx="0">
              <a:schemeClr val="accent1"/>
            </a:fillRef>
            <a:effectRef idx="0">
              <a:schemeClr val="accent1"/>
            </a:effectRef>
            <a:fontRef idx="minor">
              <a:schemeClr val="tx1"/>
            </a:fontRef>
          </p:style>
        </p:cxnSp>
      </p:grpSp>
      <p:grpSp>
        <p:nvGrpSpPr>
          <p:cNvPr id="503" name="Group 502"/>
          <p:cNvGrpSpPr/>
          <p:nvPr/>
        </p:nvGrpSpPr>
        <p:grpSpPr>
          <a:xfrm>
            <a:off x="2813927" y="5085492"/>
            <a:ext cx="1377171" cy="1355797"/>
            <a:chOff x="3685008" y="2480804"/>
            <a:chExt cx="1377170" cy="1355795"/>
          </a:xfrm>
        </p:grpSpPr>
        <mc:AlternateContent xmlns:mc="http://schemas.openxmlformats.org/markup-compatibility/2006" xmlns:a14="http://schemas.microsoft.com/office/drawing/2010/main">
          <mc:Choice Requires="a14">
            <p:sp>
              <p:nvSpPr>
                <p:cNvPr id="505" name="TextBox 504"/>
                <p:cNvSpPr txBox="1"/>
                <p:nvPr/>
              </p:nvSpPr>
              <p:spPr>
                <a:xfrm>
                  <a:off x="3685008" y="2830011"/>
                  <a:ext cx="1377170" cy="63119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ad>
                          <m:radPr>
                            <m:degHide m:val="on"/>
                            <m:ctrlPr>
                              <a:rPr lang="en-US" sz="900" i="1">
                                <a:latin typeface="Cambria Math" panose="02040503050406030204" pitchFamily="18" charset="0"/>
                              </a:rPr>
                            </m:ctrlPr>
                          </m:radPr>
                          <m:deg/>
                          <m:e>
                            <m:f>
                              <m:fPr>
                                <m:ctrlPr>
                                  <a:rPr lang="en-US" sz="900" i="1">
                                    <a:latin typeface="Cambria Math" panose="02040503050406030204" pitchFamily="18" charset="0"/>
                                  </a:rPr>
                                </m:ctrlPr>
                              </m:fPr>
                              <m:num>
                                <m:r>
                                  <a:rPr lang="en-US" sz="900" i="1">
                                    <a:latin typeface="Cambria Math"/>
                                  </a:rPr>
                                  <m:t>1</m:t>
                                </m:r>
                              </m:num>
                              <m:den>
                                <m:r>
                                  <a:rPr lang="en-US" sz="900" i="1">
                                    <a:latin typeface="Cambria Math"/>
                                  </a:rPr>
                                  <m:t>9</m:t>
                                </m:r>
                              </m:den>
                            </m:f>
                            <m:nary>
                              <m:naryPr>
                                <m:chr m:val="∑"/>
                                <m:ctrlPr>
                                  <a:rPr lang="en-US" sz="900" i="1">
                                    <a:latin typeface="Cambria Math" panose="02040503050406030204" pitchFamily="18" charset="0"/>
                                  </a:rPr>
                                </m:ctrlPr>
                              </m:naryPr>
                              <m:sub>
                                <m:r>
                                  <m:rPr>
                                    <m:brk m:alnAt="23"/>
                                  </m:rPr>
                                  <a:rPr lang="en-US" sz="900" i="1">
                                    <a:latin typeface="Cambria Math" panose="02040503050406030204" pitchFamily="18" charset="0"/>
                                  </a:rPr>
                                  <m:t>𝑖</m:t>
                                </m:r>
                                <m:r>
                                  <a:rPr lang="en-US" sz="900" i="1">
                                    <a:latin typeface="Cambria Math" panose="02040503050406030204" pitchFamily="18" charset="0"/>
                                  </a:rPr>
                                  <m:t>=1</m:t>
                                </m:r>
                              </m:sub>
                              <m:sup>
                                <m:r>
                                  <a:rPr lang="en-US" sz="900" i="1">
                                    <a:latin typeface="Cambria Math" panose="02040503050406030204" pitchFamily="18" charset="0"/>
                                  </a:rPr>
                                  <m:t>3</m:t>
                                </m:r>
                              </m:sup>
                              <m:e>
                                <m:nary>
                                  <m:naryPr>
                                    <m:chr m:val="∑"/>
                                    <m:ctrlPr>
                                      <a:rPr lang="en-US" sz="900" i="1">
                                        <a:latin typeface="Cambria Math" panose="02040503050406030204" pitchFamily="18" charset="0"/>
                                      </a:rPr>
                                    </m:ctrlPr>
                                  </m:naryPr>
                                  <m:sub>
                                    <m:r>
                                      <m:rPr>
                                        <m:brk m:alnAt="23"/>
                                      </m:rPr>
                                      <a:rPr lang="en-US" sz="900" i="1">
                                        <a:latin typeface="Cambria Math"/>
                                      </a:rPr>
                                      <m:t>𝑗</m:t>
                                    </m:r>
                                    <m:r>
                                      <a:rPr lang="en-US" sz="900" i="1">
                                        <a:latin typeface="Cambria Math"/>
                                      </a:rPr>
                                      <m:t>=1</m:t>
                                    </m:r>
                                  </m:sub>
                                  <m:sup>
                                    <m:r>
                                      <a:rPr lang="en-US" sz="900" i="1">
                                        <a:latin typeface="Cambria Math"/>
                                      </a:rPr>
                                      <m:t>3</m:t>
                                    </m:r>
                                  </m:sup>
                                  <m:e>
                                    <m:sSup>
                                      <m:sSupPr>
                                        <m:ctrlPr>
                                          <a:rPr lang="en-US" sz="900" i="1">
                                            <a:latin typeface="Cambria Math" panose="02040503050406030204" pitchFamily="18" charset="0"/>
                                          </a:rPr>
                                        </m:ctrlPr>
                                      </m:sSupPr>
                                      <m:e>
                                        <m:r>
                                          <a:rPr lang="en-US" sz="900" i="1">
                                            <a:latin typeface="Cambria Math" panose="02040503050406030204" pitchFamily="18" charset="0"/>
                                          </a:rPr>
                                          <m:t>(</m:t>
                                        </m:r>
                                        <m:sSub>
                                          <m:sSubPr>
                                            <m:ctrlPr>
                                              <a:rPr lang="en-US" sz="900" i="1">
                                                <a:latin typeface="Cambria Math" panose="02040503050406030204" pitchFamily="18" charset="0"/>
                                              </a:rPr>
                                            </m:ctrlPr>
                                          </m:sSubPr>
                                          <m:e>
                                            <m:r>
                                              <a:rPr lang="en-US" sz="900" i="1">
                                                <a:latin typeface="Cambria Math"/>
                                                <a:ea typeface="Cambria Math"/>
                                              </a:rPr>
                                              <m:t>𝜏</m:t>
                                            </m:r>
                                          </m:e>
                                          <m:sub>
                                            <m:r>
                                              <a:rPr lang="en-US" sz="900" i="1">
                                                <a:latin typeface="Cambria Math" panose="02040503050406030204" pitchFamily="18" charset="0"/>
                                                <a:ea typeface="Cambria Math"/>
                                              </a:rPr>
                                              <m:t>𝑖</m:t>
                                            </m:r>
                                            <m:r>
                                              <a:rPr lang="en-US" sz="900" i="1">
                                                <a:latin typeface="Cambria Math"/>
                                              </a:rPr>
                                              <m:t>,</m:t>
                                            </m:r>
                                            <m:r>
                                              <a:rPr lang="en-US" sz="900" i="1">
                                                <a:latin typeface="Cambria Math" panose="02040503050406030204" pitchFamily="18" charset="0"/>
                                              </a:rPr>
                                              <m:t>𝑗</m:t>
                                            </m:r>
                                          </m:sub>
                                        </m:sSub>
                                        <m:r>
                                          <a:rPr lang="en-US" sz="900" i="1">
                                            <a:latin typeface="Cambria Math"/>
                                            <a:ea typeface="Cambria Math"/>
                                          </a:rPr>
                                          <m:t>−</m:t>
                                        </m:r>
                                        <m:acc>
                                          <m:accPr>
                                            <m:chr m:val="̅"/>
                                            <m:ctrlPr>
                                              <a:rPr lang="en-US" sz="900" i="1">
                                                <a:latin typeface="Cambria Math" panose="02040503050406030204" pitchFamily="18" charset="0"/>
                                                <a:ea typeface="Cambria Math"/>
                                              </a:rPr>
                                            </m:ctrlPr>
                                          </m:accPr>
                                          <m:e>
                                            <m:sSub>
                                              <m:sSubPr>
                                                <m:ctrlPr>
                                                  <a:rPr lang="en-US" sz="900" i="1">
                                                    <a:latin typeface="Cambria Math" panose="02040503050406030204" pitchFamily="18" charset="0"/>
                                                    <a:ea typeface="Cambria Math"/>
                                                  </a:rPr>
                                                </m:ctrlPr>
                                              </m:sSubPr>
                                              <m:e>
                                                <m:r>
                                                  <a:rPr lang="en-US" sz="900" i="1">
                                                    <a:latin typeface="Cambria Math"/>
                                                    <a:ea typeface="Cambria Math"/>
                                                  </a:rPr>
                                                  <m:t>𝜏</m:t>
                                                </m:r>
                                              </m:e>
                                              <m:sub>
                                                <m:sSub>
                                                  <m:sSubPr>
                                                    <m:ctrlPr>
                                                      <a:rPr lang="en-US" sz="900" i="1">
                                                        <a:latin typeface="Cambria Math" panose="02040503050406030204" pitchFamily="18" charset="0"/>
                                                        <a:ea typeface="Cambria Math"/>
                                                      </a:rPr>
                                                    </m:ctrlPr>
                                                  </m:sSubPr>
                                                  <m:e>
                                                    <m:r>
                                                      <a:rPr lang="en-US" sz="900" i="1">
                                                        <a:latin typeface="Cambria Math"/>
                                                        <a:ea typeface="Cambria Math"/>
                                                      </a:rPr>
                                                      <m:t>𝐷</m:t>
                                                    </m:r>
                                                  </m:e>
                                                  <m:sub>
                                                    <m:r>
                                                      <a:rPr lang="en-US" sz="900" i="1">
                                                        <a:latin typeface="Cambria Math" panose="02040503050406030204" pitchFamily="18" charset="0"/>
                                                        <a:ea typeface="Cambria Math"/>
                                                      </a:rPr>
                                                      <m:t>𝑗</m:t>
                                                    </m:r>
                                                    <m:r>
                                                      <a:rPr lang="en-US" sz="900" i="1">
                                                        <a:latin typeface="Cambria Math" panose="02040503050406030204" pitchFamily="18" charset="0"/>
                                                        <a:ea typeface="Cambria Math"/>
                                                      </a:rPr>
                                                      <m:t>−</m:t>
                                                    </m:r>
                                                    <m:r>
                                                      <a:rPr lang="en-US" sz="900" i="1">
                                                        <a:latin typeface="Cambria Math" panose="02040503050406030204" pitchFamily="18" charset="0"/>
                                                        <a:ea typeface="Cambria Math"/>
                                                      </a:rPr>
                                                      <m:t>𝑖</m:t>
                                                    </m:r>
                                                  </m:sub>
                                                </m:sSub>
                                              </m:sub>
                                            </m:sSub>
                                          </m:e>
                                        </m:acc>
                                        <m:r>
                                          <a:rPr lang="en-US" sz="900" i="1">
                                            <a:latin typeface="Cambria Math" panose="02040503050406030204" pitchFamily="18" charset="0"/>
                                            <a:ea typeface="Cambria Math"/>
                                          </a:rPr>
                                          <m:t>)</m:t>
                                        </m:r>
                                      </m:e>
                                      <m:sup>
                                        <m:r>
                                          <a:rPr lang="en-US" sz="900" i="1">
                                            <a:latin typeface="Cambria Math" panose="02040503050406030204" pitchFamily="18" charset="0"/>
                                          </a:rPr>
                                          <m:t>2</m:t>
                                        </m:r>
                                      </m:sup>
                                    </m:sSup>
                                  </m:e>
                                </m:nary>
                              </m:e>
                            </m:nary>
                          </m:e>
                        </m:rad>
                      </m:oMath>
                    </m:oMathPara>
                  </a14:m>
                  <a:endParaRPr lang="en-US" sz="900" dirty="0"/>
                </a:p>
              </p:txBody>
            </p:sp>
          </mc:Choice>
          <mc:Fallback xmlns="">
            <p:sp>
              <p:nvSpPr>
                <p:cNvPr id="505" name="TextBox 504"/>
                <p:cNvSpPr txBox="1">
                  <a:spLocks noRot="1" noChangeAspect="1" noMove="1" noResize="1" noEditPoints="1" noAdjustHandles="1" noChangeArrowheads="1" noChangeShapeType="1" noTextEdit="1"/>
                </p:cNvSpPr>
                <p:nvPr/>
              </p:nvSpPr>
              <p:spPr>
                <a:xfrm>
                  <a:off x="3685008" y="2830011"/>
                  <a:ext cx="1377170" cy="631197"/>
                </a:xfrm>
                <a:prstGeom prst="rect">
                  <a:avLst/>
                </a:prstGeom>
                <a:blipFill>
                  <a:blip r:embed="rId10"/>
                  <a:stretch>
                    <a:fillRect/>
                  </a:stretch>
                </a:blipFill>
              </p:spPr>
              <p:txBody>
                <a:bodyPr/>
                <a:lstStyle/>
                <a:p>
                  <a:r>
                    <a:rPr lang="en-US">
                      <a:noFill/>
                    </a:rPr>
                    <a:t> </a:t>
                  </a:r>
                </a:p>
              </p:txBody>
            </p:sp>
          </mc:Fallback>
        </mc:AlternateContent>
        <p:grpSp>
          <p:nvGrpSpPr>
            <p:cNvPr id="506" name="Group 505"/>
            <p:cNvGrpSpPr/>
            <p:nvPr/>
          </p:nvGrpSpPr>
          <p:grpSpPr>
            <a:xfrm>
              <a:off x="3696067" y="2480804"/>
              <a:ext cx="1355795" cy="1355795"/>
              <a:chOff x="3982767" y="2525506"/>
              <a:chExt cx="988357" cy="988357"/>
            </a:xfrm>
          </p:grpSpPr>
          <p:sp>
            <p:nvSpPr>
              <p:cNvPr id="507" name="Rectangle 506"/>
              <p:cNvSpPr>
                <a:spLocks noChangeAspect="1"/>
              </p:cNvSpPr>
              <p:nvPr/>
            </p:nvSpPr>
            <p:spPr>
              <a:xfrm>
                <a:off x="4638230" y="2854106"/>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8" name="Rectangle 507"/>
              <p:cNvSpPr>
                <a:spLocks noChangeAspect="1"/>
              </p:cNvSpPr>
              <p:nvPr/>
            </p:nvSpPr>
            <p:spPr>
              <a:xfrm>
                <a:off x="3987136" y="2528559"/>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9" name="Rectangle 508"/>
              <p:cNvSpPr>
                <a:spLocks noChangeAspect="1"/>
              </p:cNvSpPr>
              <p:nvPr/>
            </p:nvSpPr>
            <p:spPr>
              <a:xfrm>
                <a:off x="4312683" y="2854106"/>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0" name="Rectangle 509"/>
              <p:cNvSpPr>
                <a:spLocks noChangeAspect="1"/>
              </p:cNvSpPr>
              <p:nvPr/>
            </p:nvSpPr>
            <p:spPr>
              <a:xfrm>
                <a:off x="4638230" y="2528559"/>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1" name="Rectangle 510"/>
              <p:cNvSpPr>
                <a:spLocks noChangeAspect="1"/>
              </p:cNvSpPr>
              <p:nvPr/>
            </p:nvSpPr>
            <p:spPr>
              <a:xfrm>
                <a:off x="3987136" y="2854106"/>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 name="Rectangle 511"/>
              <p:cNvSpPr>
                <a:spLocks noChangeAspect="1"/>
              </p:cNvSpPr>
              <p:nvPr/>
            </p:nvSpPr>
            <p:spPr>
              <a:xfrm>
                <a:off x="3987136" y="3179653"/>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 name="Rectangle 512"/>
              <p:cNvSpPr>
                <a:spLocks noChangeAspect="1"/>
              </p:cNvSpPr>
              <p:nvPr/>
            </p:nvSpPr>
            <p:spPr>
              <a:xfrm>
                <a:off x="4312683" y="3179653"/>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 name="Rectangle 513"/>
              <p:cNvSpPr>
                <a:spLocks noChangeAspect="1"/>
              </p:cNvSpPr>
              <p:nvPr/>
            </p:nvSpPr>
            <p:spPr>
              <a:xfrm>
                <a:off x="4312683" y="2528559"/>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5" name="Rectangle 514"/>
              <p:cNvSpPr>
                <a:spLocks noChangeAspect="1"/>
              </p:cNvSpPr>
              <p:nvPr/>
            </p:nvSpPr>
            <p:spPr>
              <a:xfrm>
                <a:off x="3987136" y="2528559"/>
                <a:ext cx="976641" cy="97664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6" name="Rectangle 515">
                <a:extLst>
                  <a:ext uri="{FF2B5EF4-FFF2-40B4-BE49-F238E27FC236}">
                    <a16:creationId xmlns:a16="http://schemas.microsoft.com/office/drawing/2014/main" id="{FCF605AA-63D4-4018-964F-03A6C7C7FCFF}"/>
                  </a:ext>
                </a:extLst>
              </p:cNvPr>
              <p:cNvSpPr/>
              <p:nvPr/>
            </p:nvSpPr>
            <p:spPr>
              <a:xfrm>
                <a:off x="3982767" y="2525506"/>
                <a:ext cx="988357" cy="988357"/>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pic>
        <p:nvPicPr>
          <p:cNvPr id="328" name="Picture 13"/>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29656" b="35171"/>
          <a:stretch/>
        </p:blipFill>
        <p:spPr bwMode="auto">
          <a:xfrm rot="16200000">
            <a:off x="3250365" y="1413037"/>
            <a:ext cx="1788057" cy="109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9" name="TextBox 328"/>
          <p:cNvSpPr txBox="1"/>
          <p:nvPr/>
        </p:nvSpPr>
        <p:spPr>
          <a:xfrm>
            <a:off x="3990531" y="2244244"/>
            <a:ext cx="962472" cy="246221"/>
          </a:xfrm>
          <a:prstGeom prst="rect">
            <a:avLst/>
          </a:prstGeom>
          <a:noFill/>
        </p:spPr>
        <p:txBody>
          <a:bodyPr wrap="square" rtlCol="0">
            <a:spAutoFit/>
          </a:bodyPr>
          <a:lstStyle/>
          <a:p>
            <a:pPr algn="ctr"/>
            <a:r>
              <a:rPr lang="en-US" sz="1000" b="1" dirty="0">
                <a:latin typeface="Arial" panose="020B0604020202020204" pitchFamily="34" charset="0"/>
                <a:cs typeface="Arial" panose="020B0604020202020204" pitchFamily="34" charset="0"/>
              </a:rPr>
              <a:t>-0.75 s</a:t>
            </a:r>
          </a:p>
        </p:txBody>
      </p:sp>
      <p:sp>
        <p:nvSpPr>
          <p:cNvPr id="330" name="TextBox 329"/>
          <p:cNvSpPr txBox="1"/>
          <p:nvPr/>
        </p:nvSpPr>
        <p:spPr>
          <a:xfrm>
            <a:off x="4078633" y="438156"/>
            <a:ext cx="787887" cy="246221"/>
          </a:xfrm>
          <a:prstGeom prst="rect">
            <a:avLst/>
          </a:prstGeom>
          <a:noFill/>
        </p:spPr>
        <p:txBody>
          <a:bodyPr wrap="square" rtlCol="0">
            <a:spAutoFit/>
          </a:bodyPr>
          <a:lstStyle/>
          <a:p>
            <a:pPr algn="ctr"/>
            <a:r>
              <a:rPr lang="en-US" sz="1000" b="1" dirty="0">
                <a:latin typeface="Arial" panose="020B0604020202020204" pitchFamily="34" charset="0"/>
                <a:cs typeface="Arial" panose="020B0604020202020204" pitchFamily="34" charset="0"/>
              </a:rPr>
              <a:t>+0.75 s</a:t>
            </a:r>
          </a:p>
        </p:txBody>
      </p:sp>
      <mc:AlternateContent xmlns:mc="http://schemas.openxmlformats.org/markup-compatibility/2006" xmlns:a14="http://schemas.microsoft.com/office/drawing/2010/main">
        <mc:Choice Requires="a14">
          <p:sp>
            <p:nvSpPr>
              <p:cNvPr id="331" name="TextBox 330"/>
              <p:cNvSpPr txBox="1"/>
              <p:nvPr/>
            </p:nvSpPr>
            <p:spPr>
              <a:xfrm>
                <a:off x="3768611" y="266706"/>
                <a:ext cx="787887" cy="307777"/>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sz="1400" b="1" i="1" dirty="0">
                              <a:latin typeface="Cambria Math" panose="02040503050406030204" pitchFamily="18" charset="0"/>
                              <a:ea typeface="Cambria Math"/>
                            </a:rPr>
                          </m:ctrlPr>
                        </m:accPr>
                        <m:e>
                          <m:r>
                            <a:rPr lang="en-US" sz="1400" b="1" i="1" dirty="0">
                              <a:latin typeface="Cambria Math"/>
                              <a:ea typeface="Cambria Math"/>
                            </a:rPr>
                            <m:t>𝝉</m:t>
                          </m:r>
                        </m:e>
                      </m:acc>
                    </m:oMath>
                  </m:oMathPara>
                </a14:m>
                <a:endParaRPr lang="en-US" sz="1400" b="1" dirty="0"/>
              </a:p>
            </p:txBody>
          </p:sp>
        </mc:Choice>
        <mc:Fallback xmlns="">
          <p:sp>
            <p:nvSpPr>
              <p:cNvPr id="331" name="TextBox 330"/>
              <p:cNvSpPr txBox="1">
                <a:spLocks noRot="1" noChangeAspect="1" noMove="1" noResize="1" noEditPoints="1" noAdjustHandles="1" noChangeArrowheads="1" noChangeShapeType="1" noTextEdit="1"/>
              </p:cNvSpPr>
              <p:nvPr/>
            </p:nvSpPr>
            <p:spPr>
              <a:xfrm>
                <a:off x="3768611" y="266706"/>
                <a:ext cx="787887" cy="307777"/>
              </a:xfrm>
              <a:prstGeom prst="rect">
                <a:avLst/>
              </a:prstGeom>
              <a:blipFill>
                <a:blip r:embed="rId12"/>
                <a:stretch>
                  <a:fillRect/>
                </a:stretch>
              </a:blipFill>
            </p:spPr>
            <p:txBody>
              <a:bodyPr/>
              <a:lstStyle/>
              <a:p>
                <a:r>
                  <a:rPr lang="en-US">
                    <a:noFill/>
                  </a:rPr>
                  <a:t> </a:t>
                </a:r>
              </a:p>
            </p:txBody>
          </p:sp>
        </mc:Fallback>
      </mc:AlternateContent>
      <p:pic>
        <p:nvPicPr>
          <p:cNvPr id="317" name="Picture 13"/>
          <p:cNvPicPr>
            <a:picLocks noChangeAspect="1" noChangeArrowheads="1"/>
          </p:cNvPicPr>
          <p:nvPr/>
        </p:nvPicPr>
        <p:blipFill rotWithShape="1">
          <a:blip r:embed="rId13">
            <a:extLst>
              <a:ext uri="{28A0092B-C50C-407E-A947-70E740481C1C}">
                <a14:useLocalDpi xmlns:a14="http://schemas.microsoft.com/office/drawing/2010/main" val="0"/>
              </a:ext>
            </a:extLst>
          </a:blip>
          <a:srcRect l="50000" t="37179" r="929" b="30673"/>
          <a:stretch/>
        </p:blipFill>
        <p:spPr bwMode="auto">
          <a:xfrm rot="16200000">
            <a:off x="6746044" y="1413037"/>
            <a:ext cx="1788057" cy="109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8" name="TextBox 317"/>
          <p:cNvSpPr txBox="1"/>
          <p:nvPr/>
        </p:nvSpPr>
        <p:spPr>
          <a:xfrm>
            <a:off x="7656844" y="2238723"/>
            <a:ext cx="292928" cy="246221"/>
          </a:xfrm>
          <a:prstGeom prst="rect">
            <a:avLst/>
          </a:prstGeom>
          <a:noFill/>
        </p:spPr>
        <p:txBody>
          <a:bodyPr wrap="square" rtlCol="0">
            <a:spAutoFit/>
          </a:bodyPr>
          <a:lstStyle/>
          <a:p>
            <a:pPr algn="ctr"/>
            <a:r>
              <a:rPr lang="en-US" sz="1000" b="1" dirty="0">
                <a:latin typeface="Arial" panose="020B0604020202020204" pitchFamily="34" charset="0"/>
                <a:cs typeface="Arial" panose="020B0604020202020204" pitchFamily="34" charset="0"/>
              </a:rPr>
              <a:t>0</a:t>
            </a:r>
          </a:p>
        </p:txBody>
      </p:sp>
      <p:sp>
        <p:nvSpPr>
          <p:cNvPr id="319" name="TextBox 318"/>
          <p:cNvSpPr txBox="1"/>
          <p:nvPr/>
        </p:nvSpPr>
        <p:spPr>
          <a:xfrm>
            <a:off x="7632926" y="439585"/>
            <a:ext cx="350313" cy="246221"/>
          </a:xfrm>
          <a:prstGeom prst="rect">
            <a:avLst/>
          </a:prstGeom>
          <a:noFill/>
        </p:spPr>
        <p:txBody>
          <a:bodyPr wrap="square" rtlCol="0">
            <a:spAutoFit/>
          </a:bodyPr>
          <a:lstStyle/>
          <a:p>
            <a:pPr algn="ctr"/>
            <a:r>
              <a:rPr lang="en-US" sz="1000" b="1" dirty="0">
                <a:latin typeface="Arial" panose="020B0604020202020204" pitchFamily="34" charset="0"/>
                <a:cs typeface="Arial" panose="020B0604020202020204" pitchFamily="34" charset="0"/>
              </a:rPr>
              <a:t>.7</a:t>
            </a:r>
          </a:p>
        </p:txBody>
      </p:sp>
      <mc:AlternateContent xmlns:mc="http://schemas.openxmlformats.org/markup-compatibility/2006" xmlns:a14="http://schemas.microsoft.com/office/drawing/2010/main">
        <mc:Choice Requires="a14">
          <p:sp>
            <p:nvSpPr>
              <p:cNvPr id="320" name="TextBox 319"/>
              <p:cNvSpPr txBox="1"/>
              <p:nvPr/>
            </p:nvSpPr>
            <p:spPr>
              <a:xfrm>
                <a:off x="7508778" y="309839"/>
                <a:ext cx="294537" cy="276999"/>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d>
                        <m:dPr>
                          <m:begChr m:val="|"/>
                          <m:endChr m:val="|"/>
                          <m:ctrlPr>
                            <a:rPr lang="en-US" sz="1200" b="1" i="1" dirty="0">
                              <a:latin typeface="Cambria Math" panose="02040503050406030204" pitchFamily="18" charset="0"/>
                              <a:ea typeface="Cambria Math"/>
                            </a:rPr>
                          </m:ctrlPr>
                        </m:dPr>
                        <m:e>
                          <m:acc>
                            <m:accPr>
                              <m:chr m:val="̂"/>
                              <m:ctrlPr>
                                <a:rPr lang="en-US" sz="1200" b="1" i="1" dirty="0">
                                  <a:latin typeface="Cambria Math" panose="02040503050406030204" pitchFamily="18" charset="0"/>
                                  <a:ea typeface="Cambria Math"/>
                                </a:rPr>
                              </m:ctrlPr>
                            </m:accPr>
                            <m:e>
                              <m:r>
                                <a:rPr lang="en-US" sz="1200" b="1" i="1" dirty="0">
                                  <a:latin typeface="Cambria Math"/>
                                  <a:ea typeface="Cambria Math"/>
                                </a:rPr>
                                <m:t>𝒓</m:t>
                              </m:r>
                            </m:e>
                          </m:acc>
                        </m:e>
                      </m:d>
                    </m:oMath>
                  </m:oMathPara>
                </a14:m>
                <a:endParaRPr lang="en-US" sz="1200" b="1" dirty="0"/>
              </a:p>
            </p:txBody>
          </p:sp>
        </mc:Choice>
        <mc:Fallback xmlns="">
          <p:sp>
            <p:nvSpPr>
              <p:cNvPr id="320" name="TextBox 319"/>
              <p:cNvSpPr txBox="1">
                <a:spLocks noRot="1" noChangeAspect="1" noMove="1" noResize="1" noEditPoints="1" noAdjustHandles="1" noChangeArrowheads="1" noChangeShapeType="1" noTextEdit="1"/>
              </p:cNvSpPr>
              <p:nvPr/>
            </p:nvSpPr>
            <p:spPr>
              <a:xfrm>
                <a:off x="7508778" y="309839"/>
                <a:ext cx="294537" cy="276999"/>
              </a:xfrm>
              <a:prstGeom prst="rect">
                <a:avLst/>
              </a:prstGeom>
              <a:blipFill>
                <a:blip r:embed="rId14"/>
                <a:stretch>
                  <a:fillRect/>
                </a:stretch>
              </a:blipFill>
            </p:spPr>
            <p:txBody>
              <a:bodyPr/>
              <a:lstStyle/>
              <a:p>
                <a:r>
                  <a:rPr lang="en-US">
                    <a:noFill/>
                  </a:rPr>
                  <a:t> </a:t>
                </a:r>
              </a:p>
            </p:txBody>
          </p:sp>
        </mc:Fallback>
      </mc:AlternateContent>
      <p:cxnSp>
        <p:nvCxnSpPr>
          <p:cNvPr id="321" name="Straight Connector 320"/>
          <p:cNvCxnSpPr>
            <a:stCxn id="317" idx="1"/>
            <a:endCxn id="317" idx="1"/>
          </p:cNvCxnSpPr>
          <p:nvPr/>
        </p:nvCxnSpPr>
        <p:spPr>
          <a:xfrm>
            <a:off x="7640064" y="2361825"/>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02914" y="3"/>
            <a:ext cx="342900" cy="461665"/>
          </a:xfrm>
          <a:prstGeom prst="rect">
            <a:avLst/>
          </a:prstGeom>
          <a:noFill/>
        </p:spPr>
        <p:txBody>
          <a:bodyPr wrap="square" rtlCol="0">
            <a:spAutoFit/>
          </a:bodyPr>
          <a:lstStyle/>
          <a:p>
            <a:r>
              <a:rPr lang="en-US" sz="2400" b="1" dirty="0"/>
              <a:t>A</a:t>
            </a:r>
          </a:p>
        </p:txBody>
      </p:sp>
      <p:sp>
        <p:nvSpPr>
          <p:cNvPr id="288" name="TextBox 287"/>
          <p:cNvSpPr txBox="1"/>
          <p:nvPr/>
        </p:nvSpPr>
        <p:spPr>
          <a:xfrm>
            <a:off x="302914" y="2606443"/>
            <a:ext cx="342900" cy="461665"/>
          </a:xfrm>
          <a:prstGeom prst="rect">
            <a:avLst/>
          </a:prstGeom>
          <a:noFill/>
        </p:spPr>
        <p:txBody>
          <a:bodyPr wrap="square" rtlCol="0">
            <a:spAutoFit/>
          </a:bodyPr>
          <a:lstStyle/>
          <a:p>
            <a:r>
              <a:rPr lang="en-US" sz="2400" b="1" dirty="0"/>
              <a:t>B</a:t>
            </a:r>
          </a:p>
        </p:txBody>
      </p:sp>
      <p:cxnSp>
        <p:nvCxnSpPr>
          <p:cNvPr id="302" name="Straight Connector 301"/>
          <p:cNvCxnSpPr/>
          <p:nvPr/>
        </p:nvCxnSpPr>
        <p:spPr>
          <a:xfrm>
            <a:off x="4143668" y="2361825"/>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304" name="TextBox 303"/>
          <p:cNvSpPr txBox="1"/>
          <p:nvPr/>
        </p:nvSpPr>
        <p:spPr>
          <a:xfrm>
            <a:off x="5595771" y="47630"/>
            <a:ext cx="1219200"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|FC| matrix</a:t>
            </a:r>
          </a:p>
        </p:txBody>
      </p:sp>
      <p:sp>
        <p:nvSpPr>
          <p:cNvPr id="305" name="TextBox 304"/>
          <p:cNvSpPr txBox="1"/>
          <p:nvPr/>
        </p:nvSpPr>
        <p:spPr>
          <a:xfrm>
            <a:off x="2124077" y="47748"/>
            <a:ext cx="1219200"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TD matrix</a:t>
            </a:r>
          </a:p>
        </p:txBody>
      </p:sp>
      <p:sp>
        <p:nvSpPr>
          <p:cNvPr id="306" name="TextBox 305"/>
          <p:cNvSpPr txBox="1"/>
          <p:nvPr/>
        </p:nvSpPr>
        <p:spPr>
          <a:xfrm>
            <a:off x="899893" y="307251"/>
            <a:ext cx="492431" cy="276999"/>
          </a:xfrm>
          <a:prstGeom prst="rect">
            <a:avLst/>
          </a:prstGeom>
          <a:noFill/>
        </p:spPr>
        <p:txBody>
          <a:bodyPr wrap="square" rtlCol="0">
            <a:spAutoFit/>
          </a:bodyPr>
          <a:lstStyle/>
          <a:p>
            <a:pPr algn="r"/>
            <a:r>
              <a:rPr lang="en-US" sz="1200" b="1" dirty="0"/>
              <a:t>DAN</a:t>
            </a:r>
          </a:p>
        </p:txBody>
      </p:sp>
      <p:sp>
        <p:nvSpPr>
          <p:cNvPr id="307" name="TextBox 306"/>
          <p:cNvSpPr txBox="1"/>
          <p:nvPr/>
        </p:nvSpPr>
        <p:spPr>
          <a:xfrm>
            <a:off x="1111971" y="544927"/>
            <a:ext cx="492431" cy="276999"/>
          </a:xfrm>
          <a:prstGeom prst="rect">
            <a:avLst/>
          </a:prstGeom>
          <a:noFill/>
        </p:spPr>
        <p:txBody>
          <a:bodyPr wrap="square" rtlCol="0">
            <a:spAutoFit/>
          </a:bodyPr>
          <a:lstStyle/>
          <a:p>
            <a:pPr algn="r"/>
            <a:r>
              <a:rPr lang="en-US" sz="1200" b="1" dirty="0"/>
              <a:t>VAN</a:t>
            </a:r>
          </a:p>
        </p:txBody>
      </p:sp>
      <p:sp>
        <p:nvSpPr>
          <p:cNvPr id="308" name="TextBox 307"/>
          <p:cNvSpPr txBox="1"/>
          <p:nvPr/>
        </p:nvSpPr>
        <p:spPr>
          <a:xfrm>
            <a:off x="1408253" y="975523"/>
            <a:ext cx="492431" cy="276999"/>
          </a:xfrm>
          <a:prstGeom prst="rect">
            <a:avLst/>
          </a:prstGeom>
          <a:noFill/>
        </p:spPr>
        <p:txBody>
          <a:bodyPr wrap="square" rtlCol="0">
            <a:spAutoFit/>
          </a:bodyPr>
          <a:lstStyle/>
          <a:p>
            <a:pPr algn="r"/>
            <a:r>
              <a:rPr lang="en-US" sz="1200" b="1" dirty="0"/>
              <a:t>SMN</a:t>
            </a:r>
          </a:p>
        </p:txBody>
      </p:sp>
      <p:sp>
        <p:nvSpPr>
          <p:cNvPr id="309" name="TextBox 308"/>
          <p:cNvSpPr txBox="1"/>
          <p:nvPr/>
        </p:nvSpPr>
        <p:spPr>
          <a:xfrm>
            <a:off x="2128673" y="1443994"/>
            <a:ext cx="492431" cy="276999"/>
          </a:xfrm>
          <a:prstGeom prst="rect">
            <a:avLst/>
          </a:prstGeom>
          <a:noFill/>
        </p:spPr>
        <p:txBody>
          <a:bodyPr wrap="square" rtlCol="0">
            <a:spAutoFit/>
          </a:bodyPr>
          <a:lstStyle/>
          <a:p>
            <a:pPr algn="r"/>
            <a:r>
              <a:rPr lang="en-US" sz="1200" b="1" dirty="0"/>
              <a:t>VIS</a:t>
            </a:r>
          </a:p>
        </p:txBody>
      </p:sp>
      <p:sp>
        <p:nvSpPr>
          <p:cNvPr id="310" name="TextBox 309"/>
          <p:cNvSpPr txBox="1"/>
          <p:nvPr/>
        </p:nvSpPr>
        <p:spPr>
          <a:xfrm>
            <a:off x="2373299" y="1648961"/>
            <a:ext cx="492431" cy="276999"/>
          </a:xfrm>
          <a:prstGeom prst="rect">
            <a:avLst/>
          </a:prstGeom>
          <a:noFill/>
        </p:spPr>
        <p:txBody>
          <a:bodyPr wrap="square" rtlCol="0">
            <a:spAutoFit/>
          </a:bodyPr>
          <a:lstStyle/>
          <a:p>
            <a:pPr algn="r"/>
            <a:r>
              <a:rPr lang="en-US" sz="1200" b="1" dirty="0"/>
              <a:t>FPC</a:t>
            </a:r>
          </a:p>
        </p:txBody>
      </p:sp>
      <p:sp>
        <p:nvSpPr>
          <p:cNvPr id="311" name="TextBox 310"/>
          <p:cNvSpPr txBox="1"/>
          <p:nvPr/>
        </p:nvSpPr>
        <p:spPr>
          <a:xfrm>
            <a:off x="2589767" y="1852934"/>
            <a:ext cx="492431" cy="276999"/>
          </a:xfrm>
          <a:prstGeom prst="rect">
            <a:avLst/>
          </a:prstGeom>
          <a:noFill/>
        </p:spPr>
        <p:txBody>
          <a:bodyPr wrap="square" rtlCol="0">
            <a:spAutoFit/>
          </a:bodyPr>
          <a:lstStyle/>
          <a:p>
            <a:pPr algn="r"/>
            <a:r>
              <a:rPr lang="en-US" sz="1200" b="1" dirty="0"/>
              <a:t>LAN</a:t>
            </a:r>
          </a:p>
        </p:txBody>
      </p:sp>
      <p:sp>
        <p:nvSpPr>
          <p:cNvPr id="312" name="TextBox 311"/>
          <p:cNvSpPr txBox="1"/>
          <p:nvPr/>
        </p:nvSpPr>
        <p:spPr>
          <a:xfrm>
            <a:off x="2812399" y="2239014"/>
            <a:ext cx="532719" cy="276999"/>
          </a:xfrm>
          <a:prstGeom prst="rect">
            <a:avLst/>
          </a:prstGeom>
          <a:noFill/>
        </p:spPr>
        <p:txBody>
          <a:bodyPr wrap="square" rtlCol="0">
            <a:spAutoFit/>
          </a:bodyPr>
          <a:lstStyle/>
          <a:p>
            <a:pPr algn="r"/>
            <a:r>
              <a:rPr lang="en-US" sz="1200" b="1" dirty="0"/>
              <a:t>DMN</a:t>
            </a:r>
          </a:p>
        </p:txBody>
      </p:sp>
      <p:sp>
        <p:nvSpPr>
          <p:cNvPr id="313" name="TextBox 312"/>
          <p:cNvSpPr txBox="1"/>
          <p:nvPr/>
        </p:nvSpPr>
        <p:spPr>
          <a:xfrm>
            <a:off x="7840729" y="2"/>
            <a:ext cx="1303279" cy="461665"/>
          </a:xfrm>
          <a:prstGeom prst="rect">
            <a:avLst/>
          </a:prstGeom>
          <a:noFill/>
        </p:spPr>
        <p:txBody>
          <a:bodyPr wrap="square" rtlCol="0">
            <a:spAutoFit/>
          </a:bodyPr>
          <a:lstStyle/>
          <a:p>
            <a:pPr algn="r"/>
            <a:r>
              <a:rPr lang="en-US" sz="2400" b="1" dirty="0"/>
              <a:t>Fig. 5</a:t>
            </a:r>
          </a:p>
        </p:txBody>
      </p:sp>
      <p:grpSp>
        <p:nvGrpSpPr>
          <p:cNvPr id="495" name="Group 494"/>
          <p:cNvGrpSpPr/>
          <p:nvPr/>
        </p:nvGrpSpPr>
        <p:grpSpPr>
          <a:xfrm>
            <a:off x="5029202" y="2979101"/>
            <a:ext cx="3352676" cy="3466964"/>
            <a:chOff x="609725" y="3298172"/>
            <a:chExt cx="3352675" cy="3466963"/>
          </a:xfrm>
        </p:grpSpPr>
        <p:sp>
          <p:nvSpPr>
            <p:cNvPr id="289" name="Rectangle 288"/>
            <p:cNvSpPr>
              <a:spLocks noChangeAspect="1"/>
            </p:cNvSpPr>
            <p:nvPr/>
          </p:nvSpPr>
          <p:spPr>
            <a:xfrm>
              <a:off x="1820364" y="4719339"/>
              <a:ext cx="141021" cy="141021"/>
            </a:xfrm>
            <a:prstGeom prst="rect">
              <a:avLst/>
            </a:prstGeom>
            <a:solidFill>
              <a:srgbClr val="C0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Rectangle 183">
              <a:extLst>
                <a:ext uri="{FF2B5EF4-FFF2-40B4-BE49-F238E27FC236}">
                  <a16:creationId xmlns:a16="http://schemas.microsoft.com/office/drawing/2014/main" id="{F2021924-AEE4-4BB3-B740-529E21DB450B}"/>
                </a:ext>
              </a:extLst>
            </p:cNvPr>
            <p:cNvSpPr>
              <a:spLocks noChangeAspect="1"/>
            </p:cNvSpPr>
            <p:nvPr/>
          </p:nvSpPr>
          <p:spPr>
            <a:xfrm>
              <a:off x="1533160" y="4008246"/>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Rectangle 184">
              <a:extLst>
                <a:ext uri="{FF2B5EF4-FFF2-40B4-BE49-F238E27FC236}">
                  <a16:creationId xmlns:a16="http://schemas.microsoft.com/office/drawing/2014/main" id="{B32579F7-62F7-45F4-AFDA-E970A11D1882}"/>
                </a:ext>
              </a:extLst>
            </p:cNvPr>
            <p:cNvSpPr>
              <a:spLocks noChangeAspect="1"/>
            </p:cNvSpPr>
            <p:nvPr/>
          </p:nvSpPr>
          <p:spPr>
            <a:xfrm>
              <a:off x="1110096" y="4008245"/>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Rectangle 185">
              <a:extLst>
                <a:ext uri="{FF2B5EF4-FFF2-40B4-BE49-F238E27FC236}">
                  <a16:creationId xmlns:a16="http://schemas.microsoft.com/office/drawing/2014/main" id="{26ACE4AD-6B30-4D55-9661-7900BE0B9610}"/>
                </a:ext>
              </a:extLst>
            </p:cNvPr>
            <p:cNvSpPr>
              <a:spLocks noChangeAspect="1"/>
            </p:cNvSpPr>
            <p:nvPr/>
          </p:nvSpPr>
          <p:spPr>
            <a:xfrm>
              <a:off x="1533160" y="3585182"/>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Rectangle 186">
              <a:extLst>
                <a:ext uri="{FF2B5EF4-FFF2-40B4-BE49-F238E27FC236}">
                  <a16:creationId xmlns:a16="http://schemas.microsoft.com/office/drawing/2014/main" id="{A6CA5804-9E74-44F5-B6FE-70353C0C582B}"/>
                </a:ext>
              </a:extLst>
            </p:cNvPr>
            <p:cNvSpPr>
              <a:spLocks noChangeAspect="1"/>
            </p:cNvSpPr>
            <p:nvPr/>
          </p:nvSpPr>
          <p:spPr>
            <a:xfrm>
              <a:off x="1110097" y="3584693"/>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a:extLst>
                <a:ext uri="{FF2B5EF4-FFF2-40B4-BE49-F238E27FC236}">
                  <a16:creationId xmlns:a16="http://schemas.microsoft.com/office/drawing/2014/main" id="{BBF0B4E8-6583-489F-8589-7DB5B61708FF}"/>
                </a:ext>
              </a:extLst>
            </p:cNvPr>
            <p:cNvSpPr>
              <a:spLocks noChangeAspect="1"/>
            </p:cNvSpPr>
            <p:nvPr/>
          </p:nvSpPr>
          <p:spPr>
            <a:xfrm>
              <a:off x="688344" y="3584692"/>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2" name="Group 221"/>
            <p:cNvGrpSpPr/>
            <p:nvPr/>
          </p:nvGrpSpPr>
          <p:grpSpPr>
            <a:xfrm>
              <a:off x="688627" y="5494991"/>
              <a:ext cx="1267598" cy="1270144"/>
              <a:chOff x="1831502" y="3530456"/>
              <a:chExt cx="1267598" cy="1270144"/>
            </a:xfrm>
          </p:grpSpPr>
          <p:sp>
            <p:nvSpPr>
              <p:cNvPr id="233" name="Rectangle 232">
                <a:extLst>
                  <a:ext uri="{FF2B5EF4-FFF2-40B4-BE49-F238E27FC236}">
                    <a16:creationId xmlns:a16="http://schemas.microsoft.com/office/drawing/2014/main" id="{743B0904-A554-405E-B233-57B49E595195}"/>
                  </a:ext>
                </a:extLst>
              </p:cNvPr>
              <p:cNvSpPr>
                <a:spLocks noChangeAspect="1"/>
              </p:cNvSpPr>
              <p:nvPr/>
            </p:nvSpPr>
            <p:spPr>
              <a:xfrm>
                <a:off x="2676036" y="4377535"/>
                <a:ext cx="423064" cy="423064"/>
              </a:xfrm>
              <a:prstGeom prst="rect">
                <a:avLst/>
              </a:prstGeom>
              <a:solidFill>
                <a:srgbClr val="FFC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239">
                <a:extLst>
                  <a:ext uri="{FF2B5EF4-FFF2-40B4-BE49-F238E27FC236}">
                    <a16:creationId xmlns:a16="http://schemas.microsoft.com/office/drawing/2014/main" id="{F2021924-AEE4-4BB3-B740-529E21DB450B}"/>
                  </a:ext>
                </a:extLst>
              </p:cNvPr>
              <p:cNvSpPr>
                <a:spLocks noChangeAspect="1"/>
              </p:cNvSpPr>
              <p:nvPr/>
            </p:nvSpPr>
            <p:spPr>
              <a:xfrm>
                <a:off x="2676035" y="3954010"/>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Rectangle 240">
                <a:extLst>
                  <a:ext uri="{FF2B5EF4-FFF2-40B4-BE49-F238E27FC236}">
                    <a16:creationId xmlns:a16="http://schemas.microsoft.com/office/drawing/2014/main" id="{B32579F7-62F7-45F4-AFDA-E970A11D1882}"/>
                  </a:ext>
                </a:extLst>
              </p:cNvPr>
              <p:cNvSpPr>
                <a:spLocks noChangeAspect="1"/>
              </p:cNvSpPr>
              <p:nvPr/>
            </p:nvSpPr>
            <p:spPr>
              <a:xfrm>
                <a:off x="2252971" y="3954009"/>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Rectangle 241">
                <a:extLst>
                  <a:ext uri="{FF2B5EF4-FFF2-40B4-BE49-F238E27FC236}">
                    <a16:creationId xmlns:a16="http://schemas.microsoft.com/office/drawing/2014/main" id="{26ACE4AD-6B30-4D55-9661-7900BE0B9610}"/>
                  </a:ext>
                </a:extLst>
              </p:cNvPr>
              <p:cNvSpPr>
                <a:spLocks noChangeAspect="1"/>
              </p:cNvSpPr>
              <p:nvPr/>
            </p:nvSpPr>
            <p:spPr>
              <a:xfrm>
                <a:off x="2676035" y="3530946"/>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3" name="Rectangle 242">
                <a:extLst>
                  <a:ext uri="{FF2B5EF4-FFF2-40B4-BE49-F238E27FC236}">
                    <a16:creationId xmlns:a16="http://schemas.microsoft.com/office/drawing/2014/main" id="{A6CA5804-9E74-44F5-B6FE-70353C0C582B}"/>
                  </a:ext>
                </a:extLst>
              </p:cNvPr>
              <p:cNvSpPr>
                <a:spLocks noChangeAspect="1"/>
              </p:cNvSpPr>
              <p:nvPr/>
            </p:nvSpPr>
            <p:spPr>
              <a:xfrm>
                <a:off x="2252972" y="3530457"/>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Rectangle 243">
                <a:extLst>
                  <a:ext uri="{FF2B5EF4-FFF2-40B4-BE49-F238E27FC236}">
                    <a16:creationId xmlns:a16="http://schemas.microsoft.com/office/drawing/2014/main" id="{BBF0B4E8-6583-489F-8589-7DB5B61708FF}"/>
                  </a:ext>
                </a:extLst>
              </p:cNvPr>
              <p:cNvSpPr>
                <a:spLocks noChangeAspect="1"/>
              </p:cNvSpPr>
              <p:nvPr/>
            </p:nvSpPr>
            <p:spPr>
              <a:xfrm>
                <a:off x="1831502" y="3530456"/>
                <a:ext cx="423064" cy="4230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 name="Rectangle 244">
                <a:extLst>
                  <a:ext uri="{FF2B5EF4-FFF2-40B4-BE49-F238E27FC236}">
                    <a16:creationId xmlns:a16="http://schemas.microsoft.com/office/drawing/2014/main" id="{C6940634-0A0A-475B-A82E-9AFB53F31910}"/>
                  </a:ext>
                </a:extLst>
              </p:cNvPr>
              <p:cNvSpPr/>
              <p:nvPr/>
            </p:nvSpPr>
            <p:spPr>
              <a:xfrm>
                <a:off x="2676036" y="4377074"/>
                <a:ext cx="423064" cy="423526"/>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46" name="Group 245"/>
            <p:cNvGrpSpPr/>
            <p:nvPr/>
          </p:nvGrpSpPr>
          <p:grpSpPr>
            <a:xfrm>
              <a:off x="2606605" y="4295780"/>
              <a:ext cx="1355795" cy="1355795"/>
              <a:chOff x="3696067" y="2480804"/>
              <a:chExt cx="1355795" cy="1355795"/>
            </a:xfrm>
          </p:grpSpPr>
          <p:grpSp>
            <p:nvGrpSpPr>
              <p:cNvPr id="248" name="Group 247"/>
              <p:cNvGrpSpPr/>
              <p:nvPr/>
            </p:nvGrpSpPr>
            <p:grpSpPr>
              <a:xfrm>
                <a:off x="3696067" y="2480804"/>
                <a:ext cx="1355795" cy="1355795"/>
                <a:chOff x="3982767" y="2525506"/>
                <a:chExt cx="988357" cy="988357"/>
              </a:xfrm>
            </p:grpSpPr>
            <p:sp>
              <p:nvSpPr>
                <p:cNvPr id="249" name="Rectangle 248"/>
                <p:cNvSpPr>
                  <a:spLocks noChangeAspect="1"/>
                </p:cNvSpPr>
                <p:nvPr/>
              </p:nvSpPr>
              <p:spPr>
                <a:xfrm>
                  <a:off x="4638230" y="2854106"/>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Rectangle 249"/>
                <p:cNvSpPr>
                  <a:spLocks noChangeAspect="1"/>
                </p:cNvSpPr>
                <p:nvPr/>
              </p:nvSpPr>
              <p:spPr>
                <a:xfrm>
                  <a:off x="3987136" y="2528559"/>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Rectangle 250"/>
                <p:cNvSpPr>
                  <a:spLocks noChangeAspect="1"/>
                </p:cNvSpPr>
                <p:nvPr/>
              </p:nvSpPr>
              <p:spPr>
                <a:xfrm>
                  <a:off x="4312683" y="2854106"/>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Rectangle 251"/>
                <p:cNvSpPr>
                  <a:spLocks noChangeAspect="1"/>
                </p:cNvSpPr>
                <p:nvPr/>
              </p:nvSpPr>
              <p:spPr>
                <a:xfrm>
                  <a:off x="4638230" y="2528559"/>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Rectangle 252"/>
                <p:cNvSpPr>
                  <a:spLocks noChangeAspect="1"/>
                </p:cNvSpPr>
                <p:nvPr/>
              </p:nvSpPr>
              <p:spPr>
                <a:xfrm>
                  <a:off x="3987136" y="2854106"/>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Rectangle 253"/>
                <p:cNvSpPr>
                  <a:spLocks noChangeAspect="1"/>
                </p:cNvSpPr>
                <p:nvPr/>
              </p:nvSpPr>
              <p:spPr>
                <a:xfrm>
                  <a:off x="3987136" y="3179653"/>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Rectangle 254"/>
                <p:cNvSpPr>
                  <a:spLocks noChangeAspect="1"/>
                </p:cNvSpPr>
                <p:nvPr/>
              </p:nvSpPr>
              <p:spPr>
                <a:xfrm>
                  <a:off x="4312683" y="3179653"/>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Rectangle 255"/>
                <p:cNvSpPr>
                  <a:spLocks noChangeAspect="1"/>
                </p:cNvSpPr>
                <p:nvPr/>
              </p:nvSpPr>
              <p:spPr>
                <a:xfrm>
                  <a:off x="4312683" y="2528559"/>
                  <a:ext cx="325547" cy="325547"/>
                </a:xfrm>
                <a:prstGeom prst="rect">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 name="Rectangle 256"/>
                <p:cNvSpPr>
                  <a:spLocks noChangeAspect="1"/>
                </p:cNvSpPr>
                <p:nvPr/>
              </p:nvSpPr>
              <p:spPr>
                <a:xfrm>
                  <a:off x="3987136" y="2528559"/>
                  <a:ext cx="976641" cy="97664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Rectangle 257">
                  <a:extLst>
                    <a:ext uri="{FF2B5EF4-FFF2-40B4-BE49-F238E27FC236}">
                      <a16:creationId xmlns:a16="http://schemas.microsoft.com/office/drawing/2014/main" id="{FCF605AA-63D4-4018-964F-03A6C7C7FCFF}"/>
                    </a:ext>
                  </a:extLst>
                </p:cNvPr>
                <p:cNvSpPr/>
                <p:nvPr/>
              </p:nvSpPr>
              <p:spPr>
                <a:xfrm>
                  <a:off x="3982767" y="2525506"/>
                  <a:ext cx="988357" cy="988357"/>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mc:AlternateContent xmlns:mc="http://schemas.openxmlformats.org/markup-compatibility/2006" xmlns:a14="http://schemas.microsoft.com/office/drawing/2010/main">
            <mc:Choice Requires="a14">
              <p:sp>
                <p:nvSpPr>
                  <p:cNvPr id="247" name="TextBox 246"/>
                  <p:cNvSpPr txBox="1"/>
                  <p:nvPr/>
                </p:nvSpPr>
                <p:spPr>
                  <a:xfrm>
                    <a:off x="3973405" y="2830012"/>
                    <a:ext cx="830932" cy="49744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900" i="1">
                                  <a:latin typeface="Cambria Math" panose="02040503050406030204" pitchFamily="18" charset="0"/>
                                </a:rPr>
                              </m:ctrlPr>
                            </m:fPr>
                            <m:num>
                              <m:r>
                                <a:rPr lang="en-US" sz="900" i="1">
                                  <a:latin typeface="Cambria Math"/>
                                </a:rPr>
                                <m:t>1</m:t>
                              </m:r>
                            </m:num>
                            <m:den>
                              <m:r>
                                <a:rPr lang="en-US" sz="900" i="1">
                                  <a:latin typeface="Cambria Math"/>
                                </a:rPr>
                                <m:t>9</m:t>
                              </m:r>
                            </m:den>
                          </m:f>
                          <m:nary>
                            <m:naryPr>
                              <m:chr m:val="∑"/>
                              <m:ctrlPr>
                                <a:rPr lang="en-US" sz="900" i="1">
                                  <a:latin typeface="Cambria Math" panose="02040503050406030204" pitchFamily="18" charset="0"/>
                                </a:rPr>
                              </m:ctrlPr>
                            </m:naryPr>
                            <m:sub>
                              <m:r>
                                <m:rPr>
                                  <m:brk m:alnAt="23"/>
                                </m:rPr>
                                <a:rPr lang="en-US" sz="900" i="1">
                                  <a:latin typeface="Cambria Math" panose="02040503050406030204" pitchFamily="18" charset="0"/>
                                </a:rPr>
                                <m:t>𝑖</m:t>
                              </m:r>
                              <m:r>
                                <a:rPr lang="en-US" sz="900" i="1">
                                  <a:latin typeface="Cambria Math" panose="02040503050406030204" pitchFamily="18" charset="0"/>
                                </a:rPr>
                                <m:t>=1</m:t>
                              </m:r>
                            </m:sub>
                            <m:sup>
                              <m:r>
                                <a:rPr lang="en-US" sz="900" i="1">
                                  <a:latin typeface="Cambria Math" panose="02040503050406030204" pitchFamily="18" charset="0"/>
                                </a:rPr>
                                <m:t>3</m:t>
                              </m:r>
                            </m:sup>
                            <m:e>
                              <m:nary>
                                <m:naryPr>
                                  <m:chr m:val="∑"/>
                                  <m:ctrlPr>
                                    <a:rPr lang="en-US" sz="900" i="1">
                                      <a:latin typeface="Cambria Math" panose="02040503050406030204" pitchFamily="18" charset="0"/>
                                    </a:rPr>
                                  </m:ctrlPr>
                                </m:naryPr>
                                <m:sub>
                                  <m:r>
                                    <m:rPr>
                                      <m:brk m:alnAt="23"/>
                                    </m:rPr>
                                    <a:rPr lang="en-US" sz="900" i="1">
                                      <a:latin typeface="Cambria Math"/>
                                    </a:rPr>
                                    <m:t>𝑗</m:t>
                                  </m:r>
                                  <m:r>
                                    <a:rPr lang="en-US" sz="900" i="1">
                                      <a:latin typeface="Cambria Math"/>
                                    </a:rPr>
                                    <m:t>=1</m:t>
                                  </m:r>
                                </m:sub>
                                <m:sup>
                                  <m:r>
                                    <a:rPr lang="en-US" sz="900" i="1">
                                      <a:latin typeface="Cambria Math"/>
                                    </a:rPr>
                                    <m:t>3</m:t>
                                  </m:r>
                                </m:sup>
                                <m:e>
                                  <m:d>
                                    <m:dPr>
                                      <m:begChr m:val="|"/>
                                      <m:endChr m:val="|"/>
                                      <m:ctrlPr>
                                        <a:rPr lang="en-US" sz="900" i="1">
                                          <a:latin typeface="Cambria Math" panose="02040503050406030204" pitchFamily="18" charset="0"/>
                                        </a:rPr>
                                      </m:ctrlPr>
                                    </m:dPr>
                                    <m:e>
                                      <m:sSub>
                                        <m:sSubPr>
                                          <m:ctrlPr>
                                            <a:rPr lang="en-US" sz="900" i="1">
                                              <a:latin typeface="Cambria Math" panose="02040503050406030204" pitchFamily="18" charset="0"/>
                                            </a:rPr>
                                          </m:ctrlPr>
                                        </m:sSubPr>
                                        <m:e>
                                          <m:r>
                                            <a:rPr lang="en-US" sz="900" i="1">
                                              <a:latin typeface="Cambria Math"/>
                                            </a:rPr>
                                            <m:t>𝑟</m:t>
                                          </m:r>
                                        </m:e>
                                        <m:sub>
                                          <m:r>
                                            <a:rPr lang="en-US" sz="900" i="1">
                                              <a:latin typeface="Cambria Math"/>
                                            </a:rPr>
                                            <m:t>𝑖</m:t>
                                          </m:r>
                                          <m:r>
                                            <a:rPr lang="en-US" sz="900" i="1">
                                              <a:latin typeface="Cambria Math"/>
                                            </a:rPr>
                                            <m:t>,</m:t>
                                          </m:r>
                                          <m:r>
                                            <a:rPr lang="en-US" sz="900" i="1">
                                              <a:latin typeface="Cambria Math"/>
                                            </a:rPr>
                                            <m:t>𝑗</m:t>
                                          </m:r>
                                        </m:sub>
                                      </m:sSub>
                                    </m:e>
                                  </m:d>
                                </m:e>
                              </m:nary>
                            </m:e>
                          </m:nary>
                        </m:oMath>
                      </m:oMathPara>
                    </a14:m>
                    <a:endParaRPr lang="en-US" sz="900" dirty="0"/>
                  </a:p>
                </p:txBody>
              </p:sp>
            </mc:Choice>
            <mc:Fallback xmlns="">
              <p:sp>
                <p:nvSpPr>
                  <p:cNvPr id="247" name="TextBox 246"/>
                  <p:cNvSpPr txBox="1">
                    <a:spLocks noRot="1" noChangeAspect="1" noMove="1" noResize="1" noEditPoints="1" noAdjustHandles="1" noChangeArrowheads="1" noChangeShapeType="1" noTextEdit="1"/>
                  </p:cNvSpPr>
                  <p:nvPr/>
                </p:nvSpPr>
                <p:spPr>
                  <a:xfrm>
                    <a:off x="3973405" y="2830012"/>
                    <a:ext cx="830932" cy="497444"/>
                  </a:xfrm>
                  <a:prstGeom prst="rect">
                    <a:avLst/>
                  </a:prstGeom>
                  <a:blipFill>
                    <a:blip r:embed="rId17"/>
                    <a:stretch>
                      <a:fillRect l="-31618" t="-86420" r="-69118" b="-134568"/>
                    </a:stretch>
                  </a:blipFill>
                </p:spPr>
                <p:txBody>
                  <a:bodyPr/>
                  <a:lstStyle/>
                  <a:p>
                    <a:r>
                      <a:rPr lang="en-US">
                        <a:noFill/>
                      </a:rPr>
                      <a:t> </a:t>
                    </a:r>
                  </a:p>
                </p:txBody>
              </p:sp>
            </mc:Fallback>
          </mc:AlternateContent>
        </p:grpSp>
        <p:cxnSp>
          <p:nvCxnSpPr>
            <p:cNvPr id="259" name="Straight Arrow Connector 258"/>
            <p:cNvCxnSpPr>
              <a:cxnSpLocks/>
            </p:cNvCxnSpPr>
            <p:nvPr/>
          </p:nvCxnSpPr>
          <p:spPr>
            <a:xfrm flipH="1">
              <a:off x="2057525" y="5650219"/>
              <a:ext cx="1250436" cy="896410"/>
            </a:xfrm>
            <a:prstGeom prst="straightConnector1">
              <a:avLst/>
            </a:prstGeom>
            <a:ln>
              <a:solidFill>
                <a:srgbClr val="FF00FF"/>
              </a:solidFill>
              <a:tailEnd type="arrow"/>
            </a:ln>
          </p:spPr>
          <p:style>
            <a:lnRef idx="1">
              <a:schemeClr val="accent1"/>
            </a:lnRef>
            <a:fillRef idx="0">
              <a:schemeClr val="accent1"/>
            </a:fillRef>
            <a:effectRef idx="0">
              <a:schemeClr val="accent1"/>
            </a:effectRef>
            <a:fontRef idx="minor">
              <a:schemeClr val="tx1"/>
            </a:fontRef>
          </p:style>
        </p:cxnSp>
        <p:sp>
          <p:nvSpPr>
            <p:cNvPr id="277" name="Rectangle 276"/>
            <p:cNvSpPr>
              <a:spLocks noChangeAspect="1"/>
            </p:cNvSpPr>
            <p:nvPr/>
          </p:nvSpPr>
          <p:spPr>
            <a:xfrm>
              <a:off x="1545049" y="4434971"/>
              <a:ext cx="141021" cy="141021"/>
            </a:xfrm>
            <a:prstGeom prst="rect">
              <a:avLst/>
            </a:prstGeom>
            <a:solidFill>
              <a:srgbClr val="C0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8" name="Rectangle 277"/>
            <p:cNvSpPr>
              <a:spLocks noChangeAspect="1"/>
            </p:cNvSpPr>
            <p:nvPr/>
          </p:nvSpPr>
          <p:spPr>
            <a:xfrm>
              <a:off x="1686070" y="4575992"/>
              <a:ext cx="141021" cy="141021"/>
            </a:xfrm>
            <a:prstGeom prst="rect">
              <a:avLst/>
            </a:prstGeom>
            <a:solidFill>
              <a:srgbClr val="C0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1" name="Rectangle 280"/>
            <p:cNvSpPr>
              <a:spLocks noChangeAspect="1"/>
            </p:cNvSpPr>
            <p:nvPr/>
          </p:nvSpPr>
          <p:spPr>
            <a:xfrm>
              <a:off x="1686070" y="4434971"/>
              <a:ext cx="141021" cy="141021"/>
            </a:xfrm>
            <a:prstGeom prst="rect">
              <a:avLst/>
            </a:prstGeom>
            <a:solidFill>
              <a:srgbClr val="FFED0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2" name="Rectangle 281"/>
            <p:cNvSpPr>
              <a:spLocks noChangeAspect="1"/>
            </p:cNvSpPr>
            <p:nvPr/>
          </p:nvSpPr>
          <p:spPr>
            <a:xfrm>
              <a:off x="1827092" y="4434971"/>
              <a:ext cx="141021" cy="141021"/>
            </a:xfrm>
            <a:prstGeom prst="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Rectangle 282"/>
            <p:cNvSpPr>
              <a:spLocks noChangeAspect="1"/>
            </p:cNvSpPr>
            <p:nvPr/>
          </p:nvSpPr>
          <p:spPr>
            <a:xfrm>
              <a:off x="1545049" y="4575992"/>
              <a:ext cx="141021" cy="141021"/>
            </a:xfrm>
            <a:prstGeom prst="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4" name="Rectangle 283"/>
            <p:cNvSpPr>
              <a:spLocks noChangeAspect="1"/>
            </p:cNvSpPr>
            <p:nvPr/>
          </p:nvSpPr>
          <p:spPr>
            <a:xfrm>
              <a:off x="1545049" y="4717014"/>
              <a:ext cx="141021" cy="141021"/>
            </a:xfrm>
            <a:prstGeom prst="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5" name="Rectangle 284"/>
            <p:cNvSpPr>
              <a:spLocks noChangeAspect="1"/>
            </p:cNvSpPr>
            <p:nvPr/>
          </p:nvSpPr>
          <p:spPr>
            <a:xfrm>
              <a:off x="1827092" y="4575992"/>
              <a:ext cx="141021" cy="141021"/>
            </a:xfrm>
            <a:prstGeom prst="rect">
              <a:avLst/>
            </a:pr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 name="Rectangle 285"/>
            <p:cNvSpPr>
              <a:spLocks noChangeAspect="1"/>
            </p:cNvSpPr>
            <p:nvPr/>
          </p:nvSpPr>
          <p:spPr>
            <a:xfrm>
              <a:off x="1686070" y="4717014"/>
              <a:ext cx="141021" cy="141021"/>
            </a:xfrm>
            <a:prstGeom prst="rect">
              <a:avLst/>
            </a:pr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ectangle 188">
              <a:extLst>
                <a:ext uri="{FF2B5EF4-FFF2-40B4-BE49-F238E27FC236}">
                  <a16:creationId xmlns:a16="http://schemas.microsoft.com/office/drawing/2014/main" id="{C6940634-0A0A-475B-A82E-9AFB53F31910}"/>
                </a:ext>
              </a:extLst>
            </p:cNvPr>
            <p:cNvSpPr/>
            <p:nvPr/>
          </p:nvSpPr>
          <p:spPr>
            <a:xfrm>
              <a:off x="1543956" y="4436073"/>
              <a:ext cx="423064" cy="423526"/>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0" name="TextBox 289"/>
            <p:cNvSpPr txBox="1"/>
            <p:nvPr/>
          </p:nvSpPr>
          <p:spPr>
            <a:xfrm>
              <a:off x="722137" y="3298172"/>
              <a:ext cx="1219200"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|FC| matrix</a:t>
              </a:r>
            </a:p>
          </p:txBody>
        </p:sp>
        <p:sp>
          <p:nvSpPr>
            <p:cNvPr id="291" name="TextBox 290"/>
            <p:cNvSpPr txBox="1"/>
            <p:nvPr/>
          </p:nvSpPr>
          <p:spPr>
            <a:xfrm>
              <a:off x="2652328" y="3819525"/>
              <a:ext cx="1285227" cy="461665"/>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Mean |FC| submatrix</a:t>
              </a:r>
            </a:p>
          </p:txBody>
        </p:sp>
        <p:sp>
          <p:nvSpPr>
            <p:cNvPr id="292" name="TextBox 291">
              <a:extLst>
                <a:ext uri="{FF2B5EF4-FFF2-40B4-BE49-F238E27FC236}">
                  <a16:creationId xmlns:a16="http://schemas.microsoft.com/office/drawing/2014/main" id="{816BE67B-1D24-4617-9F23-938BB78CB509}"/>
                </a:ext>
              </a:extLst>
            </p:cNvPr>
            <p:cNvSpPr txBox="1"/>
            <p:nvPr/>
          </p:nvSpPr>
          <p:spPr>
            <a:xfrm>
              <a:off x="609725" y="5207455"/>
              <a:ext cx="1447799"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Mean |FC| matrix</a:t>
              </a:r>
            </a:p>
          </p:txBody>
        </p:sp>
        <p:cxnSp>
          <p:nvCxnSpPr>
            <p:cNvPr id="315" name="Straight Arrow Connector 314"/>
            <p:cNvCxnSpPr>
              <a:cxnSpLocks/>
              <a:stCxn id="189" idx="3"/>
            </p:cNvCxnSpPr>
            <p:nvPr/>
          </p:nvCxnSpPr>
          <p:spPr>
            <a:xfrm>
              <a:off x="1967020" y="4647836"/>
              <a:ext cx="572175" cy="0"/>
            </a:xfrm>
            <a:prstGeom prst="straightConnector1">
              <a:avLst/>
            </a:prstGeom>
            <a:ln>
              <a:solidFill>
                <a:srgbClr val="FF00FF"/>
              </a:solidFill>
              <a:tailEnd type="arrow"/>
            </a:ln>
          </p:spPr>
          <p:style>
            <a:lnRef idx="1">
              <a:schemeClr val="accent1"/>
            </a:lnRef>
            <a:fillRef idx="0">
              <a:schemeClr val="accent1"/>
            </a:fillRef>
            <a:effectRef idx="0">
              <a:schemeClr val="accent1"/>
            </a:effectRef>
            <a:fontRef idx="minor">
              <a:schemeClr val="tx1"/>
            </a:fontRef>
          </p:style>
        </p:cxnSp>
      </p:grpSp>
      <p:sp>
        <p:nvSpPr>
          <p:cNvPr id="611" name="TextBox 610"/>
          <p:cNvSpPr txBox="1"/>
          <p:nvPr/>
        </p:nvSpPr>
        <p:spPr>
          <a:xfrm>
            <a:off x="4686301" y="2590802"/>
            <a:ext cx="342900" cy="461665"/>
          </a:xfrm>
          <a:prstGeom prst="rect">
            <a:avLst/>
          </a:prstGeom>
          <a:noFill/>
        </p:spPr>
        <p:txBody>
          <a:bodyPr wrap="square" rtlCol="0">
            <a:spAutoFit/>
          </a:bodyPr>
          <a:lstStyle/>
          <a:p>
            <a:r>
              <a:rPr lang="en-US" sz="2400" b="1" dirty="0"/>
              <a:t>C</a:t>
            </a:r>
          </a:p>
        </p:txBody>
      </p:sp>
      <p:grpSp>
        <p:nvGrpSpPr>
          <p:cNvPr id="152" name="Group 151">
            <a:extLst>
              <a:ext uri="{FF2B5EF4-FFF2-40B4-BE49-F238E27FC236}">
                <a16:creationId xmlns:a16="http://schemas.microsoft.com/office/drawing/2014/main" id="{DEFCE18D-FF2B-4C33-A1A7-8D0312B9EC51}"/>
              </a:ext>
            </a:extLst>
          </p:cNvPr>
          <p:cNvGrpSpPr/>
          <p:nvPr/>
        </p:nvGrpSpPr>
        <p:grpSpPr>
          <a:xfrm>
            <a:off x="2819400" y="6885801"/>
            <a:ext cx="2070943" cy="1836237"/>
            <a:chOff x="1313851" y="-217022"/>
            <a:chExt cx="3251049" cy="2882599"/>
          </a:xfrm>
        </p:grpSpPr>
        <p:pic>
          <p:nvPicPr>
            <p:cNvPr id="153" name="Picture 2" descr="\\neuroimage.wustl.edu\nil\raichle\ryan\figures\MSC_lags\MSC01_halfFCmag.tif">
              <a:extLst>
                <a:ext uri="{FF2B5EF4-FFF2-40B4-BE49-F238E27FC236}">
                  <a16:creationId xmlns:a16="http://schemas.microsoft.com/office/drawing/2014/main" id="{C88DBC36-714D-4B2A-AD4A-BC4F345A16C3}"/>
                </a:ext>
              </a:extLst>
            </p:cNvPr>
            <p:cNvPicPr>
              <a:picLocks noChangeAspect="1" noChangeArrowheads="1"/>
            </p:cNvPicPr>
            <p:nvPr/>
          </p:nvPicPr>
          <p:blipFill rotWithShape="1">
            <a:blip r:embed="rId18">
              <a:extLst>
                <a:ext uri="{BEBA8EAE-BF5A-486C-A8C5-ECC9F3942E4B}">
                  <a14:imgProps xmlns:a14="http://schemas.microsoft.com/office/drawing/2010/main">
                    <a14:imgLayer r:embed="rId19">
                      <a14:imgEffect>
                        <a14:backgroundRemoval t="7381" b="89524" l="11429" r="80179">
                          <a14:foregroundMark x1="32321" y1="34286" x2="32321" y2="34286"/>
                          <a14:foregroundMark x1="78214" y1="86905" x2="78214" y2="86905"/>
                        </a14:backgroundRemoval>
                      </a14:imgEffect>
                    </a14:imgLayer>
                  </a14:imgProps>
                </a:ext>
                <a:ext uri="{28A0092B-C50C-407E-A947-70E740481C1C}">
                  <a14:useLocalDpi xmlns:a14="http://schemas.microsoft.com/office/drawing/2010/main" val="0"/>
                </a:ext>
              </a:extLst>
            </a:blip>
            <a:srcRect l="10661" t="7856" r="20590" b="11191"/>
            <a:stretch/>
          </p:blipFill>
          <p:spPr bwMode="auto">
            <a:xfrm>
              <a:off x="1313851" y="334149"/>
              <a:ext cx="2639999" cy="2331428"/>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13">
              <a:extLst>
                <a:ext uri="{FF2B5EF4-FFF2-40B4-BE49-F238E27FC236}">
                  <a16:creationId xmlns:a16="http://schemas.microsoft.com/office/drawing/2014/main" id="{D8CED9E1-3A39-4E39-87B3-B9DB94B45B8F}"/>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l="50000" t="37179" r="929" b="30673"/>
            <a:stretch/>
          </p:blipFill>
          <p:spPr bwMode="auto">
            <a:xfrm rot="16200000">
              <a:off x="3249640" y="1413032"/>
              <a:ext cx="1788055" cy="109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5" name="TextBox 154">
              <a:extLst>
                <a:ext uri="{FF2B5EF4-FFF2-40B4-BE49-F238E27FC236}">
                  <a16:creationId xmlns:a16="http://schemas.microsoft.com/office/drawing/2014/main" id="{5D046786-69A9-457A-B064-8D8322B848B4}"/>
                </a:ext>
              </a:extLst>
            </p:cNvPr>
            <p:cNvSpPr txBox="1"/>
            <p:nvPr/>
          </p:nvSpPr>
          <p:spPr>
            <a:xfrm>
              <a:off x="4200578" y="2129043"/>
              <a:ext cx="292927" cy="362369"/>
            </a:xfrm>
            <a:prstGeom prst="rect">
              <a:avLst/>
            </a:prstGeom>
            <a:noFill/>
          </p:spPr>
          <p:txBody>
            <a:bodyPr wrap="square" rtlCol="0">
              <a:spAutoFit/>
            </a:bodyPr>
            <a:lstStyle/>
            <a:p>
              <a:pPr algn="ctr"/>
              <a:r>
                <a:rPr lang="en-US" sz="900" b="1" dirty="0">
                  <a:latin typeface="Arial" panose="020B0604020202020204" pitchFamily="34" charset="0"/>
                  <a:cs typeface="Arial" panose="020B0604020202020204" pitchFamily="34" charset="0"/>
                </a:rPr>
                <a:t>0</a:t>
              </a:r>
            </a:p>
          </p:txBody>
        </p:sp>
        <p:sp>
          <p:nvSpPr>
            <p:cNvPr id="156" name="TextBox 155">
              <a:extLst>
                <a:ext uri="{FF2B5EF4-FFF2-40B4-BE49-F238E27FC236}">
                  <a16:creationId xmlns:a16="http://schemas.microsoft.com/office/drawing/2014/main" id="{5020A099-D309-4617-95E1-1306FEAD93EF}"/>
                </a:ext>
              </a:extLst>
            </p:cNvPr>
            <p:cNvSpPr txBox="1"/>
            <p:nvPr/>
          </p:nvSpPr>
          <p:spPr>
            <a:xfrm>
              <a:off x="4126874" y="409233"/>
              <a:ext cx="438026" cy="362369"/>
            </a:xfrm>
            <a:prstGeom prst="rect">
              <a:avLst/>
            </a:prstGeom>
            <a:noFill/>
          </p:spPr>
          <p:txBody>
            <a:bodyPr wrap="square" rtlCol="0">
              <a:spAutoFit/>
            </a:bodyPr>
            <a:lstStyle/>
            <a:p>
              <a:pPr algn="ctr"/>
              <a:r>
                <a:rPr lang="en-US" sz="900" b="1" dirty="0">
                  <a:latin typeface="Arial" panose="020B0604020202020204" pitchFamily="34" charset="0"/>
                  <a:cs typeface="Arial" panose="020B0604020202020204" pitchFamily="34" charset="0"/>
                </a:rPr>
                <a:t>.7</a:t>
              </a:r>
            </a:p>
          </p:txBody>
        </p:sp>
        <mc:AlternateContent xmlns:mc="http://schemas.openxmlformats.org/markup-compatibility/2006" xmlns:a14="http://schemas.microsoft.com/office/drawing/2010/main">
          <mc:Choice Requires="a14">
            <p:sp>
              <p:nvSpPr>
                <p:cNvPr id="157" name="TextBox 156">
                  <a:extLst>
                    <a:ext uri="{FF2B5EF4-FFF2-40B4-BE49-F238E27FC236}">
                      <a16:creationId xmlns:a16="http://schemas.microsoft.com/office/drawing/2014/main" id="{7DED3008-5D79-49A2-A10E-FECFE752CB1C}"/>
                    </a:ext>
                  </a:extLst>
                </p:cNvPr>
                <p:cNvSpPr txBox="1"/>
                <p:nvPr/>
              </p:nvSpPr>
              <p:spPr>
                <a:xfrm>
                  <a:off x="4015701" y="214318"/>
                  <a:ext cx="294537" cy="362369"/>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d>
                          <m:dPr>
                            <m:begChr m:val="|"/>
                            <m:endChr m:val="|"/>
                            <m:ctrlPr>
                              <a:rPr lang="en-US" sz="900" b="1" i="1" dirty="0">
                                <a:latin typeface="Cambria Math" panose="02040503050406030204" pitchFamily="18" charset="0"/>
                                <a:ea typeface="Cambria Math"/>
                              </a:rPr>
                            </m:ctrlPr>
                          </m:dPr>
                          <m:e>
                            <m:acc>
                              <m:accPr>
                                <m:chr m:val="̂"/>
                                <m:ctrlPr>
                                  <a:rPr lang="en-US" sz="900" b="1" i="1" dirty="0">
                                    <a:latin typeface="Cambria Math" panose="02040503050406030204" pitchFamily="18" charset="0"/>
                                    <a:ea typeface="Cambria Math"/>
                                  </a:rPr>
                                </m:ctrlPr>
                              </m:accPr>
                              <m:e>
                                <m:r>
                                  <a:rPr lang="en-US" sz="900" b="1" i="1" dirty="0">
                                    <a:latin typeface="Cambria Math"/>
                                    <a:ea typeface="Cambria Math"/>
                                  </a:rPr>
                                  <m:t>𝒓</m:t>
                                </m:r>
                              </m:e>
                            </m:acc>
                          </m:e>
                        </m:d>
                      </m:oMath>
                    </m:oMathPara>
                  </a14:m>
                  <a:endParaRPr lang="en-US" sz="900" b="1" dirty="0"/>
                </a:p>
              </p:txBody>
            </p:sp>
          </mc:Choice>
          <mc:Fallback xmlns="">
            <p:sp>
              <p:nvSpPr>
                <p:cNvPr id="157" name="TextBox 156">
                  <a:extLst>
                    <a:ext uri="{FF2B5EF4-FFF2-40B4-BE49-F238E27FC236}">
                      <a16:creationId xmlns:a16="http://schemas.microsoft.com/office/drawing/2014/main" id="{7DED3008-5D79-49A2-A10E-FECFE752CB1C}"/>
                    </a:ext>
                  </a:extLst>
                </p:cNvPr>
                <p:cNvSpPr txBox="1">
                  <a:spLocks noRot="1" noChangeAspect="1" noMove="1" noResize="1" noEditPoints="1" noAdjustHandles="1" noChangeArrowheads="1" noChangeShapeType="1" noTextEdit="1"/>
                </p:cNvSpPr>
                <p:nvPr/>
              </p:nvSpPr>
              <p:spPr>
                <a:xfrm>
                  <a:off x="4015701" y="214318"/>
                  <a:ext cx="294537" cy="362369"/>
                </a:xfrm>
                <a:prstGeom prst="rect">
                  <a:avLst/>
                </a:prstGeom>
                <a:blipFill>
                  <a:blip r:embed="rId20"/>
                  <a:stretch>
                    <a:fillRect/>
                  </a:stretch>
                </a:blipFill>
              </p:spPr>
              <p:txBody>
                <a:bodyPr/>
                <a:lstStyle/>
                <a:p>
                  <a:r>
                    <a:rPr lang="en-US">
                      <a:noFill/>
                    </a:rPr>
                    <a:t> </a:t>
                  </a:r>
                </a:p>
              </p:txBody>
            </p:sp>
          </mc:Fallback>
        </mc:AlternateContent>
        <p:cxnSp>
          <p:nvCxnSpPr>
            <p:cNvPr id="158" name="Straight Connector 157">
              <a:extLst>
                <a:ext uri="{FF2B5EF4-FFF2-40B4-BE49-F238E27FC236}">
                  <a16:creationId xmlns:a16="http://schemas.microsoft.com/office/drawing/2014/main" id="{F11D2B9E-E3AD-4530-87CA-FB5F2B3D00E8}"/>
                </a:ext>
              </a:extLst>
            </p:cNvPr>
            <p:cNvCxnSpPr>
              <a:stCxn id="154" idx="1"/>
              <a:endCxn id="154" idx="1"/>
            </p:cNvCxnSpPr>
            <p:nvPr/>
          </p:nvCxnSpPr>
          <p:spPr>
            <a:xfrm>
              <a:off x="4143668" y="2361828"/>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159" name="TextBox 158">
              <a:extLst>
                <a:ext uri="{FF2B5EF4-FFF2-40B4-BE49-F238E27FC236}">
                  <a16:creationId xmlns:a16="http://schemas.microsoft.com/office/drawing/2014/main" id="{69A88436-4897-46D0-8C3C-29E02C8B3C75}"/>
                </a:ext>
              </a:extLst>
            </p:cNvPr>
            <p:cNvSpPr txBox="1"/>
            <p:nvPr/>
          </p:nvSpPr>
          <p:spPr>
            <a:xfrm>
              <a:off x="1584005" y="-217022"/>
              <a:ext cx="2205836" cy="434844"/>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Mean |FC| matrix</a:t>
              </a:r>
            </a:p>
          </p:txBody>
        </p:sp>
      </p:grpSp>
      <p:grpSp>
        <p:nvGrpSpPr>
          <p:cNvPr id="160" name="Group 159">
            <a:extLst>
              <a:ext uri="{FF2B5EF4-FFF2-40B4-BE49-F238E27FC236}">
                <a16:creationId xmlns:a16="http://schemas.microsoft.com/office/drawing/2014/main" id="{B8ACA9C4-85AF-487E-AE49-A897713BCCB4}"/>
              </a:ext>
            </a:extLst>
          </p:cNvPr>
          <p:cNvGrpSpPr/>
          <p:nvPr/>
        </p:nvGrpSpPr>
        <p:grpSpPr>
          <a:xfrm>
            <a:off x="763157" y="6885801"/>
            <a:ext cx="2226695" cy="1826212"/>
            <a:chOff x="4840380" y="-204896"/>
            <a:chExt cx="3522551" cy="2889005"/>
          </a:xfrm>
        </p:grpSpPr>
        <p:pic>
          <p:nvPicPr>
            <p:cNvPr id="161" name="Picture 3" descr="\\neuroimage.wustl.edu\nil\raichle\ryan\figures\MSC_lags\MSC01_halferror.tif">
              <a:extLst>
                <a:ext uri="{FF2B5EF4-FFF2-40B4-BE49-F238E27FC236}">
                  <a16:creationId xmlns:a16="http://schemas.microsoft.com/office/drawing/2014/main" id="{5AF3138B-4A64-4962-AE17-584200479C22}"/>
                </a:ext>
              </a:extLst>
            </p:cNvPr>
            <p:cNvPicPr>
              <a:picLocks noChangeAspect="1" noChangeArrowheads="1"/>
            </p:cNvPicPr>
            <p:nvPr/>
          </p:nvPicPr>
          <p:blipFill rotWithShape="1">
            <a:blip r:embed="rId21">
              <a:extLst>
                <a:ext uri="{BEBA8EAE-BF5A-486C-A8C5-ECC9F3942E4B}">
                  <a14:imgProps xmlns:a14="http://schemas.microsoft.com/office/drawing/2010/main">
                    <a14:imgLayer r:embed="rId22">
                      <a14:imgEffect>
                        <a14:backgroundRemoval t="7143" b="89286" l="11786" r="80179">
                          <a14:foregroundMark x1="73214" y1="13095" x2="73214" y2="13095"/>
                          <a14:foregroundMark x1="70536" y1="20238" x2="70536" y2="20238"/>
                        </a14:backgroundRemoval>
                      </a14:imgEffect>
                    </a14:imgLayer>
                  </a14:imgProps>
                </a:ext>
                <a:ext uri="{28A0092B-C50C-407E-A947-70E740481C1C}">
                  <a14:useLocalDpi xmlns:a14="http://schemas.microsoft.com/office/drawing/2010/main" val="0"/>
                </a:ext>
              </a:extLst>
            </a:blip>
            <a:srcRect l="11785" t="6447" r="20536" b="11429"/>
            <a:stretch/>
          </p:blipFill>
          <p:spPr bwMode="auto">
            <a:xfrm>
              <a:off x="4840380" y="315617"/>
              <a:ext cx="2602521" cy="2368492"/>
            </a:xfrm>
            <a:prstGeom prst="rect">
              <a:avLst/>
            </a:prstGeom>
            <a:noFill/>
            <a:extLst>
              <a:ext uri="{909E8E84-426E-40DD-AFC4-6F175D3DCCD1}">
                <a14:hiddenFill xmlns:a14="http://schemas.microsoft.com/office/drawing/2010/main">
                  <a:solidFill>
                    <a:srgbClr val="FFFFFF"/>
                  </a:solidFill>
                </a14:hiddenFill>
              </a:ext>
            </a:extLst>
          </p:spPr>
        </p:pic>
        <p:pic>
          <p:nvPicPr>
            <p:cNvPr id="162" name="Picture 13">
              <a:extLst>
                <a:ext uri="{FF2B5EF4-FFF2-40B4-BE49-F238E27FC236}">
                  <a16:creationId xmlns:a16="http://schemas.microsoft.com/office/drawing/2014/main" id="{7E3DD352-3ACC-4E17-8276-958CC0B7E790}"/>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29656" b="35171"/>
            <a:stretch/>
          </p:blipFill>
          <p:spPr bwMode="auto">
            <a:xfrm rot="16200000">
              <a:off x="6755558" y="1413033"/>
              <a:ext cx="1788055" cy="109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 name="TextBox 162">
              <a:extLst>
                <a:ext uri="{FF2B5EF4-FFF2-40B4-BE49-F238E27FC236}">
                  <a16:creationId xmlns:a16="http://schemas.microsoft.com/office/drawing/2014/main" id="{B9229E41-361D-49DF-9C64-064EC8F6EB3B}"/>
                </a:ext>
              </a:extLst>
            </p:cNvPr>
            <p:cNvSpPr txBox="1"/>
            <p:nvPr/>
          </p:nvSpPr>
          <p:spPr>
            <a:xfrm>
              <a:off x="7400461" y="2158509"/>
              <a:ext cx="962470" cy="365168"/>
            </a:xfrm>
            <a:prstGeom prst="rect">
              <a:avLst/>
            </a:prstGeom>
            <a:noFill/>
          </p:spPr>
          <p:txBody>
            <a:bodyPr wrap="square" rtlCol="0">
              <a:spAutoFit/>
            </a:bodyPr>
            <a:lstStyle/>
            <a:p>
              <a:pPr algn="ctr"/>
              <a:r>
                <a:rPr lang="en-US" sz="900" b="1" dirty="0">
                  <a:latin typeface="Arial" panose="020B0604020202020204" pitchFamily="34" charset="0"/>
                  <a:cs typeface="Arial" panose="020B0604020202020204" pitchFamily="34" charset="0"/>
                </a:rPr>
                <a:t>0.3</a:t>
              </a:r>
            </a:p>
          </p:txBody>
        </p:sp>
        <p:sp>
          <p:nvSpPr>
            <p:cNvPr id="164" name="TextBox 163">
              <a:extLst>
                <a:ext uri="{FF2B5EF4-FFF2-40B4-BE49-F238E27FC236}">
                  <a16:creationId xmlns:a16="http://schemas.microsoft.com/office/drawing/2014/main" id="{FD9E2B40-D140-4B5C-866C-0E36BF58D34E}"/>
                </a:ext>
              </a:extLst>
            </p:cNvPr>
            <p:cNvSpPr txBox="1"/>
            <p:nvPr/>
          </p:nvSpPr>
          <p:spPr>
            <a:xfrm>
              <a:off x="7488556" y="414121"/>
              <a:ext cx="787886" cy="365168"/>
            </a:xfrm>
            <a:prstGeom prst="rect">
              <a:avLst/>
            </a:prstGeom>
            <a:noFill/>
          </p:spPr>
          <p:txBody>
            <a:bodyPr wrap="square" rtlCol="0">
              <a:spAutoFit/>
            </a:bodyPr>
            <a:lstStyle/>
            <a:p>
              <a:pPr algn="ctr"/>
              <a:r>
                <a:rPr lang="en-US" sz="900" b="1" dirty="0">
                  <a:latin typeface="Arial" panose="020B0604020202020204" pitchFamily="34" charset="0"/>
                  <a:cs typeface="Arial" panose="020B0604020202020204" pitchFamily="34" charset="0"/>
                </a:rPr>
                <a:t>0.7</a:t>
              </a:r>
            </a:p>
          </p:txBody>
        </p:sp>
        <p:sp>
          <p:nvSpPr>
            <p:cNvPr id="165" name="TextBox 164">
              <a:extLst>
                <a:ext uri="{FF2B5EF4-FFF2-40B4-BE49-F238E27FC236}">
                  <a16:creationId xmlns:a16="http://schemas.microsoft.com/office/drawing/2014/main" id="{EB22B84B-CAB1-444C-8711-015471D05510}"/>
                </a:ext>
              </a:extLst>
            </p:cNvPr>
            <p:cNvSpPr txBox="1"/>
            <p:nvPr/>
          </p:nvSpPr>
          <p:spPr>
            <a:xfrm>
              <a:off x="7226927" y="205431"/>
              <a:ext cx="907326" cy="389513"/>
            </a:xfrm>
            <a:prstGeom prst="rect">
              <a:avLst/>
            </a:prstGeom>
            <a:noFill/>
          </p:spPr>
          <p:txBody>
            <a:bodyPr wrap="square" rtlCol="0">
              <a:spAutoFit/>
            </a:bodyPr>
            <a:lstStyle/>
            <a:p>
              <a:pPr algn="ctr"/>
              <a:r>
                <a:rPr lang="en-US" sz="1000" b="1" dirty="0"/>
                <a:t>error</a:t>
              </a:r>
            </a:p>
          </p:txBody>
        </p:sp>
        <p:sp>
          <p:nvSpPr>
            <p:cNvPr id="166" name="TextBox 165">
              <a:extLst>
                <a:ext uri="{FF2B5EF4-FFF2-40B4-BE49-F238E27FC236}">
                  <a16:creationId xmlns:a16="http://schemas.microsoft.com/office/drawing/2014/main" id="{C112C27E-14E6-437F-A166-75D211347E4A}"/>
                </a:ext>
              </a:extLst>
            </p:cNvPr>
            <p:cNvSpPr txBox="1"/>
            <p:nvPr/>
          </p:nvSpPr>
          <p:spPr>
            <a:xfrm>
              <a:off x="5249993" y="-204896"/>
              <a:ext cx="1942001" cy="438203"/>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“Error” matrix</a:t>
              </a:r>
            </a:p>
          </p:txBody>
        </p:sp>
      </p:grpSp>
      <p:sp>
        <p:nvSpPr>
          <p:cNvPr id="167" name="TextBox 166">
            <a:extLst>
              <a:ext uri="{FF2B5EF4-FFF2-40B4-BE49-F238E27FC236}">
                <a16:creationId xmlns:a16="http://schemas.microsoft.com/office/drawing/2014/main" id="{8C67F9D6-018C-4B27-ACB9-9AFD4DB5F61B}"/>
              </a:ext>
            </a:extLst>
          </p:cNvPr>
          <p:cNvSpPr txBox="1"/>
          <p:nvPr/>
        </p:nvSpPr>
        <p:spPr>
          <a:xfrm>
            <a:off x="302914" y="6705600"/>
            <a:ext cx="342900" cy="461665"/>
          </a:xfrm>
          <a:prstGeom prst="rect">
            <a:avLst/>
          </a:prstGeom>
          <a:noFill/>
        </p:spPr>
        <p:txBody>
          <a:bodyPr wrap="square" rtlCol="0">
            <a:spAutoFit/>
          </a:bodyPr>
          <a:lstStyle/>
          <a:p>
            <a:r>
              <a:rPr lang="en-US" sz="2400" b="1" dirty="0"/>
              <a:t>D</a:t>
            </a:r>
          </a:p>
        </p:txBody>
      </p:sp>
      <p:sp>
        <p:nvSpPr>
          <p:cNvPr id="169" name="TextBox 168">
            <a:extLst>
              <a:ext uri="{FF2B5EF4-FFF2-40B4-BE49-F238E27FC236}">
                <a16:creationId xmlns:a16="http://schemas.microsoft.com/office/drawing/2014/main" id="{76F228DD-CF19-4CF3-9391-549561572F65}"/>
              </a:ext>
            </a:extLst>
          </p:cNvPr>
          <p:cNvSpPr txBox="1"/>
          <p:nvPr/>
        </p:nvSpPr>
        <p:spPr>
          <a:xfrm>
            <a:off x="325810" y="7168465"/>
            <a:ext cx="492431" cy="246221"/>
          </a:xfrm>
          <a:prstGeom prst="rect">
            <a:avLst/>
          </a:prstGeom>
          <a:noFill/>
        </p:spPr>
        <p:txBody>
          <a:bodyPr wrap="square" rtlCol="0">
            <a:spAutoFit/>
          </a:bodyPr>
          <a:lstStyle/>
          <a:p>
            <a:pPr algn="r"/>
            <a:r>
              <a:rPr lang="en-US" sz="1000" b="1" dirty="0"/>
              <a:t>DAN</a:t>
            </a:r>
          </a:p>
        </p:txBody>
      </p:sp>
      <p:sp>
        <p:nvSpPr>
          <p:cNvPr id="170" name="TextBox 169">
            <a:extLst>
              <a:ext uri="{FF2B5EF4-FFF2-40B4-BE49-F238E27FC236}">
                <a16:creationId xmlns:a16="http://schemas.microsoft.com/office/drawing/2014/main" id="{36C326E8-C53D-4E4E-AB9B-DDC6902BD65A}"/>
              </a:ext>
            </a:extLst>
          </p:cNvPr>
          <p:cNvSpPr txBox="1"/>
          <p:nvPr/>
        </p:nvSpPr>
        <p:spPr>
          <a:xfrm>
            <a:off x="464483" y="7323666"/>
            <a:ext cx="492431" cy="246221"/>
          </a:xfrm>
          <a:prstGeom prst="rect">
            <a:avLst/>
          </a:prstGeom>
          <a:noFill/>
        </p:spPr>
        <p:txBody>
          <a:bodyPr wrap="square" rtlCol="0">
            <a:spAutoFit/>
          </a:bodyPr>
          <a:lstStyle/>
          <a:p>
            <a:pPr algn="r"/>
            <a:r>
              <a:rPr lang="en-US" sz="1000" b="1" dirty="0"/>
              <a:t>VAN</a:t>
            </a:r>
          </a:p>
        </p:txBody>
      </p:sp>
      <p:sp>
        <p:nvSpPr>
          <p:cNvPr id="171" name="TextBox 170">
            <a:extLst>
              <a:ext uri="{FF2B5EF4-FFF2-40B4-BE49-F238E27FC236}">
                <a16:creationId xmlns:a16="http://schemas.microsoft.com/office/drawing/2014/main" id="{F3EB6657-CEF8-4248-A738-970074A61608}"/>
              </a:ext>
            </a:extLst>
          </p:cNvPr>
          <p:cNvSpPr txBox="1"/>
          <p:nvPr/>
        </p:nvSpPr>
        <p:spPr>
          <a:xfrm>
            <a:off x="645814" y="7620860"/>
            <a:ext cx="492431" cy="246221"/>
          </a:xfrm>
          <a:prstGeom prst="rect">
            <a:avLst/>
          </a:prstGeom>
          <a:noFill/>
        </p:spPr>
        <p:txBody>
          <a:bodyPr wrap="square" rtlCol="0">
            <a:spAutoFit/>
          </a:bodyPr>
          <a:lstStyle/>
          <a:p>
            <a:pPr algn="r"/>
            <a:r>
              <a:rPr lang="en-US" sz="1000" b="1" dirty="0"/>
              <a:t>SMN</a:t>
            </a:r>
          </a:p>
        </p:txBody>
      </p:sp>
      <p:sp>
        <p:nvSpPr>
          <p:cNvPr id="172" name="TextBox 171">
            <a:extLst>
              <a:ext uri="{FF2B5EF4-FFF2-40B4-BE49-F238E27FC236}">
                <a16:creationId xmlns:a16="http://schemas.microsoft.com/office/drawing/2014/main" id="{2C381BD9-8C53-493A-883A-1D7304B0F10D}"/>
              </a:ext>
            </a:extLst>
          </p:cNvPr>
          <p:cNvSpPr txBox="1"/>
          <p:nvPr/>
        </p:nvSpPr>
        <p:spPr>
          <a:xfrm>
            <a:off x="1114298" y="7894264"/>
            <a:ext cx="492431" cy="246221"/>
          </a:xfrm>
          <a:prstGeom prst="rect">
            <a:avLst/>
          </a:prstGeom>
          <a:noFill/>
        </p:spPr>
        <p:txBody>
          <a:bodyPr wrap="square" rtlCol="0">
            <a:spAutoFit/>
          </a:bodyPr>
          <a:lstStyle/>
          <a:p>
            <a:pPr algn="r"/>
            <a:r>
              <a:rPr lang="en-US" sz="1000" b="1" dirty="0"/>
              <a:t>VIS</a:t>
            </a:r>
          </a:p>
        </p:txBody>
      </p:sp>
      <p:sp>
        <p:nvSpPr>
          <p:cNvPr id="173" name="TextBox 172">
            <a:extLst>
              <a:ext uri="{FF2B5EF4-FFF2-40B4-BE49-F238E27FC236}">
                <a16:creationId xmlns:a16="http://schemas.microsoft.com/office/drawing/2014/main" id="{AA6DAD53-3746-408F-8FB3-3A2E80E72051}"/>
              </a:ext>
            </a:extLst>
          </p:cNvPr>
          <p:cNvSpPr txBox="1"/>
          <p:nvPr/>
        </p:nvSpPr>
        <p:spPr>
          <a:xfrm>
            <a:off x="1273648" y="8026488"/>
            <a:ext cx="492431" cy="246221"/>
          </a:xfrm>
          <a:prstGeom prst="rect">
            <a:avLst/>
          </a:prstGeom>
          <a:noFill/>
        </p:spPr>
        <p:txBody>
          <a:bodyPr wrap="square" rtlCol="0">
            <a:spAutoFit/>
          </a:bodyPr>
          <a:lstStyle/>
          <a:p>
            <a:pPr algn="r"/>
            <a:r>
              <a:rPr lang="en-US" sz="1000" b="1" dirty="0"/>
              <a:t>FPC</a:t>
            </a:r>
          </a:p>
        </p:txBody>
      </p:sp>
      <p:sp>
        <p:nvSpPr>
          <p:cNvPr id="174" name="TextBox 173">
            <a:extLst>
              <a:ext uri="{FF2B5EF4-FFF2-40B4-BE49-F238E27FC236}">
                <a16:creationId xmlns:a16="http://schemas.microsoft.com/office/drawing/2014/main" id="{D7F80B38-36AC-41B3-A494-A295C785A6C4}"/>
              </a:ext>
            </a:extLst>
          </p:cNvPr>
          <p:cNvSpPr txBox="1"/>
          <p:nvPr/>
        </p:nvSpPr>
        <p:spPr>
          <a:xfrm>
            <a:off x="1408253" y="8159948"/>
            <a:ext cx="492431" cy="246221"/>
          </a:xfrm>
          <a:prstGeom prst="rect">
            <a:avLst/>
          </a:prstGeom>
          <a:noFill/>
        </p:spPr>
        <p:txBody>
          <a:bodyPr wrap="square" rtlCol="0">
            <a:spAutoFit/>
          </a:bodyPr>
          <a:lstStyle/>
          <a:p>
            <a:pPr algn="r"/>
            <a:r>
              <a:rPr lang="en-US" sz="1000" b="1" dirty="0"/>
              <a:t>LAN</a:t>
            </a:r>
          </a:p>
        </p:txBody>
      </p:sp>
      <p:sp>
        <p:nvSpPr>
          <p:cNvPr id="175" name="TextBox 174">
            <a:extLst>
              <a:ext uri="{FF2B5EF4-FFF2-40B4-BE49-F238E27FC236}">
                <a16:creationId xmlns:a16="http://schemas.microsoft.com/office/drawing/2014/main" id="{DD08CCD6-C4BA-4459-A1D4-E638A05AE82C}"/>
              </a:ext>
            </a:extLst>
          </p:cNvPr>
          <p:cNvSpPr txBox="1"/>
          <p:nvPr/>
        </p:nvSpPr>
        <p:spPr>
          <a:xfrm>
            <a:off x="1529710" y="8419642"/>
            <a:ext cx="532719" cy="246221"/>
          </a:xfrm>
          <a:prstGeom prst="rect">
            <a:avLst/>
          </a:prstGeom>
          <a:noFill/>
        </p:spPr>
        <p:txBody>
          <a:bodyPr wrap="square" rtlCol="0">
            <a:spAutoFit/>
          </a:bodyPr>
          <a:lstStyle/>
          <a:p>
            <a:pPr algn="r"/>
            <a:r>
              <a:rPr lang="en-US" sz="1000" b="1" dirty="0"/>
              <a:t>DMN</a:t>
            </a:r>
          </a:p>
        </p:txBody>
      </p:sp>
      <p:grpSp>
        <p:nvGrpSpPr>
          <p:cNvPr id="2" name="Group 1">
            <a:extLst>
              <a:ext uri="{FF2B5EF4-FFF2-40B4-BE49-F238E27FC236}">
                <a16:creationId xmlns:a16="http://schemas.microsoft.com/office/drawing/2014/main" id="{0EA8AD16-F224-4999-9DCA-CF1D7D0B3502}"/>
              </a:ext>
            </a:extLst>
          </p:cNvPr>
          <p:cNvGrpSpPr/>
          <p:nvPr/>
        </p:nvGrpSpPr>
        <p:grpSpPr>
          <a:xfrm>
            <a:off x="5013523" y="6833023"/>
            <a:ext cx="4339075" cy="2803415"/>
            <a:chOff x="5156767" y="6869558"/>
            <a:chExt cx="4339075" cy="2803415"/>
          </a:xfrm>
        </p:grpSpPr>
        <p:pic>
          <p:nvPicPr>
            <p:cNvPr id="177" name="Picture 4" descr="\\neuroimage.wustl.edu\nil\raichle\ryan\figures\MSC_lags\FC_error_scatter.tif">
              <a:extLst>
                <a:ext uri="{FF2B5EF4-FFF2-40B4-BE49-F238E27FC236}">
                  <a16:creationId xmlns:a16="http://schemas.microsoft.com/office/drawing/2014/main" id="{B0CE7C7F-1CC2-47FB-BD81-EFC5D859BE56}"/>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259733" y="6869558"/>
              <a:ext cx="3532699" cy="2649524"/>
            </a:xfrm>
            <a:prstGeom prst="rect">
              <a:avLst/>
            </a:prstGeom>
            <a:noFill/>
            <a:extLst>
              <a:ext uri="{909E8E84-426E-40DD-AFC4-6F175D3DCCD1}">
                <a14:hiddenFill xmlns:a14="http://schemas.microsoft.com/office/drawing/2010/main">
                  <a:solidFill>
                    <a:srgbClr val="FFFFFF"/>
                  </a:solidFill>
                </a14:hiddenFill>
              </a:ext>
            </a:extLst>
          </p:spPr>
        </p:pic>
        <p:sp>
          <p:nvSpPr>
            <p:cNvPr id="178" name="Rectangle 177">
              <a:extLst>
                <a:ext uri="{FF2B5EF4-FFF2-40B4-BE49-F238E27FC236}">
                  <a16:creationId xmlns:a16="http://schemas.microsoft.com/office/drawing/2014/main" id="{62A6EB15-B60A-4F50-8D16-5045F909BCC1}"/>
                </a:ext>
              </a:extLst>
            </p:cNvPr>
            <p:cNvSpPr/>
            <p:nvPr/>
          </p:nvSpPr>
          <p:spPr>
            <a:xfrm>
              <a:off x="8309094" y="7137439"/>
              <a:ext cx="784189" cy="646331"/>
            </a:xfrm>
            <a:prstGeom prst="rect">
              <a:avLst/>
            </a:prstGeom>
            <a:ln>
              <a:solidFill>
                <a:schemeClr val="bg1">
                  <a:lumMod val="50000"/>
                </a:schemeClr>
              </a:solidFill>
            </a:ln>
          </p:spPr>
          <p:txBody>
            <a:bodyPr wrap="square">
              <a:spAutoFit/>
            </a:bodyPr>
            <a:lstStyle/>
            <a:p>
              <a:r>
                <a:rPr lang="en-US" sz="1200" b="1" dirty="0">
                  <a:solidFill>
                    <a:srgbClr val="FF0000"/>
                  </a:solidFill>
                  <a:latin typeface="Arial" panose="020B0604020202020204" pitchFamily="34" charset="0"/>
                  <a:cs typeface="Arial" panose="020B0604020202020204" pitchFamily="34" charset="0"/>
                </a:rPr>
                <a:t>Session</a:t>
              </a:r>
            </a:p>
            <a:p>
              <a:r>
                <a:rPr lang="en-US" sz="1200" b="1" dirty="0">
                  <a:solidFill>
                    <a:srgbClr val="00CC00"/>
                  </a:solidFill>
                  <a:latin typeface="Arial" panose="020B0604020202020204" pitchFamily="34" charset="0"/>
                  <a:cs typeface="Arial" panose="020B0604020202020204" pitchFamily="34" charset="0"/>
                </a:rPr>
                <a:t>Subject </a:t>
              </a:r>
            </a:p>
            <a:p>
              <a:r>
                <a:rPr lang="en-US" sz="1200" b="1" dirty="0">
                  <a:latin typeface="Arial" panose="020B0604020202020204" pitchFamily="34" charset="0"/>
                  <a:cs typeface="Arial" panose="020B0604020202020204" pitchFamily="34" charset="0"/>
                </a:rPr>
                <a:t>Group</a:t>
              </a:r>
            </a:p>
          </p:txBody>
        </p:sp>
        <mc:AlternateContent xmlns:mc="http://schemas.openxmlformats.org/markup-compatibility/2006" xmlns:a14="http://schemas.microsoft.com/office/drawing/2010/main">
          <mc:Choice Requires="a14">
            <p:sp>
              <p:nvSpPr>
                <p:cNvPr id="179" name="TextBox 178">
                  <a:extLst>
                    <a:ext uri="{FF2B5EF4-FFF2-40B4-BE49-F238E27FC236}">
                      <a16:creationId xmlns:a16="http://schemas.microsoft.com/office/drawing/2014/main" id="{D20DB8DC-16AD-4551-A9EA-57C56E489426}"/>
                    </a:ext>
                  </a:extLst>
                </p:cNvPr>
                <p:cNvSpPr txBox="1"/>
                <p:nvPr/>
              </p:nvSpPr>
              <p:spPr>
                <a:xfrm>
                  <a:off x="6053838" y="9365196"/>
                  <a:ext cx="2096087" cy="307777"/>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d>
                          <m:dPr>
                            <m:begChr m:val="|"/>
                            <m:endChr m:val="|"/>
                            <m:ctrlPr>
                              <a:rPr lang="en-US" sz="1400" b="1" i="1" dirty="0">
                                <a:latin typeface="Cambria Math" panose="02040503050406030204" pitchFamily="18" charset="0"/>
                                <a:ea typeface="Cambria Math"/>
                              </a:rPr>
                            </m:ctrlPr>
                          </m:dPr>
                          <m:e>
                            <m:acc>
                              <m:accPr>
                                <m:chr m:val="̂"/>
                                <m:ctrlPr>
                                  <a:rPr lang="en-US" sz="1400" b="1" i="1" dirty="0">
                                    <a:latin typeface="Cambria Math" panose="02040503050406030204" pitchFamily="18" charset="0"/>
                                    <a:ea typeface="Cambria Math"/>
                                  </a:rPr>
                                </m:ctrlPr>
                              </m:accPr>
                              <m:e>
                                <m:r>
                                  <a:rPr lang="en-US" sz="1400" b="1" i="1" dirty="0">
                                    <a:latin typeface="Cambria Math"/>
                                    <a:ea typeface="Cambria Math"/>
                                  </a:rPr>
                                  <m:t>𝒓</m:t>
                                </m:r>
                              </m:e>
                            </m:acc>
                          </m:e>
                        </m:d>
                      </m:oMath>
                    </m:oMathPara>
                  </a14:m>
                  <a:endParaRPr lang="en-US" sz="1400" b="1" dirty="0"/>
                </a:p>
              </p:txBody>
            </p:sp>
          </mc:Choice>
          <mc:Fallback xmlns="">
            <p:sp>
              <p:nvSpPr>
                <p:cNvPr id="179" name="TextBox 178">
                  <a:extLst>
                    <a:ext uri="{FF2B5EF4-FFF2-40B4-BE49-F238E27FC236}">
                      <a16:creationId xmlns:a16="http://schemas.microsoft.com/office/drawing/2014/main" id="{D20DB8DC-16AD-4551-A9EA-57C56E489426}"/>
                    </a:ext>
                  </a:extLst>
                </p:cNvPr>
                <p:cNvSpPr txBox="1">
                  <a:spLocks noRot="1" noChangeAspect="1" noMove="1" noResize="1" noEditPoints="1" noAdjustHandles="1" noChangeArrowheads="1" noChangeShapeType="1" noTextEdit="1"/>
                </p:cNvSpPr>
                <p:nvPr/>
              </p:nvSpPr>
              <p:spPr>
                <a:xfrm>
                  <a:off x="6053838" y="9365196"/>
                  <a:ext cx="2096087" cy="307777"/>
                </a:xfrm>
                <a:prstGeom prst="rect">
                  <a:avLst/>
                </a:prstGeom>
                <a:blipFill>
                  <a:blip r:embed="rId24"/>
                  <a:stretch>
                    <a:fillRect/>
                  </a:stretch>
                </a:blipFill>
              </p:spPr>
              <p:txBody>
                <a:bodyPr/>
                <a:lstStyle/>
                <a:p>
                  <a:r>
                    <a:rPr lang="en-US">
                      <a:noFill/>
                    </a:rPr>
                    <a:t> </a:t>
                  </a:r>
                </a:p>
              </p:txBody>
            </p:sp>
          </mc:Fallback>
        </mc:AlternateContent>
        <p:sp>
          <p:nvSpPr>
            <p:cNvPr id="180" name="TextBox 179">
              <a:extLst>
                <a:ext uri="{FF2B5EF4-FFF2-40B4-BE49-F238E27FC236}">
                  <a16:creationId xmlns:a16="http://schemas.microsoft.com/office/drawing/2014/main" id="{78AA224D-2C60-467D-91B9-C435921B21F0}"/>
                </a:ext>
              </a:extLst>
            </p:cNvPr>
            <p:cNvSpPr txBox="1"/>
            <p:nvPr/>
          </p:nvSpPr>
          <p:spPr>
            <a:xfrm rot="16200000">
              <a:off x="4262612" y="7952790"/>
              <a:ext cx="2096087"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Error</a:t>
              </a:r>
              <a:endParaRPr lang="en-US" sz="1400" i="1" dirty="0">
                <a:latin typeface="Arial" panose="020B0604020202020204" pitchFamily="34" charset="0"/>
                <a:cs typeface="Arial" panose="020B0604020202020204" pitchFamily="34" charset="0"/>
              </a:endParaRPr>
            </a:p>
          </p:txBody>
        </p:sp>
        <p:sp>
          <p:nvSpPr>
            <p:cNvPr id="181" name="TextBox 180">
              <a:extLst>
                <a:ext uri="{FF2B5EF4-FFF2-40B4-BE49-F238E27FC236}">
                  <a16:creationId xmlns:a16="http://schemas.microsoft.com/office/drawing/2014/main" id="{D613EECF-CCE1-4F2F-948F-920D8C04080C}"/>
                </a:ext>
              </a:extLst>
            </p:cNvPr>
            <p:cNvSpPr txBox="1"/>
            <p:nvPr/>
          </p:nvSpPr>
          <p:spPr>
            <a:xfrm>
              <a:off x="8309091" y="7968176"/>
              <a:ext cx="1186751" cy="276999"/>
            </a:xfrm>
            <a:prstGeom prst="rect">
              <a:avLst/>
            </a:prstGeom>
            <a:noFill/>
          </p:spPr>
          <p:txBody>
            <a:bodyPr wrap="square" rtlCol="0">
              <a:spAutoFit/>
            </a:bodyPr>
            <a:lstStyle/>
            <a:p>
              <a:r>
                <a:rPr lang="en-US" sz="1200" b="1" i="1" dirty="0">
                  <a:solidFill>
                    <a:srgbClr val="FF0000"/>
                  </a:solidFill>
                  <a:latin typeface="Arial" panose="020B0604020202020204" pitchFamily="34" charset="0"/>
                  <a:cs typeface="Arial" panose="020B0604020202020204" pitchFamily="34" charset="0"/>
                </a:rPr>
                <a:t>r </a:t>
              </a:r>
              <a:r>
                <a:rPr lang="en-US" sz="1200" b="1" dirty="0">
                  <a:solidFill>
                    <a:srgbClr val="FF0000"/>
                  </a:solidFill>
                  <a:latin typeface="Arial" panose="020B0604020202020204" pitchFamily="34" charset="0"/>
                  <a:cs typeface="Arial" panose="020B0604020202020204" pitchFamily="34" charset="0"/>
                </a:rPr>
                <a:t>= -.87****</a:t>
              </a:r>
            </a:p>
          </p:txBody>
        </p:sp>
        <p:sp>
          <p:nvSpPr>
            <p:cNvPr id="182" name="TextBox 181">
              <a:extLst>
                <a:ext uri="{FF2B5EF4-FFF2-40B4-BE49-F238E27FC236}">
                  <a16:creationId xmlns:a16="http://schemas.microsoft.com/office/drawing/2014/main" id="{C0851414-CB9A-4862-BDC3-CAD819D2027D}"/>
                </a:ext>
              </a:extLst>
            </p:cNvPr>
            <p:cNvSpPr txBox="1"/>
            <p:nvPr/>
          </p:nvSpPr>
          <p:spPr>
            <a:xfrm>
              <a:off x="8309091" y="8509036"/>
              <a:ext cx="1186751" cy="276999"/>
            </a:xfrm>
            <a:prstGeom prst="rect">
              <a:avLst/>
            </a:prstGeom>
            <a:noFill/>
          </p:spPr>
          <p:txBody>
            <a:bodyPr wrap="square" rtlCol="0">
              <a:spAutoFit/>
            </a:bodyPr>
            <a:lstStyle/>
            <a:p>
              <a:r>
                <a:rPr lang="en-US" sz="1200" b="1" i="1" dirty="0">
                  <a:solidFill>
                    <a:srgbClr val="00CC00"/>
                  </a:solidFill>
                  <a:latin typeface="Arial" panose="020B0604020202020204" pitchFamily="34" charset="0"/>
                  <a:cs typeface="Arial" panose="020B0604020202020204" pitchFamily="34" charset="0"/>
                </a:rPr>
                <a:t>r</a:t>
              </a:r>
              <a:r>
                <a:rPr lang="en-US" sz="1200" b="1" dirty="0">
                  <a:solidFill>
                    <a:srgbClr val="00CC00"/>
                  </a:solidFill>
                  <a:latin typeface="Arial" panose="020B0604020202020204" pitchFamily="34" charset="0"/>
                  <a:cs typeface="Arial" panose="020B0604020202020204" pitchFamily="34" charset="0"/>
                </a:rPr>
                <a:t> = -.81****</a:t>
              </a:r>
              <a:endParaRPr lang="en-US" sz="1200" b="1" i="1" dirty="0">
                <a:solidFill>
                  <a:srgbClr val="00CC00"/>
                </a:solidFill>
                <a:latin typeface="Arial" panose="020B0604020202020204" pitchFamily="34" charset="0"/>
                <a:cs typeface="Arial" panose="020B0604020202020204" pitchFamily="34" charset="0"/>
              </a:endParaRPr>
            </a:p>
          </p:txBody>
        </p:sp>
        <p:sp>
          <p:nvSpPr>
            <p:cNvPr id="183" name="TextBox 182">
              <a:extLst>
                <a:ext uri="{FF2B5EF4-FFF2-40B4-BE49-F238E27FC236}">
                  <a16:creationId xmlns:a16="http://schemas.microsoft.com/office/drawing/2014/main" id="{7F8F2F46-CE7F-4187-83FE-AEF1AA9479DD}"/>
                </a:ext>
              </a:extLst>
            </p:cNvPr>
            <p:cNvSpPr txBox="1"/>
            <p:nvPr/>
          </p:nvSpPr>
          <p:spPr>
            <a:xfrm>
              <a:off x="8309089" y="8877720"/>
              <a:ext cx="1186751" cy="276999"/>
            </a:xfrm>
            <a:prstGeom prst="rect">
              <a:avLst/>
            </a:prstGeom>
            <a:noFill/>
          </p:spPr>
          <p:txBody>
            <a:bodyPr wrap="square" rtlCol="0">
              <a:spAutoFit/>
            </a:bodyPr>
            <a:lstStyle/>
            <a:p>
              <a:r>
                <a:rPr lang="en-US" sz="1200" b="1" i="1" dirty="0">
                  <a:latin typeface="Arial" panose="020B0604020202020204" pitchFamily="34" charset="0"/>
                  <a:cs typeface="Arial" panose="020B0604020202020204" pitchFamily="34" charset="0"/>
                </a:rPr>
                <a:t>r</a:t>
              </a:r>
              <a:r>
                <a:rPr lang="en-US" sz="1200" b="1" dirty="0">
                  <a:latin typeface="Arial" panose="020B0604020202020204" pitchFamily="34" charset="0"/>
                  <a:cs typeface="Arial" panose="020B0604020202020204" pitchFamily="34" charset="0"/>
                </a:rPr>
                <a:t> = .26</a:t>
              </a:r>
            </a:p>
          </p:txBody>
        </p:sp>
      </p:grpSp>
      <p:sp>
        <p:nvSpPr>
          <p:cNvPr id="168" name="TextBox 167">
            <a:extLst>
              <a:ext uri="{FF2B5EF4-FFF2-40B4-BE49-F238E27FC236}">
                <a16:creationId xmlns:a16="http://schemas.microsoft.com/office/drawing/2014/main" id="{926CC62D-4A5E-4E30-91A3-B399B197EE20}"/>
              </a:ext>
            </a:extLst>
          </p:cNvPr>
          <p:cNvSpPr txBox="1"/>
          <p:nvPr/>
        </p:nvSpPr>
        <p:spPr>
          <a:xfrm>
            <a:off x="4914900" y="6712067"/>
            <a:ext cx="342900" cy="461665"/>
          </a:xfrm>
          <a:prstGeom prst="rect">
            <a:avLst/>
          </a:prstGeom>
          <a:noFill/>
        </p:spPr>
        <p:txBody>
          <a:bodyPr wrap="square" rtlCol="0">
            <a:spAutoFit/>
          </a:bodyPr>
          <a:lstStyle/>
          <a:p>
            <a:r>
              <a:rPr lang="en-US" sz="2400" b="1" dirty="0"/>
              <a:t>E</a:t>
            </a:r>
          </a:p>
        </p:txBody>
      </p:sp>
    </p:spTree>
    <p:extLst>
      <p:ext uri="{BB962C8B-B14F-4D97-AF65-F5344CB8AC3E}">
        <p14:creationId xmlns:p14="http://schemas.microsoft.com/office/powerpoint/2010/main" val="680717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5042" y="3747940"/>
            <a:ext cx="3034639" cy="23452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2560" y="3747940"/>
            <a:ext cx="2992611" cy="23452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4590" y="864966"/>
            <a:ext cx="1738653" cy="2153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74024" y="845914"/>
            <a:ext cx="1728337" cy="2153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21" name="TextBox 120">
                <a:extLst>
                  <a:ext uri="{FF2B5EF4-FFF2-40B4-BE49-F238E27FC236}">
                    <a16:creationId xmlns:a16="http://schemas.microsoft.com/office/drawing/2014/main" id="{A2C20F93-E09B-4A2D-B839-B0EFE864B4C9}"/>
                  </a:ext>
                </a:extLst>
              </p:cNvPr>
              <p:cNvSpPr txBox="1"/>
              <p:nvPr/>
            </p:nvSpPr>
            <p:spPr>
              <a:xfrm rot="16200000">
                <a:off x="-119002" y="1566203"/>
                <a:ext cx="941707"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cs typeface="Arial" panose="020B0604020202020204" pitchFamily="34" charset="0"/>
                            </a:rPr>
                          </m:ctrlPr>
                        </m:sSubPr>
                        <m:e>
                          <m:r>
                            <m:rPr>
                              <m:sty m:val="p"/>
                            </m:rPr>
                            <a:rPr lang="en-US" sz="1600">
                              <a:latin typeface="Cambria Math"/>
                              <a:ea typeface="Cambria Math"/>
                              <a:cs typeface="Arial" panose="020B0604020202020204" pitchFamily="34" charset="0"/>
                            </a:rPr>
                            <m:t>σ</m:t>
                          </m:r>
                        </m:e>
                        <m:sub>
                          <m:r>
                            <a:rPr lang="en-US" sz="1600" i="1">
                              <a:latin typeface="Cambria Math"/>
                              <a:cs typeface="Arial" panose="020B0604020202020204" pitchFamily="34" charset="0"/>
                            </a:rPr>
                            <m:t>𝑇𝐷</m:t>
                          </m:r>
                        </m:sub>
                      </m:sSub>
                    </m:oMath>
                  </m:oMathPara>
                </a14:m>
                <a:endParaRPr lang="en-US" i="1" dirty="0">
                  <a:latin typeface="Symbol" panose="05050102010706020507" pitchFamily="18" charset="2"/>
                  <a:cs typeface="Arial" panose="020B0604020202020204" pitchFamily="34" charset="0"/>
                </a:endParaRPr>
              </a:p>
            </p:txBody>
          </p:sp>
        </mc:Choice>
        <mc:Fallback xmlns="">
          <p:sp>
            <p:nvSpPr>
              <p:cNvPr id="121" name="TextBox 120">
                <a:extLst>
                  <a:ext uri="{FF2B5EF4-FFF2-40B4-BE49-F238E27FC236}">
                    <a16:creationId xmlns:a16="http://schemas.microsoft.com/office/drawing/2014/main" id="{A2C20F93-E09B-4A2D-B839-B0EFE864B4C9}"/>
                  </a:ext>
                </a:extLst>
              </p:cNvPr>
              <p:cNvSpPr txBox="1">
                <a:spLocks noRot="1" noChangeAspect="1" noMove="1" noResize="1" noEditPoints="1" noAdjustHandles="1" noChangeArrowheads="1" noChangeShapeType="1" noTextEdit="1"/>
              </p:cNvSpPr>
              <p:nvPr/>
            </p:nvSpPr>
            <p:spPr>
              <a:xfrm rot="16200000">
                <a:off x="-119002" y="1566203"/>
                <a:ext cx="941707" cy="338554"/>
              </a:xfrm>
              <a:prstGeom prst="rect">
                <a:avLst/>
              </a:prstGeom>
              <a:blipFill>
                <a:blip r:embed="rId7"/>
                <a:stretch>
                  <a:fillRect/>
                </a:stretch>
              </a:blipFill>
            </p:spPr>
            <p:txBody>
              <a:bodyPr/>
              <a:lstStyle/>
              <a:p>
                <a:r>
                  <a:rPr lang="en-US">
                    <a:noFill/>
                  </a:rPr>
                  <a:t> </a:t>
                </a:r>
              </a:p>
            </p:txBody>
          </p:sp>
        </mc:Fallback>
      </mc:AlternateContent>
      <p:sp>
        <p:nvSpPr>
          <p:cNvPr id="4" name="TextBox 3"/>
          <p:cNvSpPr txBox="1"/>
          <p:nvPr/>
        </p:nvSpPr>
        <p:spPr>
          <a:xfrm>
            <a:off x="7834753" y="0"/>
            <a:ext cx="1309257" cy="454370"/>
          </a:xfrm>
          <a:prstGeom prst="rect">
            <a:avLst/>
          </a:prstGeom>
          <a:noFill/>
        </p:spPr>
        <p:txBody>
          <a:bodyPr wrap="square" lIns="84217" tIns="42108" rIns="84217" bIns="42108" rtlCol="0">
            <a:spAutoFit/>
          </a:bodyPr>
          <a:lstStyle/>
          <a:p>
            <a:pPr algn="r"/>
            <a:r>
              <a:rPr lang="en-US" sz="2400" b="1" dirty="0"/>
              <a:t>Fig. 6</a:t>
            </a:r>
          </a:p>
        </p:txBody>
      </p:sp>
      <p:pic>
        <p:nvPicPr>
          <p:cNvPr id="8"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7486" y="868457"/>
            <a:ext cx="1645033" cy="2149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68648" y="816372"/>
            <a:ext cx="1669961" cy="2188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1476900" y="2441335"/>
            <a:ext cx="649673"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r>
              <a:rPr lang="en-US" sz="1200" b="1" dirty="0">
                <a:latin typeface="Arial" panose="020B0604020202020204" pitchFamily="34" charset="0"/>
                <a:cs typeface="Arial" panose="020B0604020202020204" pitchFamily="34" charset="0"/>
              </a:rPr>
              <a:t> = .32</a:t>
            </a:r>
          </a:p>
        </p:txBody>
      </p:sp>
      <p:sp>
        <p:nvSpPr>
          <p:cNvPr id="11" name="TextBox 10"/>
          <p:cNvSpPr txBox="1"/>
          <p:nvPr/>
        </p:nvSpPr>
        <p:spPr>
          <a:xfrm>
            <a:off x="3329130" y="2429734"/>
            <a:ext cx="649673"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r>
              <a:rPr lang="en-US" sz="1200" b="1" dirty="0">
                <a:latin typeface="Arial" panose="020B0604020202020204" pitchFamily="34" charset="0"/>
                <a:cs typeface="Arial" panose="020B0604020202020204" pitchFamily="34" charset="0"/>
              </a:rPr>
              <a:t> = .72</a:t>
            </a:r>
          </a:p>
        </p:txBody>
      </p:sp>
      <p:sp>
        <p:nvSpPr>
          <p:cNvPr id="12" name="TextBox 11"/>
          <p:cNvSpPr txBox="1"/>
          <p:nvPr/>
        </p:nvSpPr>
        <p:spPr>
          <a:xfrm>
            <a:off x="6129789" y="1210350"/>
            <a:ext cx="972348"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r>
              <a:rPr lang="en-US" sz="1200" b="1" dirty="0">
                <a:latin typeface="Arial" panose="020B0604020202020204" pitchFamily="34" charset="0"/>
                <a:cs typeface="Arial" panose="020B0604020202020204" pitchFamily="34" charset="0"/>
              </a:rPr>
              <a:t> = -.44</a:t>
            </a:r>
          </a:p>
        </p:txBody>
      </p:sp>
      <p:sp>
        <p:nvSpPr>
          <p:cNvPr id="36" name="TextBox 35"/>
          <p:cNvSpPr txBox="1"/>
          <p:nvPr/>
        </p:nvSpPr>
        <p:spPr>
          <a:xfrm>
            <a:off x="8019255" y="1216368"/>
            <a:ext cx="972348"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r>
              <a:rPr lang="en-US" sz="1200" b="1" dirty="0">
                <a:latin typeface="Arial" panose="020B0604020202020204" pitchFamily="34" charset="0"/>
                <a:cs typeface="Arial" panose="020B0604020202020204" pitchFamily="34" charset="0"/>
              </a:rPr>
              <a:t> = .43</a:t>
            </a:r>
          </a:p>
        </p:txBody>
      </p:sp>
      <p:sp>
        <p:nvSpPr>
          <p:cNvPr id="39" name="TextBox 38"/>
          <p:cNvSpPr txBox="1"/>
          <p:nvPr/>
        </p:nvSpPr>
        <p:spPr>
          <a:xfrm>
            <a:off x="1263011" y="383936"/>
            <a:ext cx="2032571" cy="331260"/>
          </a:xfrm>
          <a:prstGeom prst="rect">
            <a:avLst/>
          </a:prstGeom>
          <a:noFill/>
        </p:spPr>
        <p:txBody>
          <a:bodyPr wrap="square" lIns="84217" tIns="42108" rIns="84217" bIns="42108" rtlCol="0">
            <a:spAutoFit/>
          </a:bodyPr>
          <a:lstStyle/>
          <a:p>
            <a:pPr algn="ctr"/>
            <a:r>
              <a:rPr lang="en-US" sz="1600" b="1" dirty="0">
                <a:latin typeface="Arial" panose="020B0604020202020204" pitchFamily="34" charset="0"/>
                <a:cs typeface="Arial" panose="020B0604020202020204" pitchFamily="34" charset="0"/>
              </a:rPr>
              <a:t>TD</a:t>
            </a:r>
            <a:endParaRPr lang="en-US" sz="1600" b="1" i="1" dirty="0">
              <a:latin typeface="Arial" panose="020B0604020202020204" pitchFamily="34" charset="0"/>
              <a:cs typeface="Arial" panose="020B0604020202020204" pitchFamily="34" charset="0"/>
            </a:endParaRPr>
          </a:p>
        </p:txBody>
      </p:sp>
      <p:sp>
        <p:nvSpPr>
          <p:cNvPr id="40" name="TextBox 39"/>
          <p:cNvSpPr txBox="1"/>
          <p:nvPr/>
        </p:nvSpPr>
        <p:spPr>
          <a:xfrm>
            <a:off x="6529888" y="383936"/>
            <a:ext cx="1071304" cy="331260"/>
          </a:xfrm>
          <a:prstGeom prst="rect">
            <a:avLst/>
          </a:prstGeom>
          <a:noFill/>
        </p:spPr>
        <p:txBody>
          <a:bodyPr wrap="square" lIns="84217" tIns="42108" rIns="84217" bIns="42108" rtlCol="0">
            <a:spAutoFit/>
          </a:bodyPr>
          <a:lstStyle/>
          <a:p>
            <a:pPr algn="ctr"/>
            <a:r>
              <a:rPr lang="en-US" sz="1600" b="1" dirty="0">
                <a:latin typeface="Arial" panose="020B0604020202020204" pitchFamily="34" charset="0"/>
                <a:cs typeface="Arial" panose="020B0604020202020204" pitchFamily="34" charset="0"/>
              </a:rPr>
              <a:t>FC</a:t>
            </a:r>
            <a:endParaRPr lang="en-US" sz="1600" b="1" i="1" dirty="0">
              <a:latin typeface="Arial" panose="020B0604020202020204" pitchFamily="34" charset="0"/>
              <a:cs typeface="Arial" panose="020B0604020202020204" pitchFamily="34" charset="0"/>
            </a:endParaRPr>
          </a:p>
        </p:txBody>
      </p:sp>
      <p:sp>
        <p:nvSpPr>
          <p:cNvPr id="43" name="TextBox 42"/>
          <p:cNvSpPr txBox="1"/>
          <p:nvPr/>
        </p:nvSpPr>
        <p:spPr>
          <a:xfrm>
            <a:off x="827231" y="677865"/>
            <a:ext cx="1299347" cy="269704"/>
          </a:xfrm>
          <a:prstGeom prst="rect">
            <a:avLst/>
          </a:prstGeom>
          <a:noFill/>
          <a:ln w="19050">
            <a:noFill/>
          </a:ln>
        </p:spPr>
        <p:txBody>
          <a:bodyPr wrap="square" lIns="84217" tIns="42108" rIns="84217" bIns="42108" rtlCol="0">
            <a:spAutoFit/>
          </a:bodyPr>
          <a:lstStyle/>
          <a:p>
            <a:pPr algn="ctr"/>
            <a:r>
              <a:rPr lang="en-US" sz="1200" b="1" dirty="0">
                <a:latin typeface="Arial" panose="020B0604020202020204" pitchFamily="34" charset="0"/>
                <a:cs typeface="Arial" panose="020B0604020202020204" pitchFamily="34" charset="0"/>
              </a:rPr>
              <a:t>Pre-censoring</a:t>
            </a:r>
          </a:p>
        </p:txBody>
      </p:sp>
      <p:sp>
        <p:nvSpPr>
          <p:cNvPr id="44" name="TextBox 43"/>
          <p:cNvSpPr txBox="1"/>
          <p:nvPr/>
        </p:nvSpPr>
        <p:spPr>
          <a:xfrm>
            <a:off x="2670783" y="677831"/>
            <a:ext cx="1299347" cy="269704"/>
          </a:xfrm>
          <a:prstGeom prst="rect">
            <a:avLst/>
          </a:prstGeom>
          <a:noFill/>
          <a:ln w="19050">
            <a:noFill/>
          </a:ln>
        </p:spPr>
        <p:txBody>
          <a:bodyPr wrap="square" lIns="84217" tIns="42108" rIns="84217" bIns="42108" rtlCol="0">
            <a:spAutoFit/>
          </a:bodyPr>
          <a:lstStyle/>
          <a:p>
            <a:pPr algn="ctr"/>
            <a:r>
              <a:rPr lang="en-US" sz="1200" b="1" dirty="0">
                <a:latin typeface="Arial" panose="020B0604020202020204" pitchFamily="34" charset="0"/>
                <a:cs typeface="Arial" panose="020B0604020202020204" pitchFamily="34" charset="0"/>
              </a:rPr>
              <a:t>Post-censoring</a:t>
            </a:r>
          </a:p>
        </p:txBody>
      </p:sp>
      <p:sp>
        <p:nvSpPr>
          <p:cNvPr id="45" name="TextBox 44"/>
          <p:cNvSpPr txBox="1"/>
          <p:nvPr/>
        </p:nvSpPr>
        <p:spPr>
          <a:xfrm>
            <a:off x="5569315" y="688738"/>
            <a:ext cx="1299347" cy="269704"/>
          </a:xfrm>
          <a:prstGeom prst="rect">
            <a:avLst/>
          </a:prstGeom>
          <a:noFill/>
          <a:ln w="19050">
            <a:noFill/>
          </a:ln>
        </p:spPr>
        <p:txBody>
          <a:bodyPr wrap="square" lIns="84217" tIns="42108" rIns="84217" bIns="42108" rtlCol="0">
            <a:spAutoFit/>
          </a:bodyPr>
          <a:lstStyle/>
          <a:p>
            <a:pPr algn="ctr"/>
            <a:r>
              <a:rPr lang="en-US" sz="1200" b="1" dirty="0">
                <a:latin typeface="Arial" panose="020B0604020202020204" pitchFamily="34" charset="0"/>
                <a:cs typeface="Arial" panose="020B0604020202020204" pitchFamily="34" charset="0"/>
              </a:rPr>
              <a:t>Pre-censoring</a:t>
            </a:r>
          </a:p>
        </p:txBody>
      </p:sp>
      <p:sp>
        <p:nvSpPr>
          <p:cNvPr id="46" name="TextBox 45"/>
          <p:cNvSpPr txBox="1"/>
          <p:nvPr/>
        </p:nvSpPr>
        <p:spPr>
          <a:xfrm>
            <a:off x="7485719" y="688738"/>
            <a:ext cx="1299347" cy="269704"/>
          </a:xfrm>
          <a:prstGeom prst="rect">
            <a:avLst/>
          </a:prstGeom>
          <a:noFill/>
          <a:ln w="19050">
            <a:noFill/>
          </a:ln>
        </p:spPr>
        <p:txBody>
          <a:bodyPr wrap="square" lIns="84217" tIns="42108" rIns="84217" bIns="42108" rtlCol="0">
            <a:spAutoFit/>
          </a:bodyPr>
          <a:lstStyle/>
          <a:p>
            <a:pPr algn="ctr"/>
            <a:r>
              <a:rPr lang="en-US" sz="1200" b="1" dirty="0">
                <a:latin typeface="Arial" panose="020B0604020202020204" pitchFamily="34" charset="0"/>
                <a:cs typeface="Arial" panose="020B0604020202020204" pitchFamily="34" charset="0"/>
              </a:rPr>
              <a:t>Post-censoring</a:t>
            </a:r>
          </a:p>
        </p:txBody>
      </p:sp>
      <p:sp>
        <p:nvSpPr>
          <p:cNvPr id="62" name="TextBox 61"/>
          <p:cNvSpPr txBox="1"/>
          <p:nvPr/>
        </p:nvSpPr>
        <p:spPr>
          <a:xfrm>
            <a:off x="1260283" y="3002540"/>
            <a:ext cx="2032571" cy="269704"/>
          </a:xfrm>
          <a:prstGeom prst="rect">
            <a:avLst/>
          </a:prstGeom>
          <a:noFill/>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FD (mm)</a:t>
            </a:r>
            <a:endParaRPr lang="en-US" sz="1200" i="1" dirty="0">
              <a:latin typeface="Arial" panose="020B0604020202020204" pitchFamily="34" charset="0"/>
              <a:cs typeface="Arial" panose="020B0604020202020204" pitchFamily="34" charset="0"/>
            </a:endParaRPr>
          </a:p>
        </p:txBody>
      </p:sp>
      <p:sp>
        <p:nvSpPr>
          <p:cNvPr id="70" name="TextBox 69"/>
          <p:cNvSpPr txBox="1"/>
          <p:nvPr/>
        </p:nvSpPr>
        <p:spPr>
          <a:xfrm>
            <a:off x="6019807" y="2999110"/>
            <a:ext cx="2032571" cy="269704"/>
          </a:xfrm>
          <a:prstGeom prst="rect">
            <a:avLst/>
          </a:prstGeom>
          <a:noFill/>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FD (mm)</a:t>
            </a:r>
            <a:endParaRPr lang="en-US" sz="1200" i="1" dirty="0">
              <a:latin typeface="Arial" panose="020B0604020202020204" pitchFamily="34" charset="0"/>
              <a:cs typeface="Arial" panose="020B0604020202020204" pitchFamily="34" charset="0"/>
            </a:endParaRPr>
          </a:p>
        </p:txBody>
      </p:sp>
      <p:sp>
        <p:nvSpPr>
          <p:cNvPr id="92" name="TextBox 91"/>
          <p:cNvSpPr txBox="1"/>
          <p:nvPr/>
        </p:nvSpPr>
        <p:spPr>
          <a:xfrm>
            <a:off x="120081" y="73366"/>
            <a:ext cx="332511" cy="454370"/>
          </a:xfrm>
          <a:prstGeom prst="rect">
            <a:avLst/>
          </a:prstGeom>
          <a:noFill/>
        </p:spPr>
        <p:txBody>
          <a:bodyPr wrap="square" lIns="84217" tIns="42108" rIns="84217" bIns="42108" rtlCol="0">
            <a:spAutoFit/>
          </a:bodyPr>
          <a:lstStyle/>
          <a:p>
            <a:r>
              <a:rPr lang="en-US" sz="2400" b="1" dirty="0"/>
              <a:t>A</a:t>
            </a:r>
          </a:p>
        </p:txBody>
      </p:sp>
      <p:sp>
        <p:nvSpPr>
          <p:cNvPr id="93" name="TextBox 92"/>
          <p:cNvSpPr txBox="1"/>
          <p:nvPr/>
        </p:nvSpPr>
        <p:spPr>
          <a:xfrm>
            <a:off x="170993" y="3349967"/>
            <a:ext cx="332511" cy="454370"/>
          </a:xfrm>
          <a:prstGeom prst="rect">
            <a:avLst/>
          </a:prstGeom>
          <a:noFill/>
        </p:spPr>
        <p:txBody>
          <a:bodyPr wrap="square" lIns="84217" tIns="42108" rIns="84217" bIns="42108" rtlCol="0">
            <a:spAutoFit/>
          </a:bodyPr>
          <a:lstStyle/>
          <a:p>
            <a:r>
              <a:rPr lang="en-US" sz="2400" b="1" dirty="0"/>
              <a:t>C</a:t>
            </a:r>
          </a:p>
        </p:txBody>
      </p:sp>
      <p:sp>
        <p:nvSpPr>
          <p:cNvPr id="72" name="TextBox 71"/>
          <p:cNvSpPr txBox="1"/>
          <p:nvPr/>
        </p:nvSpPr>
        <p:spPr>
          <a:xfrm>
            <a:off x="6845570" y="6093168"/>
            <a:ext cx="649673"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endParaRPr lang="en-US" sz="1200" b="1" dirty="0">
              <a:latin typeface="Arial" panose="020B0604020202020204" pitchFamily="34" charset="0"/>
              <a:cs typeface="Arial" panose="020B0604020202020204" pitchFamily="34" charset="0"/>
            </a:endParaRPr>
          </a:p>
        </p:txBody>
      </p:sp>
      <p:sp>
        <p:nvSpPr>
          <p:cNvPr id="73" name="TextBox 72"/>
          <p:cNvSpPr txBox="1"/>
          <p:nvPr/>
        </p:nvSpPr>
        <p:spPr>
          <a:xfrm>
            <a:off x="1809295" y="3400664"/>
            <a:ext cx="1299347" cy="269704"/>
          </a:xfrm>
          <a:prstGeom prst="rect">
            <a:avLst/>
          </a:prstGeom>
          <a:noFill/>
          <a:ln w="19050">
            <a:noFill/>
          </a:ln>
        </p:spPr>
        <p:txBody>
          <a:bodyPr wrap="square" lIns="84217" tIns="42108" rIns="84217" bIns="42108" rtlCol="0">
            <a:spAutoFit/>
          </a:bodyPr>
          <a:lstStyle/>
          <a:p>
            <a:pPr algn="ctr"/>
            <a:r>
              <a:rPr lang="en-US" sz="1200" b="1" dirty="0">
                <a:latin typeface="Arial" panose="020B0604020202020204" pitchFamily="34" charset="0"/>
                <a:cs typeface="Arial" panose="020B0604020202020204" pitchFamily="34" charset="0"/>
              </a:rPr>
              <a:t>QC:|TD|</a:t>
            </a:r>
          </a:p>
        </p:txBody>
      </p:sp>
      <p:sp>
        <p:nvSpPr>
          <p:cNvPr id="74" name="TextBox 73"/>
          <p:cNvSpPr txBox="1"/>
          <p:nvPr/>
        </p:nvSpPr>
        <p:spPr>
          <a:xfrm>
            <a:off x="6519777" y="3389218"/>
            <a:ext cx="1299347" cy="269704"/>
          </a:xfrm>
          <a:prstGeom prst="rect">
            <a:avLst/>
          </a:prstGeom>
          <a:noFill/>
          <a:ln w="19050">
            <a:noFill/>
          </a:ln>
        </p:spPr>
        <p:txBody>
          <a:bodyPr wrap="square" lIns="84217" tIns="42108" rIns="84217" bIns="42108" rtlCol="0">
            <a:spAutoFit/>
          </a:bodyPr>
          <a:lstStyle/>
          <a:p>
            <a:pPr algn="ctr"/>
            <a:r>
              <a:rPr lang="en-US" sz="1200" b="1" dirty="0">
                <a:latin typeface="Arial" panose="020B0604020202020204" pitchFamily="34" charset="0"/>
                <a:cs typeface="Arial" panose="020B0604020202020204" pitchFamily="34" charset="0"/>
              </a:rPr>
              <a:t>QC:|FC|</a:t>
            </a:r>
          </a:p>
        </p:txBody>
      </p:sp>
      <p:sp>
        <p:nvSpPr>
          <p:cNvPr id="76" name="Rectangle 75"/>
          <p:cNvSpPr/>
          <p:nvPr/>
        </p:nvSpPr>
        <p:spPr>
          <a:xfrm>
            <a:off x="1381444" y="4179834"/>
            <a:ext cx="583813" cy="600164"/>
          </a:xfrm>
          <a:prstGeom prst="rect">
            <a:avLst/>
          </a:prstGeom>
        </p:spPr>
        <p:txBody>
          <a:bodyPr wrap="none">
            <a:spAutoFit/>
          </a:bodyPr>
          <a:lstStyle/>
          <a:p>
            <a:pPr algn="ctr"/>
            <a:r>
              <a:rPr lang="en-US" sz="1100" b="1" dirty="0">
                <a:latin typeface="Arial" panose="020B0604020202020204" pitchFamily="34" charset="0"/>
                <a:cs typeface="Arial" panose="020B0604020202020204" pitchFamily="34" charset="0"/>
              </a:rPr>
              <a:t>-0.004</a:t>
            </a:r>
          </a:p>
          <a:p>
            <a:pPr algn="ctr"/>
            <a:r>
              <a:rPr lang="en-US" sz="1100" b="1" dirty="0">
                <a:solidFill>
                  <a:srgbClr val="FF0000"/>
                </a:solidFill>
                <a:latin typeface="Arial" panose="020B0604020202020204" pitchFamily="34" charset="0"/>
                <a:cs typeface="Arial" panose="020B0604020202020204" pitchFamily="34" charset="0"/>
              </a:rPr>
              <a:t>0.019</a:t>
            </a:r>
          </a:p>
          <a:p>
            <a:pPr algn="ctr"/>
            <a:r>
              <a:rPr lang="en-US" sz="1100" b="1" dirty="0">
                <a:solidFill>
                  <a:srgbClr val="0000FF"/>
                </a:solidFill>
                <a:latin typeface="Arial" panose="020B0604020202020204" pitchFamily="34" charset="0"/>
                <a:cs typeface="Arial" panose="020B0604020202020204" pitchFamily="34" charset="0"/>
              </a:rPr>
              <a:t>0.107</a:t>
            </a:r>
          </a:p>
        </p:txBody>
      </p:sp>
      <p:sp>
        <p:nvSpPr>
          <p:cNvPr id="77" name="TextBox 76"/>
          <p:cNvSpPr txBox="1"/>
          <p:nvPr/>
        </p:nvSpPr>
        <p:spPr>
          <a:xfrm>
            <a:off x="1219265" y="3969054"/>
            <a:ext cx="908177" cy="254316"/>
          </a:xfrm>
          <a:prstGeom prst="rect">
            <a:avLst/>
          </a:prstGeom>
          <a:noFill/>
        </p:spPr>
        <p:txBody>
          <a:bodyPr wrap="square" lIns="84217" tIns="42108" rIns="84217" bIns="42108" rtlCol="0">
            <a:spAutoFit/>
          </a:bodyPr>
          <a:lstStyle/>
          <a:p>
            <a:pPr algn="ctr"/>
            <a:r>
              <a:rPr lang="en-US" sz="1100" b="1" i="1" dirty="0">
                <a:latin typeface="Arial" panose="020B0604020202020204" pitchFamily="34" charset="0"/>
                <a:cs typeface="Arial" panose="020B0604020202020204" pitchFamily="34" charset="0"/>
              </a:rPr>
              <a:t>Medians</a:t>
            </a:r>
          </a:p>
        </p:txBody>
      </p:sp>
      <p:sp>
        <p:nvSpPr>
          <p:cNvPr id="78" name="Rectangle 77"/>
          <p:cNvSpPr/>
          <p:nvPr/>
        </p:nvSpPr>
        <p:spPr>
          <a:xfrm>
            <a:off x="6038304" y="4173604"/>
            <a:ext cx="583813" cy="600164"/>
          </a:xfrm>
          <a:prstGeom prst="rect">
            <a:avLst/>
          </a:prstGeom>
        </p:spPr>
        <p:txBody>
          <a:bodyPr wrap="none">
            <a:spAutoFit/>
          </a:bodyPr>
          <a:lstStyle/>
          <a:p>
            <a:pPr algn="ctr"/>
            <a:r>
              <a:rPr lang="en-US" sz="1100" b="1" dirty="0">
                <a:latin typeface="Arial" panose="020B0604020202020204" pitchFamily="34" charset="0"/>
                <a:cs typeface="Arial" panose="020B0604020202020204" pitchFamily="34" charset="0"/>
              </a:rPr>
              <a:t>-0.004</a:t>
            </a:r>
          </a:p>
          <a:p>
            <a:pPr algn="ctr"/>
            <a:r>
              <a:rPr lang="en-US" sz="1100" b="1" dirty="0">
                <a:solidFill>
                  <a:srgbClr val="FF0000"/>
                </a:solidFill>
                <a:latin typeface="Arial" panose="020B0604020202020204" pitchFamily="34" charset="0"/>
                <a:cs typeface="Arial" panose="020B0604020202020204" pitchFamily="34" charset="0"/>
              </a:rPr>
              <a:t>-0.056</a:t>
            </a:r>
          </a:p>
          <a:p>
            <a:pPr algn="ctr"/>
            <a:r>
              <a:rPr lang="en-US" sz="1100" b="1" dirty="0">
                <a:solidFill>
                  <a:srgbClr val="0000FF"/>
                </a:solidFill>
                <a:latin typeface="Arial" panose="020B0604020202020204" pitchFamily="34" charset="0"/>
                <a:cs typeface="Arial" panose="020B0604020202020204" pitchFamily="34" charset="0"/>
              </a:rPr>
              <a:t>0.133</a:t>
            </a:r>
          </a:p>
        </p:txBody>
      </p:sp>
      <p:sp>
        <p:nvSpPr>
          <p:cNvPr id="79" name="TextBox 78"/>
          <p:cNvSpPr txBox="1"/>
          <p:nvPr/>
        </p:nvSpPr>
        <p:spPr>
          <a:xfrm>
            <a:off x="5876125" y="3962822"/>
            <a:ext cx="908177" cy="254316"/>
          </a:xfrm>
          <a:prstGeom prst="rect">
            <a:avLst/>
          </a:prstGeom>
          <a:noFill/>
        </p:spPr>
        <p:txBody>
          <a:bodyPr wrap="square" lIns="84217" tIns="42108" rIns="84217" bIns="42108" rtlCol="0">
            <a:spAutoFit/>
          </a:bodyPr>
          <a:lstStyle/>
          <a:p>
            <a:pPr algn="ctr"/>
            <a:r>
              <a:rPr lang="en-US" sz="1100" b="1" i="1" dirty="0">
                <a:latin typeface="Arial" panose="020B0604020202020204" pitchFamily="34" charset="0"/>
                <a:cs typeface="Arial" panose="020B0604020202020204" pitchFamily="34" charset="0"/>
              </a:rPr>
              <a:t>Medians</a:t>
            </a:r>
          </a:p>
        </p:txBody>
      </p:sp>
      <p:sp>
        <p:nvSpPr>
          <p:cNvPr id="82" name="Rectangle 81"/>
          <p:cNvSpPr/>
          <p:nvPr/>
        </p:nvSpPr>
        <p:spPr>
          <a:xfrm>
            <a:off x="3886208" y="4296888"/>
            <a:ext cx="1164100" cy="577466"/>
          </a:xfrm>
          <a:prstGeom prst="rect">
            <a:avLst/>
          </a:prstGeom>
        </p:spPr>
        <p:txBody>
          <a:bodyPr wrap="none">
            <a:spAutoFit/>
          </a:bodyPr>
          <a:lstStyle/>
          <a:p>
            <a:pPr algn="ctr"/>
            <a:r>
              <a:rPr lang="en-US" sz="1051" b="1" dirty="0">
                <a:latin typeface="Arial" panose="020B0604020202020204" pitchFamily="34" charset="0"/>
                <a:cs typeface="Arial" panose="020B0604020202020204" pitchFamily="34" charset="0"/>
              </a:rPr>
              <a:t>Null</a:t>
            </a:r>
          </a:p>
          <a:p>
            <a:pPr algn="ctr"/>
            <a:r>
              <a:rPr lang="en-US" sz="1051" b="1" dirty="0">
                <a:solidFill>
                  <a:srgbClr val="FF0000"/>
                </a:solidFill>
                <a:latin typeface="Arial" panose="020B0604020202020204" pitchFamily="34" charset="0"/>
                <a:cs typeface="Arial" panose="020B0604020202020204" pitchFamily="34" charset="0"/>
              </a:rPr>
              <a:t>Pre-censoring</a:t>
            </a:r>
          </a:p>
          <a:p>
            <a:pPr algn="ctr"/>
            <a:r>
              <a:rPr lang="en-US" sz="1051" b="1" dirty="0">
                <a:solidFill>
                  <a:srgbClr val="0000FF"/>
                </a:solidFill>
                <a:latin typeface="Arial" panose="020B0604020202020204" pitchFamily="34" charset="0"/>
                <a:cs typeface="Arial" panose="020B0604020202020204" pitchFamily="34" charset="0"/>
              </a:rPr>
              <a:t>Post-censoring</a:t>
            </a:r>
          </a:p>
        </p:txBody>
      </p:sp>
      <p:sp>
        <p:nvSpPr>
          <p:cNvPr id="59" name="TextBox 58"/>
          <p:cNvSpPr txBox="1"/>
          <p:nvPr/>
        </p:nvSpPr>
        <p:spPr>
          <a:xfrm>
            <a:off x="2102672" y="6093168"/>
            <a:ext cx="649673"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endParaRPr lang="en-US" sz="1200" b="1" dirty="0">
              <a:latin typeface="Arial" panose="020B0604020202020204" pitchFamily="34" charset="0"/>
              <a:cs typeface="Arial" panose="020B0604020202020204" pitchFamily="34" charset="0"/>
            </a:endParaRPr>
          </a:p>
        </p:txBody>
      </p:sp>
      <p:sp>
        <p:nvSpPr>
          <p:cNvPr id="63" name="TextBox 62"/>
          <p:cNvSpPr txBox="1"/>
          <p:nvPr/>
        </p:nvSpPr>
        <p:spPr>
          <a:xfrm>
            <a:off x="4842913" y="73366"/>
            <a:ext cx="332511" cy="454370"/>
          </a:xfrm>
          <a:prstGeom prst="rect">
            <a:avLst/>
          </a:prstGeom>
          <a:noFill/>
        </p:spPr>
        <p:txBody>
          <a:bodyPr wrap="square" lIns="84217" tIns="42108" rIns="84217" bIns="42108" rtlCol="0">
            <a:spAutoFit/>
          </a:bodyPr>
          <a:lstStyle/>
          <a:p>
            <a:r>
              <a:rPr lang="en-US" sz="2400" b="1" dirty="0"/>
              <a:t>B</a:t>
            </a:r>
          </a:p>
        </p:txBody>
      </p:sp>
      <p:grpSp>
        <p:nvGrpSpPr>
          <p:cNvPr id="64" name="Group 63">
            <a:extLst>
              <a:ext uri="{FF2B5EF4-FFF2-40B4-BE49-F238E27FC236}">
                <a16:creationId xmlns:a16="http://schemas.microsoft.com/office/drawing/2014/main" id="{71B136A0-8A4E-4721-9DB7-152E7924AEA1}"/>
              </a:ext>
            </a:extLst>
          </p:cNvPr>
          <p:cNvGrpSpPr/>
          <p:nvPr/>
        </p:nvGrpSpPr>
        <p:grpSpPr>
          <a:xfrm>
            <a:off x="4191011" y="1069737"/>
            <a:ext cx="790271" cy="1602680"/>
            <a:chOff x="4197703" y="1140520"/>
            <a:chExt cx="790270" cy="1602681"/>
          </a:xfrm>
        </p:grpSpPr>
        <p:sp>
          <p:nvSpPr>
            <p:cNvPr id="66" name="TextBox 65">
              <a:extLst>
                <a:ext uri="{FF2B5EF4-FFF2-40B4-BE49-F238E27FC236}">
                  <a16:creationId xmlns:a16="http://schemas.microsoft.com/office/drawing/2014/main" id="{003B6653-8EC6-4CD6-A933-4E30B2A67311}"/>
                </a:ext>
              </a:extLst>
            </p:cNvPr>
            <p:cNvSpPr txBox="1"/>
            <p:nvPr/>
          </p:nvSpPr>
          <p:spPr>
            <a:xfrm>
              <a:off x="4409945" y="1140520"/>
              <a:ext cx="552660" cy="246221"/>
            </a:xfrm>
            <a:prstGeom prst="rect">
              <a:avLst/>
            </a:prstGeom>
            <a:noFill/>
          </p:spPr>
          <p:txBody>
            <a:bodyPr wrap="square" rtlCol="0">
              <a:spAutoFit/>
            </a:bodyPr>
            <a:lstStyle/>
            <a:p>
              <a:pPr algn="ctr"/>
              <a:r>
                <a:rPr lang="en-US" sz="1000" b="1" dirty="0"/>
                <a:t>MSC01</a:t>
              </a:r>
            </a:p>
          </p:txBody>
        </p:sp>
        <p:sp>
          <p:nvSpPr>
            <p:cNvPr id="67" name="TextBox 66">
              <a:extLst>
                <a:ext uri="{FF2B5EF4-FFF2-40B4-BE49-F238E27FC236}">
                  <a16:creationId xmlns:a16="http://schemas.microsoft.com/office/drawing/2014/main" id="{633AFEA5-3273-4226-9442-F13CF7A1D3C1}"/>
                </a:ext>
              </a:extLst>
            </p:cNvPr>
            <p:cNvSpPr txBox="1"/>
            <p:nvPr/>
          </p:nvSpPr>
          <p:spPr>
            <a:xfrm>
              <a:off x="4409945" y="1289072"/>
              <a:ext cx="552660" cy="246221"/>
            </a:xfrm>
            <a:prstGeom prst="rect">
              <a:avLst/>
            </a:prstGeom>
            <a:noFill/>
          </p:spPr>
          <p:txBody>
            <a:bodyPr wrap="square" rtlCol="0">
              <a:spAutoFit/>
            </a:bodyPr>
            <a:lstStyle/>
            <a:p>
              <a:pPr algn="ctr"/>
              <a:r>
                <a:rPr lang="en-US" sz="1000" b="1" dirty="0"/>
                <a:t>MSC02</a:t>
              </a:r>
            </a:p>
          </p:txBody>
        </p:sp>
        <p:sp>
          <p:nvSpPr>
            <p:cNvPr id="68" name="TextBox 67">
              <a:extLst>
                <a:ext uri="{FF2B5EF4-FFF2-40B4-BE49-F238E27FC236}">
                  <a16:creationId xmlns:a16="http://schemas.microsoft.com/office/drawing/2014/main" id="{BA2AF6BA-4E1E-43C7-935E-DFBD65E686DC}"/>
                </a:ext>
              </a:extLst>
            </p:cNvPr>
            <p:cNvSpPr txBox="1"/>
            <p:nvPr/>
          </p:nvSpPr>
          <p:spPr>
            <a:xfrm>
              <a:off x="4409945" y="1439607"/>
              <a:ext cx="552660" cy="246221"/>
            </a:xfrm>
            <a:prstGeom prst="rect">
              <a:avLst/>
            </a:prstGeom>
            <a:noFill/>
          </p:spPr>
          <p:txBody>
            <a:bodyPr wrap="square" rtlCol="0">
              <a:spAutoFit/>
            </a:bodyPr>
            <a:lstStyle/>
            <a:p>
              <a:pPr algn="ctr"/>
              <a:r>
                <a:rPr lang="en-US" sz="1000" b="1" dirty="0"/>
                <a:t>MSC03</a:t>
              </a:r>
            </a:p>
          </p:txBody>
        </p:sp>
        <p:sp>
          <p:nvSpPr>
            <p:cNvPr id="69" name="TextBox 68">
              <a:extLst>
                <a:ext uri="{FF2B5EF4-FFF2-40B4-BE49-F238E27FC236}">
                  <a16:creationId xmlns:a16="http://schemas.microsoft.com/office/drawing/2014/main" id="{CC79687F-8D75-40C6-BC45-8E6FFC8FD86E}"/>
                </a:ext>
              </a:extLst>
            </p:cNvPr>
            <p:cNvSpPr txBox="1"/>
            <p:nvPr/>
          </p:nvSpPr>
          <p:spPr>
            <a:xfrm>
              <a:off x="4409945" y="1593870"/>
              <a:ext cx="552660" cy="246221"/>
            </a:xfrm>
            <a:prstGeom prst="rect">
              <a:avLst/>
            </a:prstGeom>
            <a:noFill/>
          </p:spPr>
          <p:txBody>
            <a:bodyPr wrap="square" rtlCol="0">
              <a:spAutoFit/>
            </a:bodyPr>
            <a:lstStyle/>
            <a:p>
              <a:pPr algn="ctr"/>
              <a:r>
                <a:rPr lang="en-US" sz="1000" b="1" dirty="0"/>
                <a:t>MSC04</a:t>
              </a:r>
            </a:p>
          </p:txBody>
        </p:sp>
        <p:sp>
          <p:nvSpPr>
            <p:cNvPr id="71" name="TextBox 70">
              <a:extLst>
                <a:ext uri="{FF2B5EF4-FFF2-40B4-BE49-F238E27FC236}">
                  <a16:creationId xmlns:a16="http://schemas.microsoft.com/office/drawing/2014/main" id="{49B6850F-2074-493E-AD59-0A9647C53DA4}"/>
                </a:ext>
              </a:extLst>
            </p:cNvPr>
            <p:cNvSpPr txBox="1"/>
            <p:nvPr/>
          </p:nvSpPr>
          <p:spPr>
            <a:xfrm>
              <a:off x="4409945" y="1746270"/>
              <a:ext cx="552660" cy="246221"/>
            </a:xfrm>
            <a:prstGeom prst="rect">
              <a:avLst/>
            </a:prstGeom>
            <a:noFill/>
          </p:spPr>
          <p:txBody>
            <a:bodyPr wrap="square" rtlCol="0">
              <a:spAutoFit/>
            </a:bodyPr>
            <a:lstStyle/>
            <a:p>
              <a:pPr algn="ctr"/>
              <a:r>
                <a:rPr lang="en-US" sz="1000" b="1" dirty="0"/>
                <a:t>MSC05</a:t>
              </a:r>
            </a:p>
          </p:txBody>
        </p:sp>
        <p:sp>
          <p:nvSpPr>
            <p:cNvPr id="94" name="Rectangle 93">
              <a:extLst>
                <a:ext uri="{FF2B5EF4-FFF2-40B4-BE49-F238E27FC236}">
                  <a16:creationId xmlns:a16="http://schemas.microsoft.com/office/drawing/2014/main" id="{DBED145A-8D99-4655-BFDA-2A062A0DCAEB}"/>
                </a:ext>
              </a:extLst>
            </p:cNvPr>
            <p:cNvSpPr/>
            <p:nvPr/>
          </p:nvSpPr>
          <p:spPr>
            <a:xfrm rot="5400000">
              <a:off x="4296656" y="1280222"/>
              <a:ext cx="82141" cy="27424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95" name="Rectangle 94">
              <a:extLst>
                <a:ext uri="{FF2B5EF4-FFF2-40B4-BE49-F238E27FC236}">
                  <a16:creationId xmlns:a16="http://schemas.microsoft.com/office/drawing/2014/main" id="{CE78698A-40FB-475E-8438-5C5488B69F98}"/>
                </a:ext>
              </a:extLst>
            </p:cNvPr>
            <p:cNvSpPr/>
            <p:nvPr/>
          </p:nvSpPr>
          <p:spPr>
            <a:xfrm rot="5400000">
              <a:off x="4296655" y="1427950"/>
              <a:ext cx="82141" cy="274240"/>
            </a:xfrm>
            <a:prstGeom prst="rect">
              <a:avLst/>
            </a:prstGeom>
            <a:solidFill>
              <a:srgbClr val="35E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96" name="Rectangle 95">
              <a:extLst>
                <a:ext uri="{FF2B5EF4-FFF2-40B4-BE49-F238E27FC236}">
                  <a16:creationId xmlns:a16="http://schemas.microsoft.com/office/drawing/2014/main" id="{F97CC27D-D3C4-4B0F-8AE7-74B0A6B4AA0D}"/>
                </a:ext>
              </a:extLst>
            </p:cNvPr>
            <p:cNvSpPr/>
            <p:nvPr/>
          </p:nvSpPr>
          <p:spPr>
            <a:xfrm rot="5400000">
              <a:off x="4296656" y="1126512"/>
              <a:ext cx="82141" cy="274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Arial" panose="020B0604020202020204" pitchFamily="34" charset="0"/>
                <a:cs typeface="Arial" panose="020B0604020202020204" pitchFamily="34" charset="0"/>
              </a:endParaRPr>
            </a:p>
          </p:txBody>
        </p:sp>
        <p:sp>
          <p:nvSpPr>
            <p:cNvPr id="109" name="Rectangle 108">
              <a:extLst>
                <a:ext uri="{FF2B5EF4-FFF2-40B4-BE49-F238E27FC236}">
                  <a16:creationId xmlns:a16="http://schemas.microsoft.com/office/drawing/2014/main" id="{2749839B-5515-4C3F-A04E-3EF9381A8F39}"/>
                </a:ext>
              </a:extLst>
            </p:cNvPr>
            <p:cNvSpPr/>
            <p:nvPr/>
          </p:nvSpPr>
          <p:spPr>
            <a:xfrm rot="5400000">
              <a:off x="4296654" y="1732064"/>
              <a:ext cx="82140" cy="274240"/>
            </a:xfrm>
            <a:prstGeom prst="rect">
              <a:avLst/>
            </a:prstGeom>
            <a:solidFill>
              <a:srgbClr val="0C1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10" name="Rectangle 109">
              <a:extLst>
                <a:ext uri="{FF2B5EF4-FFF2-40B4-BE49-F238E27FC236}">
                  <a16:creationId xmlns:a16="http://schemas.microsoft.com/office/drawing/2014/main" id="{A1D5CF02-E077-483D-BF84-BF9F3CF5E581}"/>
                </a:ext>
              </a:extLst>
            </p:cNvPr>
            <p:cNvSpPr/>
            <p:nvPr/>
          </p:nvSpPr>
          <p:spPr>
            <a:xfrm rot="5400000">
              <a:off x="4296654" y="1581713"/>
              <a:ext cx="82141" cy="27424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11" name="Rectangle 110">
              <a:extLst>
                <a:ext uri="{FF2B5EF4-FFF2-40B4-BE49-F238E27FC236}">
                  <a16:creationId xmlns:a16="http://schemas.microsoft.com/office/drawing/2014/main" id="{EAE0A21B-71B6-4A6E-ADD1-CC8034A8AE42}"/>
                </a:ext>
              </a:extLst>
            </p:cNvPr>
            <p:cNvSpPr/>
            <p:nvPr/>
          </p:nvSpPr>
          <p:spPr>
            <a:xfrm rot="5400000">
              <a:off x="4296653" y="1880119"/>
              <a:ext cx="82141" cy="274240"/>
            </a:xfrm>
            <a:prstGeom prst="rect">
              <a:avLst/>
            </a:prstGeom>
            <a:solidFill>
              <a:srgbClr val="00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12" name="Rectangle 111">
              <a:extLst>
                <a:ext uri="{FF2B5EF4-FFF2-40B4-BE49-F238E27FC236}">
                  <a16:creationId xmlns:a16="http://schemas.microsoft.com/office/drawing/2014/main" id="{1A7DF4DF-D2E9-4910-8358-ACD6237C8FD2}"/>
                </a:ext>
              </a:extLst>
            </p:cNvPr>
            <p:cNvSpPr/>
            <p:nvPr/>
          </p:nvSpPr>
          <p:spPr>
            <a:xfrm rot="5400000">
              <a:off x="4296652" y="2032412"/>
              <a:ext cx="82141" cy="274240"/>
            </a:xfrm>
            <a:prstGeom prst="rect">
              <a:avLst/>
            </a:prstGeom>
            <a:solidFill>
              <a:srgbClr val="FD3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13" name="Rectangle 112">
              <a:extLst>
                <a:ext uri="{FF2B5EF4-FFF2-40B4-BE49-F238E27FC236}">
                  <a16:creationId xmlns:a16="http://schemas.microsoft.com/office/drawing/2014/main" id="{426445B1-D7B0-4832-A0EE-C82CE7B7C9CD}"/>
                </a:ext>
              </a:extLst>
            </p:cNvPr>
            <p:cNvSpPr/>
            <p:nvPr/>
          </p:nvSpPr>
          <p:spPr>
            <a:xfrm rot="5400000">
              <a:off x="4293752" y="2485674"/>
              <a:ext cx="82141" cy="27424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14" name="TextBox 113">
              <a:extLst>
                <a:ext uri="{FF2B5EF4-FFF2-40B4-BE49-F238E27FC236}">
                  <a16:creationId xmlns:a16="http://schemas.microsoft.com/office/drawing/2014/main" id="{B5AE12AB-4B57-475E-A321-0EF541E24A22}"/>
                </a:ext>
              </a:extLst>
            </p:cNvPr>
            <p:cNvSpPr txBox="1"/>
            <p:nvPr/>
          </p:nvSpPr>
          <p:spPr>
            <a:xfrm>
              <a:off x="4386135" y="1888857"/>
              <a:ext cx="601838" cy="246221"/>
            </a:xfrm>
            <a:prstGeom prst="rect">
              <a:avLst/>
            </a:prstGeom>
            <a:noFill/>
          </p:spPr>
          <p:txBody>
            <a:bodyPr wrap="square" rtlCol="0">
              <a:spAutoFit/>
            </a:bodyPr>
            <a:lstStyle/>
            <a:p>
              <a:pPr algn="ctr"/>
              <a:r>
                <a:rPr lang="en-US" sz="1000" b="1" dirty="0"/>
                <a:t>MSC06</a:t>
              </a:r>
            </a:p>
          </p:txBody>
        </p:sp>
        <p:sp>
          <p:nvSpPr>
            <p:cNvPr id="115" name="TextBox 114">
              <a:extLst>
                <a:ext uri="{FF2B5EF4-FFF2-40B4-BE49-F238E27FC236}">
                  <a16:creationId xmlns:a16="http://schemas.microsoft.com/office/drawing/2014/main" id="{1C5B7076-5740-472C-87EC-2757EC896615}"/>
                </a:ext>
              </a:extLst>
            </p:cNvPr>
            <p:cNvSpPr txBox="1"/>
            <p:nvPr/>
          </p:nvSpPr>
          <p:spPr>
            <a:xfrm>
              <a:off x="4384522" y="2040750"/>
              <a:ext cx="601838" cy="246221"/>
            </a:xfrm>
            <a:prstGeom prst="rect">
              <a:avLst/>
            </a:prstGeom>
            <a:noFill/>
          </p:spPr>
          <p:txBody>
            <a:bodyPr wrap="square" rtlCol="0">
              <a:spAutoFit/>
            </a:bodyPr>
            <a:lstStyle/>
            <a:p>
              <a:pPr algn="ctr"/>
              <a:r>
                <a:rPr lang="en-US" sz="1000" b="1" dirty="0"/>
                <a:t>MSC07</a:t>
              </a:r>
            </a:p>
          </p:txBody>
        </p:sp>
        <p:sp>
          <p:nvSpPr>
            <p:cNvPr id="116" name="TextBox 115">
              <a:extLst>
                <a:ext uri="{FF2B5EF4-FFF2-40B4-BE49-F238E27FC236}">
                  <a16:creationId xmlns:a16="http://schemas.microsoft.com/office/drawing/2014/main" id="{FA96A070-E657-425A-A564-C0E14C55B8BF}"/>
                </a:ext>
              </a:extLst>
            </p:cNvPr>
            <p:cNvSpPr txBox="1"/>
            <p:nvPr/>
          </p:nvSpPr>
          <p:spPr>
            <a:xfrm>
              <a:off x="4384522" y="2195080"/>
              <a:ext cx="601838" cy="246221"/>
            </a:xfrm>
            <a:prstGeom prst="rect">
              <a:avLst/>
            </a:prstGeom>
            <a:noFill/>
          </p:spPr>
          <p:txBody>
            <a:bodyPr wrap="square" rtlCol="0">
              <a:spAutoFit/>
            </a:bodyPr>
            <a:lstStyle/>
            <a:p>
              <a:pPr algn="ctr"/>
              <a:r>
                <a:rPr lang="en-US" sz="1000" b="1" dirty="0"/>
                <a:t>MSC08</a:t>
              </a:r>
            </a:p>
          </p:txBody>
        </p:sp>
        <p:sp>
          <p:nvSpPr>
            <p:cNvPr id="117" name="TextBox 116">
              <a:extLst>
                <a:ext uri="{FF2B5EF4-FFF2-40B4-BE49-F238E27FC236}">
                  <a16:creationId xmlns:a16="http://schemas.microsoft.com/office/drawing/2014/main" id="{2150B588-CF31-4E57-BAC8-7F69A7A928E3}"/>
                </a:ext>
              </a:extLst>
            </p:cNvPr>
            <p:cNvSpPr txBox="1"/>
            <p:nvPr/>
          </p:nvSpPr>
          <p:spPr>
            <a:xfrm>
              <a:off x="4384522" y="2346384"/>
              <a:ext cx="601838" cy="246221"/>
            </a:xfrm>
            <a:prstGeom prst="rect">
              <a:avLst/>
            </a:prstGeom>
            <a:noFill/>
          </p:spPr>
          <p:txBody>
            <a:bodyPr wrap="square" rtlCol="0">
              <a:spAutoFit/>
            </a:bodyPr>
            <a:lstStyle/>
            <a:p>
              <a:pPr algn="ctr"/>
              <a:r>
                <a:rPr lang="en-US" sz="1000" b="1" dirty="0"/>
                <a:t>MSC09</a:t>
              </a:r>
            </a:p>
          </p:txBody>
        </p:sp>
        <p:sp>
          <p:nvSpPr>
            <p:cNvPr id="118" name="TextBox 117">
              <a:extLst>
                <a:ext uri="{FF2B5EF4-FFF2-40B4-BE49-F238E27FC236}">
                  <a16:creationId xmlns:a16="http://schemas.microsoft.com/office/drawing/2014/main" id="{266C23E9-0C9C-40E2-B434-9C3647B3775D}"/>
                </a:ext>
              </a:extLst>
            </p:cNvPr>
            <p:cNvSpPr txBox="1"/>
            <p:nvPr/>
          </p:nvSpPr>
          <p:spPr>
            <a:xfrm>
              <a:off x="4384522" y="2496980"/>
              <a:ext cx="601838" cy="246221"/>
            </a:xfrm>
            <a:prstGeom prst="rect">
              <a:avLst/>
            </a:prstGeom>
            <a:noFill/>
          </p:spPr>
          <p:txBody>
            <a:bodyPr wrap="square" rtlCol="0">
              <a:spAutoFit/>
            </a:bodyPr>
            <a:lstStyle/>
            <a:p>
              <a:pPr algn="ctr"/>
              <a:r>
                <a:rPr lang="en-US" sz="1000" b="1" dirty="0"/>
                <a:t>MSC10</a:t>
              </a:r>
            </a:p>
          </p:txBody>
        </p:sp>
        <p:sp>
          <p:nvSpPr>
            <p:cNvPr id="119" name="Rectangle 118">
              <a:extLst>
                <a:ext uri="{FF2B5EF4-FFF2-40B4-BE49-F238E27FC236}">
                  <a16:creationId xmlns:a16="http://schemas.microsoft.com/office/drawing/2014/main" id="{AD1DE6FA-8120-4E30-9E3E-FD12AB5BDCF0}"/>
                </a:ext>
              </a:extLst>
            </p:cNvPr>
            <p:cNvSpPr/>
            <p:nvPr/>
          </p:nvSpPr>
          <p:spPr>
            <a:xfrm rot="5400000">
              <a:off x="4296650" y="2335323"/>
              <a:ext cx="82141" cy="274240"/>
            </a:xfrm>
            <a:prstGeom prst="rect">
              <a:avLst/>
            </a:prstGeom>
            <a:solidFill>
              <a:srgbClr val="02B6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20" name="Rectangle 119">
              <a:extLst>
                <a:ext uri="{FF2B5EF4-FFF2-40B4-BE49-F238E27FC236}">
                  <a16:creationId xmlns:a16="http://schemas.microsoft.com/office/drawing/2014/main" id="{50D6A35F-8D74-47C3-A98F-F0CAA1C13485}"/>
                </a:ext>
              </a:extLst>
            </p:cNvPr>
            <p:cNvSpPr/>
            <p:nvPr/>
          </p:nvSpPr>
          <p:spPr>
            <a:xfrm rot="5400000">
              <a:off x="4296651" y="2181070"/>
              <a:ext cx="82141" cy="2742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grpSp>
      <mc:AlternateContent xmlns:mc="http://schemas.openxmlformats.org/markup-compatibility/2006" xmlns:a14="http://schemas.microsoft.com/office/drawing/2010/main">
        <mc:Choice Requires="a14">
          <p:sp>
            <p:nvSpPr>
              <p:cNvPr id="122" name="TextBox 121">
                <a:extLst>
                  <a:ext uri="{FF2B5EF4-FFF2-40B4-BE49-F238E27FC236}">
                    <a16:creationId xmlns:a16="http://schemas.microsoft.com/office/drawing/2014/main" id="{A2C20F93-E09B-4A2D-B839-B0EFE864B4C9}"/>
                  </a:ext>
                </a:extLst>
              </p:cNvPr>
              <p:cNvSpPr txBox="1"/>
              <p:nvPr/>
            </p:nvSpPr>
            <p:spPr>
              <a:xfrm rot="16200000">
                <a:off x="4674828" y="1578492"/>
                <a:ext cx="941707"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cs typeface="Arial" panose="020B0604020202020204" pitchFamily="34" charset="0"/>
                            </a:rPr>
                          </m:ctrlPr>
                        </m:sSubPr>
                        <m:e>
                          <m:r>
                            <m:rPr>
                              <m:sty m:val="p"/>
                            </m:rPr>
                            <a:rPr lang="en-US" sz="1600">
                              <a:latin typeface="Cambria Math"/>
                              <a:ea typeface="Cambria Math"/>
                              <a:cs typeface="Arial" panose="020B0604020202020204" pitchFamily="34" charset="0"/>
                            </a:rPr>
                            <m:t>σ</m:t>
                          </m:r>
                        </m:e>
                        <m:sub>
                          <m:r>
                            <a:rPr lang="en-US" sz="1600" i="1">
                              <a:latin typeface="Cambria Math"/>
                              <a:cs typeface="Arial" panose="020B0604020202020204" pitchFamily="34" charset="0"/>
                            </a:rPr>
                            <m:t>𝐹𝐶</m:t>
                          </m:r>
                        </m:sub>
                      </m:sSub>
                    </m:oMath>
                  </m:oMathPara>
                </a14:m>
                <a:endParaRPr lang="en-US" i="1" dirty="0">
                  <a:latin typeface="Symbol" panose="05050102010706020507" pitchFamily="18" charset="2"/>
                  <a:cs typeface="Arial" panose="020B0604020202020204" pitchFamily="34" charset="0"/>
                </a:endParaRPr>
              </a:p>
            </p:txBody>
          </p:sp>
        </mc:Choice>
        <mc:Fallback xmlns="">
          <p:sp>
            <p:nvSpPr>
              <p:cNvPr id="122" name="TextBox 121">
                <a:extLst>
                  <a:ext uri="{FF2B5EF4-FFF2-40B4-BE49-F238E27FC236}">
                    <a16:creationId xmlns:a16="http://schemas.microsoft.com/office/drawing/2014/main" id="{A2C20F93-E09B-4A2D-B839-B0EFE864B4C9}"/>
                  </a:ext>
                </a:extLst>
              </p:cNvPr>
              <p:cNvSpPr txBox="1">
                <a:spLocks noRot="1" noChangeAspect="1" noMove="1" noResize="1" noEditPoints="1" noAdjustHandles="1" noChangeArrowheads="1" noChangeShapeType="1" noTextEdit="1"/>
              </p:cNvSpPr>
              <p:nvPr/>
            </p:nvSpPr>
            <p:spPr>
              <a:xfrm rot="16200000">
                <a:off x="4674828" y="1578492"/>
                <a:ext cx="941707" cy="338554"/>
              </a:xfrm>
              <a:prstGeom prst="rect">
                <a:avLst/>
              </a:prstGeom>
              <a:blipFill>
                <a:blip r:embed="rId10"/>
                <a:stretch>
                  <a:fillRect/>
                </a:stretch>
              </a:blipFill>
            </p:spPr>
            <p:txBody>
              <a:bodyPr/>
              <a:lstStyle/>
              <a:p>
                <a:r>
                  <a:rPr lang="en-US">
                    <a:noFill/>
                  </a:rPr>
                  <a:t> </a:t>
                </a:r>
              </a:p>
            </p:txBody>
          </p:sp>
        </mc:Fallback>
      </mc:AlternateContent>
      <p:sp>
        <p:nvSpPr>
          <p:cNvPr id="65" name="TextBox 64"/>
          <p:cNvSpPr txBox="1"/>
          <p:nvPr/>
        </p:nvSpPr>
        <p:spPr>
          <a:xfrm>
            <a:off x="4858161" y="3346214"/>
            <a:ext cx="332511" cy="454370"/>
          </a:xfrm>
          <a:prstGeom prst="rect">
            <a:avLst/>
          </a:prstGeom>
          <a:noFill/>
        </p:spPr>
        <p:txBody>
          <a:bodyPr wrap="square" lIns="84217" tIns="42108" rIns="84217" bIns="42108" rtlCol="0">
            <a:spAutoFit/>
          </a:bodyPr>
          <a:lstStyle/>
          <a:p>
            <a:r>
              <a:rPr lang="en-US" sz="2400" b="1" dirty="0"/>
              <a:t>D</a:t>
            </a:r>
          </a:p>
        </p:txBody>
      </p:sp>
      <p:sp>
        <p:nvSpPr>
          <p:cNvPr id="57" name="TextBox 56"/>
          <p:cNvSpPr txBox="1"/>
          <p:nvPr/>
        </p:nvSpPr>
        <p:spPr>
          <a:xfrm rot="16200000">
            <a:off x="-492298" y="4754248"/>
            <a:ext cx="2096086"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 of ROI pairs</a:t>
            </a:r>
            <a:endParaRPr lang="en-US" sz="1400" i="1" dirty="0">
              <a:latin typeface="Arial" panose="020B0604020202020204" pitchFamily="34" charset="0"/>
              <a:cs typeface="Arial" panose="020B0604020202020204" pitchFamily="34" charset="0"/>
            </a:endParaRPr>
          </a:p>
        </p:txBody>
      </p:sp>
      <p:sp>
        <p:nvSpPr>
          <p:cNvPr id="58" name="TextBox 57"/>
          <p:cNvSpPr txBox="1"/>
          <p:nvPr/>
        </p:nvSpPr>
        <p:spPr>
          <a:xfrm rot="16200000">
            <a:off x="4236923" y="4754258"/>
            <a:ext cx="2096087" cy="307777"/>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 of ROI pairs</a:t>
            </a:r>
            <a:endParaRPr lang="en-US" sz="1400" i="1" dirty="0">
              <a:latin typeface="Arial" panose="020B0604020202020204" pitchFamily="34" charset="0"/>
              <a:cs typeface="Arial" panose="020B0604020202020204" pitchFamily="34" charset="0"/>
            </a:endParaRPr>
          </a:p>
        </p:txBody>
      </p:sp>
      <p:pic>
        <p:nvPicPr>
          <p:cNvPr id="60" name="Picture 3">
            <a:extLst>
              <a:ext uri="{FF2B5EF4-FFF2-40B4-BE49-F238E27FC236}">
                <a16:creationId xmlns:a16="http://schemas.microsoft.com/office/drawing/2014/main" id="{B54DA0F0-9893-4CA3-BBD2-ED847B060C0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13517" y="7393315"/>
            <a:ext cx="1701284" cy="2069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 name="Picture 2">
            <a:extLst>
              <a:ext uri="{FF2B5EF4-FFF2-40B4-BE49-F238E27FC236}">
                <a16:creationId xmlns:a16="http://schemas.microsoft.com/office/drawing/2014/main" id="{C107B43D-3E6F-4359-9F96-0FB1A350C37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71237" y="7422980"/>
            <a:ext cx="1639868" cy="20601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5" name="Picture 14">
            <a:extLst>
              <a:ext uri="{FF2B5EF4-FFF2-40B4-BE49-F238E27FC236}">
                <a16:creationId xmlns:a16="http://schemas.microsoft.com/office/drawing/2014/main" id="{62A0B877-5DDB-4DFF-B30B-DEA5A33CFD4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7649" y="7418141"/>
            <a:ext cx="1646867" cy="2033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0" name="Picture 15">
            <a:extLst>
              <a:ext uri="{FF2B5EF4-FFF2-40B4-BE49-F238E27FC236}">
                <a16:creationId xmlns:a16="http://schemas.microsoft.com/office/drawing/2014/main" id="{9B80B91B-142E-428C-A27A-FFAEB81F0A9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07089" y="7418141"/>
            <a:ext cx="1595711" cy="20450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 name="TextBox 80">
            <a:extLst>
              <a:ext uri="{FF2B5EF4-FFF2-40B4-BE49-F238E27FC236}">
                <a16:creationId xmlns:a16="http://schemas.microsoft.com/office/drawing/2014/main" id="{03753B88-9A9A-4168-A38A-674017F1926F}"/>
              </a:ext>
            </a:extLst>
          </p:cNvPr>
          <p:cNvSpPr txBox="1"/>
          <p:nvPr/>
        </p:nvSpPr>
        <p:spPr>
          <a:xfrm>
            <a:off x="587812" y="9451630"/>
            <a:ext cx="1034472" cy="454370"/>
          </a:xfrm>
          <a:prstGeom prst="rect">
            <a:avLst/>
          </a:prstGeom>
          <a:noFill/>
          <a:ln w="19050">
            <a:noFill/>
          </a:ln>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Pre-</a:t>
            </a:r>
          </a:p>
          <a:p>
            <a:pPr algn="ctr"/>
            <a:r>
              <a:rPr lang="en-US" sz="1200" dirty="0">
                <a:latin typeface="Arial" panose="020B0604020202020204" pitchFamily="34" charset="0"/>
                <a:cs typeface="Arial" panose="020B0604020202020204" pitchFamily="34" charset="0"/>
              </a:rPr>
              <a:t>censoring</a:t>
            </a:r>
          </a:p>
        </p:txBody>
      </p:sp>
      <p:sp>
        <p:nvSpPr>
          <p:cNvPr id="83" name="TextBox 82">
            <a:extLst>
              <a:ext uri="{FF2B5EF4-FFF2-40B4-BE49-F238E27FC236}">
                <a16:creationId xmlns:a16="http://schemas.microsoft.com/office/drawing/2014/main" id="{AE9B9724-4EE6-4A42-823A-213F9758A73A}"/>
              </a:ext>
            </a:extLst>
          </p:cNvPr>
          <p:cNvSpPr txBox="1"/>
          <p:nvPr/>
        </p:nvSpPr>
        <p:spPr>
          <a:xfrm>
            <a:off x="1572891" y="9451630"/>
            <a:ext cx="1041160" cy="454370"/>
          </a:xfrm>
          <a:prstGeom prst="rect">
            <a:avLst/>
          </a:prstGeom>
          <a:noFill/>
          <a:ln w="19050">
            <a:noFill/>
          </a:ln>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Post-</a:t>
            </a:r>
          </a:p>
          <a:p>
            <a:pPr algn="ctr"/>
            <a:r>
              <a:rPr lang="en-US" sz="1200" dirty="0">
                <a:latin typeface="Arial" panose="020B0604020202020204" pitchFamily="34" charset="0"/>
                <a:cs typeface="Arial" panose="020B0604020202020204" pitchFamily="34" charset="0"/>
              </a:rPr>
              <a:t>censoring</a:t>
            </a:r>
          </a:p>
        </p:txBody>
      </p:sp>
      <p:sp>
        <p:nvSpPr>
          <p:cNvPr id="84" name="Rectangle 83">
            <a:extLst>
              <a:ext uri="{FF2B5EF4-FFF2-40B4-BE49-F238E27FC236}">
                <a16:creationId xmlns:a16="http://schemas.microsoft.com/office/drawing/2014/main" id="{124D28FB-F5A5-470F-AE60-8C21C3EE8AF3}"/>
              </a:ext>
            </a:extLst>
          </p:cNvPr>
          <p:cNvSpPr/>
          <p:nvPr/>
        </p:nvSpPr>
        <p:spPr>
          <a:xfrm rot="16200000">
            <a:off x="4939108" y="8216201"/>
            <a:ext cx="248627" cy="362037"/>
          </a:xfrm>
          <a:prstGeom prst="rect">
            <a:avLst/>
          </a:prstGeom>
        </p:spPr>
        <p:txBody>
          <a:bodyPr wrap="none" lIns="84217" tIns="42108" rIns="84217" bIns="42108">
            <a:spAutoFit/>
          </a:bodyPr>
          <a:lstStyle/>
          <a:p>
            <a:r>
              <a:rPr lang="en-US" i="1" dirty="0"/>
              <a:t>r</a:t>
            </a:r>
          </a:p>
        </p:txBody>
      </p:sp>
      <p:sp>
        <p:nvSpPr>
          <p:cNvPr id="85" name="Rectangle 84">
            <a:extLst>
              <a:ext uri="{FF2B5EF4-FFF2-40B4-BE49-F238E27FC236}">
                <a16:creationId xmlns:a16="http://schemas.microsoft.com/office/drawing/2014/main" id="{9F57C5E8-BC67-40A9-B14E-0AFB187FEC78}"/>
              </a:ext>
            </a:extLst>
          </p:cNvPr>
          <p:cNvSpPr/>
          <p:nvPr/>
        </p:nvSpPr>
        <p:spPr>
          <a:xfrm rot="16200000">
            <a:off x="413670" y="8288184"/>
            <a:ext cx="296717" cy="362037"/>
          </a:xfrm>
          <a:prstGeom prst="rect">
            <a:avLst/>
          </a:prstGeom>
        </p:spPr>
        <p:txBody>
          <a:bodyPr wrap="none" lIns="84217" tIns="42108" rIns="84217" bIns="42108">
            <a:spAutoFit/>
          </a:bodyPr>
          <a:lstStyle/>
          <a:p>
            <a:pPr algn="ctr"/>
            <a:r>
              <a:rPr lang="en-US" i="1" dirty="0">
                <a:latin typeface="Symbol" panose="05050102010706020507" pitchFamily="18" charset="2"/>
              </a:rPr>
              <a:t>r</a:t>
            </a:r>
            <a:endParaRPr lang="en-US" i="1" dirty="0"/>
          </a:p>
        </p:txBody>
      </p:sp>
      <p:sp>
        <p:nvSpPr>
          <p:cNvPr id="86" name="TextBox 85">
            <a:extLst>
              <a:ext uri="{FF2B5EF4-FFF2-40B4-BE49-F238E27FC236}">
                <a16:creationId xmlns:a16="http://schemas.microsoft.com/office/drawing/2014/main" id="{96C4A497-B543-479C-8B30-4E9258BB09EA}"/>
              </a:ext>
            </a:extLst>
          </p:cNvPr>
          <p:cNvSpPr txBox="1"/>
          <p:nvPr/>
        </p:nvSpPr>
        <p:spPr>
          <a:xfrm>
            <a:off x="1818172" y="6676523"/>
            <a:ext cx="1240779" cy="331260"/>
          </a:xfrm>
          <a:prstGeom prst="rect">
            <a:avLst/>
          </a:prstGeom>
          <a:noFill/>
        </p:spPr>
        <p:txBody>
          <a:bodyPr wrap="square" lIns="84217" tIns="42108" rIns="84217" bIns="42108" rtlCol="0">
            <a:spAutoFit/>
          </a:bodyPr>
          <a:lstStyle/>
          <a:p>
            <a:pPr algn="ctr"/>
            <a:r>
              <a:rPr lang="en-US" sz="1600" b="1" dirty="0">
                <a:latin typeface="Arial" panose="020B0604020202020204" pitchFamily="34" charset="0"/>
                <a:cs typeface="Arial" panose="020B0604020202020204" pitchFamily="34" charset="0"/>
              </a:rPr>
              <a:t>TD</a:t>
            </a:r>
            <a:endParaRPr lang="en-US" sz="1600" b="1" i="1" dirty="0">
              <a:latin typeface="Arial" panose="020B0604020202020204" pitchFamily="34" charset="0"/>
              <a:cs typeface="Arial" panose="020B0604020202020204" pitchFamily="34" charset="0"/>
            </a:endParaRPr>
          </a:p>
        </p:txBody>
      </p:sp>
      <p:sp>
        <p:nvSpPr>
          <p:cNvPr id="87" name="TextBox 86">
            <a:extLst>
              <a:ext uri="{FF2B5EF4-FFF2-40B4-BE49-F238E27FC236}">
                <a16:creationId xmlns:a16="http://schemas.microsoft.com/office/drawing/2014/main" id="{9BB24A90-96D2-4493-B444-D017C2893971}"/>
              </a:ext>
            </a:extLst>
          </p:cNvPr>
          <p:cNvSpPr txBox="1"/>
          <p:nvPr/>
        </p:nvSpPr>
        <p:spPr>
          <a:xfrm>
            <a:off x="6626459" y="6676523"/>
            <a:ext cx="1071304" cy="331260"/>
          </a:xfrm>
          <a:prstGeom prst="rect">
            <a:avLst/>
          </a:prstGeom>
          <a:noFill/>
        </p:spPr>
        <p:txBody>
          <a:bodyPr wrap="square" lIns="84217" tIns="42108" rIns="84217" bIns="42108" rtlCol="0">
            <a:spAutoFit/>
          </a:bodyPr>
          <a:lstStyle/>
          <a:p>
            <a:pPr algn="ctr"/>
            <a:r>
              <a:rPr lang="en-US" sz="1600" b="1" dirty="0">
                <a:latin typeface="Arial" panose="020B0604020202020204" pitchFamily="34" charset="0"/>
                <a:cs typeface="Arial" panose="020B0604020202020204" pitchFamily="34" charset="0"/>
              </a:rPr>
              <a:t>FC</a:t>
            </a:r>
            <a:endParaRPr lang="en-US" sz="1600" b="1" i="1" dirty="0">
              <a:latin typeface="Arial" panose="020B0604020202020204" pitchFamily="34" charset="0"/>
              <a:cs typeface="Arial" panose="020B0604020202020204" pitchFamily="34" charset="0"/>
            </a:endParaRPr>
          </a:p>
        </p:txBody>
      </p:sp>
      <p:sp>
        <p:nvSpPr>
          <p:cNvPr id="88" name="TextBox 87">
            <a:extLst>
              <a:ext uri="{FF2B5EF4-FFF2-40B4-BE49-F238E27FC236}">
                <a16:creationId xmlns:a16="http://schemas.microsoft.com/office/drawing/2014/main" id="{7B86EB87-ACD4-4E02-BB9A-7D2D935D219D}"/>
              </a:ext>
            </a:extLst>
          </p:cNvPr>
          <p:cNvSpPr txBox="1"/>
          <p:nvPr/>
        </p:nvSpPr>
        <p:spPr>
          <a:xfrm>
            <a:off x="908246" y="6956472"/>
            <a:ext cx="1461284" cy="454370"/>
          </a:xfrm>
          <a:prstGeom prst="rect">
            <a:avLst/>
          </a:prstGeom>
          <a:noFill/>
          <a:ln w="19050">
            <a:noFill/>
          </a:ln>
        </p:spPr>
        <p:txBody>
          <a:bodyPr wrap="square" lIns="84217" tIns="42108" rIns="84217" bIns="42108" rtlCol="0">
            <a:spAutoFit/>
          </a:bodyPr>
          <a:lstStyle/>
          <a:p>
            <a:pPr algn="ctr"/>
            <a:r>
              <a:rPr lang="en-US" sz="1200" b="1" dirty="0" err="1">
                <a:latin typeface="Arial" panose="020B0604020202020204" pitchFamily="34" charset="0"/>
                <a:cs typeface="Arial" panose="020B0604020202020204" pitchFamily="34" charset="0"/>
              </a:rPr>
              <a:t>Low:High</a:t>
            </a:r>
            <a:r>
              <a:rPr lang="en-US" sz="1200" b="1" dirty="0">
                <a:latin typeface="Arial" panose="020B0604020202020204" pitchFamily="34" charset="0"/>
                <a:cs typeface="Arial" panose="020B0604020202020204" pitchFamily="34" charset="0"/>
              </a:rPr>
              <a:t> motion correspondence</a:t>
            </a:r>
          </a:p>
        </p:txBody>
      </p:sp>
      <p:sp>
        <p:nvSpPr>
          <p:cNvPr id="89" name="TextBox 88">
            <a:extLst>
              <a:ext uri="{FF2B5EF4-FFF2-40B4-BE49-F238E27FC236}">
                <a16:creationId xmlns:a16="http://schemas.microsoft.com/office/drawing/2014/main" id="{E681E29C-2500-4F5F-9B25-0455039E5559}"/>
              </a:ext>
            </a:extLst>
          </p:cNvPr>
          <p:cNvSpPr txBox="1"/>
          <p:nvPr/>
        </p:nvSpPr>
        <p:spPr>
          <a:xfrm>
            <a:off x="2667002" y="6979947"/>
            <a:ext cx="1461284" cy="454370"/>
          </a:xfrm>
          <a:prstGeom prst="rect">
            <a:avLst/>
          </a:prstGeom>
          <a:noFill/>
          <a:ln w="19050">
            <a:noFill/>
          </a:ln>
        </p:spPr>
        <p:txBody>
          <a:bodyPr wrap="square" lIns="84217" tIns="42108" rIns="84217" bIns="42108" rtlCol="0">
            <a:spAutoFit/>
          </a:bodyPr>
          <a:lstStyle/>
          <a:p>
            <a:pPr algn="ctr"/>
            <a:r>
              <a:rPr lang="en-US" sz="1200" b="1" dirty="0">
                <a:latin typeface="Arial" panose="020B0604020202020204" pitchFamily="34" charset="0"/>
                <a:cs typeface="Arial" panose="020B0604020202020204" pitchFamily="34" charset="0"/>
              </a:rPr>
              <a:t>Group correspondence</a:t>
            </a:r>
          </a:p>
        </p:txBody>
      </p:sp>
      <p:sp>
        <p:nvSpPr>
          <p:cNvPr id="90" name="TextBox 89">
            <a:extLst>
              <a:ext uri="{FF2B5EF4-FFF2-40B4-BE49-F238E27FC236}">
                <a16:creationId xmlns:a16="http://schemas.microsoft.com/office/drawing/2014/main" id="{0DADCE7E-26BD-4ECF-81F7-FD3AC802C4E7}"/>
              </a:ext>
            </a:extLst>
          </p:cNvPr>
          <p:cNvSpPr txBox="1"/>
          <p:nvPr/>
        </p:nvSpPr>
        <p:spPr>
          <a:xfrm>
            <a:off x="5407818" y="6979948"/>
            <a:ext cx="1461284" cy="454370"/>
          </a:xfrm>
          <a:prstGeom prst="rect">
            <a:avLst/>
          </a:prstGeom>
          <a:noFill/>
          <a:ln w="19050">
            <a:noFill/>
          </a:ln>
        </p:spPr>
        <p:txBody>
          <a:bodyPr wrap="square" lIns="84217" tIns="42108" rIns="84217" bIns="42108" rtlCol="0">
            <a:spAutoFit/>
          </a:bodyPr>
          <a:lstStyle/>
          <a:p>
            <a:pPr algn="ctr"/>
            <a:r>
              <a:rPr lang="en-US" sz="1200" b="1" dirty="0" err="1">
                <a:latin typeface="Arial" panose="020B0604020202020204" pitchFamily="34" charset="0"/>
                <a:cs typeface="Arial" panose="020B0604020202020204" pitchFamily="34" charset="0"/>
              </a:rPr>
              <a:t>Low:High</a:t>
            </a:r>
            <a:r>
              <a:rPr lang="en-US" sz="1200" b="1" dirty="0">
                <a:latin typeface="Arial" panose="020B0604020202020204" pitchFamily="34" charset="0"/>
                <a:cs typeface="Arial" panose="020B0604020202020204" pitchFamily="34" charset="0"/>
              </a:rPr>
              <a:t> motion correspondence</a:t>
            </a:r>
          </a:p>
        </p:txBody>
      </p:sp>
      <p:sp>
        <p:nvSpPr>
          <p:cNvPr id="91" name="TextBox 90">
            <a:extLst>
              <a:ext uri="{FF2B5EF4-FFF2-40B4-BE49-F238E27FC236}">
                <a16:creationId xmlns:a16="http://schemas.microsoft.com/office/drawing/2014/main" id="{789360F5-E4E4-483C-80C7-E6AE3FF8FD0D}"/>
              </a:ext>
            </a:extLst>
          </p:cNvPr>
          <p:cNvSpPr txBox="1"/>
          <p:nvPr/>
        </p:nvSpPr>
        <p:spPr>
          <a:xfrm>
            <a:off x="7291272" y="6978800"/>
            <a:ext cx="1461284" cy="454370"/>
          </a:xfrm>
          <a:prstGeom prst="rect">
            <a:avLst/>
          </a:prstGeom>
          <a:noFill/>
          <a:ln w="19050">
            <a:noFill/>
          </a:ln>
        </p:spPr>
        <p:txBody>
          <a:bodyPr wrap="square" lIns="84217" tIns="42108" rIns="84217" bIns="42108" rtlCol="0">
            <a:spAutoFit/>
          </a:bodyPr>
          <a:lstStyle/>
          <a:p>
            <a:pPr algn="ctr"/>
            <a:r>
              <a:rPr lang="en-US" sz="1200" b="1" dirty="0">
                <a:latin typeface="Arial" panose="020B0604020202020204" pitchFamily="34" charset="0"/>
                <a:cs typeface="Arial" panose="020B0604020202020204" pitchFamily="34" charset="0"/>
              </a:rPr>
              <a:t>Group correspondence</a:t>
            </a:r>
          </a:p>
        </p:txBody>
      </p:sp>
      <p:sp>
        <p:nvSpPr>
          <p:cNvPr id="97" name="TextBox 96">
            <a:extLst>
              <a:ext uri="{FF2B5EF4-FFF2-40B4-BE49-F238E27FC236}">
                <a16:creationId xmlns:a16="http://schemas.microsoft.com/office/drawing/2014/main" id="{E1596505-CE7F-4995-871C-B3CFA260000C}"/>
              </a:ext>
            </a:extLst>
          </p:cNvPr>
          <p:cNvSpPr txBox="1"/>
          <p:nvPr/>
        </p:nvSpPr>
        <p:spPr>
          <a:xfrm>
            <a:off x="2402265" y="9451630"/>
            <a:ext cx="1034472" cy="454370"/>
          </a:xfrm>
          <a:prstGeom prst="rect">
            <a:avLst/>
          </a:prstGeom>
          <a:noFill/>
          <a:ln w="19050">
            <a:noFill/>
          </a:ln>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Pre-</a:t>
            </a:r>
          </a:p>
          <a:p>
            <a:pPr algn="ctr"/>
            <a:r>
              <a:rPr lang="en-US" sz="1200" dirty="0">
                <a:latin typeface="Arial" panose="020B0604020202020204" pitchFamily="34" charset="0"/>
                <a:cs typeface="Arial" panose="020B0604020202020204" pitchFamily="34" charset="0"/>
              </a:rPr>
              <a:t>censoring</a:t>
            </a:r>
          </a:p>
        </p:txBody>
      </p:sp>
      <p:sp>
        <p:nvSpPr>
          <p:cNvPr id="98" name="TextBox 97">
            <a:extLst>
              <a:ext uri="{FF2B5EF4-FFF2-40B4-BE49-F238E27FC236}">
                <a16:creationId xmlns:a16="http://schemas.microsoft.com/office/drawing/2014/main" id="{E70B97AE-5215-4BA0-A326-2E29009DF709}"/>
              </a:ext>
            </a:extLst>
          </p:cNvPr>
          <p:cNvSpPr txBox="1"/>
          <p:nvPr/>
        </p:nvSpPr>
        <p:spPr>
          <a:xfrm>
            <a:off x="3303299" y="9451630"/>
            <a:ext cx="1041160" cy="454370"/>
          </a:xfrm>
          <a:prstGeom prst="rect">
            <a:avLst/>
          </a:prstGeom>
          <a:noFill/>
          <a:ln w="19050">
            <a:noFill/>
          </a:ln>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Post-</a:t>
            </a:r>
          </a:p>
          <a:p>
            <a:pPr algn="ctr"/>
            <a:r>
              <a:rPr lang="en-US" sz="1200" dirty="0">
                <a:latin typeface="Arial" panose="020B0604020202020204" pitchFamily="34" charset="0"/>
                <a:cs typeface="Arial" panose="020B0604020202020204" pitchFamily="34" charset="0"/>
              </a:rPr>
              <a:t>censoring</a:t>
            </a:r>
          </a:p>
        </p:txBody>
      </p:sp>
      <p:sp>
        <p:nvSpPr>
          <p:cNvPr id="99" name="TextBox 98">
            <a:extLst>
              <a:ext uri="{FF2B5EF4-FFF2-40B4-BE49-F238E27FC236}">
                <a16:creationId xmlns:a16="http://schemas.microsoft.com/office/drawing/2014/main" id="{0E152A86-DD8E-4E37-A6BD-A026F5346BDB}"/>
              </a:ext>
            </a:extLst>
          </p:cNvPr>
          <p:cNvSpPr txBox="1"/>
          <p:nvPr/>
        </p:nvSpPr>
        <p:spPr>
          <a:xfrm>
            <a:off x="5189272" y="9451630"/>
            <a:ext cx="1034472" cy="454370"/>
          </a:xfrm>
          <a:prstGeom prst="rect">
            <a:avLst/>
          </a:prstGeom>
          <a:noFill/>
          <a:ln w="19050">
            <a:noFill/>
          </a:ln>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Pre-</a:t>
            </a:r>
          </a:p>
          <a:p>
            <a:pPr algn="ctr"/>
            <a:r>
              <a:rPr lang="en-US" sz="1200" dirty="0">
                <a:latin typeface="Arial" panose="020B0604020202020204" pitchFamily="34" charset="0"/>
                <a:cs typeface="Arial" panose="020B0604020202020204" pitchFamily="34" charset="0"/>
              </a:rPr>
              <a:t>censoring</a:t>
            </a:r>
          </a:p>
        </p:txBody>
      </p:sp>
      <p:sp>
        <p:nvSpPr>
          <p:cNvPr id="100" name="TextBox 99">
            <a:extLst>
              <a:ext uri="{FF2B5EF4-FFF2-40B4-BE49-F238E27FC236}">
                <a16:creationId xmlns:a16="http://schemas.microsoft.com/office/drawing/2014/main" id="{E48FA441-83E4-45AD-A720-2DE1BEB70473}"/>
              </a:ext>
            </a:extLst>
          </p:cNvPr>
          <p:cNvSpPr txBox="1"/>
          <p:nvPr/>
        </p:nvSpPr>
        <p:spPr>
          <a:xfrm>
            <a:off x="6169614" y="9451180"/>
            <a:ext cx="1041160" cy="454370"/>
          </a:xfrm>
          <a:prstGeom prst="rect">
            <a:avLst/>
          </a:prstGeom>
          <a:noFill/>
          <a:ln w="19050">
            <a:noFill/>
          </a:ln>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Post-</a:t>
            </a:r>
          </a:p>
          <a:p>
            <a:pPr algn="ctr"/>
            <a:r>
              <a:rPr lang="en-US" sz="1200" dirty="0">
                <a:latin typeface="Arial" panose="020B0604020202020204" pitchFamily="34" charset="0"/>
                <a:cs typeface="Arial" panose="020B0604020202020204" pitchFamily="34" charset="0"/>
              </a:rPr>
              <a:t>censoring</a:t>
            </a:r>
          </a:p>
        </p:txBody>
      </p:sp>
      <p:sp>
        <p:nvSpPr>
          <p:cNvPr id="101" name="TextBox 100">
            <a:extLst>
              <a:ext uri="{FF2B5EF4-FFF2-40B4-BE49-F238E27FC236}">
                <a16:creationId xmlns:a16="http://schemas.microsoft.com/office/drawing/2014/main" id="{144F4F4E-71AF-4497-ABF8-843B78C86750}"/>
              </a:ext>
            </a:extLst>
          </p:cNvPr>
          <p:cNvSpPr txBox="1"/>
          <p:nvPr/>
        </p:nvSpPr>
        <p:spPr>
          <a:xfrm>
            <a:off x="7137034" y="9451182"/>
            <a:ext cx="1034472" cy="454370"/>
          </a:xfrm>
          <a:prstGeom prst="rect">
            <a:avLst/>
          </a:prstGeom>
          <a:noFill/>
          <a:ln w="19050">
            <a:noFill/>
          </a:ln>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Pre-</a:t>
            </a:r>
          </a:p>
          <a:p>
            <a:pPr algn="ctr"/>
            <a:r>
              <a:rPr lang="en-US" sz="1200" dirty="0">
                <a:latin typeface="Arial" panose="020B0604020202020204" pitchFamily="34" charset="0"/>
                <a:cs typeface="Arial" panose="020B0604020202020204" pitchFamily="34" charset="0"/>
              </a:rPr>
              <a:t>censoring</a:t>
            </a:r>
          </a:p>
        </p:txBody>
      </p:sp>
      <p:sp>
        <p:nvSpPr>
          <p:cNvPr id="102" name="TextBox 101">
            <a:extLst>
              <a:ext uri="{FF2B5EF4-FFF2-40B4-BE49-F238E27FC236}">
                <a16:creationId xmlns:a16="http://schemas.microsoft.com/office/drawing/2014/main" id="{F38E77E3-0640-4785-83C0-68480193CE69}"/>
              </a:ext>
            </a:extLst>
          </p:cNvPr>
          <p:cNvSpPr txBox="1"/>
          <p:nvPr/>
        </p:nvSpPr>
        <p:spPr>
          <a:xfrm>
            <a:off x="8026640" y="9451180"/>
            <a:ext cx="1041160" cy="454370"/>
          </a:xfrm>
          <a:prstGeom prst="rect">
            <a:avLst/>
          </a:prstGeom>
          <a:noFill/>
          <a:ln w="19050">
            <a:noFill/>
          </a:ln>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Post-</a:t>
            </a:r>
          </a:p>
          <a:p>
            <a:pPr algn="ctr"/>
            <a:r>
              <a:rPr lang="en-US" sz="1200" dirty="0">
                <a:latin typeface="Arial" panose="020B0604020202020204" pitchFamily="34" charset="0"/>
                <a:cs typeface="Arial" panose="020B0604020202020204" pitchFamily="34" charset="0"/>
              </a:rPr>
              <a:t>censoring</a:t>
            </a:r>
          </a:p>
        </p:txBody>
      </p:sp>
      <p:sp>
        <p:nvSpPr>
          <p:cNvPr id="103" name="TextBox 102">
            <a:extLst>
              <a:ext uri="{FF2B5EF4-FFF2-40B4-BE49-F238E27FC236}">
                <a16:creationId xmlns:a16="http://schemas.microsoft.com/office/drawing/2014/main" id="{37F854BD-4EE2-41F1-8702-954B461F1C91}"/>
              </a:ext>
            </a:extLst>
          </p:cNvPr>
          <p:cNvSpPr txBox="1"/>
          <p:nvPr/>
        </p:nvSpPr>
        <p:spPr>
          <a:xfrm>
            <a:off x="192262" y="6484295"/>
            <a:ext cx="332511" cy="454370"/>
          </a:xfrm>
          <a:prstGeom prst="rect">
            <a:avLst/>
          </a:prstGeom>
          <a:noFill/>
        </p:spPr>
        <p:txBody>
          <a:bodyPr wrap="square" lIns="84217" tIns="42108" rIns="84217" bIns="42108" rtlCol="0">
            <a:spAutoFit/>
          </a:bodyPr>
          <a:lstStyle/>
          <a:p>
            <a:r>
              <a:rPr lang="en-US" sz="2400" b="1" dirty="0"/>
              <a:t>E</a:t>
            </a:r>
          </a:p>
        </p:txBody>
      </p:sp>
      <p:sp>
        <p:nvSpPr>
          <p:cNvPr id="104" name="TextBox 103">
            <a:extLst>
              <a:ext uri="{FF2B5EF4-FFF2-40B4-BE49-F238E27FC236}">
                <a16:creationId xmlns:a16="http://schemas.microsoft.com/office/drawing/2014/main" id="{C122B889-56B2-4944-A400-D8215E3DBC8A}"/>
              </a:ext>
            </a:extLst>
          </p:cNvPr>
          <p:cNvSpPr txBox="1"/>
          <p:nvPr/>
        </p:nvSpPr>
        <p:spPr>
          <a:xfrm>
            <a:off x="1294081" y="7474895"/>
            <a:ext cx="538587" cy="331260"/>
          </a:xfrm>
          <a:prstGeom prst="rect">
            <a:avLst/>
          </a:prstGeom>
          <a:noFill/>
        </p:spPr>
        <p:txBody>
          <a:bodyPr wrap="square" lIns="84217" tIns="42108" rIns="84217" bIns="42108" rtlCol="0">
            <a:spAutoFit/>
          </a:bodyPr>
          <a:lstStyle/>
          <a:p>
            <a:pPr algn="ctr"/>
            <a:r>
              <a:rPr lang="en-US" sz="1600" dirty="0">
                <a:latin typeface="Symbol" panose="05050102010706020507" pitchFamily="18" charset="2"/>
              </a:rPr>
              <a:t>*</a:t>
            </a:r>
          </a:p>
        </p:txBody>
      </p:sp>
      <p:sp>
        <p:nvSpPr>
          <p:cNvPr id="105" name="TextBox 104">
            <a:extLst>
              <a:ext uri="{FF2B5EF4-FFF2-40B4-BE49-F238E27FC236}">
                <a16:creationId xmlns:a16="http://schemas.microsoft.com/office/drawing/2014/main" id="{38691282-100B-4080-ABF0-3C00B688853C}"/>
              </a:ext>
            </a:extLst>
          </p:cNvPr>
          <p:cNvSpPr txBox="1"/>
          <p:nvPr/>
        </p:nvSpPr>
        <p:spPr>
          <a:xfrm>
            <a:off x="3105159" y="7474894"/>
            <a:ext cx="538587" cy="331260"/>
          </a:xfrm>
          <a:prstGeom prst="rect">
            <a:avLst/>
          </a:prstGeom>
          <a:noFill/>
        </p:spPr>
        <p:txBody>
          <a:bodyPr wrap="square" lIns="84217" tIns="42108" rIns="84217" bIns="42108" rtlCol="0">
            <a:spAutoFit/>
          </a:bodyPr>
          <a:lstStyle/>
          <a:p>
            <a:pPr algn="ctr"/>
            <a:r>
              <a:rPr lang="en-US" sz="1600" dirty="0">
                <a:latin typeface="Symbol" panose="05050102010706020507" pitchFamily="18" charset="2"/>
              </a:rPr>
              <a:t>***</a:t>
            </a:r>
          </a:p>
        </p:txBody>
      </p:sp>
      <p:sp>
        <p:nvSpPr>
          <p:cNvPr id="106" name="TextBox 105">
            <a:extLst>
              <a:ext uri="{FF2B5EF4-FFF2-40B4-BE49-F238E27FC236}">
                <a16:creationId xmlns:a16="http://schemas.microsoft.com/office/drawing/2014/main" id="{A966C3B0-224A-4C16-ADEC-F90074ED672D}"/>
              </a:ext>
            </a:extLst>
          </p:cNvPr>
          <p:cNvSpPr txBox="1"/>
          <p:nvPr/>
        </p:nvSpPr>
        <p:spPr>
          <a:xfrm>
            <a:off x="7799006" y="7474894"/>
            <a:ext cx="538587" cy="331260"/>
          </a:xfrm>
          <a:prstGeom prst="rect">
            <a:avLst/>
          </a:prstGeom>
          <a:noFill/>
        </p:spPr>
        <p:txBody>
          <a:bodyPr wrap="square" lIns="84217" tIns="42108" rIns="84217" bIns="42108" rtlCol="0">
            <a:spAutoFit/>
          </a:bodyPr>
          <a:lstStyle/>
          <a:p>
            <a:pPr algn="ctr"/>
            <a:r>
              <a:rPr lang="en-US" sz="1600" dirty="0">
                <a:latin typeface="Symbol" panose="05050102010706020507" pitchFamily="18" charset="2"/>
              </a:rPr>
              <a:t>***</a:t>
            </a:r>
          </a:p>
        </p:txBody>
      </p:sp>
      <p:sp>
        <p:nvSpPr>
          <p:cNvPr id="107" name="TextBox 106">
            <a:extLst>
              <a:ext uri="{FF2B5EF4-FFF2-40B4-BE49-F238E27FC236}">
                <a16:creationId xmlns:a16="http://schemas.microsoft.com/office/drawing/2014/main" id="{CC2F2556-002F-48DC-B596-52B30794401E}"/>
              </a:ext>
            </a:extLst>
          </p:cNvPr>
          <p:cNvSpPr txBox="1"/>
          <p:nvPr/>
        </p:nvSpPr>
        <p:spPr>
          <a:xfrm>
            <a:off x="4837779" y="6484295"/>
            <a:ext cx="332511" cy="454370"/>
          </a:xfrm>
          <a:prstGeom prst="rect">
            <a:avLst/>
          </a:prstGeom>
          <a:noFill/>
        </p:spPr>
        <p:txBody>
          <a:bodyPr wrap="square" lIns="84217" tIns="42108" rIns="84217" bIns="42108" rtlCol="0">
            <a:spAutoFit/>
          </a:bodyPr>
          <a:lstStyle/>
          <a:p>
            <a:r>
              <a:rPr lang="en-US" sz="2400" b="1" dirty="0"/>
              <a:t>F</a:t>
            </a:r>
          </a:p>
        </p:txBody>
      </p:sp>
    </p:spTree>
    <p:extLst>
      <p:ext uri="{BB962C8B-B14F-4D97-AF65-F5344CB8AC3E}">
        <p14:creationId xmlns:p14="http://schemas.microsoft.com/office/powerpoint/2010/main" val="367131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1498" y="1185630"/>
            <a:ext cx="1635332" cy="20909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0135" y="1146262"/>
            <a:ext cx="1700847" cy="2152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92"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5223" y="1210270"/>
            <a:ext cx="1595437" cy="2066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836207" y="1185624"/>
            <a:ext cx="457200" cy="338554"/>
          </a:xfrm>
          <a:prstGeom prst="rect">
            <a:avLst/>
          </a:prstGeom>
          <a:noFill/>
        </p:spPr>
        <p:txBody>
          <a:bodyPr wrap="square" rtlCol="0">
            <a:spAutoFit/>
          </a:bodyPr>
          <a:lstStyle/>
          <a:p>
            <a:pPr algn="ctr"/>
            <a:r>
              <a:rPr lang="en-US" sz="1600" dirty="0">
                <a:latin typeface="Symbol" panose="05050102010706020507" pitchFamily="18" charset="2"/>
              </a:rPr>
              <a:t>**</a:t>
            </a:r>
          </a:p>
        </p:txBody>
      </p:sp>
      <p:sp>
        <p:nvSpPr>
          <p:cNvPr id="20" name="TextBox 19"/>
          <p:cNvSpPr txBox="1"/>
          <p:nvPr/>
        </p:nvSpPr>
        <p:spPr>
          <a:xfrm>
            <a:off x="1320251" y="1185623"/>
            <a:ext cx="271461" cy="338554"/>
          </a:xfrm>
          <a:prstGeom prst="rect">
            <a:avLst/>
          </a:prstGeom>
          <a:noFill/>
        </p:spPr>
        <p:txBody>
          <a:bodyPr wrap="square" rtlCol="0">
            <a:spAutoFit/>
          </a:bodyPr>
          <a:lstStyle/>
          <a:p>
            <a:pPr algn="ctr"/>
            <a:r>
              <a:rPr lang="en-US" sz="1600" dirty="0">
                <a:latin typeface="Symbol" panose="05050102010706020507" pitchFamily="18" charset="2"/>
              </a:rPr>
              <a:t>*</a:t>
            </a:r>
          </a:p>
        </p:txBody>
      </p:sp>
      <p:sp>
        <p:nvSpPr>
          <p:cNvPr id="24" name="TextBox 23"/>
          <p:cNvSpPr txBox="1"/>
          <p:nvPr/>
        </p:nvSpPr>
        <p:spPr>
          <a:xfrm>
            <a:off x="2531659" y="1185624"/>
            <a:ext cx="576261" cy="338554"/>
          </a:xfrm>
          <a:prstGeom prst="rect">
            <a:avLst/>
          </a:prstGeom>
          <a:noFill/>
        </p:spPr>
        <p:txBody>
          <a:bodyPr wrap="square" rtlCol="0">
            <a:spAutoFit/>
          </a:bodyPr>
          <a:lstStyle/>
          <a:p>
            <a:pPr algn="ctr"/>
            <a:r>
              <a:rPr lang="en-US" sz="1600" dirty="0">
                <a:latin typeface="Symbol" panose="05050102010706020507" pitchFamily="18" charset="2"/>
              </a:rPr>
              <a:t>***</a:t>
            </a:r>
          </a:p>
        </p:txBody>
      </p:sp>
      <p:sp>
        <p:nvSpPr>
          <p:cNvPr id="25" name="TextBox 24"/>
          <p:cNvSpPr txBox="1"/>
          <p:nvPr/>
        </p:nvSpPr>
        <p:spPr>
          <a:xfrm>
            <a:off x="2929008" y="1185624"/>
            <a:ext cx="576261" cy="338554"/>
          </a:xfrm>
          <a:prstGeom prst="rect">
            <a:avLst/>
          </a:prstGeom>
          <a:noFill/>
        </p:spPr>
        <p:txBody>
          <a:bodyPr wrap="square" rtlCol="0">
            <a:spAutoFit/>
          </a:bodyPr>
          <a:lstStyle/>
          <a:p>
            <a:pPr algn="ctr"/>
            <a:r>
              <a:rPr lang="en-US" sz="1600" dirty="0">
                <a:latin typeface="Symbol" panose="05050102010706020507" pitchFamily="18" charset="2"/>
              </a:rPr>
              <a:t>***</a:t>
            </a:r>
          </a:p>
        </p:txBody>
      </p:sp>
      <p:sp>
        <p:nvSpPr>
          <p:cNvPr id="26" name="TextBox 25"/>
          <p:cNvSpPr txBox="1"/>
          <p:nvPr/>
        </p:nvSpPr>
        <p:spPr>
          <a:xfrm>
            <a:off x="3326999" y="1186288"/>
            <a:ext cx="576261" cy="338554"/>
          </a:xfrm>
          <a:prstGeom prst="rect">
            <a:avLst/>
          </a:prstGeom>
          <a:noFill/>
        </p:spPr>
        <p:txBody>
          <a:bodyPr wrap="square" rtlCol="0">
            <a:spAutoFit/>
          </a:bodyPr>
          <a:lstStyle/>
          <a:p>
            <a:pPr algn="ctr"/>
            <a:r>
              <a:rPr lang="en-US" sz="1600" dirty="0">
                <a:latin typeface="Symbol" panose="05050102010706020507" pitchFamily="18" charset="2"/>
              </a:rPr>
              <a:t>***</a:t>
            </a:r>
          </a:p>
        </p:txBody>
      </p:sp>
      <p:sp>
        <p:nvSpPr>
          <p:cNvPr id="28" name="TextBox 27"/>
          <p:cNvSpPr txBox="1"/>
          <p:nvPr/>
        </p:nvSpPr>
        <p:spPr>
          <a:xfrm>
            <a:off x="7452371" y="1185624"/>
            <a:ext cx="576261" cy="338554"/>
          </a:xfrm>
          <a:prstGeom prst="rect">
            <a:avLst/>
          </a:prstGeom>
          <a:noFill/>
        </p:spPr>
        <p:txBody>
          <a:bodyPr wrap="square" rtlCol="0">
            <a:spAutoFit/>
          </a:bodyPr>
          <a:lstStyle/>
          <a:p>
            <a:pPr algn="ctr"/>
            <a:r>
              <a:rPr lang="en-US" sz="1600" dirty="0">
                <a:latin typeface="Symbol" panose="05050102010706020507" pitchFamily="18" charset="2"/>
              </a:rPr>
              <a:t>***</a:t>
            </a:r>
          </a:p>
        </p:txBody>
      </p:sp>
      <p:sp>
        <p:nvSpPr>
          <p:cNvPr id="29" name="TextBox 28"/>
          <p:cNvSpPr txBox="1"/>
          <p:nvPr/>
        </p:nvSpPr>
        <p:spPr>
          <a:xfrm>
            <a:off x="7857186" y="1183042"/>
            <a:ext cx="576261" cy="338554"/>
          </a:xfrm>
          <a:prstGeom prst="rect">
            <a:avLst/>
          </a:prstGeom>
          <a:noFill/>
        </p:spPr>
        <p:txBody>
          <a:bodyPr wrap="square" rtlCol="0">
            <a:spAutoFit/>
          </a:bodyPr>
          <a:lstStyle/>
          <a:p>
            <a:pPr algn="ctr"/>
            <a:r>
              <a:rPr lang="en-US" sz="1600" dirty="0">
                <a:latin typeface="Symbol" panose="05050102010706020507" pitchFamily="18" charset="2"/>
              </a:rPr>
              <a:t>***</a:t>
            </a:r>
          </a:p>
        </p:txBody>
      </p:sp>
      <p:sp>
        <p:nvSpPr>
          <p:cNvPr id="30" name="TextBox 29"/>
          <p:cNvSpPr txBox="1"/>
          <p:nvPr/>
        </p:nvSpPr>
        <p:spPr>
          <a:xfrm>
            <a:off x="8279999" y="1185624"/>
            <a:ext cx="576261" cy="338554"/>
          </a:xfrm>
          <a:prstGeom prst="rect">
            <a:avLst/>
          </a:prstGeom>
          <a:noFill/>
        </p:spPr>
        <p:txBody>
          <a:bodyPr wrap="square" rtlCol="0">
            <a:spAutoFit/>
          </a:bodyPr>
          <a:lstStyle/>
          <a:p>
            <a:pPr algn="ctr"/>
            <a:r>
              <a:rPr lang="en-US" sz="1600" dirty="0">
                <a:latin typeface="Symbol" panose="05050102010706020507" pitchFamily="18" charset="2"/>
              </a:rPr>
              <a:t>***</a:t>
            </a:r>
          </a:p>
        </p:txBody>
      </p:sp>
      <p:pic>
        <p:nvPicPr>
          <p:cNvPr id="3091" name="Picture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141" y="1229401"/>
            <a:ext cx="1630321" cy="2026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TextBox 33"/>
          <p:cNvSpPr txBox="1"/>
          <p:nvPr/>
        </p:nvSpPr>
        <p:spPr>
          <a:xfrm>
            <a:off x="5765399" y="1185623"/>
            <a:ext cx="271461" cy="338554"/>
          </a:xfrm>
          <a:prstGeom prst="rect">
            <a:avLst/>
          </a:prstGeom>
          <a:noFill/>
        </p:spPr>
        <p:txBody>
          <a:bodyPr wrap="square" rtlCol="0">
            <a:spAutoFit/>
          </a:bodyPr>
          <a:lstStyle/>
          <a:p>
            <a:pPr algn="ctr"/>
            <a:r>
              <a:rPr lang="en-US" sz="1600" dirty="0">
                <a:latin typeface="Symbol" panose="05050102010706020507" pitchFamily="18" charset="2"/>
              </a:rPr>
              <a:t>*</a:t>
            </a:r>
          </a:p>
        </p:txBody>
      </p:sp>
      <p:sp>
        <p:nvSpPr>
          <p:cNvPr id="59" name="TextBox 58"/>
          <p:cNvSpPr txBox="1"/>
          <p:nvPr/>
        </p:nvSpPr>
        <p:spPr>
          <a:xfrm>
            <a:off x="7637058" y="2"/>
            <a:ext cx="1506951" cy="461665"/>
          </a:xfrm>
          <a:prstGeom prst="rect">
            <a:avLst/>
          </a:prstGeom>
          <a:noFill/>
        </p:spPr>
        <p:txBody>
          <a:bodyPr wrap="square" rtlCol="0">
            <a:spAutoFit/>
          </a:bodyPr>
          <a:lstStyle/>
          <a:p>
            <a:pPr algn="r"/>
            <a:r>
              <a:rPr lang="en-US" sz="2400" b="1" dirty="0"/>
              <a:t>Fig. 7</a:t>
            </a:r>
          </a:p>
        </p:txBody>
      </p:sp>
      <p:sp>
        <p:nvSpPr>
          <p:cNvPr id="69" name="TextBox 68">
            <a:extLst>
              <a:ext uri="{FF2B5EF4-FFF2-40B4-BE49-F238E27FC236}">
                <a16:creationId xmlns:a16="http://schemas.microsoft.com/office/drawing/2014/main" id="{AB7F92F4-A61B-4C2D-93C8-5E773568C0B9}"/>
              </a:ext>
            </a:extLst>
          </p:cNvPr>
          <p:cNvSpPr txBox="1"/>
          <p:nvPr/>
        </p:nvSpPr>
        <p:spPr>
          <a:xfrm>
            <a:off x="1644526" y="304800"/>
            <a:ext cx="1279553" cy="338554"/>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TD</a:t>
            </a:r>
            <a:endParaRPr lang="en-US" sz="1600" b="1" i="1"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9FEC8757-7319-4437-8D30-E0E20F192FE2}"/>
              </a:ext>
            </a:extLst>
          </p:cNvPr>
          <p:cNvSpPr txBox="1"/>
          <p:nvPr/>
        </p:nvSpPr>
        <p:spPr>
          <a:xfrm>
            <a:off x="702503" y="684606"/>
            <a:ext cx="1506951" cy="461665"/>
          </a:xfrm>
          <a:prstGeom prst="rect">
            <a:avLst/>
          </a:prstGeom>
          <a:noFill/>
          <a:ln w="19050">
            <a:noFill/>
          </a:ln>
        </p:spPr>
        <p:txBody>
          <a:bodyPr wrap="square" rtlCol="0">
            <a:spAutoFit/>
          </a:bodyPr>
          <a:lstStyle/>
          <a:p>
            <a:pPr algn="ctr"/>
            <a:r>
              <a:rPr lang="en-US" sz="1200" b="1" dirty="0" err="1">
                <a:latin typeface="Arial" panose="020B0604020202020204" pitchFamily="34" charset="0"/>
                <a:cs typeface="Arial" panose="020B0604020202020204" pitchFamily="34" charset="0"/>
              </a:rPr>
              <a:t>Low:High</a:t>
            </a:r>
            <a:r>
              <a:rPr lang="en-US" sz="1200" b="1" dirty="0">
                <a:latin typeface="Arial" panose="020B0604020202020204" pitchFamily="34" charset="0"/>
                <a:cs typeface="Arial" panose="020B0604020202020204" pitchFamily="34" charset="0"/>
              </a:rPr>
              <a:t> motion correspondence</a:t>
            </a:r>
          </a:p>
        </p:txBody>
      </p:sp>
      <p:sp>
        <p:nvSpPr>
          <p:cNvPr id="71" name="TextBox 70">
            <a:extLst>
              <a:ext uri="{FF2B5EF4-FFF2-40B4-BE49-F238E27FC236}">
                <a16:creationId xmlns:a16="http://schemas.microsoft.com/office/drawing/2014/main" id="{CD1E93DF-8855-4BA4-A629-526F92428C56}"/>
              </a:ext>
            </a:extLst>
          </p:cNvPr>
          <p:cNvSpPr txBox="1"/>
          <p:nvPr/>
        </p:nvSpPr>
        <p:spPr>
          <a:xfrm>
            <a:off x="2455458" y="684604"/>
            <a:ext cx="1506951" cy="461665"/>
          </a:xfrm>
          <a:prstGeom prst="rect">
            <a:avLst/>
          </a:prstGeom>
          <a:noFill/>
          <a:ln w="19050">
            <a:noFill/>
          </a:ln>
        </p:spPr>
        <p:txBody>
          <a:bodyPr wrap="square" rtlCol="0">
            <a:spAutoFit/>
          </a:bodyPr>
          <a:lstStyle/>
          <a:p>
            <a:pPr algn="ctr"/>
            <a:r>
              <a:rPr lang="en-US" sz="1200" b="1" dirty="0">
                <a:latin typeface="Arial" panose="020B0604020202020204" pitchFamily="34" charset="0"/>
                <a:cs typeface="Arial" panose="020B0604020202020204" pitchFamily="34" charset="0"/>
              </a:rPr>
              <a:t>Group correspondence</a:t>
            </a:r>
          </a:p>
        </p:txBody>
      </p:sp>
      <p:sp>
        <p:nvSpPr>
          <p:cNvPr id="93" name="TextBox 92">
            <a:extLst>
              <a:ext uri="{FF2B5EF4-FFF2-40B4-BE49-F238E27FC236}">
                <a16:creationId xmlns:a16="http://schemas.microsoft.com/office/drawing/2014/main" id="{29A8DC44-2F40-449C-8849-542D3E02BBE6}"/>
              </a:ext>
            </a:extLst>
          </p:cNvPr>
          <p:cNvSpPr txBox="1"/>
          <p:nvPr/>
        </p:nvSpPr>
        <p:spPr>
          <a:xfrm>
            <a:off x="6494060" y="304800"/>
            <a:ext cx="1279553" cy="338554"/>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FC</a:t>
            </a:r>
            <a:endParaRPr lang="en-US" sz="1600" b="1" i="1" dirty="0">
              <a:latin typeface="Arial" panose="020B0604020202020204" pitchFamily="34" charset="0"/>
              <a:cs typeface="Arial" panose="020B0604020202020204" pitchFamily="34" charset="0"/>
            </a:endParaRPr>
          </a:p>
        </p:txBody>
      </p:sp>
      <p:sp>
        <p:nvSpPr>
          <p:cNvPr id="94" name="TextBox 93">
            <a:extLst>
              <a:ext uri="{FF2B5EF4-FFF2-40B4-BE49-F238E27FC236}">
                <a16:creationId xmlns:a16="http://schemas.microsoft.com/office/drawing/2014/main" id="{FD50BE20-BA6F-4466-A593-937BAEDD5071}"/>
              </a:ext>
            </a:extLst>
          </p:cNvPr>
          <p:cNvSpPr txBox="1"/>
          <p:nvPr/>
        </p:nvSpPr>
        <p:spPr>
          <a:xfrm>
            <a:off x="5561053" y="687758"/>
            <a:ext cx="1506951" cy="461665"/>
          </a:xfrm>
          <a:prstGeom prst="rect">
            <a:avLst/>
          </a:prstGeom>
          <a:noFill/>
          <a:ln w="19050">
            <a:noFill/>
          </a:ln>
        </p:spPr>
        <p:txBody>
          <a:bodyPr wrap="square" rtlCol="0">
            <a:spAutoFit/>
          </a:bodyPr>
          <a:lstStyle/>
          <a:p>
            <a:pPr algn="ctr"/>
            <a:r>
              <a:rPr lang="en-US" sz="1200" b="1" dirty="0" err="1">
                <a:latin typeface="Arial" panose="020B0604020202020204" pitchFamily="34" charset="0"/>
                <a:cs typeface="Arial" panose="020B0604020202020204" pitchFamily="34" charset="0"/>
              </a:rPr>
              <a:t>Low:High</a:t>
            </a:r>
            <a:r>
              <a:rPr lang="en-US" sz="1200" b="1" dirty="0">
                <a:latin typeface="Arial" panose="020B0604020202020204" pitchFamily="34" charset="0"/>
                <a:cs typeface="Arial" panose="020B0604020202020204" pitchFamily="34" charset="0"/>
              </a:rPr>
              <a:t> motion correspondence</a:t>
            </a:r>
          </a:p>
        </p:txBody>
      </p:sp>
      <p:sp>
        <p:nvSpPr>
          <p:cNvPr id="95" name="TextBox 94">
            <a:extLst>
              <a:ext uri="{FF2B5EF4-FFF2-40B4-BE49-F238E27FC236}">
                <a16:creationId xmlns:a16="http://schemas.microsoft.com/office/drawing/2014/main" id="{D2C629CE-06C5-424C-9B6F-B2CEE27BD5FC}"/>
              </a:ext>
            </a:extLst>
          </p:cNvPr>
          <p:cNvSpPr txBox="1"/>
          <p:nvPr/>
        </p:nvSpPr>
        <p:spPr>
          <a:xfrm>
            <a:off x="7408458" y="687759"/>
            <a:ext cx="1506951" cy="461665"/>
          </a:xfrm>
          <a:prstGeom prst="rect">
            <a:avLst/>
          </a:prstGeom>
          <a:noFill/>
          <a:ln w="19050">
            <a:noFill/>
          </a:ln>
        </p:spPr>
        <p:txBody>
          <a:bodyPr wrap="square" rtlCol="0">
            <a:spAutoFit/>
          </a:bodyPr>
          <a:lstStyle/>
          <a:p>
            <a:pPr algn="ctr"/>
            <a:r>
              <a:rPr lang="en-US" sz="1200" b="1" dirty="0">
                <a:latin typeface="Arial" panose="020B0604020202020204" pitchFamily="34" charset="0"/>
                <a:cs typeface="Arial" panose="020B0604020202020204" pitchFamily="34" charset="0"/>
              </a:rPr>
              <a:t>Group correspondence</a:t>
            </a:r>
          </a:p>
        </p:txBody>
      </p:sp>
      <p:sp>
        <p:nvSpPr>
          <p:cNvPr id="145" name="TextBox 144">
            <a:extLst>
              <a:ext uri="{FF2B5EF4-FFF2-40B4-BE49-F238E27FC236}">
                <a16:creationId xmlns:a16="http://schemas.microsoft.com/office/drawing/2014/main" id="{04EC05A0-8626-49B6-8656-43E0F56448F7}"/>
              </a:ext>
            </a:extLst>
          </p:cNvPr>
          <p:cNvSpPr txBox="1"/>
          <p:nvPr/>
        </p:nvSpPr>
        <p:spPr>
          <a:xfrm>
            <a:off x="163731" y="71737"/>
            <a:ext cx="342900" cy="461665"/>
          </a:xfrm>
          <a:prstGeom prst="rect">
            <a:avLst/>
          </a:prstGeom>
          <a:noFill/>
        </p:spPr>
        <p:txBody>
          <a:bodyPr wrap="square" rtlCol="0">
            <a:spAutoFit/>
          </a:bodyPr>
          <a:lstStyle/>
          <a:p>
            <a:r>
              <a:rPr lang="en-US" sz="2400" b="1" dirty="0"/>
              <a:t>A</a:t>
            </a:r>
          </a:p>
        </p:txBody>
      </p:sp>
      <p:sp>
        <p:nvSpPr>
          <p:cNvPr id="155" name="Rectangle 154">
            <a:extLst>
              <a:ext uri="{FF2B5EF4-FFF2-40B4-BE49-F238E27FC236}">
                <a16:creationId xmlns:a16="http://schemas.microsoft.com/office/drawing/2014/main" id="{5D2FCE16-4F16-454E-8873-B879DAF54A24}"/>
              </a:ext>
            </a:extLst>
          </p:cNvPr>
          <p:cNvSpPr/>
          <p:nvPr/>
        </p:nvSpPr>
        <p:spPr>
          <a:xfrm rot="16200000">
            <a:off x="5068417" y="2040133"/>
            <a:ext cx="269626" cy="387798"/>
          </a:xfrm>
          <a:prstGeom prst="rect">
            <a:avLst/>
          </a:prstGeom>
        </p:spPr>
        <p:txBody>
          <a:bodyPr wrap="none">
            <a:spAutoFit/>
          </a:bodyPr>
          <a:lstStyle/>
          <a:p>
            <a:r>
              <a:rPr lang="en-US" sz="1920" i="1" dirty="0"/>
              <a:t>r</a:t>
            </a:r>
          </a:p>
        </p:txBody>
      </p:sp>
      <p:sp>
        <p:nvSpPr>
          <p:cNvPr id="156" name="Rectangle 155">
            <a:extLst>
              <a:ext uri="{FF2B5EF4-FFF2-40B4-BE49-F238E27FC236}">
                <a16:creationId xmlns:a16="http://schemas.microsoft.com/office/drawing/2014/main" id="{EAAD3A6B-F139-4F06-B278-0CD2844FA984}"/>
              </a:ext>
            </a:extLst>
          </p:cNvPr>
          <p:cNvSpPr/>
          <p:nvPr/>
        </p:nvSpPr>
        <p:spPr>
          <a:xfrm rot="16200000">
            <a:off x="201659" y="2014482"/>
            <a:ext cx="319318" cy="387798"/>
          </a:xfrm>
          <a:prstGeom prst="rect">
            <a:avLst/>
          </a:prstGeom>
        </p:spPr>
        <p:txBody>
          <a:bodyPr wrap="none">
            <a:spAutoFit/>
          </a:bodyPr>
          <a:lstStyle/>
          <a:p>
            <a:pPr algn="ctr"/>
            <a:r>
              <a:rPr lang="en-US" sz="1920" i="1" dirty="0">
                <a:latin typeface="Symbol" panose="05050102010706020507" pitchFamily="18" charset="2"/>
              </a:rPr>
              <a:t>r</a:t>
            </a:r>
            <a:endParaRPr lang="en-US" sz="1920" i="1" dirty="0"/>
          </a:p>
        </p:txBody>
      </p:sp>
      <p:sp>
        <p:nvSpPr>
          <p:cNvPr id="199" name="TextBox 198">
            <a:extLst>
              <a:ext uri="{FF2B5EF4-FFF2-40B4-BE49-F238E27FC236}">
                <a16:creationId xmlns:a16="http://schemas.microsoft.com/office/drawing/2014/main" id="{E1836629-D855-4B58-9B12-725F6B5293AA}"/>
              </a:ext>
            </a:extLst>
          </p:cNvPr>
          <p:cNvSpPr txBox="1"/>
          <p:nvPr/>
        </p:nvSpPr>
        <p:spPr>
          <a:xfrm>
            <a:off x="657508" y="3246646"/>
            <a:ext cx="407307" cy="254044"/>
          </a:xfrm>
          <a:prstGeom prst="rect">
            <a:avLst/>
          </a:prstGeom>
          <a:noFill/>
          <a:ln w="19050">
            <a:noFill/>
          </a:ln>
        </p:spPr>
        <p:txBody>
          <a:bodyPr wrap="square" rtlCol="0">
            <a:spAutoFit/>
          </a:bodyPr>
          <a:lstStyle/>
          <a:p>
            <a:pPr algn="ctr"/>
            <a:r>
              <a:rPr lang="en-US" sz="1051" dirty="0">
                <a:latin typeface="Arial" panose="020B0604020202020204" pitchFamily="34" charset="0"/>
                <a:cs typeface="Arial" panose="020B0604020202020204" pitchFamily="34" charset="0"/>
              </a:rPr>
              <a:t>60</a:t>
            </a:r>
          </a:p>
        </p:txBody>
      </p:sp>
      <p:sp>
        <p:nvSpPr>
          <p:cNvPr id="200" name="TextBox 199">
            <a:extLst>
              <a:ext uri="{FF2B5EF4-FFF2-40B4-BE49-F238E27FC236}">
                <a16:creationId xmlns:a16="http://schemas.microsoft.com/office/drawing/2014/main" id="{FA524F72-B643-4A09-BFE5-10C4E2890333}"/>
              </a:ext>
            </a:extLst>
          </p:cNvPr>
          <p:cNvSpPr txBox="1"/>
          <p:nvPr/>
        </p:nvSpPr>
        <p:spPr>
          <a:xfrm>
            <a:off x="1040499" y="3246646"/>
            <a:ext cx="407307" cy="254044"/>
          </a:xfrm>
          <a:prstGeom prst="rect">
            <a:avLst/>
          </a:prstGeom>
          <a:noFill/>
          <a:ln w="19050">
            <a:noFill/>
          </a:ln>
        </p:spPr>
        <p:txBody>
          <a:bodyPr wrap="square" rtlCol="0">
            <a:spAutoFit/>
          </a:bodyPr>
          <a:lstStyle/>
          <a:p>
            <a:pPr algn="ctr"/>
            <a:r>
              <a:rPr lang="en-US" sz="1051" dirty="0">
                <a:latin typeface="Arial" panose="020B0604020202020204" pitchFamily="34" charset="0"/>
                <a:cs typeface="Arial" panose="020B0604020202020204" pitchFamily="34" charset="0"/>
              </a:rPr>
              <a:t>30</a:t>
            </a:r>
          </a:p>
        </p:txBody>
      </p:sp>
      <p:sp>
        <p:nvSpPr>
          <p:cNvPr id="201" name="TextBox 200">
            <a:extLst>
              <a:ext uri="{FF2B5EF4-FFF2-40B4-BE49-F238E27FC236}">
                <a16:creationId xmlns:a16="http://schemas.microsoft.com/office/drawing/2014/main" id="{731DD4D8-6E36-44CD-8F63-A9EE7A66A63D}"/>
              </a:ext>
            </a:extLst>
          </p:cNvPr>
          <p:cNvSpPr txBox="1"/>
          <p:nvPr/>
        </p:nvSpPr>
        <p:spPr>
          <a:xfrm>
            <a:off x="1447804" y="3246646"/>
            <a:ext cx="407307" cy="254044"/>
          </a:xfrm>
          <a:prstGeom prst="rect">
            <a:avLst/>
          </a:prstGeom>
          <a:noFill/>
          <a:ln w="19050">
            <a:noFill/>
          </a:ln>
        </p:spPr>
        <p:txBody>
          <a:bodyPr wrap="square" rtlCol="0">
            <a:spAutoFit/>
          </a:bodyPr>
          <a:lstStyle/>
          <a:p>
            <a:pPr algn="ctr"/>
            <a:r>
              <a:rPr lang="en-US" sz="1051" dirty="0">
                <a:latin typeface="Arial" panose="020B0604020202020204" pitchFamily="34" charset="0"/>
                <a:cs typeface="Arial" panose="020B0604020202020204" pitchFamily="34" charset="0"/>
              </a:rPr>
              <a:t>15</a:t>
            </a:r>
          </a:p>
        </p:txBody>
      </p:sp>
      <p:sp>
        <p:nvSpPr>
          <p:cNvPr id="202" name="TextBox 201">
            <a:extLst>
              <a:ext uri="{FF2B5EF4-FFF2-40B4-BE49-F238E27FC236}">
                <a16:creationId xmlns:a16="http://schemas.microsoft.com/office/drawing/2014/main" id="{B9B53E78-9F66-4938-B613-7D502D0EC6BE}"/>
              </a:ext>
            </a:extLst>
          </p:cNvPr>
          <p:cNvSpPr txBox="1"/>
          <p:nvPr/>
        </p:nvSpPr>
        <p:spPr>
          <a:xfrm>
            <a:off x="1828800" y="3246646"/>
            <a:ext cx="457200" cy="254044"/>
          </a:xfrm>
          <a:prstGeom prst="rect">
            <a:avLst/>
          </a:prstGeom>
          <a:noFill/>
          <a:ln w="19050">
            <a:noFill/>
          </a:ln>
        </p:spPr>
        <p:txBody>
          <a:bodyPr wrap="square" rtlCol="0">
            <a:spAutoFit/>
          </a:bodyPr>
          <a:lstStyle/>
          <a:p>
            <a:pPr algn="ctr"/>
            <a:r>
              <a:rPr lang="en-US" sz="1051" dirty="0">
                <a:latin typeface="Arial" panose="020B0604020202020204" pitchFamily="34" charset="0"/>
                <a:cs typeface="Arial" panose="020B0604020202020204" pitchFamily="34" charset="0"/>
              </a:rPr>
              <a:t>min</a:t>
            </a:r>
          </a:p>
        </p:txBody>
      </p:sp>
      <p:sp>
        <p:nvSpPr>
          <p:cNvPr id="261" name="TextBox 260">
            <a:extLst>
              <a:ext uri="{FF2B5EF4-FFF2-40B4-BE49-F238E27FC236}">
                <a16:creationId xmlns:a16="http://schemas.microsoft.com/office/drawing/2014/main" id="{AF000451-4F44-41B6-8148-77496AEC64B8}"/>
              </a:ext>
            </a:extLst>
          </p:cNvPr>
          <p:cNvSpPr txBox="1"/>
          <p:nvPr/>
        </p:nvSpPr>
        <p:spPr>
          <a:xfrm>
            <a:off x="412019" y="3429007"/>
            <a:ext cx="2102584" cy="276999"/>
          </a:xfrm>
          <a:prstGeom prst="rect">
            <a:avLst/>
          </a:prstGeom>
          <a:noFill/>
          <a:ln w="19050">
            <a:noFill/>
          </a:ln>
        </p:spPr>
        <p:txBody>
          <a:bodyPr wrap="square" rtlCol="0">
            <a:spAutoFit/>
          </a:bodyPr>
          <a:lstStyle/>
          <a:p>
            <a:pPr algn="ctr"/>
            <a:r>
              <a:rPr lang="en-US" sz="1200" dirty="0">
                <a:latin typeface="Arial" panose="020B0604020202020204" pitchFamily="34" charset="0"/>
                <a:cs typeface="Arial" panose="020B0604020202020204" pitchFamily="34" charset="0"/>
              </a:rPr>
              <a:t>Minimum block duration (s)</a:t>
            </a:r>
          </a:p>
        </p:txBody>
      </p:sp>
      <p:sp>
        <p:nvSpPr>
          <p:cNvPr id="107" name="TextBox 106">
            <a:extLst>
              <a:ext uri="{FF2B5EF4-FFF2-40B4-BE49-F238E27FC236}">
                <a16:creationId xmlns:a16="http://schemas.microsoft.com/office/drawing/2014/main" id="{79DED0F0-6FDD-445D-8015-237562BE7333}"/>
              </a:ext>
            </a:extLst>
          </p:cNvPr>
          <p:cNvSpPr txBox="1"/>
          <p:nvPr/>
        </p:nvSpPr>
        <p:spPr>
          <a:xfrm>
            <a:off x="4926249" y="71737"/>
            <a:ext cx="342900" cy="461665"/>
          </a:xfrm>
          <a:prstGeom prst="rect">
            <a:avLst/>
          </a:prstGeom>
          <a:noFill/>
        </p:spPr>
        <p:txBody>
          <a:bodyPr wrap="square" rtlCol="0">
            <a:spAutoFit/>
          </a:bodyPr>
          <a:lstStyle/>
          <a:p>
            <a:r>
              <a:rPr lang="en-US" sz="2400" b="1" dirty="0"/>
              <a:t>B</a:t>
            </a:r>
          </a:p>
        </p:txBody>
      </p:sp>
      <p:sp>
        <p:nvSpPr>
          <p:cNvPr id="109" name="TextBox 108">
            <a:extLst>
              <a:ext uri="{FF2B5EF4-FFF2-40B4-BE49-F238E27FC236}">
                <a16:creationId xmlns:a16="http://schemas.microsoft.com/office/drawing/2014/main" id="{E1836629-D855-4B58-9B12-725F6B5293AA}"/>
              </a:ext>
            </a:extLst>
          </p:cNvPr>
          <p:cNvSpPr txBox="1"/>
          <p:nvPr/>
        </p:nvSpPr>
        <p:spPr>
          <a:xfrm>
            <a:off x="5490219" y="3245874"/>
            <a:ext cx="407307" cy="254044"/>
          </a:xfrm>
          <a:prstGeom prst="rect">
            <a:avLst/>
          </a:prstGeom>
          <a:noFill/>
          <a:ln w="19050">
            <a:noFill/>
          </a:ln>
        </p:spPr>
        <p:txBody>
          <a:bodyPr wrap="square" rtlCol="0">
            <a:spAutoFit/>
          </a:bodyPr>
          <a:lstStyle/>
          <a:p>
            <a:pPr algn="ctr"/>
            <a:r>
              <a:rPr lang="en-US" sz="1051" dirty="0">
                <a:latin typeface="Arial" panose="020B0604020202020204" pitchFamily="34" charset="0"/>
                <a:cs typeface="Arial" panose="020B0604020202020204" pitchFamily="34" charset="0"/>
              </a:rPr>
              <a:t>60</a:t>
            </a:r>
          </a:p>
        </p:txBody>
      </p:sp>
      <p:sp>
        <p:nvSpPr>
          <p:cNvPr id="110" name="TextBox 109">
            <a:extLst>
              <a:ext uri="{FF2B5EF4-FFF2-40B4-BE49-F238E27FC236}">
                <a16:creationId xmlns:a16="http://schemas.microsoft.com/office/drawing/2014/main" id="{FA524F72-B643-4A09-BFE5-10C4E2890333}"/>
              </a:ext>
            </a:extLst>
          </p:cNvPr>
          <p:cNvSpPr txBox="1"/>
          <p:nvPr/>
        </p:nvSpPr>
        <p:spPr>
          <a:xfrm>
            <a:off x="5873211" y="3245874"/>
            <a:ext cx="407307" cy="254044"/>
          </a:xfrm>
          <a:prstGeom prst="rect">
            <a:avLst/>
          </a:prstGeom>
          <a:noFill/>
          <a:ln w="19050">
            <a:noFill/>
          </a:ln>
        </p:spPr>
        <p:txBody>
          <a:bodyPr wrap="square" rtlCol="0">
            <a:spAutoFit/>
          </a:bodyPr>
          <a:lstStyle/>
          <a:p>
            <a:pPr algn="ctr"/>
            <a:r>
              <a:rPr lang="en-US" sz="1051" dirty="0">
                <a:latin typeface="Arial" panose="020B0604020202020204" pitchFamily="34" charset="0"/>
                <a:cs typeface="Arial" panose="020B0604020202020204" pitchFamily="34" charset="0"/>
              </a:rPr>
              <a:t>30</a:t>
            </a:r>
          </a:p>
        </p:txBody>
      </p:sp>
      <p:sp>
        <p:nvSpPr>
          <p:cNvPr id="111" name="TextBox 110">
            <a:extLst>
              <a:ext uri="{FF2B5EF4-FFF2-40B4-BE49-F238E27FC236}">
                <a16:creationId xmlns:a16="http://schemas.microsoft.com/office/drawing/2014/main" id="{731DD4D8-6E36-44CD-8F63-A9EE7A66A63D}"/>
              </a:ext>
            </a:extLst>
          </p:cNvPr>
          <p:cNvSpPr txBox="1"/>
          <p:nvPr/>
        </p:nvSpPr>
        <p:spPr>
          <a:xfrm>
            <a:off x="6280517" y="3245874"/>
            <a:ext cx="407307" cy="254044"/>
          </a:xfrm>
          <a:prstGeom prst="rect">
            <a:avLst/>
          </a:prstGeom>
          <a:noFill/>
          <a:ln w="19050">
            <a:noFill/>
          </a:ln>
        </p:spPr>
        <p:txBody>
          <a:bodyPr wrap="square" rtlCol="0">
            <a:spAutoFit/>
          </a:bodyPr>
          <a:lstStyle/>
          <a:p>
            <a:pPr algn="ctr"/>
            <a:r>
              <a:rPr lang="en-US" sz="1051" dirty="0">
                <a:latin typeface="Arial" panose="020B0604020202020204" pitchFamily="34" charset="0"/>
                <a:cs typeface="Arial" panose="020B0604020202020204" pitchFamily="34" charset="0"/>
              </a:rPr>
              <a:t>15</a:t>
            </a:r>
          </a:p>
        </p:txBody>
      </p:sp>
      <p:sp>
        <p:nvSpPr>
          <p:cNvPr id="112" name="TextBox 111">
            <a:extLst>
              <a:ext uri="{FF2B5EF4-FFF2-40B4-BE49-F238E27FC236}">
                <a16:creationId xmlns:a16="http://schemas.microsoft.com/office/drawing/2014/main" id="{B9B53E78-9F66-4938-B613-7D502D0EC6BE}"/>
              </a:ext>
            </a:extLst>
          </p:cNvPr>
          <p:cNvSpPr txBox="1"/>
          <p:nvPr/>
        </p:nvSpPr>
        <p:spPr>
          <a:xfrm>
            <a:off x="6661512" y="3245874"/>
            <a:ext cx="457200" cy="254044"/>
          </a:xfrm>
          <a:prstGeom prst="rect">
            <a:avLst/>
          </a:prstGeom>
          <a:noFill/>
          <a:ln w="19050">
            <a:noFill/>
          </a:ln>
        </p:spPr>
        <p:txBody>
          <a:bodyPr wrap="square" rtlCol="0">
            <a:spAutoFit/>
          </a:bodyPr>
          <a:lstStyle/>
          <a:p>
            <a:pPr algn="ctr"/>
            <a:r>
              <a:rPr lang="en-US" sz="1051" dirty="0">
                <a:latin typeface="Arial" panose="020B0604020202020204" pitchFamily="34" charset="0"/>
                <a:cs typeface="Arial" panose="020B0604020202020204" pitchFamily="34" charset="0"/>
              </a:rPr>
              <a:t>min</a:t>
            </a:r>
          </a:p>
        </p:txBody>
      </p:sp>
      <p:sp>
        <p:nvSpPr>
          <p:cNvPr id="113" name="TextBox 112">
            <a:extLst>
              <a:ext uri="{FF2B5EF4-FFF2-40B4-BE49-F238E27FC236}">
                <a16:creationId xmlns:a16="http://schemas.microsoft.com/office/drawing/2014/main" id="{AF000451-4F44-41B6-8148-77496AEC64B8}"/>
              </a:ext>
            </a:extLst>
          </p:cNvPr>
          <p:cNvSpPr txBox="1"/>
          <p:nvPr/>
        </p:nvSpPr>
        <p:spPr>
          <a:xfrm>
            <a:off x="5244729" y="3428230"/>
            <a:ext cx="2102584" cy="276999"/>
          </a:xfrm>
          <a:prstGeom prst="rect">
            <a:avLst/>
          </a:prstGeom>
          <a:noFill/>
          <a:ln w="19050">
            <a:noFill/>
          </a:ln>
        </p:spPr>
        <p:txBody>
          <a:bodyPr wrap="square" rtlCol="0">
            <a:spAutoFit/>
          </a:bodyPr>
          <a:lstStyle/>
          <a:p>
            <a:pPr algn="ctr"/>
            <a:r>
              <a:rPr lang="en-US" sz="1200" dirty="0">
                <a:latin typeface="Arial" panose="020B0604020202020204" pitchFamily="34" charset="0"/>
                <a:cs typeface="Arial" panose="020B0604020202020204" pitchFamily="34" charset="0"/>
              </a:rPr>
              <a:t>Minimum block duration (s)</a:t>
            </a:r>
          </a:p>
        </p:txBody>
      </p:sp>
      <p:grpSp>
        <p:nvGrpSpPr>
          <p:cNvPr id="114" name="Group 113">
            <a:extLst>
              <a:ext uri="{FF2B5EF4-FFF2-40B4-BE49-F238E27FC236}">
                <a16:creationId xmlns:a16="http://schemas.microsoft.com/office/drawing/2014/main" id="{71B136A0-8A4E-4721-9DB7-152E7924AEA1}"/>
              </a:ext>
            </a:extLst>
          </p:cNvPr>
          <p:cNvGrpSpPr/>
          <p:nvPr/>
        </p:nvGrpSpPr>
        <p:grpSpPr>
          <a:xfrm>
            <a:off x="4229109" y="1377369"/>
            <a:ext cx="791841" cy="1602680"/>
            <a:chOff x="4197703" y="1140520"/>
            <a:chExt cx="791841" cy="1602681"/>
          </a:xfrm>
        </p:grpSpPr>
        <p:sp>
          <p:nvSpPr>
            <p:cNvPr id="115" name="TextBox 114">
              <a:extLst>
                <a:ext uri="{FF2B5EF4-FFF2-40B4-BE49-F238E27FC236}">
                  <a16:creationId xmlns:a16="http://schemas.microsoft.com/office/drawing/2014/main" id="{003B6653-8EC6-4CD6-A933-4E30B2A67311}"/>
                </a:ext>
              </a:extLst>
            </p:cNvPr>
            <p:cNvSpPr txBox="1"/>
            <p:nvPr/>
          </p:nvSpPr>
          <p:spPr>
            <a:xfrm>
              <a:off x="4409948" y="1140520"/>
              <a:ext cx="552656" cy="246221"/>
            </a:xfrm>
            <a:prstGeom prst="rect">
              <a:avLst/>
            </a:prstGeom>
            <a:noFill/>
          </p:spPr>
          <p:txBody>
            <a:bodyPr wrap="square" rtlCol="0">
              <a:spAutoFit/>
            </a:bodyPr>
            <a:lstStyle/>
            <a:p>
              <a:pPr algn="ctr"/>
              <a:r>
                <a:rPr lang="en-US" sz="1000" b="1" dirty="0"/>
                <a:t>MSC01</a:t>
              </a:r>
            </a:p>
          </p:txBody>
        </p:sp>
        <p:sp>
          <p:nvSpPr>
            <p:cNvPr id="116" name="TextBox 115">
              <a:extLst>
                <a:ext uri="{FF2B5EF4-FFF2-40B4-BE49-F238E27FC236}">
                  <a16:creationId xmlns:a16="http://schemas.microsoft.com/office/drawing/2014/main" id="{633AFEA5-3273-4226-9442-F13CF7A1D3C1}"/>
                </a:ext>
              </a:extLst>
            </p:cNvPr>
            <p:cNvSpPr txBox="1"/>
            <p:nvPr/>
          </p:nvSpPr>
          <p:spPr>
            <a:xfrm>
              <a:off x="4409948" y="1289072"/>
              <a:ext cx="552656" cy="246221"/>
            </a:xfrm>
            <a:prstGeom prst="rect">
              <a:avLst/>
            </a:prstGeom>
            <a:noFill/>
          </p:spPr>
          <p:txBody>
            <a:bodyPr wrap="square" rtlCol="0">
              <a:spAutoFit/>
            </a:bodyPr>
            <a:lstStyle/>
            <a:p>
              <a:pPr algn="ctr"/>
              <a:r>
                <a:rPr lang="en-US" sz="1000" b="1" dirty="0"/>
                <a:t>MSC02</a:t>
              </a:r>
            </a:p>
          </p:txBody>
        </p:sp>
        <p:sp>
          <p:nvSpPr>
            <p:cNvPr id="117" name="TextBox 116">
              <a:extLst>
                <a:ext uri="{FF2B5EF4-FFF2-40B4-BE49-F238E27FC236}">
                  <a16:creationId xmlns:a16="http://schemas.microsoft.com/office/drawing/2014/main" id="{BA2AF6BA-4E1E-43C7-935E-DFBD65E686DC}"/>
                </a:ext>
              </a:extLst>
            </p:cNvPr>
            <p:cNvSpPr txBox="1"/>
            <p:nvPr/>
          </p:nvSpPr>
          <p:spPr>
            <a:xfrm>
              <a:off x="4409948" y="1439607"/>
              <a:ext cx="552656" cy="246221"/>
            </a:xfrm>
            <a:prstGeom prst="rect">
              <a:avLst/>
            </a:prstGeom>
            <a:noFill/>
          </p:spPr>
          <p:txBody>
            <a:bodyPr wrap="square" rtlCol="0">
              <a:spAutoFit/>
            </a:bodyPr>
            <a:lstStyle/>
            <a:p>
              <a:pPr algn="ctr"/>
              <a:r>
                <a:rPr lang="en-US" sz="1000" b="1" dirty="0"/>
                <a:t>MSC03</a:t>
              </a:r>
            </a:p>
          </p:txBody>
        </p:sp>
        <p:sp>
          <p:nvSpPr>
            <p:cNvPr id="118" name="TextBox 117">
              <a:extLst>
                <a:ext uri="{FF2B5EF4-FFF2-40B4-BE49-F238E27FC236}">
                  <a16:creationId xmlns:a16="http://schemas.microsoft.com/office/drawing/2014/main" id="{CC79687F-8D75-40C6-BC45-8E6FFC8FD86E}"/>
                </a:ext>
              </a:extLst>
            </p:cNvPr>
            <p:cNvSpPr txBox="1"/>
            <p:nvPr/>
          </p:nvSpPr>
          <p:spPr>
            <a:xfrm>
              <a:off x="4409948" y="1593870"/>
              <a:ext cx="552656" cy="246221"/>
            </a:xfrm>
            <a:prstGeom prst="rect">
              <a:avLst/>
            </a:prstGeom>
            <a:noFill/>
          </p:spPr>
          <p:txBody>
            <a:bodyPr wrap="square" rtlCol="0">
              <a:spAutoFit/>
            </a:bodyPr>
            <a:lstStyle/>
            <a:p>
              <a:pPr algn="ctr"/>
              <a:r>
                <a:rPr lang="en-US" sz="1000" b="1" dirty="0"/>
                <a:t>MSC04</a:t>
              </a:r>
            </a:p>
          </p:txBody>
        </p:sp>
        <p:sp>
          <p:nvSpPr>
            <p:cNvPr id="119" name="TextBox 118">
              <a:extLst>
                <a:ext uri="{FF2B5EF4-FFF2-40B4-BE49-F238E27FC236}">
                  <a16:creationId xmlns:a16="http://schemas.microsoft.com/office/drawing/2014/main" id="{49B6850F-2074-493E-AD59-0A9647C53DA4}"/>
                </a:ext>
              </a:extLst>
            </p:cNvPr>
            <p:cNvSpPr txBox="1"/>
            <p:nvPr/>
          </p:nvSpPr>
          <p:spPr>
            <a:xfrm>
              <a:off x="4409948" y="1746270"/>
              <a:ext cx="552656" cy="246221"/>
            </a:xfrm>
            <a:prstGeom prst="rect">
              <a:avLst/>
            </a:prstGeom>
            <a:noFill/>
          </p:spPr>
          <p:txBody>
            <a:bodyPr wrap="square" rtlCol="0">
              <a:spAutoFit/>
            </a:bodyPr>
            <a:lstStyle/>
            <a:p>
              <a:pPr algn="ctr"/>
              <a:r>
                <a:rPr lang="en-US" sz="1000" b="1" dirty="0"/>
                <a:t>MSC05</a:t>
              </a:r>
            </a:p>
          </p:txBody>
        </p:sp>
        <p:sp>
          <p:nvSpPr>
            <p:cNvPr id="120" name="Rectangle 119">
              <a:extLst>
                <a:ext uri="{FF2B5EF4-FFF2-40B4-BE49-F238E27FC236}">
                  <a16:creationId xmlns:a16="http://schemas.microsoft.com/office/drawing/2014/main" id="{DBED145A-8D99-4655-BFDA-2A062A0DCAEB}"/>
                </a:ext>
              </a:extLst>
            </p:cNvPr>
            <p:cNvSpPr/>
            <p:nvPr/>
          </p:nvSpPr>
          <p:spPr>
            <a:xfrm rot="5400000">
              <a:off x="4296656" y="1280222"/>
              <a:ext cx="82141" cy="27424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21" name="Rectangle 120">
              <a:extLst>
                <a:ext uri="{FF2B5EF4-FFF2-40B4-BE49-F238E27FC236}">
                  <a16:creationId xmlns:a16="http://schemas.microsoft.com/office/drawing/2014/main" id="{CE78698A-40FB-475E-8438-5C5488B69F98}"/>
                </a:ext>
              </a:extLst>
            </p:cNvPr>
            <p:cNvSpPr/>
            <p:nvPr/>
          </p:nvSpPr>
          <p:spPr>
            <a:xfrm rot="5400000">
              <a:off x="4296655" y="1427950"/>
              <a:ext cx="82141" cy="274240"/>
            </a:xfrm>
            <a:prstGeom prst="rect">
              <a:avLst/>
            </a:prstGeom>
            <a:solidFill>
              <a:srgbClr val="35E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22" name="Rectangle 121">
              <a:extLst>
                <a:ext uri="{FF2B5EF4-FFF2-40B4-BE49-F238E27FC236}">
                  <a16:creationId xmlns:a16="http://schemas.microsoft.com/office/drawing/2014/main" id="{F97CC27D-D3C4-4B0F-8AE7-74B0A6B4AA0D}"/>
                </a:ext>
              </a:extLst>
            </p:cNvPr>
            <p:cNvSpPr/>
            <p:nvPr/>
          </p:nvSpPr>
          <p:spPr>
            <a:xfrm rot="5400000">
              <a:off x="4296656" y="1126512"/>
              <a:ext cx="82141" cy="274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Arial" panose="020B0604020202020204" pitchFamily="34" charset="0"/>
                <a:cs typeface="Arial" panose="020B0604020202020204" pitchFamily="34" charset="0"/>
              </a:endParaRPr>
            </a:p>
          </p:txBody>
        </p:sp>
        <p:sp>
          <p:nvSpPr>
            <p:cNvPr id="123" name="Rectangle 122">
              <a:extLst>
                <a:ext uri="{FF2B5EF4-FFF2-40B4-BE49-F238E27FC236}">
                  <a16:creationId xmlns:a16="http://schemas.microsoft.com/office/drawing/2014/main" id="{2749839B-5515-4C3F-A04E-3EF9381A8F39}"/>
                </a:ext>
              </a:extLst>
            </p:cNvPr>
            <p:cNvSpPr/>
            <p:nvPr/>
          </p:nvSpPr>
          <p:spPr>
            <a:xfrm rot="5400000">
              <a:off x="4296654" y="1732064"/>
              <a:ext cx="82140" cy="274240"/>
            </a:xfrm>
            <a:prstGeom prst="rect">
              <a:avLst/>
            </a:prstGeom>
            <a:solidFill>
              <a:srgbClr val="0C1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24" name="Rectangle 123">
              <a:extLst>
                <a:ext uri="{FF2B5EF4-FFF2-40B4-BE49-F238E27FC236}">
                  <a16:creationId xmlns:a16="http://schemas.microsoft.com/office/drawing/2014/main" id="{A1D5CF02-E077-483D-BF84-BF9F3CF5E581}"/>
                </a:ext>
              </a:extLst>
            </p:cNvPr>
            <p:cNvSpPr/>
            <p:nvPr/>
          </p:nvSpPr>
          <p:spPr>
            <a:xfrm rot="5400000">
              <a:off x="4296654" y="1581713"/>
              <a:ext cx="82141" cy="27424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25" name="Rectangle 124">
              <a:extLst>
                <a:ext uri="{FF2B5EF4-FFF2-40B4-BE49-F238E27FC236}">
                  <a16:creationId xmlns:a16="http://schemas.microsoft.com/office/drawing/2014/main" id="{EAE0A21B-71B6-4A6E-ADD1-CC8034A8AE42}"/>
                </a:ext>
              </a:extLst>
            </p:cNvPr>
            <p:cNvSpPr/>
            <p:nvPr/>
          </p:nvSpPr>
          <p:spPr>
            <a:xfrm rot="5400000">
              <a:off x="4296653" y="1880119"/>
              <a:ext cx="82141" cy="274240"/>
            </a:xfrm>
            <a:prstGeom prst="rect">
              <a:avLst/>
            </a:prstGeom>
            <a:solidFill>
              <a:srgbClr val="00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26" name="Rectangle 125">
              <a:extLst>
                <a:ext uri="{FF2B5EF4-FFF2-40B4-BE49-F238E27FC236}">
                  <a16:creationId xmlns:a16="http://schemas.microsoft.com/office/drawing/2014/main" id="{1A7DF4DF-D2E9-4910-8358-ACD6237C8FD2}"/>
                </a:ext>
              </a:extLst>
            </p:cNvPr>
            <p:cNvSpPr/>
            <p:nvPr/>
          </p:nvSpPr>
          <p:spPr>
            <a:xfrm rot="5400000">
              <a:off x="4296652" y="2032412"/>
              <a:ext cx="82141" cy="274240"/>
            </a:xfrm>
            <a:prstGeom prst="rect">
              <a:avLst/>
            </a:prstGeom>
            <a:solidFill>
              <a:srgbClr val="FD3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27" name="Rectangle 126">
              <a:extLst>
                <a:ext uri="{FF2B5EF4-FFF2-40B4-BE49-F238E27FC236}">
                  <a16:creationId xmlns:a16="http://schemas.microsoft.com/office/drawing/2014/main" id="{426445B1-D7B0-4832-A0EE-C82CE7B7C9CD}"/>
                </a:ext>
              </a:extLst>
            </p:cNvPr>
            <p:cNvSpPr/>
            <p:nvPr/>
          </p:nvSpPr>
          <p:spPr>
            <a:xfrm rot="5400000">
              <a:off x="4293752" y="2485674"/>
              <a:ext cx="82141" cy="27424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28" name="TextBox 127">
              <a:extLst>
                <a:ext uri="{FF2B5EF4-FFF2-40B4-BE49-F238E27FC236}">
                  <a16:creationId xmlns:a16="http://schemas.microsoft.com/office/drawing/2014/main" id="{B5AE12AB-4B57-475E-A321-0EF541E24A22}"/>
                </a:ext>
              </a:extLst>
            </p:cNvPr>
            <p:cNvSpPr txBox="1"/>
            <p:nvPr/>
          </p:nvSpPr>
          <p:spPr>
            <a:xfrm>
              <a:off x="4384531" y="1888857"/>
              <a:ext cx="601838" cy="246221"/>
            </a:xfrm>
            <a:prstGeom prst="rect">
              <a:avLst/>
            </a:prstGeom>
            <a:noFill/>
          </p:spPr>
          <p:txBody>
            <a:bodyPr wrap="square" rtlCol="0">
              <a:spAutoFit/>
            </a:bodyPr>
            <a:lstStyle/>
            <a:p>
              <a:pPr algn="ctr"/>
              <a:r>
                <a:rPr lang="en-US" sz="1000" b="1" dirty="0"/>
                <a:t>MSC06</a:t>
              </a:r>
            </a:p>
          </p:txBody>
        </p:sp>
        <p:sp>
          <p:nvSpPr>
            <p:cNvPr id="129" name="TextBox 128">
              <a:extLst>
                <a:ext uri="{FF2B5EF4-FFF2-40B4-BE49-F238E27FC236}">
                  <a16:creationId xmlns:a16="http://schemas.microsoft.com/office/drawing/2014/main" id="{1C5B7076-5740-472C-87EC-2757EC896615}"/>
                </a:ext>
              </a:extLst>
            </p:cNvPr>
            <p:cNvSpPr txBox="1"/>
            <p:nvPr/>
          </p:nvSpPr>
          <p:spPr>
            <a:xfrm>
              <a:off x="4387706" y="2040750"/>
              <a:ext cx="601838" cy="246221"/>
            </a:xfrm>
            <a:prstGeom prst="rect">
              <a:avLst/>
            </a:prstGeom>
            <a:noFill/>
          </p:spPr>
          <p:txBody>
            <a:bodyPr wrap="square" rtlCol="0">
              <a:spAutoFit/>
            </a:bodyPr>
            <a:lstStyle/>
            <a:p>
              <a:pPr algn="ctr"/>
              <a:r>
                <a:rPr lang="en-US" sz="1000" b="1" dirty="0"/>
                <a:t>MSC07</a:t>
              </a:r>
            </a:p>
          </p:txBody>
        </p:sp>
        <p:sp>
          <p:nvSpPr>
            <p:cNvPr id="130" name="TextBox 129">
              <a:extLst>
                <a:ext uri="{FF2B5EF4-FFF2-40B4-BE49-F238E27FC236}">
                  <a16:creationId xmlns:a16="http://schemas.microsoft.com/office/drawing/2014/main" id="{FA96A070-E657-425A-A564-C0E14C55B8BF}"/>
                </a:ext>
              </a:extLst>
            </p:cNvPr>
            <p:cNvSpPr txBox="1"/>
            <p:nvPr/>
          </p:nvSpPr>
          <p:spPr>
            <a:xfrm>
              <a:off x="4387706" y="2195080"/>
              <a:ext cx="601838" cy="246221"/>
            </a:xfrm>
            <a:prstGeom prst="rect">
              <a:avLst/>
            </a:prstGeom>
            <a:noFill/>
          </p:spPr>
          <p:txBody>
            <a:bodyPr wrap="square" rtlCol="0">
              <a:spAutoFit/>
            </a:bodyPr>
            <a:lstStyle/>
            <a:p>
              <a:pPr algn="ctr"/>
              <a:r>
                <a:rPr lang="en-US" sz="1000" b="1" dirty="0"/>
                <a:t>MSC08</a:t>
              </a:r>
            </a:p>
          </p:txBody>
        </p:sp>
        <p:sp>
          <p:nvSpPr>
            <p:cNvPr id="131" name="TextBox 130">
              <a:extLst>
                <a:ext uri="{FF2B5EF4-FFF2-40B4-BE49-F238E27FC236}">
                  <a16:creationId xmlns:a16="http://schemas.microsoft.com/office/drawing/2014/main" id="{2150B588-CF31-4E57-BAC8-7F69A7A928E3}"/>
                </a:ext>
              </a:extLst>
            </p:cNvPr>
            <p:cNvSpPr txBox="1"/>
            <p:nvPr/>
          </p:nvSpPr>
          <p:spPr>
            <a:xfrm>
              <a:off x="4387706" y="2346384"/>
              <a:ext cx="601838" cy="246221"/>
            </a:xfrm>
            <a:prstGeom prst="rect">
              <a:avLst/>
            </a:prstGeom>
            <a:noFill/>
          </p:spPr>
          <p:txBody>
            <a:bodyPr wrap="square" rtlCol="0">
              <a:spAutoFit/>
            </a:bodyPr>
            <a:lstStyle/>
            <a:p>
              <a:pPr algn="ctr"/>
              <a:r>
                <a:rPr lang="en-US" sz="1000" b="1" dirty="0"/>
                <a:t>MSC09</a:t>
              </a:r>
            </a:p>
          </p:txBody>
        </p:sp>
        <p:sp>
          <p:nvSpPr>
            <p:cNvPr id="132" name="TextBox 131">
              <a:extLst>
                <a:ext uri="{FF2B5EF4-FFF2-40B4-BE49-F238E27FC236}">
                  <a16:creationId xmlns:a16="http://schemas.microsoft.com/office/drawing/2014/main" id="{266C23E9-0C9C-40E2-B434-9C3647B3775D}"/>
                </a:ext>
              </a:extLst>
            </p:cNvPr>
            <p:cNvSpPr txBox="1"/>
            <p:nvPr/>
          </p:nvSpPr>
          <p:spPr>
            <a:xfrm>
              <a:off x="4387706" y="2496980"/>
              <a:ext cx="601838" cy="246221"/>
            </a:xfrm>
            <a:prstGeom prst="rect">
              <a:avLst/>
            </a:prstGeom>
            <a:noFill/>
          </p:spPr>
          <p:txBody>
            <a:bodyPr wrap="square" rtlCol="0">
              <a:spAutoFit/>
            </a:bodyPr>
            <a:lstStyle/>
            <a:p>
              <a:pPr algn="ctr"/>
              <a:r>
                <a:rPr lang="en-US" sz="1000" b="1" dirty="0"/>
                <a:t>MSC10</a:t>
              </a:r>
            </a:p>
          </p:txBody>
        </p:sp>
        <p:sp>
          <p:nvSpPr>
            <p:cNvPr id="133" name="Rectangle 132">
              <a:extLst>
                <a:ext uri="{FF2B5EF4-FFF2-40B4-BE49-F238E27FC236}">
                  <a16:creationId xmlns:a16="http://schemas.microsoft.com/office/drawing/2014/main" id="{AD1DE6FA-8120-4E30-9E3E-FD12AB5BDCF0}"/>
                </a:ext>
              </a:extLst>
            </p:cNvPr>
            <p:cNvSpPr/>
            <p:nvPr/>
          </p:nvSpPr>
          <p:spPr>
            <a:xfrm rot="5400000">
              <a:off x="4296650" y="2335323"/>
              <a:ext cx="82141" cy="274240"/>
            </a:xfrm>
            <a:prstGeom prst="rect">
              <a:avLst/>
            </a:prstGeom>
            <a:solidFill>
              <a:srgbClr val="02B6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134" name="Rectangle 133">
              <a:extLst>
                <a:ext uri="{FF2B5EF4-FFF2-40B4-BE49-F238E27FC236}">
                  <a16:creationId xmlns:a16="http://schemas.microsoft.com/office/drawing/2014/main" id="{50D6A35F-8D74-47C3-A98F-F0CAA1C13485}"/>
                </a:ext>
              </a:extLst>
            </p:cNvPr>
            <p:cNvSpPr/>
            <p:nvPr/>
          </p:nvSpPr>
          <p:spPr>
            <a:xfrm rot="5400000">
              <a:off x="4296651" y="2181070"/>
              <a:ext cx="82141" cy="2742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14455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8149" y="488286"/>
            <a:ext cx="2095491" cy="2750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9132" y="4165152"/>
            <a:ext cx="2921477" cy="2261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63502" y="4165150"/>
            <a:ext cx="2876993" cy="2232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A2C20F93-E09B-4A2D-B839-B0EFE864B4C9}"/>
                  </a:ext>
                </a:extLst>
              </p:cNvPr>
              <p:cNvSpPr txBox="1"/>
              <p:nvPr/>
            </p:nvSpPr>
            <p:spPr>
              <a:xfrm rot="16200000">
                <a:off x="1798935" y="1551805"/>
                <a:ext cx="941707"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cs typeface="Arial" panose="020B0604020202020204" pitchFamily="34" charset="0"/>
                            </a:rPr>
                          </m:ctrlPr>
                        </m:sSubPr>
                        <m:e>
                          <m:r>
                            <m:rPr>
                              <m:sty m:val="p"/>
                            </m:rPr>
                            <a:rPr lang="en-US" sz="1600">
                              <a:latin typeface="Cambria Math"/>
                              <a:ea typeface="Cambria Math"/>
                              <a:cs typeface="Arial" panose="020B0604020202020204" pitchFamily="34" charset="0"/>
                            </a:rPr>
                            <m:t>σ</m:t>
                          </m:r>
                        </m:e>
                        <m:sub>
                          <m:r>
                            <a:rPr lang="en-US" sz="1600" i="1">
                              <a:latin typeface="Cambria Math"/>
                              <a:cs typeface="Arial" panose="020B0604020202020204" pitchFamily="34" charset="0"/>
                            </a:rPr>
                            <m:t>𝑇𝐷</m:t>
                          </m:r>
                        </m:sub>
                      </m:sSub>
                    </m:oMath>
                  </m:oMathPara>
                </a14:m>
                <a:endParaRPr lang="en-US" i="1" dirty="0">
                  <a:latin typeface="Symbol" panose="05050102010706020507" pitchFamily="18" charset="2"/>
                  <a:cs typeface="Arial" panose="020B0604020202020204" pitchFamily="34" charset="0"/>
                </a:endParaRPr>
              </a:p>
            </p:txBody>
          </p:sp>
        </mc:Choice>
        <mc:Fallback xmlns="">
          <p:sp>
            <p:nvSpPr>
              <p:cNvPr id="53" name="TextBox 52">
                <a:extLst>
                  <a:ext uri="{FF2B5EF4-FFF2-40B4-BE49-F238E27FC236}">
                    <a16:creationId xmlns:a16="http://schemas.microsoft.com/office/drawing/2014/main" id="{A2C20F93-E09B-4A2D-B839-B0EFE864B4C9}"/>
                  </a:ext>
                </a:extLst>
              </p:cNvPr>
              <p:cNvSpPr txBox="1">
                <a:spLocks noRot="1" noChangeAspect="1" noMove="1" noResize="1" noEditPoints="1" noAdjustHandles="1" noChangeArrowheads="1" noChangeShapeType="1" noTextEdit="1"/>
              </p:cNvSpPr>
              <p:nvPr/>
            </p:nvSpPr>
            <p:spPr>
              <a:xfrm rot="16200000">
                <a:off x="1798935" y="1551805"/>
                <a:ext cx="941707" cy="338554"/>
              </a:xfrm>
              <a:prstGeom prst="rect">
                <a:avLst/>
              </a:prstGeom>
              <a:blipFill>
                <a:blip r:embed="rId6"/>
                <a:stretch>
                  <a:fillRect/>
                </a:stretch>
              </a:blipFill>
            </p:spPr>
            <p:txBody>
              <a:bodyPr/>
              <a:lstStyle/>
              <a:p>
                <a:r>
                  <a:rPr lang="en-US">
                    <a:noFill/>
                  </a:rPr>
                  <a:t> </a:t>
                </a:r>
              </a:p>
            </p:txBody>
          </p:sp>
        </mc:Fallback>
      </mc:AlternateContent>
      <p:sp>
        <p:nvSpPr>
          <p:cNvPr id="7" name="TextBox 6"/>
          <p:cNvSpPr txBox="1"/>
          <p:nvPr/>
        </p:nvSpPr>
        <p:spPr>
          <a:xfrm>
            <a:off x="7848600" y="2"/>
            <a:ext cx="1295400" cy="461665"/>
          </a:xfrm>
          <a:prstGeom prst="rect">
            <a:avLst/>
          </a:prstGeom>
          <a:noFill/>
        </p:spPr>
        <p:txBody>
          <a:bodyPr wrap="square" rtlCol="0">
            <a:spAutoFit/>
          </a:bodyPr>
          <a:lstStyle/>
          <a:p>
            <a:pPr algn="r"/>
            <a:r>
              <a:rPr lang="en-US" sz="2400" b="1" dirty="0"/>
              <a:t>Fig. 8</a:t>
            </a:r>
          </a:p>
        </p:txBody>
      </p:sp>
      <p:sp>
        <p:nvSpPr>
          <p:cNvPr id="10" name="Rectangle 9"/>
          <p:cNvSpPr/>
          <p:nvPr/>
        </p:nvSpPr>
        <p:spPr>
          <a:xfrm>
            <a:off x="2383999" y="4452138"/>
            <a:ext cx="583813" cy="430887"/>
          </a:xfrm>
          <a:prstGeom prst="rect">
            <a:avLst/>
          </a:prstGeom>
        </p:spPr>
        <p:txBody>
          <a:bodyPr wrap="none">
            <a:spAutoFit/>
          </a:bodyPr>
          <a:lstStyle/>
          <a:p>
            <a:pPr algn="ctr"/>
            <a:r>
              <a:rPr lang="en-US" sz="1100" b="1" dirty="0">
                <a:latin typeface="Arial" panose="020B0604020202020204" pitchFamily="34" charset="0"/>
                <a:cs typeface="Arial" panose="020B0604020202020204" pitchFamily="34" charset="0"/>
              </a:rPr>
              <a:t>-0.005</a:t>
            </a:r>
          </a:p>
          <a:p>
            <a:pPr algn="ctr"/>
            <a:r>
              <a:rPr lang="en-US" sz="1100" b="1" dirty="0">
                <a:solidFill>
                  <a:srgbClr val="0000FF"/>
                </a:solidFill>
                <a:latin typeface="Arial" panose="020B0604020202020204" pitchFamily="34" charset="0"/>
                <a:cs typeface="Arial" panose="020B0604020202020204" pitchFamily="34" charset="0"/>
              </a:rPr>
              <a:t>0.090</a:t>
            </a:r>
          </a:p>
        </p:txBody>
      </p:sp>
      <p:sp>
        <p:nvSpPr>
          <p:cNvPr id="11" name="TextBox 10"/>
          <p:cNvSpPr txBox="1"/>
          <p:nvPr/>
        </p:nvSpPr>
        <p:spPr>
          <a:xfrm>
            <a:off x="2221818" y="4241347"/>
            <a:ext cx="908177" cy="254316"/>
          </a:xfrm>
          <a:prstGeom prst="rect">
            <a:avLst/>
          </a:prstGeom>
          <a:noFill/>
        </p:spPr>
        <p:txBody>
          <a:bodyPr wrap="square" lIns="84217" tIns="42108" rIns="84217" bIns="42108" rtlCol="0">
            <a:spAutoFit/>
          </a:bodyPr>
          <a:lstStyle/>
          <a:p>
            <a:pPr algn="ctr"/>
            <a:r>
              <a:rPr lang="en-US" sz="1100" b="1" i="1" dirty="0">
                <a:latin typeface="Arial" panose="020B0604020202020204" pitchFamily="34" charset="0"/>
                <a:cs typeface="Arial" panose="020B0604020202020204" pitchFamily="34" charset="0"/>
              </a:rPr>
              <a:t>Medians</a:t>
            </a:r>
          </a:p>
        </p:txBody>
      </p:sp>
      <p:sp>
        <p:nvSpPr>
          <p:cNvPr id="12" name="Rectangle 11"/>
          <p:cNvSpPr/>
          <p:nvPr/>
        </p:nvSpPr>
        <p:spPr>
          <a:xfrm>
            <a:off x="5676350" y="4452138"/>
            <a:ext cx="583813" cy="430887"/>
          </a:xfrm>
          <a:prstGeom prst="rect">
            <a:avLst/>
          </a:prstGeom>
        </p:spPr>
        <p:txBody>
          <a:bodyPr wrap="none">
            <a:spAutoFit/>
          </a:bodyPr>
          <a:lstStyle/>
          <a:p>
            <a:pPr algn="ctr"/>
            <a:r>
              <a:rPr lang="en-US" sz="1100" b="1" dirty="0">
                <a:latin typeface="Arial" panose="020B0604020202020204" pitchFamily="34" charset="0"/>
                <a:cs typeface="Arial" panose="020B0604020202020204" pitchFamily="34" charset="0"/>
              </a:rPr>
              <a:t>-0.004</a:t>
            </a:r>
          </a:p>
          <a:p>
            <a:pPr algn="ctr"/>
            <a:r>
              <a:rPr lang="en-US" sz="1100" b="1" dirty="0">
                <a:solidFill>
                  <a:srgbClr val="0000FF"/>
                </a:solidFill>
                <a:latin typeface="Arial" panose="020B0604020202020204" pitchFamily="34" charset="0"/>
                <a:cs typeface="Arial" panose="020B0604020202020204" pitchFamily="34" charset="0"/>
              </a:rPr>
              <a:t>0.022</a:t>
            </a:r>
          </a:p>
        </p:txBody>
      </p:sp>
      <p:sp>
        <p:nvSpPr>
          <p:cNvPr id="13" name="TextBox 12"/>
          <p:cNvSpPr txBox="1"/>
          <p:nvPr/>
        </p:nvSpPr>
        <p:spPr>
          <a:xfrm>
            <a:off x="5514166" y="4241347"/>
            <a:ext cx="908177" cy="254316"/>
          </a:xfrm>
          <a:prstGeom prst="rect">
            <a:avLst/>
          </a:prstGeom>
          <a:noFill/>
        </p:spPr>
        <p:txBody>
          <a:bodyPr wrap="square" lIns="84217" tIns="42108" rIns="84217" bIns="42108" rtlCol="0">
            <a:spAutoFit/>
          </a:bodyPr>
          <a:lstStyle/>
          <a:p>
            <a:pPr algn="ctr"/>
            <a:r>
              <a:rPr lang="en-US" sz="1100" b="1" i="1" dirty="0">
                <a:latin typeface="Arial" panose="020B0604020202020204" pitchFamily="34" charset="0"/>
                <a:cs typeface="Arial" panose="020B0604020202020204" pitchFamily="34" charset="0"/>
              </a:rPr>
              <a:t>Medians</a:t>
            </a:r>
          </a:p>
        </p:txBody>
      </p:sp>
      <p:sp>
        <p:nvSpPr>
          <p:cNvPr id="14" name="Rectangle 13"/>
          <p:cNvSpPr/>
          <p:nvPr/>
        </p:nvSpPr>
        <p:spPr>
          <a:xfrm>
            <a:off x="531984" y="4931427"/>
            <a:ext cx="1164100" cy="415755"/>
          </a:xfrm>
          <a:prstGeom prst="rect">
            <a:avLst/>
          </a:prstGeom>
        </p:spPr>
        <p:txBody>
          <a:bodyPr wrap="none">
            <a:spAutoFit/>
          </a:bodyPr>
          <a:lstStyle/>
          <a:p>
            <a:pPr algn="ctr"/>
            <a:r>
              <a:rPr lang="en-US" sz="1051" b="1" dirty="0">
                <a:latin typeface="Arial" panose="020B0604020202020204" pitchFamily="34" charset="0"/>
                <a:cs typeface="Arial" panose="020B0604020202020204" pitchFamily="34" charset="0"/>
              </a:rPr>
              <a:t>Null</a:t>
            </a:r>
          </a:p>
          <a:p>
            <a:pPr algn="ctr"/>
            <a:r>
              <a:rPr lang="en-US" sz="1051" b="1" dirty="0">
                <a:solidFill>
                  <a:srgbClr val="0000FF"/>
                </a:solidFill>
                <a:latin typeface="Arial" panose="020B0604020202020204" pitchFamily="34" charset="0"/>
                <a:cs typeface="Arial" panose="020B0604020202020204" pitchFamily="34" charset="0"/>
              </a:rPr>
              <a:t>Post-censoring</a:t>
            </a:r>
          </a:p>
        </p:txBody>
      </p:sp>
      <p:sp>
        <p:nvSpPr>
          <p:cNvPr id="15" name="TextBox 14"/>
          <p:cNvSpPr txBox="1"/>
          <p:nvPr/>
        </p:nvSpPr>
        <p:spPr>
          <a:xfrm>
            <a:off x="2847952" y="3767368"/>
            <a:ext cx="1299347" cy="269704"/>
          </a:xfrm>
          <a:prstGeom prst="rect">
            <a:avLst/>
          </a:prstGeom>
          <a:noFill/>
          <a:ln w="19050">
            <a:noFill/>
          </a:ln>
        </p:spPr>
        <p:txBody>
          <a:bodyPr wrap="square" lIns="84217" tIns="42108" rIns="84217" bIns="42108" rtlCol="0">
            <a:spAutoFit/>
          </a:bodyPr>
          <a:lstStyle/>
          <a:p>
            <a:pPr algn="ctr"/>
            <a:r>
              <a:rPr lang="en-US" sz="1200" b="1" dirty="0">
                <a:latin typeface="Arial" panose="020B0604020202020204" pitchFamily="34" charset="0"/>
                <a:cs typeface="Arial" panose="020B0604020202020204" pitchFamily="34" charset="0"/>
              </a:rPr>
              <a:t>QC:|TD|</a:t>
            </a:r>
          </a:p>
        </p:txBody>
      </p:sp>
      <p:sp>
        <p:nvSpPr>
          <p:cNvPr id="16" name="TextBox 15"/>
          <p:cNvSpPr txBox="1"/>
          <p:nvPr/>
        </p:nvSpPr>
        <p:spPr>
          <a:xfrm>
            <a:off x="6115031" y="3767368"/>
            <a:ext cx="1299347" cy="269704"/>
          </a:xfrm>
          <a:prstGeom prst="rect">
            <a:avLst/>
          </a:prstGeom>
          <a:noFill/>
          <a:ln w="19050">
            <a:noFill/>
          </a:ln>
        </p:spPr>
        <p:txBody>
          <a:bodyPr wrap="square" lIns="84217" tIns="42108" rIns="84217" bIns="42108" rtlCol="0">
            <a:spAutoFit/>
          </a:bodyPr>
          <a:lstStyle/>
          <a:p>
            <a:pPr algn="ctr"/>
            <a:r>
              <a:rPr lang="en-US" sz="1200" b="1" dirty="0">
                <a:latin typeface="Arial" panose="020B0604020202020204" pitchFamily="34" charset="0"/>
                <a:cs typeface="Arial" panose="020B0604020202020204" pitchFamily="34" charset="0"/>
              </a:rPr>
              <a:t>QC:|FC|</a:t>
            </a:r>
          </a:p>
        </p:txBody>
      </p:sp>
      <p:sp>
        <p:nvSpPr>
          <p:cNvPr id="17" name="TextBox 16"/>
          <p:cNvSpPr txBox="1"/>
          <p:nvPr/>
        </p:nvSpPr>
        <p:spPr>
          <a:xfrm>
            <a:off x="166497" y="131726"/>
            <a:ext cx="332511" cy="454370"/>
          </a:xfrm>
          <a:prstGeom prst="rect">
            <a:avLst/>
          </a:prstGeom>
          <a:noFill/>
        </p:spPr>
        <p:txBody>
          <a:bodyPr wrap="square" lIns="84217" tIns="42108" rIns="84217" bIns="42108" rtlCol="0">
            <a:spAutoFit/>
          </a:bodyPr>
          <a:lstStyle/>
          <a:p>
            <a:r>
              <a:rPr lang="en-US" sz="2400" b="1" dirty="0"/>
              <a:t>A</a:t>
            </a:r>
          </a:p>
        </p:txBody>
      </p:sp>
      <p:sp>
        <p:nvSpPr>
          <p:cNvPr id="18" name="TextBox 17"/>
          <p:cNvSpPr txBox="1"/>
          <p:nvPr/>
        </p:nvSpPr>
        <p:spPr>
          <a:xfrm>
            <a:off x="166497" y="3352794"/>
            <a:ext cx="332511" cy="454370"/>
          </a:xfrm>
          <a:prstGeom prst="rect">
            <a:avLst/>
          </a:prstGeom>
          <a:noFill/>
        </p:spPr>
        <p:txBody>
          <a:bodyPr wrap="square" lIns="84217" tIns="42108" rIns="84217" bIns="42108" rtlCol="0">
            <a:spAutoFit/>
          </a:bodyPr>
          <a:lstStyle/>
          <a:p>
            <a:r>
              <a:rPr lang="en-US" sz="2400" b="1" dirty="0"/>
              <a:t>B</a:t>
            </a:r>
          </a:p>
        </p:txBody>
      </p:sp>
      <p:sp>
        <p:nvSpPr>
          <p:cNvPr id="19" name="TextBox 18"/>
          <p:cNvSpPr txBox="1"/>
          <p:nvPr/>
        </p:nvSpPr>
        <p:spPr>
          <a:xfrm>
            <a:off x="3160336" y="6358168"/>
            <a:ext cx="649673"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endParaRPr lang="en-US" sz="1200" b="1" dirty="0">
              <a:latin typeface="Arial" panose="020B0604020202020204" pitchFamily="34" charset="0"/>
              <a:cs typeface="Arial" panose="020B0604020202020204" pitchFamily="34" charset="0"/>
            </a:endParaRPr>
          </a:p>
        </p:txBody>
      </p:sp>
      <p:sp>
        <p:nvSpPr>
          <p:cNvPr id="20" name="TextBox 19"/>
          <p:cNvSpPr txBox="1"/>
          <p:nvPr/>
        </p:nvSpPr>
        <p:spPr>
          <a:xfrm>
            <a:off x="6436936" y="6358168"/>
            <a:ext cx="649673"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endParaRPr lang="en-US" sz="1200" b="1" dirty="0">
              <a:latin typeface="Arial" panose="020B0604020202020204" pitchFamily="34" charset="0"/>
              <a:cs typeface="Arial" panose="020B0604020202020204" pitchFamily="34" charset="0"/>
            </a:endParaRPr>
          </a:p>
        </p:txBody>
      </p:sp>
      <p:pic>
        <p:nvPicPr>
          <p:cNvPr id="22"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49648" y="521604"/>
            <a:ext cx="2122361" cy="2716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4" name="Group 23">
            <a:extLst>
              <a:ext uri="{FF2B5EF4-FFF2-40B4-BE49-F238E27FC236}">
                <a16:creationId xmlns:a16="http://schemas.microsoft.com/office/drawing/2014/main" id="{71B136A0-8A4E-4721-9DB7-152E7924AEA1}"/>
              </a:ext>
            </a:extLst>
          </p:cNvPr>
          <p:cNvGrpSpPr/>
          <p:nvPr/>
        </p:nvGrpSpPr>
        <p:grpSpPr>
          <a:xfrm>
            <a:off x="1189367" y="1101697"/>
            <a:ext cx="799461" cy="1602680"/>
            <a:chOff x="4197703" y="1140520"/>
            <a:chExt cx="799461" cy="1602681"/>
          </a:xfrm>
        </p:grpSpPr>
        <p:sp>
          <p:nvSpPr>
            <p:cNvPr id="25" name="TextBox 24">
              <a:extLst>
                <a:ext uri="{FF2B5EF4-FFF2-40B4-BE49-F238E27FC236}">
                  <a16:creationId xmlns:a16="http://schemas.microsoft.com/office/drawing/2014/main" id="{003B6653-8EC6-4CD6-A933-4E30B2A67311}"/>
                </a:ext>
              </a:extLst>
            </p:cNvPr>
            <p:cNvSpPr txBox="1"/>
            <p:nvPr/>
          </p:nvSpPr>
          <p:spPr>
            <a:xfrm>
              <a:off x="4409948" y="1140520"/>
              <a:ext cx="552656" cy="246221"/>
            </a:xfrm>
            <a:prstGeom prst="rect">
              <a:avLst/>
            </a:prstGeom>
            <a:noFill/>
          </p:spPr>
          <p:txBody>
            <a:bodyPr wrap="square" rtlCol="0">
              <a:spAutoFit/>
            </a:bodyPr>
            <a:lstStyle/>
            <a:p>
              <a:pPr algn="ctr"/>
              <a:r>
                <a:rPr lang="en-US" sz="1000" b="1" dirty="0"/>
                <a:t>MSC01</a:t>
              </a:r>
            </a:p>
          </p:txBody>
        </p:sp>
        <p:sp>
          <p:nvSpPr>
            <p:cNvPr id="26" name="TextBox 25">
              <a:extLst>
                <a:ext uri="{FF2B5EF4-FFF2-40B4-BE49-F238E27FC236}">
                  <a16:creationId xmlns:a16="http://schemas.microsoft.com/office/drawing/2014/main" id="{633AFEA5-3273-4226-9442-F13CF7A1D3C1}"/>
                </a:ext>
              </a:extLst>
            </p:cNvPr>
            <p:cNvSpPr txBox="1"/>
            <p:nvPr/>
          </p:nvSpPr>
          <p:spPr>
            <a:xfrm>
              <a:off x="4409948" y="1289072"/>
              <a:ext cx="552656" cy="246221"/>
            </a:xfrm>
            <a:prstGeom prst="rect">
              <a:avLst/>
            </a:prstGeom>
            <a:noFill/>
          </p:spPr>
          <p:txBody>
            <a:bodyPr wrap="square" rtlCol="0">
              <a:spAutoFit/>
            </a:bodyPr>
            <a:lstStyle/>
            <a:p>
              <a:pPr algn="ctr"/>
              <a:r>
                <a:rPr lang="en-US" sz="1000" b="1" dirty="0"/>
                <a:t>MSC02</a:t>
              </a:r>
            </a:p>
          </p:txBody>
        </p:sp>
        <p:sp>
          <p:nvSpPr>
            <p:cNvPr id="27" name="TextBox 26">
              <a:extLst>
                <a:ext uri="{FF2B5EF4-FFF2-40B4-BE49-F238E27FC236}">
                  <a16:creationId xmlns:a16="http://schemas.microsoft.com/office/drawing/2014/main" id="{BA2AF6BA-4E1E-43C7-935E-DFBD65E686DC}"/>
                </a:ext>
              </a:extLst>
            </p:cNvPr>
            <p:cNvSpPr txBox="1"/>
            <p:nvPr/>
          </p:nvSpPr>
          <p:spPr>
            <a:xfrm>
              <a:off x="4409948" y="1439607"/>
              <a:ext cx="552656" cy="246221"/>
            </a:xfrm>
            <a:prstGeom prst="rect">
              <a:avLst/>
            </a:prstGeom>
            <a:noFill/>
          </p:spPr>
          <p:txBody>
            <a:bodyPr wrap="square" rtlCol="0">
              <a:spAutoFit/>
            </a:bodyPr>
            <a:lstStyle/>
            <a:p>
              <a:pPr algn="ctr"/>
              <a:r>
                <a:rPr lang="en-US" sz="1000" b="1" dirty="0"/>
                <a:t>MSC03</a:t>
              </a:r>
            </a:p>
          </p:txBody>
        </p:sp>
        <p:sp>
          <p:nvSpPr>
            <p:cNvPr id="28" name="TextBox 27">
              <a:extLst>
                <a:ext uri="{FF2B5EF4-FFF2-40B4-BE49-F238E27FC236}">
                  <a16:creationId xmlns:a16="http://schemas.microsoft.com/office/drawing/2014/main" id="{CC79687F-8D75-40C6-BC45-8E6FFC8FD86E}"/>
                </a:ext>
              </a:extLst>
            </p:cNvPr>
            <p:cNvSpPr txBox="1"/>
            <p:nvPr/>
          </p:nvSpPr>
          <p:spPr>
            <a:xfrm>
              <a:off x="4409948" y="1593870"/>
              <a:ext cx="552656" cy="246221"/>
            </a:xfrm>
            <a:prstGeom prst="rect">
              <a:avLst/>
            </a:prstGeom>
            <a:noFill/>
          </p:spPr>
          <p:txBody>
            <a:bodyPr wrap="square" rtlCol="0">
              <a:spAutoFit/>
            </a:bodyPr>
            <a:lstStyle/>
            <a:p>
              <a:pPr algn="ctr"/>
              <a:r>
                <a:rPr lang="en-US" sz="1000" b="1" dirty="0"/>
                <a:t>MSC04</a:t>
              </a:r>
            </a:p>
          </p:txBody>
        </p:sp>
        <p:sp>
          <p:nvSpPr>
            <p:cNvPr id="29" name="TextBox 28">
              <a:extLst>
                <a:ext uri="{FF2B5EF4-FFF2-40B4-BE49-F238E27FC236}">
                  <a16:creationId xmlns:a16="http://schemas.microsoft.com/office/drawing/2014/main" id="{49B6850F-2074-493E-AD59-0A9647C53DA4}"/>
                </a:ext>
              </a:extLst>
            </p:cNvPr>
            <p:cNvSpPr txBox="1"/>
            <p:nvPr/>
          </p:nvSpPr>
          <p:spPr>
            <a:xfrm>
              <a:off x="4409948" y="1746270"/>
              <a:ext cx="552656" cy="246221"/>
            </a:xfrm>
            <a:prstGeom prst="rect">
              <a:avLst/>
            </a:prstGeom>
            <a:noFill/>
          </p:spPr>
          <p:txBody>
            <a:bodyPr wrap="square" rtlCol="0">
              <a:spAutoFit/>
            </a:bodyPr>
            <a:lstStyle/>
            <a:p>
              <a:pPr algn="ctr"/>
              <a:r>
                <a:rPr lang="en-US" sz="1000" b="1" dirty="0"/>
                <a:t>MSC05</a:t>
              </a:r>
            </a:p>
          </p:txBody>
        </p:sp>
        <p:sp>
          <p:nvSpPr>
            <p:cNvPr id="30" name="Rectangle 29">
              <a:extLst>
                <a:ext uri="{FF2B5EF4-FFF2-40B4-BE49-F238E27FC236}">
                  <a16:creationId xmlns:a16="http://schemas.microsoft.com/office/drawing/2014/main" id="{DBED145A-8D99-4655-BFDA-2A062A0DCAEB}"/>
                </a:ext>
              </a:extLst>
            </p:cNvPr>
            <p:cNvSpPr/>
            <p:nvPr/>
          </p:nvSpPr>
          <p:spPr>
            <a:xfrm rot="5400000">
              <a:off x="4296656" y="1280222"/>
              <a:ext cx="82141" cy="27424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CE78698A-40FB-475E-8438-5C5488B69F98}"/>
                </a:ext>
              </a:extLst>
            </p:cNvPr>
            <p:cNvSpPr/>
            <p:nvPr/>
          </p:nvSpPr>
          <p:spPr>
            <a:xfrm rot="5400000">
              <a:off x="4296655" y="1427950"/>
              <a:ext cx="82141" cy="274240"/>
            </a:xfrm>
            <a:prstGeom prst="rect">
              <a:avLst/>
            </a:prstGeom>
            <a:solidFill>
              <a:srgbClr val="35E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F97CC27D-D3C4-4B0F-8AE7-74B0A6B4AA0D}"/>
                </a:ext>
              </a:extLst>
            </p:cNvPr>
            <p:cNvSpPr/>
            <p:nvPr/>
          </p:nvSpPr>
          <p:spPr>
            <a:xfrm rot="5400000">
              <a:off x="4296656" y="1126512"/>
              <a:ext cx="82141" cy="274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2749839B-5515-4C3F-A04E-3EF9381A8F39}"/>
                </a:ext>
              </a:extLst>
            </p:cNvPr>
            <p:cNvSpPr/>
            <p:nvPr/>
          </p:nvSpPr>
          <p:spPr>
            <a:xfrm rot="5400000">
              <a:off x="4296654" y="1732064"/>
              <a:ext cx="82140" cy="274240"/>
            </a:xfrm>
            <a:prstGeom prst="rect">
              <a:avLst/>
            </a:prstGeom>
            <a:solidFill>
              <a:srgbClr val="0C1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A1D5CF02-E077-483D-BF84-BF9F3CF5E581}"/>
                </a:ext>
              </a:extLst>
            </p:cNvPr>
            <p:cNvSpPr/>
            <p:nvPr/>
          </p:nvSpPr>
          <p:spPr>
            <a:xfrm rot="5400000">
              <a:off x="4296654" y="1581713"/>
              <a:ext cx="82141" cy="27424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35" name="Rectangle 34">
              <a:extLst>
                <a:ext uri="{FF2B5EF4-FFF2-40B4-BE49-F238E27FC236}">
                  <a16:creationId xmlns:a16="http://schemas.microsoft.com/office/drawing/2014/main" id="{EAE0A21B-71B6-4A6E-ADD1-CC8034A8AE42}"/>
                </a:ext>
              </a:extLst>
            </p:cNvPr>
            <p:cNvSpPr/>
            <p:nvPr/>
          </p:nvSpPr>
          <p:spPr>
            <a:xfrm rot="5400000">
              <a:off x="4296653" y="1880119"/>
              <a:ext cx="82141" cy="274240"/>
            </a:xfrm>
            <a:prstGeom prst="rect">
              <a:avLst/>
            </a:prstGeom>
            <a:solidFill>
              <a:srgbClr val="00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1A7DF4DF-D2E9-4910-8358-ACD6237C8FD2}"/>
                </a:ext>
              </a:extLst>
            </p:cNvPr>
            <p:cNvSpPr/>
            <p:nvPr/>
          </p:nvSpPr>
          <p:spPr>
            <a:xfrm rot="5400000">
              <a:off x="4296652" y="2032412"/>
              <a:ext cx="82141" cy="274240"/>
            </a:xfrm>
            <a:prstGeom prst="rect">
              <a:avLst/>
            </a:prstGeom>
            <a:solidFill>
              <a:srgbClr val="FD3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426445B1-D7B0-4832-A0EE-C82CE7B7C9CD}"/>
                </a:ext>
              </a:extLst>
            </p:cNvPr>
            <p:cNvSpPr/>
            <p:nvPr/>
          </p:nvSpPr>
          <p:spPr>
            <a:xfrm rot="5400000">
              <a:off x="4293752" y="2485674"/>
              <a:ext cx="82141" cy="27424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B5AE12AB-4B57-475E-A321-0EF541E24A22}"/>
                </a:ext>
              </a:extLst>
            </p:cNvPr>
            <p:cNvSpPr txBox="1"/>
            <p:nvPr/>
          </p:nvSpPr>
          <p:spPr>
            <a:xfrm>
              <a:off x="4393422" y="1888857"/>
              <a:ext cx="601838" cy="246221"/>
            </a:xfrm>
            <a:prstGeom prst="rect">
              <a:avLst/>
            </a:prstGeom>
            <a:noFill/>
          </p:spPr>
          <p:txBody>
            <a:bodyPr wrap="square" rtlCol="0">
              <a:spAutoFit/>
            </a:bodyPr>
            <a:lstStyle/>
            <a:p>
              <a:pPr algn="ctr"/>
              <a:r>
                <a:rPr lang="en-US" sz="1000" b="1" dirty="0"/>
                <a:t>MSC06</a:t>
              </a:r>
            </a:p>
          </p:txBody>
        </p:sp>
        <p:sp>
          <p:nvSpPr>
            <p:cNvPr id="39" name="TextBox 38">
              <a:extLst>
                <a:ext uri="{FF2B5EF4-FFF2-40B4-BE49-F238E27FC236}">
                  <a16:creationId xmlns:a16="http://schemas.microsoft.com/office/drawing/2014/main" id="{1C5B7076-5740-472C-87EC-2757EC896615}"/>
                </a:ext>
              </a:extLst>
            </p:cNvPr>
            <p:cNvSpPr txBox="1"/>
            <p:nvPr/>
          </p:nvSpPr>
          <p:spPr>
            <a:xfrm>
              <a:off x="4395326" y="2040750"/>
              <a:ext cx="601838" cy="246221"/>
            </a:xfrm>
            <a:prstGeom prst="rect">
              <a:avLst/>
            </a:prstGeom>
            <a:noFill/>
          </p:spPr>
          <p:txBody>
            <a:bodyPr wrap="square" rtlCol="0">
              <a:spAutoFit/>
            </a:bodyPr>
            <a:lstStyle/>
            <a:p>
              <a:pPr algn="ctr"/>
              <a:r>
                <a:rPr lang="en-US" sz="1000" b="1" dirty="0"/>
                <a:t>MSC07</a:t>
              </a:r>
            </a:p>
          </p:txBody>
        </p:sp>
        <p:sp>
          <p:nvSpPr>
            <p:cNvPr id="40" name="TextBox 39">
              <a:extLst>
                <a:ext uri="{FF2B5EF4-FFF2-40B4-BE49-F238E27FC236}">
                  <a16:creationId xmlns:a16="http://schemas.microsoft.com/office/drawing/2014/main" id="{FA96A070-E657-425A-A564-C0E14C55B8BF}"/>
                </a:ext>
              </a:extLst>
            </p:cNvPr>
            <p:cNvSpPr txBox="1"/>
            <p:nvPr/>
          </p:nvSpPr>
          <p:spPr>
            <a:xfrm>
              <a:off x="4395326" y="2195080"/>
              <a:ext cx="601838" cy="246221"/>
            </a:xfrm>
            <a:prstGeom prst="rect">
              <a:avLst/>
            </a:prstGeom>
            <a:noFill/>
          </p:spPr>
          <p:txBody>
            <a:bodyPr wrap="square" rtlCol="0">
              <a:spAutoFit/>
            </a:bodyPr>
            <a:lstStyle/>
            <a:p>
              <a:pPr algn="ctr"/>
              <a:r>
                <a:rPr lang="en-US" sz="1000" b="1" dirty="0"/>
                <a:t>MSC08</a:t>
              </a:r>
            </a:p>
          </p:txBody>
        </p:sp>
        <p:sp>
          <p:nvSpPr>
            <p:cNvPr id="41" name="TextBox 40">
              <a:extLst>
                <a:ext uri="{FF2B5EF4-FFF2-40B4-BE49-F238E27FC236}">
                  <a16:creationId xmlns:a16="http://schemas.microsoft.com/office/drawing/2014/main" id="{2150B588-CF31-4E57-BAC8-7F69A7A928E3}"/>
                </a:ext>
              </a:extLst>
            </p:cNvPr>
            <p:cNvSpPr txBox="1"/>
            <p:nvPr/>
          </p:nvSpPr>
          <p:spPr>
            <a:xfrm>
              <a:off x="4395326" y="2346384"/>
              <a:ext cx="601838" cy="246221"/>
            </a:xfrm>
            <a:prstGeom prst="rect">
              <a:avLst/>
            </a:prstGeom>
            <a:noFill/>
          </p:spPr>
          <p:txBody>
            <a:bodyPr wrap="square" rtlCol="0">
              <a:spAutoFit/>
            </a:bodyPr>
            <a:lstStyle/>
            <a:p>
              <a:pPr algn="ctr"/>
              <a:r>
                <a:rPr lang="en-US" sz="1000" b="1" dirty="0"/>
                <a:t>MSC09</a:t>
              </a:r>
            </a:p>
          </p:txBody>
        </p:sp>
        <p:sp>
          <p:nvSpPr>
            <p:cNvPr id="42" name="TextBox 41">
              <a:extLst>
                <a:ext uri="{FF2B5EF4-FFF2-40B4-BE49-F238E27FC236}">
                  <a16:creationId xmlns:a16="http://schemas.microsoft.com/office/drawing/2014/main" id="{266C23E9-0C9C-40E2-B434-9C3647B3775D}"/>
                </a:ext>
              </a:extLst>
            </p:cNvPr>
            <p:cNvSpPr txBox="1"/>
            <p:nvPr/>
          </p:nvSpPr>
          <p:spPr>
            <a:xfrm>
              <a:off x="4395326" y="2496980"/>
              <a:ext cx="601838" cy="246221"/>
            </a:xfrm>
            <a:prstGeom prst="rect">
              <a:avLst/>
            </a:prstGeom>
            <a:noFill/>
          </p:spPr>
          <p:txBody>
            <a:bodyPr wrap="square" rtlCol="0">
              <a:spAutoFit/>
            </a:bodyPr>
            <a:lstStyle/>
            <a:p>
              <a:pPr algn="ctr"/>
              <a:r>
                <a:rPr lang="en-US" sz="1000" b="1" dirty="0"/>
                <a:t>MSC10</a:t>
              </a:r>
            </a:p>
          </p:txBody>
        </p:sp>
        <p:sp>
          <p:nvSpPr>
            <p:cNvPr id="43" name="Rectangle 42">
              <a:extLst>
                <a:ext uri="{FF2B5EF4-FFF2-40B4-BE49-F238E27FC236}">
                  <a16:creationId xmlns:a16="http://schemas.microsoft.com/office/drawing/2014/main" id="{AD1DE6FA-8120-4E30-9E3E-FD12AB5BDCF0}"/>
                </a:ext>
              </a:extLst>
            </p:cNvPr>
            <p:cNvSpPr/>
            <p:nvPr/>
          </p:nvSpPr>
          <p:spPr>
            <a:xfrm rot="5400000">
              <a:off x="4296650" y="2335323"/>
              <a:ext cx="82141" cy="274240"/>
            </a:xfrm>
            <a:prstGeom prst="rect">
              <a:avLst/>
            </a:prstGeom>
            <a:solidFill>
              <a:srgbClr val="02B6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44" name="Rectangle 43">
              <a:extLst>
                <a:ext uri="{FF2B5EF4-FFF2-40B4-BE49-F238E27FC236}">
                  <a16:creationId xmlns:a16="http://schemas.microsoft.com/office/drawing/2014/main" id="{50D6A35F-8D74-47C3-A98F-F0CAA1C13485}"/>
                </a:ext>
              </a:extLst>
            </p:cNvPr>
            <p:cNvSpPr/>
            <p:nvPr/>
          </p:nvSpPr>
          <p:spPr>
            <a:xfrm rot="5400000">
              <a:off x="4296651" y="2181070"/>
              <a:ext cx="82141" cy="2742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grpSp>
      <p:sp>
        <p:nvSpPr>
          <p:cNvPr id="47" name="TextBox 46"/>
          <p:cNvSpPr txBox="1"/>
          <p:nvPr/>
        </p:nvSpPr>
        <p:spPr>
          <a:xfrm>
            <a:off x="2540231" y="3233968"/>
            <a:ext cx="2032571" cy="269704"/>
          </a:xfrm>
          <a:prstGeom prst="rect">
            <a:avLst/>
          </a:prstGeom>
          <a:noFill/>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FD (mm)</a:t>
            </a:r>
            <a:endParaRPr lang="en-US" sz="1200" i="1" dirty="0">
              <a:latin typeface="Arial" panose="020B0604020202020204" pitchFamily="34" charset="0"/>
              <a:cs typeface="Arial" panose="020B0604020202020204" pitchFamily="34" charset="0"/>
            </a:endParaRPr>
          </a:p>
        </p:txBody>
      </p:sp>
      <p:sp>
        <p:nvSpPr>
          <p:cNvPr id="48" name="TextBox 47"/>
          <p:cNvSpPr txBox="1"/>
          <p:nvPr/>
        </p:nvSpPr>
        <p:spPr>
          <a:xfrm>
            <a:off x="5326140" y="3233968"/>
            <a:ext cx="2032571" cy="269704"/>
          </a:xfrm>
          <a:prstGeom prst="rect">
            <a:avLst/>
          </a:prstGeom>
          <a:noFill/>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FD (mm)</a:t>
            </a:r>
            <a:endParaRPr lang="en-US" sz="1200" i="1" dirty="0">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32368013-607F-461B-8B32-9C710F326707}"/>
              </a:ext>
            </a:extLst>
          </p:cNvPr>
          <p:cNvSpPr txBox="1"/>
          <p:nvPr/>
        </p:nvSpPr>
        <p:spPr>
          <a:xfrm>
            <a:off x="2539437" y="352949"/>
            <a:ext cx="2032571" cy="331260"/>
          </a:xfrm>
          <a:prstGeom prst="rect">
            <a:avLst/>
          </a:prstGeom>
          <a:noFill/>
        </p:spPr>
        <p:txBody>
          <a:bodyPr wrap="square" lIns="84217" tIns="42108" rIns="84217" bIns="42108" rtlCol="0">
            <a:spAutoFit/>
          </a:bodyPr>
          <a:lstStyle/>
          <a:p>
            <a:pPr algn="ctr"/>
            <a:r>
              <a:rPr lang="en-US" sz="1600" b="1" dirty="0">
                <a:latin typeface="Arial" panose="020B0604020202020204" pitchFamily="34" charset="0"/>
                <a:cs typeface="Arial" panose="020B0604020202020204" pitchFamily="34" charset="0"/>
              </a:rPr>
              <a:t>TD</a:t>
            </a:r>
            <a:endParaRPr lang="en-US" sz="1600" b="1" i="1" dirty="0">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D37036E5-A3FA-49BE-BA19-A5042897E57A}"/>
              </a:ext>
            </a:extLst>
          </p:cNvPr>
          <p:cNvSpPr txBox="1"/>
          <p:nvPr/>
        </p:nvSpPr>
        <p:spPr>
          <a:xfrm>
            <a:off x="5358837" y="352949"/>
            <a:ext cx="2032571" cy="331260"/>
          </a:xfrm>
          <a:prstGeom prst="rect">
            <a:avLst/>
          </a:prstGeom>
          <a:noFill/>
        </p:spPr>
        <p:txBody>
          <a:bodyPr wrap="square" lIns="84217" tIns="42108" rIns="84217" bIns="42108" rtlCol="0">
            <a:spAutoFit/>
          </a:bodyPr>
          <a:lstStyle/>
          <a:p>
            <a:pPr algn="ctr"/>
            <a:r>
              <a:rPr lang="en-US" sz="1600" b="1" dirty="0">
                <a:latin typeface="Arial" panose="020B0604020202020204" pitchFamily="34" charset="0"/>
                <a:cs typeface="Arial" panose="020B0604020202020204" pitchFamily="34" charset="0"/>
              </a:rPr>
              <a:t>FC</a:t>
            </a:r>
            <a:endParaRPr lang="en-US" sz="1600" b="1" i="1" dirty="0">
              <a:latin typeface="Arial" panose="020B0604020202020204" pitchFamily="34" charset="0"/>
              <a:cs typeface="Arial" panose="020B0604020202020204" pitchFamily="34" charset="0"/>
            </a:endParaRPr>
          </a:p>
        </p:txBody>
      </p:sp>
      <p:sp>
        <p:nvSpPr>
          <p:cNvPr id="51" name="TextBox 50">
            <a:extLst>
              <a:ext uri="{FF2B5EF4-FFF2-40B4-BE49-F238E27FC236}">
                <a16:creationId xmlns:a16="http://schemas.microsoft.com/office/drawing/2014/main" id="{B1FEACCA-FEC0-4D7C-948B-04644F766AD7}"/>
              </a:ext>
            </a:extLst>
          </p:cNvPr>
          <p:cNvSpPr txBox="1"/>
          <p:nvPr/>
        </p:nvSpPr>
        <p:spPr>
          <a:xfrm>
            <a:off x="3759380" y="1981194"/>
            <a:ext cx="649673"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r>
              <a:rPr lang="en-US" sz="1200" b="1" dirty="0">
                <a:latin typeface="Arial" panose="020B0604020202020204" pitchFamily="34" charset="0"/>
                <a:cs typeface="Arial" panose="020B0604020202020204" pitchFamily="34" charset="0"/>
              </a:rPr>
              <a:t> = .75</a:t>
            </a:r>
          </a:p>
        </p:txBody>
      </p:sp>
      <p:sp>
        <p:nvSpPr>
          <p:cNvPr id="52" name="TextBox 51">
            <a:extLst>
              <a:ext uri="{FF2B5EF4-FFF2-40B4-BE49-F238E27FC236}">
                <a16:creationId xmlns:a16="http://schemas.microsoft.com/office/drawing/2014/main" id="{C33250B8-2664-4A2C-845D-23AC20073FF3}"/>
              </a:ext>
            </a:extLst>
          </p:cNvPr>
          <p:cNvSpPr txBox="1"/>
          <p:nvPr/>
        </p:nvSpPr>
        <p:spPr>
          <a:xfrm>
            <a:off x="6522650" y="1981194"/>
            <a:ext cx="649673"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r>
              <a:rPr lang="en-US" sz="1200" b="1" dirty="0">
                <a:latin typeface="Arial" panose="020B0604020202020204" pitchFamily="34" charset="0"/>
                <a:cs typeface="Arial" panose="020B0604020202020204" pitchFamily="34" charset="0"/>
              </a:rPr>
              <a:t> = .04</a:t>
            </a:r>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A2C20F93-E09B-4A2D-B839-B0EFE864B4C9}"/>
                  </a:ext>
                </a:extLst>
              </p:cNvPr>
              <p:cNvSpPr txBox="1"/>
              <p:nvPr/>
            </p:nvSpPr>
            <p:spPr>
              <a:xfrm rot="16200000">
                <a:off x="4575231" y="1550540"/>
                <a:ext cx="941707"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cs typeface="Arial" panose="020B0604020202020204" pitchFamily="34" charset="0"/>
                            </a:rPr>
                          </m:ctrlPr>
                        </m:sSubPr>
                        <m:e>
                          <m:r>
                            <m:rPr>
                              <m:sty m:val="p"/>
                            </m:rPr>
                            <a:rPr lang="en-US" sz="1600">
                              <a:latin typeface="Cambria Math"/>
                              <a:ea typeface="Cambria Math"/>
                              <a:cs typeface="Arial" panose="020B0604020202020204" pitchFamily="34" charset="0"/>
                            </a:rPr>
                            <m:t>σ</m:t>
                          </m:r>
                        </m:e>
                        <m:sub>
                          <m:r>
                            <a:rPr lang="en-US" sz="1600" i="1">
                              <a:latin typeface="Cambria Math"/>
                              <a:cs typeface="Arial" panose="020B0604020202020204" pitchFamily="34" charset="0"/>
                            </a:rPr>
                            <m:t>𝐹𝐶</m:t>
                          </m:r>
                        </m:sub>
                      </m:sSub>
                    </m:oMath>
                  </m:oMathPara>
                </a14:m>
                <a:endParaRPr lang="en-US" i="1" dirty="0">
                  <a:latin typeface="Symbol" panose="05050102010706020507" pitchFamily="18" charset="2"/>
                  <a:cs typeface="Arial" panose="020B0604020202020204" pitchFamily="34" charset="0"/>
                </a:endParaRPr>
              </a:p>
            </p:txBody>
          </p:sp>
        </mc:Choice>
        <mc:Fallback xmlns="">
          <p:sp>
            <p:nvSpPr>
              <p:cNvPr id="54" name="TextBox 53">
                <a:extLst>
                  <a:ext uri="{FF2B5EF4-FFF2-40B4-BE49-F238E27FC236}">
                    <a16:creationId xmlns:a16="http://schemas.microsoft.com/office/drawing/2014/main" id="{A2C20F93-E09B-4A2D-B839-B0EFE864B4C9}"/>
                  </a:ext>
                </a:extLst>
              </p:cNvPr>
              <p:cNvSpPr txBox="1">
                <a:spLocks noRot="1" noChangeAspect="1" noMove="1" noResize="1" noEditPoints="1" noAdjustHandles="1" noChangeArrowheads="1" noChangeShapeType="1" noTextEdit="1"/>
              </p:cNvSpPr>
              <p:nvPr/>
            </p:nvSpPr>
            <p:spPr>
              <a:xfrm rot="16200000">
                <a:off x="4575231" y="1550540"/>
                <a:ext cx="941707" cy="338554"/>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910852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2272" y="502243"/>
            <a:ext cx="2273796" cy="2735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2676" y="534547"/>
            <a:ext cx="2024993" cy="27070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9132" y="4173103"/>
            <a:ext cx="2921477" cy="2245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3025" y="4165091"/>
            <a:ext cx="2939927" cy="22614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tangle 18"/>
          <p:cNvSpPr/>
          <p:nvPr/>
        </p:nvSpPr>
        <p:spPr>
          <a:xfrm>
            <a:off x="2383999" y="4460085"/>
            <a:ext cx="583813" cy="430887"/>
          </a:xfrm>
          <a:prstGeom prst="rect">
            <a:avLst/>
          </a:prstGeom>
        </p:spPr>
        <p:txBody>
          <a:bodyPr wrap="none">
            <a:spAutoFit/>
          </a:bodyPr>
          <a:lstStyle/>
          <a:p>
            <a:pPr algn="ctr"/>
            <a:r>
              <a:rPr lang="en-US" sz="1100" b="1" dirty="0">
                <a:latin typeface="Arial" panose="020B0604020202020204" pitchFamily="34" charset="0"/>
                <a:cs typeface="Arial" panose="020B0604020202020204" pitchFamily="34" charset="0"/>
              </a:rPr>
              <a:t>-0.005</a:t>
            </a:r>
          </a:p>
          <a:p>
            <a:pPr algn="ctr"/>
            <a:r>
              <a:rPr lang="en-US" sz="1100" b="1" dirty="0">
                <a:solidFill>
                  <a:srgbClr val="0000FF"/>
                </a:solidFill>
                <a:latin typeface="Arial" panose="020B0604020202020204" pitchFamily="34" charset="0"/>
                <a:cs typeface="Arial" panose="020B0604020202020204" pitchFamily="34" charset="0"/>
              </a:rPr>
              <a:t>0.141</a:t>
            </a:r>
          </a:p>
        </p:txBody>
      </p:sp>
      <p:sp>
        <p:nvSpPr>
          <p:cNvPr id="20" name="TextBox 19"/>
          <p:cNvSpPr txBox="1"/>
          <p:nvPr/>
        </p:nvSpPr>
        <p:spPr>
          <a:xfrm>
            <a:off x="2221818" y="4249295"/>
            <a:ext cx="908177" cy="254316"/>
          </a:xfrm>
          <a:prstGeom prst="rect">
            <a:avLst/>
          </a:prstGeom>
          <a:noFill/>
        </p:spPr>
        <p:txBody>
          <a:bodyPr wrap="square" lIns="84217" tIns="42108" rIns="84217" bIns="42108" rtlCol="0">
            <a:spAutoFit/>
          </a:bodyPr>
          <a:lstStyle/>
          <a:p>
            <a:pPr algn="ctr"/>
            <a:r>
              <a:rPr lang="en-US" sz="1100" b="1" i="1" dirty="0">
                <a:latin typeface="Arial" panose="020B0604020202020204" pitchFamily="34" charset="0"/>
                <a:cs typeface="Arial" panose="020B0604020202020204" pitchFamily="34" charset="0"/>
              </a:rPr>
              <a:t>Medians</a:t>
            </a:r>
          </a:p>
        </p:txBody>
      </p:sp>
      <p:sp>
        <p:nvSpPr>
          <p:cNvPr id="21" name="Rectangle 20"/>
          <p:cNvSpPr/>
          <p:nvPr/>
        </p:nvSpPr>
        <p:spPr>
          <a:xfrm>
            <a:off x="5676350" y="4460085"/>
            <a:ext cx="583813" cy="430887"/>
          </a:xfrm>
          <a:prstGeom prst="rect">
            <a:avLst/>
          </a:prstGeom>
        </p:spPr>
        <p:txBody>
          <a:bodyPr wrap="none">
            <a:spAutoFit/>
          </a:bodyPr>
          <a:lstStyle/>
          <a:p>
            <a:pPr algn="ctr"/>
            <a:r>
              <a:rPr lang="en-US" sz="1100" b="1" dirty="0">
                <a:latin typeface="Arial" panose="020B0604020202020204" pitchFamily="34" charset="0"/>
                <a:cs typeface="Arial" panose="020B0604020202020204" pitchFamily="34" charset="0"/>
              </a:rPr>
              <a:t>-0.005</a:t>
            </a:r>
          </a:p>
          <a:p>
            <a:pPr algn="ctr"/>
            <a:r>
              <a:rPr lang="en-US" sz="1100" b="1" dirty="0">
                <a:solidFill>
                  <a:srgbClr val="0000FF"/>
                </a:solidFill>
                <a:latin typeface="Arial" panose="020B0604020202020204" pitchFamily="34" charset="0"/>
                <a:cs typeface="Arial" panose="020B0604020202020204" pitchFamily="34" charset="0"/>
              </a:rPr>
              <a:t>0.287</a:t>
            </a:r>
          </a:p>
        </p:txBody>
      </p:sp>
      <p:sp>
        <p:nvSpPr>
          <p:cNvPr id="22" name="TextBox 21"/>
          <p:cNvSpPr txBox="1"/>
          <p:nvPr/>
        </p:nvSpPr>
        <p:spPr>
          <a:xfrm>
            <a:off x="5514166" y="4249295"/>
            <a:ext cx="908177" cy="254316"/>
          </a:xfrm>
          <a:prstGeom prst="rect">
            <a:avLst/>
          </a:prstGeom>
          <a:noFill/>
        </p:spPr>
        <p:txBody>
          <a:bodyPr wrap="square" lIns="84217" tIns="42108" rIns="84217" bIns="42108" rtlCol="0">
            <a:spAutoFit/>
          </a:bodyPr>
          <a:lstStyle/>
          <a:p>
            <a:pPr algn="ctr"/>
            <a:r>
              <a:rPr lang="en-US" sz="1100" b="1" i="1" dirty="0">
                <a:latin typeface="Arial" panose="020B0604020202020204" pitchFamily="34" charset="0"/>
                <a:cs typeface="Arial" panose="020B0604020202020204" pitchFamily="34" charset="0"/>
              </a:rPr>
              <a:t>Medians</a:t>
            </a:r>
          </a:p>
        </p:txBody>
      </p:sp>
      <p:sp>
        <p:nvSpPr>
          <p:cNvPr id="23" name="Rectangle 22"/>
          <p:cNvSpPr/>
          <p:nvPr/>
        </p:nvSpPr>
        <p:spPr>
          <a:xfrm>
            <a:off x="531984" y="4939375"/>
            <a:ext cx="1164100" cy="415755"/>
          </a:xfrm>
          <a:prstGeom prst="rect">
            <a:avLst/>
          </a:prstGeom>
        </p:spPr>
        <p:txBody>
          <a:bodyPr wrap="none">
            <a:spAutoFit/>
          </a:bodyPr>
          <a:lstStyle/>
          <a:p>
            <a:pPr algn="ctr"/>
            <a:r>
              <a:rPr lang="en-US" sz="1051" b="1" dirty="0">
                <a:latin typeface="Arial" panose="020B0604020202020204" pitchFamily="34" charset="0"/>
                <a:cs typeface="Arial" panose="020B0604020202020204" pitchFamily="34" charset="0"/>
              </a:rPr>
              <a:t>Null</a:t>
            </a:r>
          </a:p>
          <a:p>
            <a:pPr algn="ctr"/>
            <a:r>
              <a:rPr lang="en-US" sz="1051" b="1" dirty="0">
                <a:solidFill>
                  <a:srgbClr val="0000FF"/>
                </a:solidFill>
                <a:latin typeface="Arial" panose="020B0604020202020204" pitchFamily="34" charset="0"/>
                <a:cs typeface="Arial" panose="020B0604020202020204" pitchFamily="34" charset="0"/>
              </a:rPr>
              <a:t>Post-censoring</a:t>
            </a:r>
          </a:p>
        </p:txBody>
      </p:sp>
      <p:sp>
        <p:nvSpPr>
          <p:cNvPr id="24" name="TextBox 23"/>
          <p:cNvSpPr txBox="1"/>
          <p:nvPr/>
        </p:nvSpPr>
        <p:spPr>
          <a:xfrm>
            <a:off x="2660138" y="3775315"/>
            <a:ext cx="1607071" cy="269704"/>
          </a:xfrm>
          <a:prstGeom prst="rect">
            <a:avLst/>
          </a:prstGeom>
          <a:noFill/>
          <a:ln w="19050">
            <a:noFill/>
          </a:ln>
        </p:spPr>
        <p:txBody>
          <a:bodyPr wrap="square" lIns="84217" tIns="42108" rIns="84217" bIns="42108" rtlCol="0">
            <a:spAutoFit/>
          </a:bodyPr>
          <a:lstStyle/>
          <a:p>
            <a:pPr algn="ctr"/>
            <a:r>
              <a:rPr lang="en-US" sz="1200" b="1" dirty="0">
                <a:latin typeface="Arial" panose="020B0604020202020204" pitchFamily="34" charset="0"/>
                <a:cs typeface="Arial" panose="020B0604020202020204" pitchFamily="34" charset="0"/>
              </a:rPr>
              <a:t>QC:Surrogate |TD|</a:t>
            </a:r>
          </a:p>
        </p:txBody>
      </p:sp>
      <p:sp>
        <p:nvSpPr>
          <p:cNvPr id="25" name="TextBox 24"/>
          <p:cNvSpPr txBox="1"/>
          <p:nvPr/>
        </p:nvSpPr>
        <p:spPr>
          <a:xfrm>
            <a:off x="6019808" y="3775315"/>
            <a:ext cx="1504979" cy="269704"/>
          </a:xfrm>
          <a:prstGeom prst="rect">
            <a:avLst/>
          </a:prstGeom>
          <a:noFill/>
          <a:ln w="19050">
            <a:noFill/>
          </a:ln>
        </p:spPr>
        <p:txBody>
          <a:bodyPr wrap="square" lIns="84217" tIns="42108" rIns="84217" bIns="42108" rtlCol="0">
            <a:spAutoFit/>
          </a:bodyPr>
          <a:lstStyle/>
          <a:p>
            <a:pPr algn="ctr"/>
            <a:r>
              <a:rPr lang="en-US" sz="1200" b="1" dirty="0">
                <a:latin typeface="Arial" panose="020B0604020202020204" pitchFamily="34" charset="0"/>
                <a:cs typeface="Arial" panose="020B0604020202020204" pitchFamily="34" charset="0"/>
              </a:rPr>
              <a:t>QC:Surrogate |FC|</a:t>
            </a:r>
          </a:p>
        </p:txBody>
      </p:sp>
      <p:sp>
        <p:nvSpPr>
          <p:cNvPr id="26" name="TextBox 25"/>
          <p:cNvSpPr txBox="1"/>
          <p:nvPr/>
        </p:nvSpPr>
        <p:spPr>
          <a:xfrm>
            <a:off x="166497" y="3356215"/>
            <a:ext cx="332511" cy="454370"/>
          </a:xfrm>
          <a:prstGeom prst="rect">
            <a:avLst/>
          </a:prstGeom>
          <a:noFill/>
        </p:spPr>
        <p:txBody>
          <a:bodyPr wrap="square" lIns="84217" tIns="42108" rIns="84217" bIns="42108" rtlCol="0">
            <a:spAutoFit/>
          </a:bodyPr>
          <a:lstStyle/>
          <a:p>
            <a:r>
              <a:rPr lang="en-US" sz="2400" b="1"/>
              <a:t>B</a:t>
            </a:r>
            <a:endParaRPr lang="en-US" sz="2400" b="1" dirty="0"/>
          </a:p>
        </p:txBody>
      </p:sp>
      <p:sp>
        <p:nvSpPr>
          <p:cNvPr id="27" name="TextBox 26"/>
          <p:cNvSpPr txBox="1"/>
          <p:nvPr/>
        </p:nvSpPr>
        <p:spPr>
          <a:xfrm>
            <a:off x="3160336" y="6409213"/>
            <a:ext cx="649673"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endParaRPr lang="en-US" sz="1200" b="1" dirty="0">
              <a:latin typeface="Arial" panose="020B0604020202020204" pitchFamily="34" charset="0"/>
              <a:cs typeface="Arial" panose="020B0604020202020204" pitchFamily="34" charset="0"/>
            </a:endParaRPr>
          </a:p>
        </p:txBody>
      </p:sp>
      <p:sp>
        <p:nvSpPr>
          <p:cNvPr id="28" name="TextBox 27"/>
          <p:cNvSpPr txBox="1"/>
          <p:nvPr/>
        </p:nvSpPr>
        <p:spPr>
          <a:xfrm>
            <a:off x="6436936" y="6409213"/>
            <a:ext cx="649673"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endParaRPr lang="en-US" sz="1200" b="1" dirty="0">
              <a:latin typeface="Arial" panose="020B0604020202020204" pitchFamily="34" charset="0"/>
              <a:cs typeface="Arial" panose="020B0604020202020204" pitchFamily="34" charset="0"/>
            </a:endParaRPr>
          </a:p>
        </p:txBody>
      </p:sp>
      <p:sp>
        <p:nvSpPr>
          <p:cNvPr id="29" name="TextBox 28"/>
          <p:cNvSpPr txBox="1"/>
          <p:nvPr/>
        </p:nvSpPr>
        <p:spPr>
          <a:xfrm>
            <a:off x="2540231" y="3237389"/>
            <a:ext cx="2032571" cy="269704"/>
          </a:xfrm>
          <a:prstGeom prst="rect">
            <a:avLst/>
          </a:prstGeom>
          <a:noFill/>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FD (mm)</a:t>
            </a:r>
            <a:endParaRPr lang="en-US" sz="1200" i="1" dirty="0">
              <a:latin typeface="Arial" panose="020B0604020202020204" pitchFamily="34" charset="0"/>
              <a:cs typeface="Arial" panose="020B0604020202020204" pitchFamily="34" charset="0"/>
            </a:endParaRPr>
          </a:p>
        </p:txBody>
      </p:sp>
      <p:sp>
        <p:nvSpPr>
          <p:cNvPr id="30" name="TextBox 29"/>
          <p:cNvSpPr txBox="1"/>
          <p:nvPr/>
        </p:nvSpPr>
        <p:spPr>
          <a:xfrm>
            <a:off x="5326140" y="3237389"/>
            <a:ext cx="2032571" cy="269704"/>
          </a:xfrm>
          <a:prstGeom prst="rect">
            <a:avLst/>
          </a:prstGeom>
          <a:noFill/>
        </p:spPr>
        <p:txBody>
          <a:bodyPr wrap="square" lIns="84217" tIns="42108" rIns="84217" bIns="42108" rtlCol="0">
            <a:spAutoFit/>
          </a:bodyPr>
          <a:lstStyle/>
          <a:p>
            <a:pPr algn="ctr"/>
            <a:r>
              <a:rPr lang="en-US" sz="1200" dirty="0">
                <a:latin typeface="Arial" panose="020B0604020202020204" pitchFamily="34" charset="0"/>
                <a:cs typeface="Arial" panose="020B0604020202020204" pitchFamily="34" charset="0"/>
              </a:rPr>
              <a:t>FD (mm)</a:t>
            </a:r>
            <a:endParaRPr lang="en-US" sz="1200" i="1"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A2C20F93-E09B-4A2D-B839-B0EFE864B4C9}"/>
                  </a:ext>
                </a:extLst>
              </p:cNvPr>
              <p:cNvSpPr txBox="1"/>
              <p:nvPr/>
            </p:nvSpPr>
            <p:spPr>
              <a:xfrm rot="16200000">
                <a:off x="1542718" y="1782872"/>
                <a:ext cx="1454151" cy="338554"/>
              </a:xfrm>
              <a:prstGeom prst="rect">
                <a:avLst/>
              </a:prstGeom>
              <a:noFill/>
            </p:spPr>
            <p:txBody>
              <a:bodyPr wrap="square" rtlCol="0">
                <a:spAutoFit/>
              </a:bodyPr>
              <a:lstStyle/>
              <a:p>
                <a:pPr algn="ctr"/>
                <a:r>
                  <a:rPr lang="en-US" sz="1600" dirty="0">
                    <a:cs typeface="Arial" panose="020B0604020202020204" pitchFamily="34" charset="0"/>
                  </a:rPr>
                  <a:t>Surrogate </a:t>
                </a:r>
                <a14:m>
                  <m:oMath xmlns:m="http://schemas.openxmlformats.org/officeDocument/2006/math">
                    <m:sSub>
                      <m:sSubPr>
                        <m:ctrlPr>
                          <a:rPr lang="en-US" sz="1600" i="1">
                            <a:latin typeface="Cambria Math" panose="02040503050406030204" pitchFamily="18" charset="0"/>
                            <a:cs typeface="Arial" panose="020B0604020202020204" pitchFamily="34" charset="0"/>
                          </a:rPr>
                        </m:ctrlPr>
                      </m:sSubPr>
                      <m:e>
                        <m:r>
                          <m:rPr>
                            <m:sty m:val="p"/>
                          </m:rPr>
                          <a:rPr lang="en-US" sz="1600">
                            <a:latin typeface="Cambria Math"/>
                            <a:ea typeface="Cambria Math"/>
                            <a:cs typeface="Arial" panose="020B0604020202020204" pitchFamily="34" charset="0"/>
                          </a:rPr>
                          <m:t>σ</m:t>
                        </m:r>
                      </m:e>
                      <m:sub>
                        <m:r>
                          <a:rPr lang="en-US" sz="1600" i="1">
                            <a:latin typeface="Cambria Math"/>
                            <a:cs typeface="Arial" panose="020B0604020202020204" pitchFamily="34" charset="0"/>
                          </a:rPr>
                          <m:t>𝑇𝐷</m:t>
                        </m:r>
                      </m:sub>
                    </m:sSub>
                  </m:oMath>
                </a14:m>
                <a:endParaRPr lang="en-US" i="1" dirty="0">
                  <a:latin typeface="Symbol" panose="05050102010706020507" pitchFamily="18" charset="2"/>
                  <a:cs typeface="Arial" panose="020B0604020202020204" pitchFamily="34" charset="0"/>
                </a:endParaRPr>
              </a:p>
            </p:txBody>
          </p:sp>
        </mc:Choice>
        <mc:Fallback xmlns="">
          <p:sp>
            <p:nvSpPr>
              <p:cNvPr id="31" name="TextBox 30">
                <a:extLst>
                  <a:ext uri="{FF2B5EF4-FFF2-40B4-BE49-F238E27FC236}">
                    <a16:creationId xmlns:a16="http://schemas.microsoft.com/office/drawing/2014/main" id="{A2C20F93-E09B-4A2D-B839-B0EFE864B4C9}"/>
                  </a:ext>
                </a:extLst>
              </p:cNvPr>
              <p:cNvSpPr txBox="1">
                <a:spLocks noRot="1" noChangeAspect="1" noMove="1" noResize="1" noEditPoints="1" noAdjustHandles="1" noChangeArrowheads="1" noChangeShapeType="1" noTextEdit="1"/>
              </p:cNvSpPr>
              <p:nvPr/>
            </p:nvSpPr>
            <p:spPr>
              <a:xfrm rot="16200000">
                <a:off x="1542718" y="1782872"/>
                <a:ext cx="1454151" cy="338554"/>
              </a:xfrm>
              <a:prstGeom prst="rect">
                <a:avLst/>
              </a:prstGeom>
              <a:blipFill>
                <a:blip r:embed="rId6"/>
                <a:stretch>
                  <a:fillRect l="-3636" r="-25455"/>
                </a:stretch>
              </a:blipFill>
            </p:spPr>
            <p:txBody>
              <a:bodyPr/>
              <a:lstStyle/>
              <a:p>
                <a:r>
                  <a:rPr lang="en-US">
                    <a:noFill/>
                  </a:rPr>
                  <a:t> </a:t>
                </a:r>
              </a:p>
            </p:txBody>
          </p:sp>
        </mc:Fallback>
      </mc:AlternateContent>
      <p:sp>
        <p:nvSpPr>
          <p:cNvPr id="33" name="TextBox 32"/>
          <p:cNvSpPr txBox="1"/>
          <p:nvPr/>
        </p:nvSpPr>
        <p:spPr>
          <a:xfrm>
            <a:off x="166497" y="135147"/>
            <a:ext cx="332511" cy="454370"/>
          </a:xfrm>
          <a:prstGeom prst="rect">
            <a:avLst/>
          </a:prstGeom>
          <a:noFill/>
        </p:spPr>
        <p:txBody>
          <a:bodyPr wrap="square" lIns="84217" tIns="42108" rIns="84217" bIns="42108" rtlCol="0">
            <a:spAutoFit/>
          </a:bodyPr>
          <a:lstStyle/>
          <a:p>
            <a:r>
              <a:rPr lang="en-US" sz="2400" b="1" dirty="0"/>
              <a:t>A</a:t>
            </a:r>
          </a:p>
        </p:txBody>
      </p:sp>
      <p:grpSp>
        <p:nvGrpSpPr>
          <p:cNvPr id="36" name="Group 35">
            <a:extLst>
              <a:ext uri="{FF2B5EF4-FFF2-40B4-BE49-F238E27FC236}">
                <a16:creationId xmlns:a16="http://schemas.microsoft.com/office/drawing/2014/main" id="{71B136A0-8A4E-4721-9DB7-152E7924AEA1}"/>
              </a:ext>
            </a:extLst>
          </p:cNvPr>
          <p:cNvGrpSpPr/>
          <p:nvPr/>
        </p:nvGrpSpPr>
        <p:grpSpPr>
          <a:xfrm>
            <a:off x="1189367" y="1105118"/>
            <a:ext cx="799461" cy="1602680"/>
            <a:chOff x="4197703" y="1140520"/>
            <a:chExt cx="799461" cy="1602681"/>
          </a:xfrm>
        </p:grpSpPr>
        <p:sp>
          <p:nvSpPr>
            <p:cNvPr id="37" name="TextBox 36">
              <a:extLst>
                <a:ext uri="{FF2B5EF4-FFF2-40B4-BE49-F238E27FC236}">
                  <a16:creationId xmlns:a16="http://schemas.microsoft.com/office/drawing/2014/main" id="{003B6653-8EC6-4CD6-A933-4E30B2A67311}"/>
                </a:ext>
              </a:extLst>
            </p:cNvPr>
            <p:cNvSpPr txBox="1"/>
            <p:nvPr/>
          </p:nvSpPr>
          <p:spPr>
            <a:xfrm>
              <a:off x="4409948" y="1140520"/>
              <a:ext cx="552656" cy="246221"/>
            </a:xfrm>
            <a:prstGeom prst="rect">
              <a:avLst/>
            </a:prstGeom>
            <a:noFill/>
          </p:spPr>
          <p:txBody>
            <a:bodyPr wrap="square" rtlCol="0">
              <a:spAutoFit/>
            </a:bodyPr>
            <a:lstStyle/>
            <a:p>
              <a:pPr algn="ctr"/>
              <a:r>
                <a:rPr lang="en-US" sz="1000" b="1" dirty="0"/>
                <a:t>MSC01</a:t>
              </a:r>
            </a:p>
          </p:txBody>
        </p:sp>
        <p:sp>
          <p:nvSpPr>
            <p:cNvPr id="38" name="TextBox 37">
              <a:extLst>
                <a:ext uri="{FF2B5EF4-FFF2-40B4-BE49-F238E27FC236}">
                  <a16:creationId xmlns:a16="http://schemas.microsoft.com/office/drawing/2014/main" id="{633AFEA5-3273-4226-9442-F13CF7A1D3C1}"/>
                </a:ext>
              </a:extLst>
            </p:cNvPr>
            <p:cNvSpPr txBox="1"/>
            <p:nvPr/>
          </p:nvSpPr>
          <p:spPr>
            <a:xfrm>
              <a:off x="4409948" y="1289072"/>
              <a:ext cx="552656" cy="246221"/>
            </a:xfrm>
            <a:prstGeom prst="rect">
              <a:avLst/>
            </a:prstGeom>
            <a:noFill/>
          </p:spPr>
          <p:txBody>
            <a:bodyPr wrap="square" rtlCol="0">
              <a:spAutoFit/>
            </a:bodyPr>
            <a:lstStyle/>
            <a:p>
              <a:pPr algn="ctr"/>
              <a:r>
                <a:rPr lang="en-US" sz="1000" b="1" dirty="0"/>
                <a:t>MSC02</a:t>
              </a:r>
            </a:p>
          </p:txBody>
        </p:sp>
        <p:sp>
          <p:nvSpPr>
            <p:cNvPr id="39" name="TextBox 38">
              <a:extLst>
                <a:ext uri="{FF2B5EF4-FFF2-40B4-BE49-F238E27FC236}">
                  <a16:creationId xmlns:a16="http://schemas.microsoft.com/office/drawing/2014/main" id="{BA2AF6BA-4E1E-43C7-935E-DFBD65E686DC}"/>
                </a:ext>
              </a:extLst>
            </p:cNvPr>
            <p:cNvSpPr txBox="1"/>
            <p:nvPr/>
          </p:nvSpPr>
          <p:spPr>
            <a:xfrm>
              <a:off x="4409948" y="1439607"/>
              <a:ext cx="552656" cy="246221"/>
            </a:xfrm>
            <a:prstGeom prst="rect">
              <a:avLst/>
            </a:prstGeom>
            <a:noFill/>
          </p:spPr>
          <p:txBody>
            <a:bodyPr wrap="square" rtlCol="0">
              <a:spAutoFit/>
            </a:bodyPr>
            <a:lstStyle/>
            <a:p>
              <a:pPr algn="ctr"/>
              <a:r>
                <a:rPr lang="en-US" sz="1000" b="1" dirty="0"/>
                <a:t>MSC03</a:t>
              </a:r>
            </a:p>
          </p:txBody>
        </p:sp>
        <p:sp>
          <p:nvSpPr>
            <p:cNvPr id="40" name="TextBox 39">
              <a:extLst>
                <a:ext uri="{FF2B5EF4-FFF2-40B4-BE49-F238E27FC236}">
                  <a16:creationId xmlns:a16="http://schemas.microsoft.com/office/drawing/2014/main" id="{CC79687F-8D75-40C6-BC45-8E6FFC8FD86E}"/>
                </a:ext>
              </a:extLst>
            </p:cNvPr>
            <p:cNvSpPr txBox="1"/>
            <p:nvPr/>
          </p:nvSpPr>
          <p:spPr>
            <a:xfrm>
              <a:off x="4409948" y="1593870"/>
              <a:ext cx="552656" cy="246221"/>
            </a:xfrm>
            <a:prstGeom prst="rect">
              <a:avLst/>
            </a:prstGeom>
            <a:noFill/>
          </p:spPr>
          <p:txBody>
            <a:bodyPr wrap="square" rtlCol="0">
              <a:spAutoFit/>
            </a:bodyPr>
            <a:lstStyle/>
            <a:p>
              <a:pPr algn="ctr"/>
              <a:r>
                <a:rPr lang="en-US" sz="1000" b="1" dirty="0"/>
                <a:t>MSC04</a:t>
              </a:r>
            </a:p>
          </p:txBody>
        </p:sp>
        <p:sp>
          <p:nvSpPr>
            <p:cNvPr id="41" name="TextBox 40">
              <a:extLst>
                <a:ext uri="{FF2B5EF4-FFF2-40B4-BE49-F238E27FC236}">
                  <a16:creationId xmlns:a16="http://schemas.microsoft.com/office/drawing/2014/main" id="{49B6850F-2074-493E-AD59-0A9647C53DA4}"/>
                </a:ext>
              </a:extLst>
            </p:cNvPr>
            <p:cNvSpPr txBox="1"/>
            <p:nvPr/>
          </p:nvSpPr>
          <p:spPr>
            <a:xfrm>
              <a:off x="4409948" y="1746270"/>
              <a:ext cx="552656" cy="246221"/>
            </a:xfrm>
            <a:prstGeom prst="rect">
              <a:avLst/>
            </a:prstGeom>
            <a:noFill/>
          </p:spPr>
          <p:txBody>
            <a:bodyPr wrap="square" rtlCol="0">
              <a:spAutoFit/>
            </a:bodyPr>
            <a:lstStyle/>
            <a:p>
              <a:pPr algn="ctr"/>
              <a:r>
                <a:rPr lang="en-US" sz="1000" b="1" dirty="0"/>
                <a:t>MSC05</a:t>
              </a:r>
            </a:p>
          </p:txBody>
        </p:sp>
        <p:sp>
          <p:nvSpPr>
            <p:cNvPr id="42" name="Rectangle 41">
              <a:extLst>
                <a:ext uri="{FF2B5EF4-FFF2-40B4-BE49-F238E27FC236}">
                  <a16:creationId xmlns:a16="http://schemas.microsoft.com/office/drawing/2014/main" id="{DBED145A-8D99-4655-BFDA-2A062A0DCAEB}"/>
                </a:ext>
              </a:extLst>
            </p:cNvPr>
            <p:cNvSpPr/>
            <p:nvPr/>
          </p:nvSpPr>
          <p:spPr>
            <a:xfrm rot="5400000">
              <a:off x="4296656" y="1280222"/>
              <a:ext cx="82141" cy="27424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43" name="Rectangle 42">
              <a:extLst>
                <a:ext uri="{FF2B5EF4-FFF2-40B4-BE49-F238E27FC236}">
                  <a16:creationId xmlns:a16="http://schemas.microsoft.com/office/drawing/2014/main" id="{CE78698A-40FB-475E-8438-5C5488B69F98}"/>
                </a:ext>
              </a:extLst>
            </p:cNvPr>
            <p:cNvSpPr/>
            <p:nvPr/>
          </p:nvSpPr>
          <p:spPr>
            <a:xfrm rot="5400000">
              <a:off x="4296655" y="1427950"/>
              <a:ext cx="82141" cy="274240"/>
            </a:xfrm>
            <a:prstGeom prst="rect">
              <a:avLst/>
            </a:prstGeom>
            <a:solidFill>
              <a:srgbClr val="35E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44" name="Rectangle 43">
              <a:extLst>
                <a:ext uri="{FF2B5EF4-FFF2-40B4-BE49-F238E27FC236}">
                  <a16:creationId xmlns:a16="http://schemas.microsoft.com/office/drawing/2014/main" id="{F97CC27D-D3C4-4B0F-8AE7-74B0A6B4AA0D}"/>
                </a:ext>
              </a:extLst>
            </p:cNvPr>
            <p:cNvSpPr/>
            <p:nvPr/>
          </p:nvSpPr>
          <p:spPr>
            <a:xfrm rot="5400000">
              <a:off x="4296656" y="1126512"/>
              <a:ext cx="82141" cy="274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Arial" panose="020B0604020202020204" pitchFamily="34" charset="0"/>
                <a:cs typeface="Arial" panose="020B0604020202020204" pitchFamily="34" charset="0"/>
              </a:endParaRPr>
            </a:p>
          </p:txBody>
        </p:sp>
        <p:sp>
          <p:nvSpPr>
            <p:cNvPr id="45" name="Rectangle 44">
              <a:extLst>
                <a:ext uri="{FF2B5EF4-FFF2-40B4-BE49-F238E27FC236}">
                  <a16:creationId xmlns:a16="http://schemas.microsoft.com/office/drawing/2014/main" id="{2749839B-5515-4C3F-A04E-3EF9381A8F39}"/>
                </a:ext>
              </a:extLst>
            </p:cNvPr>
            <p:cNvSpPr/>
            <p:nvPr/>
          </p:nvSpPr>
          <p:spPr>
            <a:xfrm rot="5400000">
              <a:off x="4296654" y="1732064"/>
              <a:ext cx="82140" cy="274240"/>
            </a:xfrm>
            <a:prstGeom prst="rect">
              <a:avLst/>
            </a:prstGeom>
            <a:solidFill>
              <a:srgbClr val="0C1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46" name="Rectangle 45">
              <a:extLst>
                <a:ext uri="{FF2B5EF4-FFF2-40B4-BE49-F238E27FC236}">
                  <a16:creationId xmlns:a16="http://schemas.microsoft.com/office/drawing/2014/main" id="{A1D5CF02-E077-483D-BF84-BF9F3CF5E581}"/>
                </a:ext>
              </a:extLst>
            </p:cNvPr>
            <p:cNvSpPr/>
            <p:nvPr/>
          </p:nvSpPr>
          <p:spPr>
            <a:xfrm rot="5400000">
              <a:off x="4296654" y="1581713"/>
              <a:ext cx="82141" cy="27424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47" name="Rectangle 46">
              <a:extLst>
                <a:ext uri="{FF2B5EF4-FFF2-40B4-BE49-F238E27FC236}">
                  <a16:creationId xmlns:a16="http://schemas.microsoft.com/office/drawing/2014/main" id="{EAE0A21B-71B6-4A6E-ADD1-CC8034A8AE42}"/>
                </a:ext>
              </a:extLst>
            </p:cNvPr>
            <p:cNvSpPr/>
            <p:nvPr/>
          </p:nvSpPr>
          <p:spPr>
            <a:xfrm rot="5400000">
              <a:off x="4296653" y="1880119"/>
              <a:ext cx="82141" cy="274240"/>
            </a:xfrm>
            <a:prstGeom prst="rect">
              <a:avLst/>
            </a:prstGeom>
            <a:solidFill>
              <a:srgbClr val="00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48" name="Rectangle 47">
              <a:extLst>
                <a:ext uri="{FF2B5EF4-FFF2-40B4-BE49-F238E27FC236}">
                  <a16:creationId xmlns:a16="http://schemas.microsoft.com/office/drawing/2014/main" id="{1A7DF4DF-D2E9-4910-8358-ACD6237C8FD2}"/>
                </a:ext>
              </a:extLst>
            </p:cNvPr>
            <p:cNvSpPr/>
            <p:nvPr/>
          </p:nvSpPr>
          <p:spPr>
            <a:xfrm rot="5400000">
              <a:off x="4296652" y="2032412"/>
              <a:ext cx="82141" cy="274240"/>
            </a:xfrm>
            <a:prstGeom prst="rect">
              <a:avLst/>
            </a:prstGeom>
            <a:solidFill>
              <a:srgbClr val="FD3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49" name="Rectangle 48">
              <a:extLst>
                <a:ext uri="{FF2B5EF4-FFF2-40B4-BE49-F238E27FC236}">
                  <a16:creationId xmlns:a16="http://schemas.microsoft.com/office/drawing/2014/main" id="{426445B1-D7B0-4832-A0EE-C82CE7B7C9CD}"/>
                </a:ext>
              </a:extLst>
            </p:cNvPr>
            <p:cNvSpPr/>
            <p:nvPr/>
          </p:nvSpPr>
          <p:spPr>
            <a:xfrm rot="5400000">
              <a:off x="4293752" y="2485674"/>
              <a:ext cx="82141" cy="27424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B5AE12AB-4B57-475E-A321-0EF541E24A22}"/>
                </a:ext>
              </a:extLst>
            </p:cNvPr>
            <p:cNvSpPr txBox="1"/>
            <p:nvPr/>
          </p:nvSpPr>
          <p:spPr>
            <a:xfrm>
              <a:off x="4393422" y="1888857"/>
              <a:ext cx="601838" cy="246221"/>
            </a:xfrm>
            <a:prstGeom prst="rect">
              <a:avLst/>
            </a:prstGeom>
            <a:noFill/>
          </p:spPr>
          <p:txBody>
            <a:bodyPr wrap="square" rtlCol="0">
              <a:spAutoFit/>
            </a:bodyPr>
            <a:lstStyle/>
            <a:p>
              <a:pPr algn="ctr"/>
              <a:r>
                <a:rPr lang="en-US" sz="1000" b="1" dirty="0"/>
                <a:t>MSC06</a:t>
              </a:r>
            </a:p>
          </p:txBody>
        </p:sp>
        <p:sp>
          <p:nvSpPr>
            <p:cNvPr id="51" name="TextBox 50">
              <a:extLst>
                <a:ext uri="{FF2B5EF4-FFF2-40B4-BE49-F238E27FC236}">
                  <a16:creationId xmlns:a16="http://schemas.microsoft.com/office/drawing/2014/main" id="{1C5B7076-5740-472C-87EC-2757EC896615}"/>
                </a:ext>
              </a:extLst>
            </p:cNvPr>
            <p:cNvSpPr txBox="1"/>
            <p:nvPr/>
          </p:nvSpPr>
          <p:spPr>
            <a:xfrm>
              <a:off x="4395326" y="2040750"/>
              <a:ext cx="601838" cy="246221"/>
            </a:xfrm>
            <a:prstGeom prst="rect">
              <a:avLst/>
            </a:prstGeom>
            <a:noFill/>
          </p:spPr>
          <p:txBody>
            <a:bodyPr wrap="square" rtlCol="0">
              <a:spAutoFit/>
            </a:bodyPr>
            <a:lstStyle/>
            <a:p>
              <a:pPr algn="ctr"/>
              <a:r>
                <a:rPr lang="en-US" sz="1000" b="1" dirty="0"/>
                <a:t>MSC07</a:t>
              </a:r>
            </a:p>
          </p:txBody>
        </p:sp>
        <p:sp>
          <p:nvSpPr>
            <p:cNvPr id="52" name="TextBox 51">
              <a:extLst>
                <a:ext uri="{FF2B5EF4-FFF2-40B4-BE49-F238E27FC236}">
                  <a16:creationId xmlns:a16="http://schemas.microsoft.com/office/drawing/2014/main" id="{FA96A070-E657-425A-A564-C0E14C55B8BF}"/>
                </a:ext>
              </a:extLst>
            </p:cNvPr>
            <p:cNvSpPr txBox="1"/>
            <p:nvPr/>
          </p:nvSpPr>
          <p:spPr>
            <a:xfrm>
              <a:off x="4395326" y="2195080"/>
              <a:ext cx="601838" cy="246221"/>
            </a:xfrm>
            <a:prstGeom prst="rect">
              <a:avLst/>
            </a:prstGeom>
            <a:noFill/>
          </p:spPr>
          <p:txBody>
            <a:bodyPr wrap="square" rtlCol="0">
              <a:spAutoFit/>
            </a:bodyPr>
            <a:lstStyle/>
            <a:p>
              <a:pPr algn="ctr"/>
              <a:r>
                <a:rPr lang="en-US" sz="1000" b="1" dirty="0"/>
                <a:t>MSC08</a:t>
              </a:r>
            </a:p>
          </p:txBody>
        </p:sp>
        <p:sp>
          <p:nvSpPr>
            <p:cNvPr id="53" name="TextBox 52">
              <a:extLst>
                <a:ext uri="{FF2B5EF4-FFF2-40B4-BE49-F238E27FC236}">
                  <a16:creationId xmlns:a16="http://schemas.microsoft.com/office/drawing/2014/main" id="{2150B588-CF31-4E57-BAC8-7F69A7A928E3}"/>
                </a:ext>
              </a:extLst>
            </p:cNvPr>
            <p:cNvSpPr txBox="1"/>
            <p:nvPr/>
          </p:nvSpPr>
          <p:spPr>
            <a:xfrm>
              <a:off x="4395326" y="2346384"/>
              <a:ext cx="601838" cy="246221"/>
            </a:xfrm>
            <a:prstGeom prst="rect">
              <a:avLst/>
            </a:prstGeom>
            <a:noFill/>
          </p:spPr>
          <p:txBody>
            <a:bodyPr wrap="square" rtlCol="0">
              <a:spAutoFit/>
            </a:bodyPr>
            <a:lstStyle/>
            <a:p>
              <a:pPr algn="ctr"/>
              <a:r>
                <a:rPr lang="en-US" sz="1000" b="1" dirty="0"/>
                <a:t>MSC09</a:t>
              </a:r>
            </a:p>
          </p:txBody>
        </p:sp>
        <p:sp>
          <p:nvSpPr>
            <p:cNvPr id="54" name="TextBox 53">
              <a:extLst>
                <a:ext uri="{FF2B5EF4-FFF2-40B4-BE49-F238E27FC236}">
                  <a16:creationId xmlns:a16="http://schemas.microsoft.com/office/drawing/2014/main" id="{266C23E9-0C9C-40E2-B434-9C3647B3775D}"/>
                </a:ext>
              </a:extLst>
            </p:cNvPr>
            <p:cNvSpPr txBox="1"/>
            <p:nvPr/>
          </p:nvSpPr>
          <p:spPr>
            <a:xfrm>
              <a:off x="4395326" y="2496980"/>
              <a:ext cx="601838" cy="246221"/>
            </a:xfrm>
            <a:prstGeom prst="rect">
              <a:avLst/>
            </a:prstGeom>
            <a:noFill/>
          </p:spPr>
          <p:txBody>
            <a:bodyPr wrap="square" rtlCol="0">
              <a:spAutoFit/>
            </a:bodyPr>
            <a:lstStyle/>
            <a:p>
              <a:pPr algn="ctr"/>
              <a:r>
                <a:rPr lang="en-US" sz="1000" b="1" dirty="0"/>
                <a:t>MSC10</a:t>
              </a:r>
            </a:p>
          </p:txBody>
        </p:sp>
        <p:sp>
          <p:nvSpPr>
            <p:cNvPr id="55" name="Rectangle 54">
              <a:extLst>
                <a:ext uri="{FF2B5EF4-FFF2-40B4-BE49-F238E27FC236}">
                  <a16:creationId xmlns:a16="http://schemas.microsoft.com/office/drawing/2014/main" id="{AD1DE6FA-8120-4E30-9E3E-FD12AB5BDCF0}"/>
                </a:ext>
              </a:extLst>
            </p:cNvPr>
            <p:cNvSpPr/>
            <p:nvPr/>
          </p:nvSpPr>
          <p:spPr>
            <a:xfrm rot="5400000">
              <a:off x="4296650" y="2335323"/>
              <a:ext cx="82141" cy="274240"/>
            </a:xfrm>
            <a:prstGeom prst="rect">
              <a:avLst/>
            </a:prstGeom>
            <a:solidFill>
              <a:srgbClr val="02B6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sp>
          <p:nvSpPr>
            <p:cNvPr id="56" name="Rectangle 55">
              <a:extLst>
                <a:ext uri="{FF2B5EF4-FFF2-40B4-BE49-F238E27FC236}">
                  <a16:creationId xmlns:a16="http://schemas.microsoft.com/office/drawing/2014/main" id="{50D6A35F-8D74-47C3-A98F-F0CAA1C13485}"/>
                </a:ext>
              </a:extLst>
            </p:cNvPr>
            <p:cNvSpPr/>
            <p:nvPr/>
          </p:nvSpPr>
          <p:spPr>
            <a:xfrm rot="5400000">
              <a:off x="4296651" y="2181070"/>
              <a:ext cx="82141" cy="2742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Arial" panose="020B0604020202020204" pitchFamily="34" charset="0"/>
                <a:cs typeface="Arial" panose="020B0604020202020204" pitchFamily="34" charset="0"/>
              </a:endParaRPr>
            </a:p>
          </p:txBody>
        </p:sp>
      </p:grpSp>
      <p:sp>
        <p:nvSpPr>
          <p:cNvPr id="59" name="TextBox 58">
            <a:extLst>
              <a:ext uri="{FF2B5EF4-FFF2-40B4-BE49-F238E27FC236}">
                <a16:creationId xmlns:a16="http://schemas.microsoft.com/office/drawing/2014/main" id="{B1FEACCA-FEC0-4D7C-948B-04644F766AD7}"/>
              </a:ext>
            </a:extLst>
          </p:cNvPr>
          <p:cNvSpPr txBox="1"/>
          <p:nvPr/>
        </p:nvSpPr>
        <p:spPr>
          <a:xfrm>
            <a:off x="3759380" y="1981200"/>
            <a:ext cx="649673"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r>
              <a:rPr lang="en-US" sz="1200" b="1" dirty="0">
                <a:latin typeface="Arial" panose="020B0604020202020204" pitchFamily="34" charset="0"/>
                <a:cs typeface="Arial" panose="020B0604020202020204" pitchFamily="34" charset="0"/>
              </a:rPr>
              <a:t> = .92</a:t>
            </a:r>
          </a:p>
        </p:txBody>
      </p:sp>
      <p:sp>
        <p:nvSpPr>
          <p:cNvPr id="60" name="TextBox 59">
            <a:extLst>
              <a:ext uri="{FF2B5EF4-FFF2-40B4-BE49-F238E27FC236}">
                <a16:creationId xmlns:a16="http://schemas.microsoft.com/office/drawing/2014/main" id="{C33250B8-2664-4A2C-845D-23AC20073FF3}"/>
              </a:ext>
            </a:extLst>
          </p:cNvPr>
          <p:cNvSpPr txBox="1"/>
          <p:nvPr/>
        </p:nvSpPr>
        <p:spPr>
          <a:xfrm>
            <a:off x="6522650" y="1981200"/>
            <a:ext cx="649673" cy="269704"/>
          </a:xfrm>
          <a:prstGeom prst="rect">
            <a:avLst/>
          </a:prstGeom>
          <a:noFill/>
        </p:spPr>
        <p:txBody>
          <a:bodyPr wrap="square" lIns="84217" tIns="42108" rIns="84217" bIns="42108" rtlCol="0">
            <a:spAutoFit/>
          </a:bodyPr>
          <a:lstStyle/>
          <a:p>
            <a:pPr algn="ctr"/>
            <a:r>
              <a:rPr lang="en-US" sz="1200" b="1" i="1" dirty="0">
                <a:latin typeface="Arial" panose="020B0604020202020204" pitchFamily="34" charset="0"/>
                <a:cs typeface="Arial" panose="020B0604020202020204" pitchFamily="34" charset="0"/>
              </a:rPr>
              <a:t>r</a:t>
            </a:r>
            <a:r>
              <a:rPr lang="en-US" sz="1200" b="1" dirty="0">
                <a:latin typeface="Arial" panose="020B0604020202020204" pitchFamily="34" charset="0"/>
                <a:cs typeface="Arial" panose="020B0604020202020204" pitchFamily="34" charset="0"/>
              </a:rPr>
              <a:t> = .88</a:t>
            </a:r>
          </a:p>
        </p:txBody>
      </p:sp>
      <mc:AlternateContent xmlns:mc="http://schemas.openxmlformats.org/markup-compatibility/2006" xmlns:a14="http://schemas.microsoft.com/office/drawing/2010/main">
        <mc:Choice Requires="a14">
          <p:sp>
            <p:nvSpPr>
              <p:cNvPr id="61" name="TextBox 60">
                <a:extLst>
                  <a:ext uri="{FF2B5EF4-FFF2-40B4-BE49-F238E27FC236}">
                    <a16:creationId xmlns:a16="http://schemas.microsoft.com/office/drawing/2014/main" id="{A2C20F93-E09B-4A2D-B839-B0EFE864B4C9}"/>
                  </a:ext>
                </a:extLst>
              </p:cNvPr>
              <p:cNvSpPr txBox="1"/>
              <p:nvPr/>
            </p:nvSpPr>
            <p:spPr>
              <a:xfrm rot="16200000">
                <a:off x="4257734" y="1795253"/>
                <a:ext cx="1424291" cy="338554"/>
              </a:xfrm>
              <a:prstGeom prst="rect">
                <a:avLst/>
              </a:prstGeom>
              <a:noFill/>
            </p:spPr>
            <p:txBody>
              <a:bodyPr wrap="square" rtlCol="0">
                <a:spAutoFit/>
              </a:bodyPr>
              <a:lstStyle/>
              <a:p>
                <a:pPr algn="ctr"/>
                <a:r>
                  <a:rPr lang="en-US" sz="1600" dirty="0">
                    <a:cs typeface="Arial" panose="020B0604020202020204" pitchFamily="34" charset="0"/>
                  </a:rPr>
                  <a:t>Surrogate </a:t>
                </a:r>
                <a14:m>
                  <m:oMath xmlns:m="http://schemas.openxmlformats.org/officeDocument/2006/math">
                    <m:sSub>
                      <m:sSubPr>
                        <m:ctrlPr>
                          <a:rPr lang="en-US" sz="1600" i="1">
                            <a:latin typeface="Cambria Math" panose="02040503050406030204" pitchFamily="18" charset="0"/>
                            <a:cs typeface="Arial" panose="020B0604020202020204" pitchFamily="34" charset="0"/>
                          </a:rPr>
                        </m:ctrlPr>
                      </m:sSubPr>
                      <m:e>
                        <m:r>
                          <m:rPr>
                            <m:sty m:val="p"/>
                          </m:rPr>
                          <a:rPr lang="en-US" sz="1600">
                            <a:latin typeface="Cambria Math"/>
                            <a:ea typeface="Cambria Math"/>
                            <a:cs typeface="Arial" panose="020B0604020202020204" pitchFamily="34" charset="0"/>
                          </a:rPr>
                          <m:t>σ</m:t>
                        </m:r>
                      </m:e>
                      <m:sub>
                        <m:r>
                          <a:rPr lang="en-US" sz="1600" i="1">
                            <a:latin typeface="Cambria Math"/>
                            <a:cs typeface="Arial" panose="020B0604020202020204" pitchFamily="34" charset="0"/>
                          </a:rPr>
                          <m:t>𝐹𝐶</m:t>
                        </m:r>
                      </m:sub>
                    </m:sSub>
                  </m:oMath>
                </a14:m>
                <a:endParaRPr lang="en-US" i="1" dirty="0">
                  <a:latin typeface="Symbol" panose="05050102010706020507" pitchFamily="18" charset="2"/>
                  <a:cs typeface="Arial" panose="020B0604020202020204" pitchFamily="34" charset="0"/>
                </a:endParaRPr>
              </a:p>
            </p:txBody>
          </p:sp>
        </mc:Choice>
        <mc:Fallback xmlns="">
          <p:sp>
            <p:nvSpPr>
              <p:cNvPr id="61" name="TextBox 60">
                <a:extLst>
                  <a:ext uri="{FF2B5EF4-FFF2-40B4-BE49-F238E27FC236}">
                    <a16:creationId xmlns:a16="http://schemas.microsoft.com/office/drawing/2014/main" id="{A2C20F93-E09B-4A2D-B839-B0EFE864B4C9}"/>
                  </a:ext>
                </a:extLst>
              </p:cNvPr>
              <p:cNvSpPr txBox="1">
                <a:spLocks noRot="1" noChangeAspect="1" noMove="1" noResize="1" noEditPoints="1" noAdjustHandles="1" noChangeArrowheads="1" noChangeShapeType="1" noTextEdit="1"/>
              </p:cNvSpPr>
              <p:nvPr/>
            </p:nvSpPr>
            <p:spPr>
              <a:xfrm rot="16200000">
                <a:off x="4257734" y="1795253"/>
                <a:ext cx="1424291" cy="338554"/>
              </a:xfrm>
              <a:prstGeom prst="rect">
                <a:avLst/>
              </a:prstGeom>
              <a:blipFill>
                <a:blip r:embed="rId7"/>
                <a:stretch>
                  <a:fillRect l="-3636" r="-23636"/>
                </a:stretch>
              </a:blipFill>
            </p:spPr>
            <p:txBody>
              <a:bodyPr/>
              <a:lstStyle/>
              <a:p>
                <a:r>
                  <a:rPr lang="en-US">
                    <a:noFill/>
                  </a:rPr>
                  <a:t> </a:t>
                </a:r>
              </a:p>
            </p:txBody>
          </p:sp>
        </mc:Fallback>
      </mc:AlternateContent>
      <p:sp>
        <p:nvSpPr>
          <p:cNvPr id="57" name="TextBox 56">
            <a:extLst>
              <a:ext uri="{FF2B5EF4-FFF2-40B4-BE49-F238E27FC236}">
                <a16:creationId xmlns:a16="http://schemas.microsoft.com/office/drawing/2014/main" id="{32368013-607F-461B-8B32-9C710F326707}"/>
              </a:ext>
            </a:extLst>
          </p:cNvPr>
          <p:cNvSpPr txBox="1"/>
          <p:nvPr/>
        </p:nvSpPr>
        <p:spPr>
          <a:xfrm>
            <a:off x="2558489" y="356370"/>
            <a:ext cx="2032571" cy="331260"/>
          </a:xfrm>
          <a:prstGeom prst="rect">
            <a:avLst/>
          </a:prstGeom>
          <a:noFill/>
        </p:spPr>
        <p:txBody>
          <a:bodyPr wrap="square" lIns="84217" tIns="42108" rIns="84217" bIns="42108" rtlCol="0">
            <a:spAutoFit/>
          </a:bodyPr>
          <a:lstStyle/>
          <a:p>
            <a:pPr algn="ctr"/>
            <a:r>
              <a:rPr lang="en-US" sz="1600" b="1" dirty="0">
                <a:latin typeface="Arial" panose="020B0604020202020204" pitchFamily="34" charset="0"/>
                <a:cs typeface="Arial" panose="020B0604020202020204" pitchFamily="34" charset="0"/>
              </a:rPr>
              <a:t>Surrogate TD</a:t>
            </a:r>
            <a:endParaRPr lang="en-US" sz="1600" b="1" i="1" dirty="0">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D37036E5-A3FA-49BE-BA19-A5042897E57A}"/>
              </a:ext>
            </a:extLst>
          </p:cNvPr>
          <p:cNvSpPr txBox="1"/>
          <p:nvPr/>
        </p:nvSpPr>
        <p:spPr>
          <a:xfrm>
            <a:off x="5358431" y="356370"/>
            <a:ext cx="2032571" cy="331260"/>
          </a:xfrm>
          <a:prstGeom prst="rect">
            <a:avLst/>
          </a:prstGeom>
          <a:noFill/>
        </p:spPr>
        <p:txBody>
          <a:bodyPr wrap="square" lIns="84217" tIns="42108" rIns="84217" bIns="42108" rtlCol="0">
            <a:spAutoFit/>
          </a:bodyPr>
          <a:lstStyle/>
          <a:p>
            <a:pPr algn="ctr"/>
            <a:r>
              <a:rPr lang="en-US" sz="1600" b="1" dirty="0">
                <a:latin typeface="Arial" panose="020B0604020202020204" pitchFamily="34" charset="0"/>
                <a:cs typeface="Arial" panose="020B0604020202020204" pitchFamily="34" charset="0"/>
              </a:rPr>
              <a:t>Surrogate FC</a:t>
            </a:r>
            <a:endParaRPr lang="en-US" sz="1600" b="1" i="1"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C5762930-557D-44D1-8D68-C622379D54F0}"/>
              </a:ext>
            </a:extLst>
          </p:cNvPr>
          <p:cNvSpPr txBox="1"/>
          <p:nvPr/>
        </p:nvSpPr>
        <p:spPr>
          <a:xfrm>
            <a:off x="7848600" y="2"/>
            <a:ext cx="1295400" cy="461665"/>
          </a:xfrm>
          <a:prstGeom prst="rect">
            <a:avLst/>
          </a:prstGeom>
          <a:noFill/>
        </p:spPr>
        <p:txBody>
          <a:bodyPr wrap="square" rtlCol="0">
            <a:spAutoFit/>
          </a:bodyPr>
          <a:lstStyle/>
          <a:p>
            <a:pPr algn="r"/>
            <a:r>
              <a:rPr lang="en-US" sz="2400" b="1" dirty="0"/>
              <a:t>Fig. 9</a:t>
            </a:r>
          </a:p>
        </p:txBody>
      </p:sp>
    </p:spTree>
    <p:extLst>
      <p:ext uri="{BB962C8B-B14F-4D97-AF65-F5344CB8AC3E}">
        <p14:creationId xmlns:p14="http://schemas.microsoft.com/office/powerpoint/2010/main" val="922562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85594</TotalTime>
  <Words>1169</Words>
  <Application>Microsoft Office PowerPoint</Application>
  <PresentationFormat>Custom</PresentationFormat>
  <Paragraphs>447</Paragraphs>
  <Slides>11</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Aharoni</vt:lpstr>
      <vt:lpstr>Arial</vt:lpstr>
      <vt:lpstr>Calibri</vt:lpstr>
      <vt:lpstr>Cambria Math</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Supplementary figures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csg</dc:creator>
  <cp:lastModifiedBy>Ryan Raut</cp:lastModifiedBy>
  <cp:revision>396</cp:revision>
  <dcterms:created xsi:type="dcterms:W3CDTF">2018-05-22T17:44:38Z</dcterms:created>
  <dcterms:modified xsi:type="dcterms:W3CDTF">2019-03-13T01:03:50Z</dcterms:modified>
</cp:coreProperties>
</file>