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0" r:id="rId2"/>
    <p:sldId id="283" r:id="rId3"/>
    <p:sldId id="273" r:id="rId4"/>
    <p:sldId id="275" r:id="rId5"/>
    <p:sldId id="279" r:id="rId6"/>
  </p:sldIdLst>
  <p:sldSz cx="9144000" cy="109728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5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DCD03"/>
    <a:srgbClr val="FF00FF"/>
    <a:srgbClr val="FFED01"/>
    <a:srgbClr val="FDDF03"/>
    <a:srgbClr val="F6D40A"/>
    <a:srgbClr val="F3850D"/>
    <a:srgbClr val="0000FF"/>
    <a:srgbClr val="009242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2" autoAdjust="0"/>
    <p:restoredTop sz="88172" autoAdjust="0"/>
  </p:normalViewPr>
  <p:slideViewPr>
    <p:cSldViewPr showGuides="1">
      <p:cViewPr varScale="1">
        <p:scale>
          <a:sx n="37" d="100"/>
          <a:sy n="37" d="100"/>
        </p:scale>
        <p:origin x="2120" y="40"/>
      </p:cViewPr>
      <p:guideLst>
        <p:guide orient="horz" pos="345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F3782-E866-48B8-8CF6-C354B1410B37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0250" y="685800"/>
            <a:ext cx="2857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9496B0-A234-4EAD-BD6E-E25A1352E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85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0250" y="685800"/>
            <a:ext cx="28575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Figure S1. FC sampling variability is determined by data quantity in units of time. (A) 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Surrogate zero-lag (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𝜏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= 0 s) time series reveal a strong inverse relationship between FC accuracy and data quantity (shown for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𝑟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= 0.9 on a log-log plot spanning several decades). </a:t>
                </a:r>
                <a:r>
                  <a:rPr lang="en-US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(B) 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FC accuracy is not dependent on the value of the true correlation magnitude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𝑟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(shown for 60 minutes of data). In both (A) and (B), there is no obvious effect of temporal sampling interval (TR).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9496B0-A234-4EAD-BD6E-E25A1352E8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65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0250" y="685800"/>
            <a:ext cx="28575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Figure S1. FC sampling variability is determined by data quantity in units of time. (A) 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Surrogate zero-lag (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𝜏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= 0 s) time series reveal a strong inverse relationship between FC accuracy and data quantity (shown for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𝑟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= 0.9 on a log-log plot spanning several decades). </a:t>
                </a:r>
                <a:r>
                  <a:rPr lang="en-US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(B) 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FC accuracy is not dependent on the value of the true correlation magnitude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𝑟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(shown for 60 minutes of data). In both (A) and (B), there is no obvious effect of temporal sampling interval (TR).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9496B0-A234-4EAD-BD6E-E25A1352E88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65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0250" y="685800"/>
            <a:ext cx="28575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9496B0-A234-4EAD-BD6E-E25A1352E88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789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0250" y="685800"/>
            <a:ext cx="28575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496B0-A234-4EAD-BD6E-E25A1352E88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110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0250" y="685800"/>
            <a:ext cx="28575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9496B0-A234-4EAD-BD6E-E25A1352E88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005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408684"/>
            <a:ext cx="7772400" cy="23520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217920"/>
            <a:ext cx="6400800" cy="28041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C3E23-252E-4F14-A113-18271FDFE213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0DD6-0C2D-4AB8-81EC-8F919757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21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C3E23-252E-4F14-A113-18271FDFE213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0DD6-0C2D-4AB8-81EC-8F919757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720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39426"/>
            <a:ext cx="2057400" cy="936244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39426"/>
            <a:ext cx="6019800" cy="936244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C3E23-252E-4F14-A113-18271FDFE213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0DD6-0C2D-4AB8-81EC-8F919757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32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C3E23-252E-4F14-A113-18271FDFE213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0DD6-0C2D-4AB8-81EC-8F919757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58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7051044"/>
            <a:ext cx="7772400" cy="217932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50749"/>
            <a:ext cx="7772400" cy="24002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C3E23-252E-4F14-A113-18271FDFE213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0DD6-0C2D-4AB8-81EC-8F919757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78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60322"/>
            <a:ext cx="4038600" cy="72415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60322"/>
            <a:ext cx="4038600" cy="72415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C3E23-252E-4F14-A113-18271FDFE213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0DD6-0C2D-4AB8-81EC-8F919757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27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2456182"/>
            <a:ext cx="4040188" cy="10236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0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2" indent="0">
              <a:buNone/>
              <a:defRPr sz="1600" b="1"/>
            </a:lvl4pPr>
            <a:lvl5pPr marL="1828681" indent="0">
              <a:buNone/>
              <a:defRPr sz="1600" b="1"/>
            </a:lvl5pPr>
            <a:lvl6pPr marL="2285851" indent="0">
              <a:buNone/>
              <a:defRPr sz="1600" b="1"/>
            </a:lvl6pPr>
            <a:lvl7pPr marL="2743022" indent="0">
              <a:buNone/>
              <a:defRPr sz="1600" b="1"/>
            </a:lvl7pPr>
            <a:lvl8pPr marL="3200192" indent="0">
              <a:buNone/>
              <a:defRPr sz="1600" b="1"/>
            </a:lvl8pPr>
            <a:lvl9pPr marL="365736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3479802"/>
            <a:ext cx="4040188" cy="632206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2456182"/>
            <a:ext cx="4041775" cy="10236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0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2" indent="0">
              <a:buNone/>
              <a:defRPr sz="1600" b="1"/>
            </a:lvl4pPr>
            <a:lvl5pPr marL="1828681" indent="0">
              <a:buNone/>
              <a:defRPr sz="1600" b="1"/>
            </a:lvl5pPr>
            <a:lvl6pPr marL="2285851" indent="0">
              <a:buNone/>
              <a:defRPr sz="1600" b="1"/>
            </a:lvl6pPr>
            <a:lvl7pPr marL="2743022" indent="0">
              <a:buNone/>
              <a:defRPr sz="1600" b="1"/>
            </a:lvl7pPr>
            <a:lvl8pPr marL="3200192" indent="0">
              <a:buNone/>
              <a:defRPr sz="1600" b="1"/>
            </a:lvl8pPr>
            <a:lvl9pPr marL="365736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3479802"/>
            <a:ext cx="4041775" cy="632206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C3E23-252E-4F14-A113-18271FDFE213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0DD6-0C2D-4AB8-81EC-8F919757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40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C3E23-252E-4F14-A113-18271FDFE213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0DD6-0C2D-4AB8-81EC-8F919757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91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C3E23-252E-4F14-A113-18271FDFE213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0DD6-0C2D-4AB8-81EC-8F919757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63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436883"/>
            <a:ext cx="3008313" cy="185928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9" y="436881"/>
            <a:ext cx="5111751" cy="936498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2296161"/>
            <a:ext cx="3008313" cy="7505702"/>
          </a:xfrm>
        </p:spPr>
        <p:txBody>
          <a:bodyPr/>
          <a:lstStyle>
            <a:lvl1pPr marL="0" indent="0">
              <a:buNone/>
              <a:defRPr sz="1400"/>
            </a:lvl1pPr>
            <a:lvl2pPr marL="457170" indent="0">
              <a:buNone/>
              <a:defRPr sz="1200"/>
            </a:lvl2pPr>
            <a:lvl3pPr marL="914341" indent="0">
              <a:buNone/>
              <a:defRPr sz="1000"/>
            </a:lvl3pPr>
            <a:lvl4pPr marL="1371512" indent="0">
              <a:buNone/>
              <a:defRPr sz="900"/>
            </a:lvl4pPr>
            <a:lvl5pPr marL="1828681" indent="0">
              <a:buNone/>
              <a:defRPr sz="900"/>
            </a:lvl5pPr>
            <a:lvl6pPr marL="2285851" indent="0">
              <a:buNone/>
              <a:defRPr sz="900"/>
            </a:lvl6pPr>
            <a:lvl7pPr marL="2743022" indent="0">
              <a:buNone/>
              <a:defRPr sz="900"/>
            </a:lvl7pPr>
            <a:lvl8pPr marL="3200192" indent="0">
              <a:buNone/>
              <a:defRPr sz="900"/>
            </a:lvl8pPr>
            <a:lvl9pPr marL="365736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C3E23-252E-4F14-A113-18271FDFE213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0DD6-0C2D-4AB8-81EC-8F919757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435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7680963"/>
            <a:ext cx="5486400" cy="9067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0440"/>
            <a:ext cx="5486400" cy="6583680"/>
          </a:xfrm>
        </p:spPr>
        <p:txBody>
          <a:bodyPr/>
          <a:lstStyle>
            <a:lvl1pPr marL="0" indent="0">
              <a:buNone/>
              <a:defRPr sz="3200"/>
            </a:lvl1pPr>
            <a:lvl2pPr marL="457170" indent="0">
              <a:buNone/>
              <a:defRPr sz="2800"/>
            </a:lvl2pPr>
            <a:lvl3pPr marL="914341" indent="0">
              <a:buNone/>
              <a:defRPr sz="2400"/>
            </a:lvl3pPr>
            <a:lvl4pPr marL="1371512" indent="0">
              <a:buNone/>
              <a:defRPr sz="2000"/>
            </a:lvl4pPr>
            <a:lvl5pPr marL="1828681" indent="0">
              <a:buNone/>
              <a:defRPr sz="2000"/>
            </a:lvl5pPr>
            <a:lvl6pPr marL="2285851" indent="0">
              <a:buNone/>
              <a:defRPr sz="2000"/>
            </a:lvl6pPr>
            <a:lvl7pPr marL="2743022" indent="0">
              <a:buNone/>
              <a:defRPr sz="2000"/>
            </a:lvl7pPr>
            <a:lvl8pPr marL="3200192" indent="0">
              <a:buNone/>
              <a:defRPr sz="2000"/>
            </a:lvl8pPr>
            <a:lvl9pPr marL="3657362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8587745"/>
            <a:ext cx="5486400" cy="1287779"/>
          </a:xfrm>
        </p:spPr>
        <p:txBody>
          <a:bodyPr/>
          <a:lstStyle>
            <a:lvl1pPr marL="0" indent="0">
              <a:buNone/>
              <a:defRPr sz="1400"/>
            </a:lvl1pPr>
            <a:lvl2pPr marL="457170" indent="0">
              <a:buNone/>
              <a:defRPr sz="1200"/>
            </a:lvl2pPr>
            <a:lvl3pPr marL="914341" indent="0">
              <a:buNone/>
              <a:defRPr sz="1000"/>
            </a:lvl3pPr>
            <a:lvl4pPr marL="1371512" indent="0">
              <a:buNone/>
              <a:defRPr sz="900"/>
            </a:lvl4pPr>
            <a:lvl5pPr marL="1828681" indent="0">
              <a:buNone/>
              <a:defRPr sz="900"/>
            </a:lvl5pPr>
            <a:lvl6pPr marL="2285851" indent="0">
              <a:buNone/>
              <a:defRPr sz="900"/>
            </a:lvl6pPr>
            <a:lvl7pPr marL="2743022" indent="0">
              <a:buNone/>
              <a:defRPr sz="900"/>
            </a:lvl7pPr>
            <a:lvl8pPr marL="3200192" indent="0">
              <a:buNone/>
              <a:defRPr sz="900"/>
            </a:lvl8pPr>
            <a:lvl9pPr marL="365736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C3E23-252E-4F14-A113-18271FDFE213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0DD6-0C2D-4AB8-81EC-8F919757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202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9421"/>
            <a:ext cx="8229600" cy="18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60322"/>
            <a:ext cx="8229600" cy="72415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0170165"/>
            <a:ext cx="213360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C3E23-252E-4F14-A113-18271FDFE213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10170165"/>
            <a:ext cx="289560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10170165"/>
            <a:ext cx="213360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60DD6-0C2D-4AB8-81EC-8F9197579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946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4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8" indent="-342878" algn="l" defTabSz="914341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1" indent="-285732" algn="l" defTabSz="914341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5" indent="-228585" algn="l" defTabSz="914341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7" indent="-228585" algn="l" defTabSz="914341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7" indent="-228585" algn="l" defTabSz="914341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7" indent="-228585" algn="l" defTabSz="91434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07" indent="-228585" algn="l" defTabSz="91434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76" indent="-228585" algn="l" defTabSz="91434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47" indent="-228585" algn="l" defTabSz="91434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21.png"/><Relationship Id="rId7" Type="http://schemas.openxmlformats.org/officeDocument/2006/relationships/image" Target="../media/image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tiff"/><Relationship Id="rId5" Type="http://schemas.openxmlformats.org/officeDocument/2006/relationships/image" Target="../media/image2.tiff"/><Relationship Id="rId4" Type="http://schemas.openxmlformats.org/officeDocument/2006/relationships/image" Target="../media/image1.tiff"/><Relationship Id="rId9" Type="http://schemas.openxmlformats.org/officeDocument/2006/relationships/image" Target="../media/image9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6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7391400" y="2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Fig. S1</a:t>
            </a:r>
          </a:p>
        </p:txBody>
      </p:sp>
      <p:sp>
        <p:nvSpPr>
          <p:cNvPr id="7" name="Rectangle 6"/>
          <p:cNvSpPr/>
          <p:nvPr/>
        </p:nvSpPr>
        <p:spPr>
          <a:xfrm>
            <a:off x="3188375" y="4396946"/>
            <a:ext cx="7793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 = 1 s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TR = 2 s</a:t>
            </a:r>
          </a:p>
          <a:p>
            <a:r>
              <a:rPr lang="en-US" sz="12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 = 3 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028140" y="6550224"/>
                <a:ext cx="209608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|</a:t>
                </a:r>
                <a14:m>
                  <m:oMath xmlns:m="http://schemas.openxmlformats.org/officeDocument/2006/math">
                    <m:r>
                      <a:rPr lang="en-US" sz="1400" b="1" i="1">
                        <a:latin typeface="Cambria Math"/>
                        <a:cs typeface="Arial" panose="020B0604020202020204" pitchFamily="34" charset="0"/>
                      </a:rPr>
                      <m:t>𝒓</m:t>
                    </m:r>
                  </m:oMath>
                </a14:m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|</a:t>
                </a:r>
                <a:endParaRPr lang="en-US" sz="14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140" y="6550224"/>
                <a:ext cx="2096087" cy="307777"/>
              </a:xfrm>
              <a:prstGeom prst="rect">
                <a:avLst/>
              </a:prstGeom>
              <a:blipFill>
                <a:blip r:embed="rId3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443127" y="2968692"/>
            <a:ext cx="2096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Data quantity (min)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758" y="147341"/>
            <a:ext cx="3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758" y="3505202"/>
            <a:ext cx="3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pic>
        <p:nvPicPr>
          <p:cNvPr id="2050" name="Picture 2" descr="\\neuroimage.wustl.edu\nil\raichle\ryan\figures\TDE\data_RMSE_r0p2.t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4" t="5413" r="3827" b="4300"/>
          <a:stretch/>
        </p:blipFill>
        <p:spPr bwMode="auto">
          <a:xfrm>
            <a:off x="669388" y="487680"/>
            <a:ext cx="3643562" cy="235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neuroimage.wustl.edu\nil\raichle\ryan\figures\TDE\data_RMSE_r0p4.t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8" t="5413" r="5253" b="4300"/>
          <a:stretch/>
        </p:blipFill>
        <p:spPr bwMode="auto">
          <a:xfrm>
            <a:off x="4522334" y="533400"/>
            <a:ext cx="3571928" cy="235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neuroimage.wustl.edu\nil\raichle\ryan\figures\TDE\r_RMSE_10min.tif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4" t="4251" r="7143"/>
          <a:stretch/>
        </p:blipFill>
        <p:spPr bwMode="auto">
          <a:xfrm>
            <a:off x="669387" y="3833885"/>
            <a:ext cx="3449806" cy="287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neuroimage.wustl.edu\nil\raichle\ryan\figures\TDE\r_RMSE_250min.tif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6" t="4423" r="7510" b="4536"/>
          <a:stretch/>
        </p:blipFill>
        <p:spPr bwMode="auto">
          <a:xfrm>
            <a:off x="4241317" y="3889368"/>
            <a:ext cx="3437509" cy="272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443127" y="6550225"/>
                <a:ext cx="209608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|</a:t>
                </a:r>
                <a14:m>
                  <m:oMath xmlns:m="http://schemas.openxmlformats.org/officeDocument/2006/math">
                    <m:r>
                      <a:rPr lang="en-US" sz="1400" b="1" i="1">
                        <a:latin typeface="Cambria Math"/>
                        <a:cs typeface="Arial" panose="020B0604020202020204" pitchFamily="34" charset="0"/>
                      </a:rPr>
                      <m:t>𝒓</m:t>
                    </m:r>
                  </m:oMath>
                </a14:m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|</a:t>
                </a:r>
                <a:endParaRPr lang="en-US" sz="14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127" y="6550225"/>
                <a:ext cx="2096087" cy="307777"/>
              </a:xfrm>
              <a:prstGeom prst="rect">
                <a:avLst/>
              </a:prstGeom>
              <a:blipFill>
                <a:blip r:embed="rId3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6966652" y="4658963"/>
            <a:ext cx="7793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 = 1 s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TR = 2 s</a:t>
            </a:r>
          </a:p>
          <a:p>
            <a:r>
              <a:rPr lang="en-US" sz="12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 = 3 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966651" y="896036"/>
            <a:ext cx="7793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 = 1 s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TR = 2 s</a:t>
            </a:r>
          </a:p>
          <a:p>
            <a:r>
              <a:rPr lang="en-US" sz="12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 = 3 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60256" y="2968825"/>
            <a:ext cx="2096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Data quantity (min)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443126" y="381002"/>
                <a:ext cx="209608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>
                          <a:latin typeface="Cambria Math"/>
                          <a:cs typeface="Arial" panose="020B0604020202020204" pitchFamily="34" charset="0"/>
                        </a:rPr>
                        <m:t>|</m:t>
                      </m:r>
                      <m:r>
                        <a:rPr lang="en-US" sz="1400" b="1" i="1">
                          <a:latin typeface="Cambria Math"/>
                          <a:cs typeface="Arial" panose="020B0604020202020204" pitchFamily="34" charset="0"/>
                        </a:rPr>
                        <m:t>𝒓</m:t>
                      </m:r>
                      <m:r>
                        <a:rPr lang="en-US" sz="1400" b="1" i="1">
                          <a:latin typeface="Cambria Math"/>
                          <a:cs typeface="Arial" panose="020B0604020202020204" pitchFamily="34" charset="0"/>
                        </a:rPr>
                        <m:t>|= </m:t>
                      </m:r>
                      <m:r>
                        <a:rPr lang="en-US" sz="1400" b="1">
                          <a:latin typeface="Cambria Math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sz="1400" b="1">
                          <a:latin typeface="Cambria Math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126" y="381002"/>
                <a:ext cx="2096087" cy="307777"/>
              </a:xfrm>
              <a:prstGeom prst="rect">
                <a:avLst/>
              </a:prstGeom>
              <a:blipFill>
                <a:blip r:embed="rId8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260256" y="379513"/>
                <a:ext cx="209608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b="1" i="1">
                        <a:latin typeface="Cambria Math"/>
                        <a:cs typeface="Arial" panose="020B0604020202020204" pitchFamily="34" charset="0"/>
                      </a:rPr>
                      <m:t>|</m:t>
                    </m:r>
                    <m:r>
                      <a:rPr lang="en-US" sz="1400" b="1" i="1">
                        <a:latin typeface="Cambria Math"/>
                        <a:cs typeface="Arial" panose="020B0604020202020204" pitchFamily="34" charset="0"/>
                      </a:rPr>
                      <m:t>𝒓</m:t>
                    </m:r>
                    <m:r>
                      <a:rPr lang="en-US" sz="1400" b="1" i="1">
                        <a:latin typeface="Cambria Math"/>
                        <a:cs typeface="Arial" panose="020B0604020202020204" pitchFamily="34" charset="0"/>
                      </a:rPr>
                      <m:t>|= </m:t>
                    </m:r>
                    <m:r>
                      <a:rPr lang="en-US" sz="1400" b="1">
                        <a:latin typeface="Cambria Math"/>
                        <a:cs typeface="Arial" panose="020B0604020202020204" pitchFamily="34" charset="0"/>
                      </a:rPr>
                      <m:t>.</m:t>
                    </m:r>
                  </m:oMath>
                </a14:m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0256" y="379513"/>
                <a:ext cx="2096087" cy="307777"/>
              </a:xfrm>
              <a:prstGeom prst="rect">
                <a:avLst/>
              </a:prstGeom>
              <a:blipFill>
                <a:blip r:embed="rId9"/>
                <a:stretch>
                  <a:fillRect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1443125" y="3749269"/>
            <a:ext cx="2096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10 minutes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28140" y="3746292"/>
            <a:ext cx="2096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250 minutes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-544657" y="5100029"/>
            <a:ext cx="2096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RMSE (s)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-544656" y="1559190"/>
            <a:ext cx="2096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RMSE (s)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761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\\neuroimage.wustl.edu\nil\raichle\ryan\figures\TDE\FC_r_RMSE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294" y="751898"/>
            <a:ext cx="4229177" cy="317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610" y="618534"/>
            <a:ext cx="4453397" cy="3340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391400" y="2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Fig. S2</a:t>
            </a:r>
          </a:p>
        </p:txBody>
      </p:sp>
      <p:sp>
        <p:nvSpPr>
          <p:cNvPr id="7" name="Rectangle 6"/>
          <p:cNvSpPr/>
          <p:nvPr/>
        </p:nvSpPr>
        <p:spPr>
          <a:xfrm>
            <a:off x="3188375" y="952479"/>
            <a:ext cx="7793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 = 1 s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TR = 2 s</a:t>
            </a:r>
          </a:p>
          <a:p>
            <a:r>
              <a:rPr lang="en-US" sz="12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 = 3 s</a:t>
            </a:r>
          </a:p>
        </p:txBody>
      </p:sp>
      <p:sp>
        <p:nvSpPr>
          <p:cNvPr id="8" name="Rectangle 7"/>
          <p:cNvSpPr/>
          <p:nvPr/>
        </p:nvSpPr>
        <p:spPr>
          <a:xfrm>
            <a:off x="7678826" y="953871"/>
            <a:ext cx="7793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 = 1 s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TR = 2 s</a:t>
            </a:r>
          </a:p>
          <a:p>
            <a:r>
              <a:rPr lang="en-US" sz="1200" b="1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 = 3 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 rot="16200000">
                <a:off x="-726366" y="2112054"/>
                <a:ext cx="20960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b="1" i="1" dirty="0">
                        <a:latin typeface="Cambria Math"/>
                        <a:ea typeface="Cambria Math"/>
                      </a:rPr>
                      <m:t>𝒛</m:t>
                    </m:r>
                    <m:r>
                      <a:rPr lang="en-US" sz="1400" b="1" i="1" dirty="0">
                        <a:latin typeface="Cambria Math"/>
                        <a:ea typeface="Cambria Math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sz="1400" b="1" i="1" dirty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n-US" sz="1400" b="1" i="1" dirty="0">
                            <a:latin typeface="Cambria Math"/>
                            <a:ea typeface="Cambria Math"/>
                          </a:rPr>
                          <m:t>𝒓</m:t>
                        </m:r>
                      </m:e>
                    </m:acc>
                    <m:r>
                      <a:rPr lang="en-US" sz="1400" b="1" i="1" dirty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RMSE</a:t>
                </a:r>
                <a:endParaRPr lang="en-US" sz="14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726366" y="2112054"/>
                <a:ext cx="2096086" cy="307777"/>
              </a:xfrm>
              <a:prstGeom prst="rect">
                <a:avLst/>
              </a:prstGeom>
              <a:blipFill>
                <a:blip r:embed="rId5"/>
                <a:stretch>
                  <a:fillRect l="-4000" r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 rot="16200000">
                <a:off x="3830253" y="2112064"/>
                <a:ext cx="209608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b="1" i="1" dirty="0">
                        <a:latin typeface="Cambria Math"/>
                        <a:ea typeface="Cambria Math"/>
                      </a:rPr>
                      <m:t>𝒛</m:t>
                    </m:r>
                    <m:r>
                      <a:rPr lang="en-US" sz="1400" b="1" i="1" dirty="0">
                        <a:latin typeface="Cambria Math"/>
                        <a:ea typeface="Cambria Math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sz="1400" b="1" i="1" dirty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n-US" sz="1400" b="1" i="1" dirty="0">
                            <a:latin typeface="Cambria Math"/>
                            <a:ea typeface="Cambria Math"/>
                          </a:rPr>
                          <m:t>𝒓</m:t>
                        </m:r>
                      </m:e>
                    </m:acc>
                    <m:r>
                      <a:rPr lang="en-US" sz="1400" b="1" i="1" dirty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RMSE</a:t>
                </a:r>
                <a:endParaRPr lang="en-US" sz="14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830253" y="2112064"/>
                <a:ext cx="2096087" cy="307777"/>
              </a:xfrm>
              <a:prstGeom prst="rect">
                <a:avLst/>
              </a:prstGeom>
              <a:blipFill>
                <a:blip r:embed="rId6"/>
                <a:stretch>
                  <a:fillRect l="-4000" r="-2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981122" y="3769900"/>
                <a:ext cx="209608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|</a:t>
                </a:r>
                <a14:m>
                  <m:oMath xmlns:m="http://schemas.openxmlformats.org/officeDocument/2006/math">
                    <m:r>
                      <a:rPr lang="en-US" sz="1400" b="1" i="1">
                        <a:latin typeface="Cambria Math"/>
                        <a:cs typeface="Arial" panose="020B0604020202020204" pitchFamily="34" charset="0"/>
                      </a:rPr>
                      <m:t>𝒓</m:t>
                    </m:r>
                  </m:oMath>
                </a14:m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|</a:t>
                </a:r>
                <a:endParaRPr lang="en-US" sz="14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1122" y="3769900"/>
                <a:ext cx="2096087" cy="307777"/>
              </a:xfrm>
              <a:prstGeom prst="rect">
                <a:avLst/>
              </a:prstGeom>
              <a:blipFill>
                <a:blip r:embed="rId7"/>
                <a:stretch>
                  <a:fillRect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346249" y="3769899"/>
            <a:ext cx="2096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Data quantity (min)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758" y="147341"/>
            <a:ext cx="3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1" y="147341"/>
            <a:ext cx="34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632171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436" y="1308267"/>
            <a:ext cx="2058571" cy="2328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3">
            <a:extLst>
              <a:ext uri="{FF2B5EF4-FFF2-40B4-BE49-F238E27FC236}">
                <a16:creationId xmlns:a16="http://schemas.microsoft.com/office/drawing/2014/main" id="{79ED8282-7A70-493E-9593-99129EFA8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631" y="1295643"/>
            <a:ext cx="1989671" cy="236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79092EA-8D9D-4D52-A71C-12C09E8EDA09}"/>
              </a:ext>
            </a:extLst>
          </p:cNvPr>
          <p:cNvCxnSpPr>
            <a:cxnSpLocks/>
          </p:cNvCxnSpPr>
          <p:nvPr/>
        </p:nvCxnSpPr>
        <p:spPr>
          <a:xfrm>
            <a:off x="2562460" y="1416981"/>
            <a:ext cx="147541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60E7EDA-C4B6-4E59-8612-92C9ADEE64EC}"/>
              </a:ext>
            </a:extLst>
          </p:cNvPr>
          <p:cNvSpPr txBox="1"/>
          <p:nvPr/>
        </p:nvSpPr>
        <p:spPr>
          <a:xfrm>
            <a:off x="2613400" y="1554748"/>
            <a:ext cx="43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ymbol" panose="05050102010706020507" pitchFamily="18" charset="2"/>
              </a:rPr>
              <a:t>**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D9AD39-74A6-47BE-AB78-3F8B40B51190}"/>
              </a:ext>
            </a:extLst>
          </p:cNvPr>
          <p:cNvCxnSpPr>
            <a:cxnSpLocks/>
          </p:cNvCxnSpPr>
          <p:nvPr/>
        </p:nvCxnSpPr>
        <p:spPr>
          <a:xfrm>
            <a:off x="2581360" y="1796516"/>
            <a:ext cx="4772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E0F649D-020E-4350-BD6D-D7B7913AE131}"/>
              </a:ext>
            </a:extLst>
          </p:cNvPr>
          <p:cNvSpPr txBox="1"/>
          <p:nvPr/>
        </p:nvSpPr>
        <p:spPr>
          <a:xfrm>
            <a:off x="2962278" y="1356895"/>
            <a:ext cx="158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ymbol" panose="05050102010706020507" pitchFamily="18" charset="2"/>
              </a:rPr>
              <a:t>*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CECFC-4717-4788-B8D6-1400163A806C}"/>
              </a:ext>
            </a:extLst>
          </p:cNvPr>
          <p:cNvCxnSpPr>
            <a:cxnSpLocks/>
          </p:cNvCxnSpPr>
          <p:nvPr/>
        </p:nvCxnSpPr>
        <p:spPr>
          <a:xfrm>
            <a:off x="2562458" y="1604785"/>
            <a:ext cx="9923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BD1ECB5-CEA7-4A87-B4E4-E79D278DE53F}"/>
              </a:ext>
            </a:extLst>
          </p:cNvPr>
          <p:cNvSpPr txBox="1"/>
          <p:nvPr/>
        </p:nvSpPr>
        <p:spPr>
          <a:xfrm>
            <a:off x="5193349" y="1191695"/>
            <a:ext cx="7407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n.s.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34D319-32B2-47DC-AE10-132E7D7517E4}"/>
              </a:ext>
            </a:extLst>
          </p:cNvPr>
          <p:cNvSpPr txBox="1"/>
          <p:nvPr/>
        </p:nvSpPr>
        <p:spPr>
          <a:xfrm>
            <a:off x="4776955" y="1506595"/>
            <a:ext cx="576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ymbol" panose="05050102010706020507" pitchFamily="18" charset="2"/>
              </a:rPr>
              <a:t>***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039E52-6020-492E-B28C-54771DC84C47}"/>
              </a:ext>
            </a:extLst>
          </p:cNvPr>
          <p:cNvSpPr txBox="1"/>
          <p:nvPr/>
        </p:nvSpPr>
        <p:spPr>
          <a:xfrm>
            <a:off x="5108918" y="1333502"/>
            <a:ext cx="4917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ymbol" panose="05050102010706020507" pitchFamily="18" charset="2"/>
              </a:rPr>
              <a:t>***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41A8185-7980-45A3-9A0F-832EE2EEE938}"/>
              </a:ext>
            </a:extLst>
          </p:cNvPr>
          <p:cNvCxnSpPr>
            <a:cxnSpLocks/>
          </p:cNvCxnSpPr>
          <p:nvPr/>
        </p:nvCxnSpPr>
        <p:spPr>
          <a:xfrm>
            <a:off x="4834546" y="1762124"/>
            <a:ext cx="4548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2D088DE-EB30-4DC5-B560-A771E651BC6F}"/>
              </a:ext>
            </a:extLst>
          </p:cNvPr>
          <p:cNvCxnSpPr>
            <a:cxnSpLocks/>
          </p:cNvCxnSpPr>
          <p:nvPr/>
        </p:nvCxnSpPr>
        <p:spPr>
          <a:xfrm>
            <a:off x="4834550" y="1581389"/>
            <a:ext cx="100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663BE19-054C-42CB-875C-245A2A195CCF}"/>
              </a:ext>
            </a:extLst>
          </p:cNvPr>
          <p:cNvCxnSpPr>
            <a:cxnSpLocks/>
          </p:cNvCxnSpPr>
          <p:nvPr/>
        </p:nvCxnSpPr>
        <p:spPr>
          <a:xfrm>
            <a:off x="4834550" y="1407456"/>
            <a:ext cx="14075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3858560-77EF-41BC-9CCB-493204691496}"/>
              </a:ext>
            </a:extLst>
          </p:cNvPr>
          <p:cNvSpPr txBox="1"/>
          <p:nvPr/>
        </p:nvSpPr>
        <p:spPr>
          <a:xfrm>
            <a:off x="2925673" y="1200155"/>
            <a:ext cx="7407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n.s.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5E2E41-BCEE-4734-8333-AE4752591ACC}"/>
              </a:ext>
            </a:extLst>
          </p:cNvPr>
          <p:cNvSpPr txBox="1"/>
          <p:nvPr/>
        </p:nvSpPr>
        <p:spPr>
          <a:xfrm>
            <a:off x="2683330" y="771532"/>
            <a:ext cx="1506951" cy="46166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Low:High motion correspondence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04639A-43DF-4E34-9B2E-5E1C8567F242}"/>
              </a:ext>
            </a:extLst>
          </p:cNvPr>
          <p:cNvSpPr txBox="1"/>
          <p:nvPr/>
        </p:nvSpPr>
        <p:spPr>
          <a:xfrm>
            <a:off x="4735197" y="771531"/>
            <a:ext cx="1506951" cy="46166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Group correspondence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FC08F87-F365-46E9-B41D-2C48E4EDE452}"/>
              </a:ext>
            </a:extLst>
          </p:cNvPr>
          <p:cNvSpPr/>
          <p:nvPr/>
        </p:nvSpPr>
        <p:spPr>
          <a:xfrm rot="16200000">
            <a:off x="1710642" y="2294389"/>
            <a:ext cx="319318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20" i="1" dirty="0">
                <a:latin typeface="Symbol" panose="05050102010706020507" pitchFamily="18" charset="2"/>
              </a:rPr>
              <a:t>r</a:t>
            </a:r>
            <a:endParaRPr lang="en-US" sz="1920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77A18D-F71E-4D5A-89AF-21C3CEC368B7}"/>
              </a:ext>
            </a:extLst>
          </p:cNvPr>
          <p:cNvSpPr txBox="1"/>
          <p:nvPr/>
        </p:nvSpPr>
        <p:spPr>
          <a:xfrm>
            <a:off x="2181692" y="3636317"/>
            <a:ext cx="761541" cy="2308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Unbiased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E321EC-8850-4FE5-81EE-28CA7CC31A79}"/>
              </a:ext>
            </a:extLst>
          </p:cNvPr>
          <p:cNvSpPr txBox="1"/>
          <p:nvPr/>
        </p:nvSpPr>
        <p:spPr>
          <a:xfrm>
            <a:off x="2752727" y="3636317"/>
            <a:ext cx="647204" cy="2308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Biased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5357CB-1671-40CD-B5C1-3F674A4C1F13}"/>
              </a:ext>
            </a:extLst>
          </p:cNvPr>
          <p:cNvSpPr txBox="1"/>
          <p:nvPr/>
        </p:nvSpPr>
        <p:spPr>
          <a:xfrm>
            <a:off x="3299589" y="3636317"/>
            <a:ext cx="567564" cy="2308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Equal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409C750-ACEB-4377-ACF9-EA0F4FB4A9D0}"/>
              </a:ext>
            </a:extLst>
          </p:cNvPr>
          <p:cNvSpPr txBox="1"/>
          <p:nvPr/>
        </p:nvSpPr>
        <p:spPr>
          <a:xfrm>
            <a:off x="3819527" y="3636317"/>
            <a:ext cx="457200" cy="2308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B7F92F4-A61B-4C2D-93C8-5E773568C0B9}"/>
              </a:ext>
            </a:extLst>
          </p:cNvPr>
          <p:cNvSpPr txBox="1"/>
          <p:nvPr/>
        </p:nvSpPr>
        <p:spPr>
          <a:xfrm>
            <a:off x="3886209" y="457200"/>
            <a:ext cx="12795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TD</a:t>
            </a:r>
            <a:endParaRPr lang="en-US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91400" y="2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Fig. S3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2549669" y="3989499"/>
            <a:ext cx="3984707" cy="429896"/>
            <a:chOff x="1066800" y="3959225"/>
            <a:chExt cx="3984706" cy="429896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E5C446A-5719-419E-98E8-B7F509E1A185}"/>
                </a:ext>
              </a:extLst>
            </p:cNvPr>
            <p:cNvSpPr txBox="1"/>
            <p:nvPr/>
          </p:nvSpPr>
          <p:spPr>
            <a:xfrm>
              <a:off x="1290097" y="3974124"/>
              <a:ext cx="589503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67" b="1" dirty="0"/>
                <a:t>MSC01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1BC69C8-D762-476D-A47B-D478FE61BA5D}"/>
                </a:ext>
              </a:extLst>
            </p:cNvPr>
            <p:cNvSpPr txBox="1"/>
            <p:nvPr/>
          </p:nvSpPr>
          <p:spPr>
            <a:xfrm>
              <a:off x="1290097" y="4132576"/>
              <a:ext cx="589503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67" b="1" dirty="0"/>
                <a:t>MSC02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F79BA70-E2C1-4D7D-97C1-55683C12B10C}"/>
                </a:ext>
              </a:extLst>
            </p:cNvPr>
            <p:cNvSpPr txBox="1"/>
            <p:nvPr/>
          </p:nvSpPr>
          <p:spPr>
            <a:xfrm>
              <a:off x="2077498" y="3962402"/>
              <a:ext cx="589503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67" b="1" dirty="0"/>
                <a:t>MSC03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75BF82B-6F64-4BFD-9403-52A8379ED962}"/>
                </a:ext>
              </a:extLst>
            </p:cNvPr>
            <p:cNvSpPr txBox="1"/>
            <p:nvPr/>
          </p:nvSpPr>
          <p:spPr>
            <a:xfrm>
              <a:off x="2077498" y="4126948"/>
              <a:ext cx="589503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67" b="1" dirty="0"/>
                <a:t>MSC04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DB198B0-88E8-41AB-A127-84E6F8EDB93D}"/>
                </a:ext>
              </a:extLst>
            </p:cNvPr>
            <p:cNvSpPr txBox="1"/>
            <p:nvPr/>
          </p:nvSpPr>
          <p:spPr>
            <a:xfrm>
              <a:off x="2874421" y="3962402"/>
              <a:ext cx="589503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67" b="1" dirty="0"/>
                <a:t>MSC05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DC02841-B56C-45BF-A56B-BB3D5A2D0F41}"/>
                </a:ext>
              </a:extLst>
            </p:cNvPr>
            <p:cNvSpPr/>
            <p:nvPr/>
          </p:nvSpPr>
          <p:spPr>
            <a:xfrm rot="5400000">
              <a:off x="1169253" y="4123137"/>
              <a:ext cx="87617" cy="29252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87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298167D-9747-486F-AA34-8350419A0F0B}"/>
                </a:ext>
              </a:extLst>
            </p:cNvPr>
            <p:cNvSpPr/>
            <p:nvPr/>
          </p:nvSpPr>
          <p:spPr>
            <a:xfrm rot="5400000">
              <a:off x="1956654" y="3949967"/>
              <a:ext cx="87617" cy="292523"/>
            </a:xfrm>
            <a:prstGeom prst="rect">
              <a:avLst/>
            </a:prstGeom>
            <a:solidFill>
              <a:srgbClr val="35E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87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2F84E8C-CECA-46F8-A523-404093E5E7DF}"/>
                </a:ext>
              </a:extLst>
            </p:cNvPr>
            <p:cNvSpPr/>
            <p:nvPr/>
          </p:nvSpPr>
          <p:spPr>
            <a:xfrm rot="5400000">
              <a:off x="1169253" y="3959179"/>
              <a:ext cx="87617" cy="2925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87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4FEF5C5-F821-4D69-A9AE-F08A42D01E19}"/>
                </a:ext>
              </a:extLst>
            </p:cNvPr>
            <p:cNvSpPr/>
            <p:nvPr/>
          </p:nvSpPr>
          <p:spPr>
            <a:xfrm rot="5400000">
              <a:off x="2755866" y="3944796"/>
              <a:ext cx="82878" cy="292685"/>
            </a:xfrm>
            <a:prstGeom prst="rect">
              <a:avLst/>
            </a:prstGeom>
            <a:solidFill>
              <a:srgbClr val="0C17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87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472B4B1C-4E21-45CC-8C81-80FACC62EE3D}"/>
                </a:ext>
              </a:extLst>
            </p:cNvPr>
            <p:cNvSpPr/>
            <p:nvPr/>
          </p:nvSpPr>
          <p:spPr>
            <a:xfrm rot="5400000">
              <a:off x="1956653" y="4113981"/>
              <a:ext cx="87617" cy="29252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87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F669B6DA-47F3-4008-9039-F2F196680203}"/>
                </a:ext>
              </a:extLst>
            </p:cNvPr>
            <p:cNvSpPr/>
            <p:nvPr/>
          </p:nvSpPr>
          <p:spPr>
            <a:xfrm rot="5400000">
              <a:off x="2753416" y="4116779"/>
              <a:ext cx="87617" cy="292523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87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FCC467DD-277D-454C-855E-3457777B7476}"/>
                </a:ext>
              </a:extLst>
            </p:cNvPr>
            <p:cNvSpPr/>
            <p:nvPr/>
          </p:nvSpPr>
          <p:spPr>
            <a:xfrm rot="5400000">
              <a:off x="3534465" y="3947156"/>
              <a:ext cx="87617" cy="292523"/>
            </a:xfrm>
            <a:prstGeom prst="rect">
              <a:avLst/>
            </a:prstGeom>
            <a:solidFill>
              <a:srgbClr val="FD35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87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6AB0EAF-0952-478C-A36B-E3049D21C006}"/>
                </a:ext>
              </a:extLst>
            </p:cNvPr>
            <p:cNvSpPr/>
            <p:nvPr/>
          </p:nvSpPr>
          <p:spPr>
            <a:xfrm rot="5400000">
              <a:off x="4309328" y="4107802"/>
              <a:ext cx="87617" cy="29252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87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32DFBA1-446D-4343-82ED-BEC0E5791FDC}"/>
                </a:ext>
              </a:extLst>
            </p:cNvPr>
            <p:cNvSpPr txBox="1"/>
            <p:nvPr/>
          </p:nvSpPr>
          <p:spPr>
            <a:xfrm>
              <a:off x="2841016" y="4126102"/>
              <a:ext cx="641963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67" b="1" dirty="0"/>
                <a:t>MSC06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4F88745-0ABB-4ADD-B827-F7F09E84B4CC}"/>
                </a:ext>
              </a:extLst>
            </p:cNvPr>
            <p:cNvSpPr txBox="1"/>
            <p:nvPr/>
          </p:nvSpPr>
          <p:spPr>
            <a:xfrm>
              <a:off x="3631590" y="3962402"/>
              <a:ext cx="641963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67" b="1" dirty="0"/>
                <a:t>MSC07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4A6A907-A6A3-485E-A9F4-71671BCEFB46}"/>
                </a:ext>
              </a:extLst>
            </p:cNvPr>
            <p:cNvSpPr txBox="1"/>
            <p:nvPr/>
          </p:nvSpPr>
          <p:spPr>
            <a:xfrm>
              <a:off x="3631590" y="4127017"/>
              <a:ext cx="641963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67" b="1" dirty="0"/>
                <a:t>MSC08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9C9AB24-0FB4-41AD-B356-40DD3164AFAA}"/>
                </a:ext>
              </a:extLst>
            </p:cNvPr>
            <p:cNvSpPr txBox="1"/>
            <p:nvPr/>
          </p:nvSpPr>
          <p:spPr>
            <a:xfrm>
              <a:off x="4409543" y="3959225"/>
              <a:ext cx="641963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67" b="1" dirty="0"/>
                <a:t>MSC09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2DD771C-98E4-4E16-A507-4A3B6CF9D8EC}"/>
                </a:ext>
              </a:extLst>
            </p:cNvPr>
            <p:cNvSpPr txBox="1"/>
            <p:nvPr/>
          </p:nvSpPr>
          <p:spPr>
            <a:xfrm>
              <a:off x="4409543" y="4119864"/>
              <a:ext cx="641963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67" b="1" dirty="0"/>
                <a:t>MSC10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F514A220-1803-4CA9-AFD7-E5F63EBA004C}"/>
                </a:ext>
              </a:extLst>
            </p:cNvPr>
            <p:cNvSpPr/>
            <p:nvPr/>
          </p:nvSpPr>
          <p:spPr>
            <a:xfrm rot="5400000">
              <a:off x="4312419" y="3947428"/>
              <a:ext cx="87617" cy="292523"/>
            </a:xfrm>
            <a:prstGeom prst="rect">
              <a:avLst/>
            </a:prstGeom>
            <a:solidFill>
              <a:srgbClr val="02B6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87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8A214F9-0D8C-490F-A64B-3A742FC8CDD8}"/>
                </a:ext>
              </a:extLst>
            </p:cNvPr>
            <p:cNvSpPr/>
            <p:nvPr/>
          </p:nvSpPr>
          <p:spPr>
            <a:xfrm rot="5400000">
              <a:off x="3534464" y="4112074"/>
              <a:ext cx="87617" cy="29252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87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2447240" y="4019551"/>
            <a:ext cx="4045531" cy="387137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877A18D-F71E-4D5A-89AF-21C3CEC368B7}"/>
              </a:ext>
            </a:extLst>
          </p:cNvPr>
          <p:cNvSpPr txBox="1"/>
          <p:nvPr/>
        </p:nvSpPr>
        <p:spPr>
          <a:xfrm>
            <a:off x="4467235" y="3636317"/>
            <a:ext cx="761541" cy="2308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Unbiased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75E321EC-8850-4FE5-81EE-28CA7CC31A79}"/>
              </a:ext>
            </a:extLst>
          </p:cNvPr>
          <p:cNvSpPr txBox="1"/>
          <p:nvPr/>
        </p:nvSpPr>
        <p:spPr>
          <a:xfrm>
            <a:off x="5038269" y="3636317"/>
            <a:ext cx="647204" cy="2308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Biased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C5357CB-1671-40CD-B5C1-3F674A4C1F13}"/>
              </a:ext>
            </a:extLst>
          </p:cNvPr>
          <p:cNvSpPr txBox="1"/>
          <p:nvPr/>
        </p:nvSpPr>
        <p:spPr>
          <a:xfrm>
            <a:off x="5585129" y="3636317"/>
            <a:ext cx="567564" cy="2308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Equal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B409C750-ACEB-4377-ACF9-EA0F4FB4A9D0}"/>
              </a:ext>
            </a:extLst>
          </p:cNvPr>
          <p:cNvSpPr txBox="1"/>
          <p:nvPr/>
        </p:nvSpPr>
        <p:spPr>
          <a:xfrm>
            <a:off x="6105067" y="3636317"/>
            <a:ext cx="457200" cy="2308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</a:p>
        </p:txBody>
      </p:sp>
    </p:spTree>
    <p:extLst>
      <p:ext uri="{BB962C8B-B14F-4D97-AF65-F5344CB8AC3E}">
        <p14:creationId xmlns:p14="http://schemas.microsoft.com/office/powerpoint/2010/main" val="3640784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\\neuroimage.wustl.edu\nil\raichle\ryan\figures\MSC_lags\interpolation_FC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3" y="1237575"/>
            <a:ext cx="4243428" cy="318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" name="TextBox 128">
            <a:extLst>
              <a:ext uri="{FF2B5EF4-FFF2-40B4-BE49-F238E27FC236}">
                <a16:creationId xmlns:a16="http://schemas.microsoft.com/office/drawing/2014/main" id="{8087A4CE-E5E4-4BAD-8C19-ED12CD1B0A9D}"/>
              </a:ext>
            </a:extLst>
          </p:cNvPr>
          <p:cNvSpPr txBox="1"/>
          <p:nvPr/>
        </p:nvSpPr>
        <p:spPr>
          <a:xfrm>
            <a:off x="3037472" y="4514856"/>
            <a:ext cx="367352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6147" name="Picture 3" descr="\\neuroimage.wustl.edu\nil\raichle\ryan\figures\MSC_lags\interpolation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20" y="1083688"/>
            <a:ext cx="4448611" cy="3336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8060" y="1237568"/>
            <a:ext cx="271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ymbol" panose="05050102010706020507" pitchFamily="18" charset="2"/>
              </a:rPr>
              <a:t>*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90627" y="1237568"/>
            <a:ext cx="271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ymbol" panose="05050102010706020507" pitchFamily="18" charset="2"/>
              </a:rPr>
              <a:t>*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71808" y="1237570"/>
            <a:ext cx="4890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Symbol" panose="05050102010706020507" pitchFamily="18" charset="2"/>
              </a:rPr>
              <a:t>**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91400" y="2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Fig. S4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A0CAAB-D39C-49E5-80D2-3D1761BF17B9}"/>
              </a:ext>
            </a:extLst>
          </p:cNvPr>
          <p:cNvSpPr txBox="1"/>
          <p:nvPr/>
        </p:nvSpPr>
        <p:spPr>
          <a:xfrm>
            <a:off x="2086987" y="929798"/>
            <a:ext cx="955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TD</a:t>
            </a:r>
            <a:endParaRPr lang="en-US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67313A-A835-47EA-926B-7D29EA98906D}"/>
              </a:ext>
            </a:extLst>
          </p:cNvPr>
          <p:cNvSpPr txBox="1"/>
          <p:nvPr/>
        </p:nvSpPr>
        <p:spPr>
          <a:xfrm>
            <a:off x="6746605" y="929796"/>
            <a:ext cx="503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FC</a:t>
            </a:r>
            <a:endParaRPr lang="en-US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363DC6-FEFA-410A-8BB3-5C707803B4DC}"/>
              </a:ext>
            </a:extLst>
          </p:cNvPr>
          <p:cNvSpPr txBox="1"/>
          <p:nvPr/>
        </p:nvSpPr>
        <p:spPr>
          <a:xfrm>
            <a:off x="3763417" y="337810"/>
            <a:ext cx="1600200" cy="5232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Group correspondence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3587AD1-F910-4C9E-8176-4083674294BE}"/>
              </a:ext>
            </a:extLst>
          </p:cNvPr>
          <p:cNvSpPr/>
          <p:nvPr/>
        </p:nvSpPr>
        <p:spPr>
          <a:xfrm rot="16200000">
            <a:off x="227567" y="2600880"/>
            <a:ext cx="463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latin typeface="Arial"/>
                <a:cs typeface="Arial"/>
              </a:rPr>
              <a:t>∆</a:t>
            </a:r>
            <a:r>
              <a:rPr lang="en-US" i="1" dirty="0">
                <a:latin typeface="Symbol" panose="05050102010706020507" pitchFamily="18" charset="2"/>
              </a:rPr>
              <a:t>r</a:t>
            </a:r>
            <a:endParaRPr lang="en-US" i="1" dirty="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>
            <a:off x="1192899" y="4514856"/>
            <a:ext cx="407307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88DB21E7-0EB1-4280-A088-ACF2FF7B638B}"/>
              </a:ext>
            </a:extLst>
          </p:cNvPr>
          <p:cNvSpPr txBox="1"/>
          <p:nvPr/>
        </p:nvSpPr>
        <p:spPr>
          <a:xfrm>
            <a:off x="2100135" y="4515398"/>
            <a:ext cx="407307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89896F6D-9B27-4272-8B20-D391E09D9E2B}"/>
              </a:ext>
            </a:extLst>
          </p:cNvPr>
          <p:cNvSpPr txBox="1"/>
          <p:nvPr/>
        </p:nvSpPr>
        <p:spPr>
          <a:xfrm>
            <a:off x="1632429" y="4840358"/>
            <a:ext cx="2102584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Frames replaced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2831B4A-8A5F-4529-BB1D-B15B544832F8}"/>
              </a:ext>
            </a:extLst>
          </p:cNvPr>
          <p:cNvSpPr txBox="1"/>
          <p:nvPr/>
        </p:nvSpPr>
        <p:spPr>
          <a:xfrm>
            <a:off x="3937369" y="4514854"/>
            <a:ext cx="367352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 rot="18243440">
            <a:off x="860163" y="4153510"/>
            <a:ext cx="70396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interp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 rot="18243440">
            <a:off x="1207663" y="4151880"/>
            <a:ext cx="70396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orig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 rot="18243440">
            <a:off x="1741389" y="4153173"/>
            <a:ext cx="70396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interp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 rot="18243440">
            <a:off x="2088889" y="4151543"/>
            <a:ext cx="70396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orig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 rot="18243440">
            <a:off x="2684363" y="4156610"/>
            <a:ext cx="70396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interp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 rot="18243440">
            <a:off x="3031863" y="4154980"/>
            <a:ext cx="70396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orig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 rot="18243440">
            <a:off x="3579713" y="4159579"/>
            <a:ext cx="70396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interp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 rot="18243440">
            <a:off x="3927213" y="4157949"/>
            <a:ext cx="70396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orig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3587AD1-F910-4C9E-8176-4083674294BE}"/>
              </a:ext>
            </a:extLst>
          </p:cNvPr>
          <p:cNvSpPr/>
          <p:nvPr/>
        </p:nvSpPr>
        <p:spPr>
          <a:xfrm rot="16200000">
            <a:off x="4676179" y="2600880"/>
            <a:ext cx="463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latin typeface="Arial"/>
                <a:cs typeface="Arial"/>
              </a:rPr>
              <a:t>∆</a:t>
            </a:r>
            <a:r>
              <a:rPr lang="en-US" i="1" dirty="0"/>
              <a:t> r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542270" y="5285118"/>
            <a:ext cx="4087137" cy="429896"/>
            <a:chOff x="2542263" y="5638800"/>
            <a:chExt cx="4087137" cy="429894"/>
          </a:xfrm>
        </p:grpSpPr>
        <p:grpSp>
          <p:nvGrpSpPr>
            <p:cNvPr id="38" name="Group 37"/>
            <p:cNvGrpSpPr/>
            <p:nvPr/>
          </p:nvGrpSpPr>
          <p:grpSpPr>
            <a:xfrm>
              <a:off x="2644694" y="5638800"/>
              <a:ext cx="3984706" cy="429894"/>
              <a:chOff x="1066800" y="3959225"/>
              <a:chExt cx="3984706" cy="429894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E5C446A-5719-419E-98E8-B7F509E1A185}"/>
                  </a:ext>
                </a:extLst>
              </p:cNvPr>
              <p:cNvSpPr txBox="1"/>
              <p:nvPr/>
            </p:nvSpPr>
            <p:spPr>
              <a:xfrm>
                <a:off x="1290097" y="3974124"/>
                <a:ext cx="589503" cy="256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67" b="1" dirty="0"/>
                  <a:t>MSC01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1BC69C8-D762-476D-A47B-D478FE61BA5D}"/>
                  </a:ext>
                </a:extLst>
              </p:cNvPr>
              <p:cNvSpPr txBox="1"/>
              <p:nvPr/>
            </p:nvSpPr>
            <p:spPr>
              <a:xfrm>
                <a:off x="1290097" y="4132575"/>
                <a:ext cx="589503" cy="256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67" b="1" dirty="0"/>
                  <a:t>MSC02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F79BA70-E2C1-4D7D-97C1-55683C12B10C}"/>
                  </a:ext>
                </a:extLst>
              </p:cNvPr>
              <p:cNvSpPr txBox="1"/>
              <p:nvPr/>
            </p:nvSpPr>
            <p:spPr>
              <a:xfrm>
                <a:off x="2077500" y="3962402"/>
                <a:ext cx="589503" cy="256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67" b="1" dirty="0"/>
                  <a:t>MSC03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75BF82B-6F64-4BFD-9403-52A8379ED962}"/>
                  </a:ext>
                </a:extLst>
              </p:cNvPr>
              <p:cNvSpPr txBox="1"/>
              <p:nvPr/>
            </p:nvSpPr>
            <p:spPr>
              <a:xfrm>
                <a:off x="2077500" y="4126948"/>
                <a:ext cx="589503" cy="256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67" b="1" dirty="0"/>
                  <a:t>MSC04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DB198B0-88E8-41AB-A127-84E6F8EDB93D}"/>
                  </a:ext>
                </a:extLst>
              </p:cNvPr>
              <p:cNvSpPr txBox="1"/>
              <p:nvPr/>
            </p:nvSpPr>
            <p:spPr>
              <a:xfrm>
                <a:off x="2874422" y="3962402"/>
                <a:ext cx="589503" cy="256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67" b="1" dirty="0"/>
                  <a:t>MSC05</a:t>
                </a: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9DC02841-B56C-45BF-A56B-BB3D5A2D0F41}"/>
                  </a:ext>
                </a:extLst>
              </p:cNvPr>
              <p:cNvSpPr/>
              <p:nvPr/>
            </p:nvSpPr>
            <p:spPr>
              <a:xfrm rot="5400000">
                <a:off x="1169253" y="4123137"/>
                <a:ext cx="87617" cy="292523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987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B298167D-9747-486F-AA34-8350419A0F0B}"/>
                  </a:ext>
                </a:extLst>
              </p:cNvPr>
              <p:cNvSpPr/>
              <p:nvPr/>
            </p:nvSpPr>
            <p:spPr>
              <a:xfrm rot="5400000">
                <a:off x="1956654" y="3949967"/>
                <a:ext cx="87617" cy="292523"/>
              </a:xfrm>
              <a:prstGeom prst="rect">
                <a:avLst/>
              </a:prstGeom>
              <a:solidFill>
                <a:srgbClr val="35E8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987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22F84E8C-CECA-46F8-A523-404093E5E7DF}"/>
                  </a:ext>
                </a:extLst>
              </p:cNvPr>
              <p:cNvSpPr/>
              <p:nvPr/>
            </p:nvSpPr>
            <p:spPr>
              <a:xfrm rot="5400000">
                <a:off x="1169253" y="3959179"/>
                <a:ext cx="87617" cy="2925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987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74FEF5C5-F821-4D69-A9AE-F08A42D01E19}"/>
                  </a:ext>
                </a:extLst>
              </p:cNvPr>
              <p:cNvSpPr/>
              <p:nvPr/>
            </p:nvSpPr>
            <p:spPr>
              <a:xfrm rot="5400000">
                <a:off x="2755866" y="3944796"/>
                <a:ext cx="82878" cy="292685"/>
              </a:xfrm>
              <a:prstGeom prst="rect">
                <a:avLst/>
              </a:prstGeom>
              <a:solidFill>
                <a:srgbClr val="0C17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987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472B4B1C-4E21-45CC-8C81-80FACC62EE3D}"/>
                  </a:ext>
                </a:extLst>
              </p:cNvPr>
              <p:cNvSpPr/>
              <p:nvPr/>
            </p:nvSpPr>
            <p:spPr>
              <a:xfrm rot="5400000">
                <a:off x="1956653" y="4113981"/>
                <a:ext cx="87617" cy="29252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987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F669B6DA-47F3-4008-9039-F2F196680203}"/>
                  </a:ext>
                </a:extLst>
              </p:cNvPr>
              <p:cNvSpPr/>
              <p:nvPr/>
            </p:nvSpPr>
            <p:spPr>
              <a:xfrm rot="5400000">
                <a:off x="2753416" y="4116779"/>
                <a:ext cx="87617" cy="292523"/>
              </a:xfrm>
              <a:prstGeom prst="rect">
                <a:avLst/>
              </a:prstGeom>
              <a:solidFill>
                <a:srgbClr val="00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987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FCC467DD-277D-454C-855E-3457777B7476}"/>
                  </a:ext>
                </a:extLst>
              </p:cNvPr>
              <p:cNvSpPr/>
              <p:nvPr/>
            </p:nvSpPr>
            <p:spPr>
              <a:xfrm rot="5400000">
                <a:off x="3534465" y="3947156"/>
                <a:ext cx="87617" cy="292523"/>
              </a:xfrm>
              <a:prstGeom prst="rect">
                <a:avLst/>
              </a:prstGeom>
              <a:solidFill>
                <a:srgbClr val="FD35E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987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06AB0EAF-0952-478C-A36B-E3049D21C006}"/>
                  </a:ext>
                </a:extLst>
              </p:cNvPr>
              <p:cNvSpPr/>
              <p:nvPr/>
            </p:nvSpPr>
            <p:spPr>
              <a:xfrm rot="5400000">
                <a:off x="4309328" y="4107802"/>
                <a:ext cx="87617" cy="292523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987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32DFBA1-446D-4343-82ED-BEC0E5791FDC}"/>
                  </a:ext>
                </a:extLst>
              </p:cNvPr>
              <p:cNvSpPr txBox="1"/>
              <p:nvPr/>
            </p:nvSpPr>
            <p:spPr>
              <a:xfrm>
                <a:off x="2841014" y="4126098"/>
                <a:ext cx="641963" cy="256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67" b="1" dirty="0"/>
                  <a:t>MSC06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4F88745-0ABB-4ADD-B827-F7F09E84B4CC}"/>
                  </a:ext>
                </a:extLst>
              </p:cNvPr>
              <p:cNvSpPr txBox="1"/>
              <p:nvPr/>
            </p:nvSpPr>
            <p:spPr>
              <a:xfrm>
                <a:off x="3631592" y="3962402"/>
                <a:ext cx="641963" cy="256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67" b="1" dirty="0"/>
                  <a:t>MSC07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4A6A907-A6A3-485E-A9F4-71671BCEFB46}"/>
                  </a:ext>
                </a:extLst>
              </p:cNvPr>
              <p:cNvSpPr txBox="1"/>
              <p:nvPr/>
            </p:nvSpPr>
            <p:spPr>
              <a:xfrm>
                <a:off x="3631592" y="4127018"/>
                <a:ext cx="641963" cy="256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67" b="1" dirty="0"/>
                  <a:t>MSC08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9C9AB24-0FB4-41AD-B356-40DD3164AFAA}"/>
                  </a:ext>
                </a:extLst>
              </p:cNvPr>
              <p:cNvSpPr txBox="1"/>
              <p:nvPr/>
            </p:nvSpPr>
            <p:spPr>
              <a:xfrm>
                <a:off x="4409543" y="3959225"/>
                <a:ext cx="641963" cy="256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67" b="1" dirty="0"/>
                  <a:t>MSC09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2DD771C-98E4-4E16-A507-4A3B6CF9D8EC}"/>
                  </a:ext>
                </a:extLst>
              </p:cNvPr>
              <p:cNvSpPr txBox="1"/>
              <p:nvPr/>
            </p:nvSpPr>
            <p:spPr>
              <a:xfrm>
                <a:off x="4409543" y="4119863"/>
                <a:ext cx="641963" cy="256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67" b="1" dirty="0"/>
                  <a:t>MSC10</a:t>
                </a: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F514A220-1803-4CA9-AFD7-E5F63EBA004C}"/>
                  </a:ext>
                </a:extLst>
              </p:cNvPr>
              <p:cNvSpPr/>
              <p:nvPr/>
            </p:nvSpPr>
            <p:spPr>
              <a:xfrm rot="5400000">
                <a:off x="4312419" y="3947428"/>
                <a:ext cx="87617" cy="292523"/>
              </a:xfrm>
              <a:prstGeom prst="rect">
                <a:avLst/>
              </a:prstGeom>
              <a:solidFill>
                <a:srgbClr val="02B6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987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38A214F9-0D8C-490F-A64B-3A742FC8CDD8}"/>
                  </a:ext>
                </a:extLst>
              </p:cNvPr>
              <p:cNvSpPr/>
              <p:nvPr/>
            </p:nvSpPr>
            <p:spPr>
              <a:xfrm rot="5400000">
                <a:off x="3534464" y="4112074"/>
                <a:ext cx="87617" cy="29252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987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9" name="Rectangle 58"/>
            <p:cNvSpPr/>
            <p:nvPr/>
          </p:nvSpPr>
          <p:spPr>
            <a:xfrm>
              <a:off x="2542263" y="5668847"/>
              <a:ext cx="4045531" cy="387134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8087A4CE-E5E4-4BAD-8C19-ED12CD1B0A9D}"/>
              </a:ext>
            </a:extLst>
          </p:cNvPr>
          <p:cNvSpPr txBox="1"/>
          <p:nvPr/>
        </p:nvSpPr>
        <p:spPr>
          <a:xfrm>
            <a:off x="7361825" y="4518289"/>
            <a:ext cx="367352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>
            <a:off x="5517249" y="4518289"/>
            <a:ext cx="407307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8DB21E7-0EB1-4280-A088-ACF2FF7B638B}"/>
              </a:ext>
            </a:extLst>
          </p:cNvPr>
          <p:cNvSpPr txBox="1"/>
          <p:nvPr/>
        </p:nvSpPr>
        <p:spPr>
          <a:xfrm>
            <a:off x="6424484" y="4518829"/>
            <a:ext cx="407307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9896F6D-9B27-4272-8B20-D391E09D9E2B}"/>
              </a:ext>
            </a:extLst>
          </p:cNvPr>
          <p:cNvSpPr txBox="1"/>
          <p:nvPr/>
        </p:nvSpPr>
        <p:spPr>
          <a:xfrm>
            <a:off x="5956780" y="4843789"/>
            <a:ext cx="2102584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Frames replaced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2831B4A-8A5F-4529-BB1D-B15B544832F8}"/>
              </a:ext>
            </a:extLst>
          </p:cNvPr>
          <p:cNvSpPr txBox="1"/>
          <p:nvPr/>
        </p:nvSpPr>
        <p:spPr>
          <a:xfrm>
            <a:off x="8261721" y="4518289"/>
            <a:ext cx="367352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 rot="18243440">
            <a:off x="5184513" y="4156945"/>
            <a:ext cx="70396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interp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 rot="18243440">
            <a:off x="5532013" y="4155313"/>
            <a:ext cx="70396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orig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 rot="18243440">
            <a:off x="6065738" y="4156610"/>
            <a:ext cx="70396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interp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 rot="18243440">
            <a:off x="6413238" y="4154980"/>
            <a:ext cx="70396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orig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 rot="18243440">
            <a:off x="7008713" y="4160042"/>
            <a:ext cx="70396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interp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 rot="18243440">
            <a:off x="7356213" y="4158412"/>
            <a:ext cx="70396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orig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 rot="18243440">
            <a:off x="7904063" y="4163013"/>
            <a:ext cx="70396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interp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3EF24C2-DFA3-4191-8CB6-7A90FA48A84D}"/>
              </a:ext>
            </a:extLst>
          </p:cNvPr>
          <p:cNvSpPr txBox="1"/>
          <p:nvPr/>
        </p:nvSpPr>
        <p:spPr>
          <a:xfrm rot="18243440">
            <a:off x="8251563" y="4161383"/>
            <a:ext cx="703967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orig</a:t>
            </a:r>
          </a:p>
        </p:txBody>
      </p:sp>
    </p:spTree>
    <p:extLst>
      <p:ext uri="{BB962C8B-B14F-4D97-AF65-F5344CB8AC3E}">
        <p14:creationId xmlns:p14="http://schemas.microsoft.com/office/powerpoint/2010/main" val="4278121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924" y="806644"/>
            <a:ext cx="3995137" cy="3083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147626" y="1607625"/>
            <a:ext cx="583813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-0.001</a:t>
            </a:r>
          </a:p>
          <a:p>
            <a:pPr algn="ctr"/>
            <a:r>
              <a:rPr lang="en-US" sz="1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0.004</a:t>
            </a:r>
          </a:p>
          <a:p>
            <a:pPr algn="ctr"/>
            <a:r>
              <a:rPr lang="en-US" sz="1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-0.003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20363" y="381000"/>
            <a:ext cx="1299347" cy="269704"/>
          </a:xfrm>
          <a:prstGeom prst="rect">
            <a:avLst/>
          </a:prstGeom>
          <a:noFill/>
          <a:ln w="19050">
            <a:noFill/>
          </a:ln>
        </p:spPr>
        <p:txBody>
          <a:bodyPr wrap="square" lIns="84217" tIns="42108" rIns="84217" bIns="42108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QC:FC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04494" y="1396844"/>
            <a:ext cx="908177" cy="254316"/>
          </a:xfrm>
          <a:prstGeom prst="rect">
            <a:avLst/>
          </a:prstGeom>
          <a:noFill/>
        </p:spPr>
        <p:txBody>
          <a:bodyPr wrap="square" lIns="84217" tIns="42108" rIns="84217" bIns="42108" rtlCol="0">
            <a:spAutoFit/>
          </a:bodyPr>
          <a:lstStyle/>
          <a:p>
            <a:pPr algn="ctr"/>
            <a:r>
              <a:rPr lang="en-US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Medians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41480" y="3919772"/>
            <a:ext cx="649673" cy="269704"/>
          </a:xfrm>
          <a:prstGeom prst="rect">
            <a:avLst/>
          </a:prstGeom>
          <a:noFill/>
        </p:spPr>
        <p:txBody>
          <a:bodyPr wrap="square" lIns="84217" tIns="42108" rIns="84217" bIns="42108" rtlCol="0">
            <a:spAutoFit/>
          </a:bodyPr>
          <a:lstStyle/>
          <a:p>
            <a:pPr algn="ctr"/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91400" y="2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Fig. S5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295908" y="1524000"/>
            <a:ext cx="1164100" cy="577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51" b="1" dirty="0"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</a:p>
          <a:p>
            <a:pPr algn="ctr"/>
            <a:r>
              <a:rPr lang="en-US" sz="1051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Pre-censoring</a:t>
            </a:r>
          </a:p>
          <a:p>
            <a:pPr algn="ctr"/>
            <a:r>
              <a:rPr lang="en-US" sz="1051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Post-censoring</a:t>
            </a:r>
          </a:p>
        </p:txBody>
      </p:sp>
    </p:spTree>
    <p:extLst>
      <p:ext uri="{BB962C8B-B14F-4D97-AF65-F5344CB8AC3E}">
        <p14:creationId xmlns:p14="http://schemas.microsoft.com/office/powerpoint/2010/main" val="2432210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905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85586</TotalTime>
  <Words>241</Words>
  <Application>Microsoft Office PowerPoint</Application>
  <PresentationFormat>Custom</PresentationFormat>
  <Paragraphs>124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Cambria Math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csg</dc:creator>
  <cp:lastModifiedBy>Ryan Raut</cp:lastModifiedBy>
  <cp:revision>395</cp:revision>
  <dcterms:created xsi:type="dcterms:W3CDTF">2018-05-22T17:44:38Z</dcterms:created>
  <dcterms:modified xsi:type="dcterms:W3CDTF">2019-03-13T01:04:25Z</dcterms:modified>
</cp:coreProperties>
</file>