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4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37" autoAdjust="0"/>
    <p:restoredTop sz="77819" autoAdjust="0"/>
  </p:normalViewPr>
  <p:slideViewPr>
    <p:cSldViewPr>
      <p:cViewPr varScale="1">
        <p:scale>
          <a:sx n="51" d="100"/>
          <a:sy n="51" d="100"/>
        </p:scale>
        <p:origin x="2952" y="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C6C9E-F897-440E-81FB-F9D84DDD6592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47ED1-E977-4343-80B5-3C5C0480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5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Supplemental Table 1: Trabecular bone area (Tb. </a:t>
            </a:r>
            <a:r>
              <a:rPr lang="en-US" baseline="0" dirty="0" err="1" smtClean="0"/>
              <a:t>B.Ar</a:t>
            </a:r>
            <a:r>
              <a:rPr lang="en-US" baseline="0" dirty="0" smtClean="0"/>
              <a:t>/</a:t>
            </a:r>
            <a:r>
              <a:rPr lang="en-US" baseline="0" dirty="0" err="1" smtClean="0"/>
              <a:t>T.Ar</a:t>
            </a:r>
            <a:r>
              <a:rPr lang="en-US" baseline="0" dirty="0" smtClean="0"/>
              <a:t>, %) analyzed through ImageJ of distal femoral metaphysis of male and female rats treated with Vehicle, </a:t>
            </a:r>
            <a:r>
              <a:rPr lang="en-US" baseline="0" dirty="0" err="1" smtClean="0"/>
              <a:t>Scl</a:t>
            </a:r>
            <a:r>
              <a:rPr lang="en-US" baseline="0" dirty="0" smtClean="0"/>
              <a:t>-Ab 3 mg/kg, </a:t>
            </a:r>
            <a:r>
              <a:rPr lang="en-US" baseline="0" dirty="0" err="1" smtClean="0"/>
              <a:t>Scl</a:t>
            </a:r>
            <a:r>
              <a:rPr lang="en-US" baseline="0" dirty="0" smtClean="0"/>
              <a:t>-Ab 50 mg/kg, and hPTH 75 µg/kg/d. Data shown as mean (S.E.M.), *p&lt;0.05 vs. Vehicle; </a:t>
            </a:r>
            <a:r>
              <a:rPr lang="en-US" baseline="30000" dirty="0" err="1" smtClean="0">
                <a:effectLst/>
              </a:rPr>
              <a:t>h</a:t>
            </a:r>
            <a:r>
              <a:rPr lang="en-US" baseline="0" dirty="0" err="1" smtClean="0"/>
              <a:t>p</a:t>
            </a:r>
            <a:r>
              <a:rPr lang="en-US" baseline="0" dirty="0" smtClean="0"/>
              <a:t>&lt;0.05 vs. hPTH; </a:t>
            </a:r>
            <a:r>
              <a:rPr lang="en-US" baseline="30000" dirty="0" err="1" smtClean="0"/>
              <a:t>T</a:t>
            </a:r>
            <a:r>
              <a:rPr lang="en-US" baseline="0" dirty="0" err="1" smtClean="0"/>
              <a:t>p</a:t>
            </a:r>
            <a:r>
              <a:rPr lang="en-US" baseline="0" dirty="0" smtClean="0"/>
              <a:t>&lt;0.05, 4-week vs. 26-week; </a:t>
            </a:r>
            <a:r>
              <a:rPr lang="en-US" baseline="30000" dirty="0" err="1" smtClean="0"/>
              <a:t>A</a:t>
            </a:r>
            <a:r>
              <a:rPr lang="en-US" baseline="0" dirty="0" err="1" smtClean="0"/>
              <a:t>p</a:t>
            </a:r>
            <a:r>
              <a:rPr lang="en-US" baseline="0" dirty="0" smtClean="0"/>
              <a:t>&lt;0.05 </a:t>
            </a:r>
            <a:r>
              <a:rPr lang="en-US" baseline="0" dirty="0" err="1" smtClean="0"/>
              <a:t>Scl</a:t>
            </a:r>
            <a:r>
              <a:rPr lang="en-US" baseline="0" dirty="0" smtClean="0"/>
              <a:t>-Ab (3 mg/kg) vs. </a:t>
            </a:r>
            <a:r>
              <a:rPr lang="en-US" baseline="0" dirty="0" err="1" smtClean="0"/>
              <a:t>Scl</a:t>
            </a:r>
            <a:r>
              <a:rPr lang="en-US" baseline="0" dirty="0" smtClean="0"/>
              <a:t>-Ab (50 mg/kg). </a:t>
            </a:r>
            <a:endParaRPr lang="en-US" dirty="0" smtClean="0"/>
          </a:p>
          <a:p>
            <a:endParaRPr lang="en-US" b="0" baseline="0" dirty="0" smtClean="0"/>
          </a:p>
          <a:p>
            <a:r>
              <a:rPr lang="en-US" b="0" baseline="0" dirty="0" smtClean="0"/>
              <a:t>Supplemental Table 2:</a:t>
            </a:r>
            <a:r>
              <a:rPr lang="en-US" b="1" baseline="0" dirty="0" smtClean="0"/>
              <a:t> </a:t>
            </a:r>
            <a:r>
              <a:rPr lang="en-US" b="0" baseline="0" dirty="0" smtClean="0"/>
              <a:t>Adiposity (%) within the marrow area (</a:t>
            </a:r>
            <a:r>
              <a:rPr lang="en-US" b="0" baseline="0" dirty="0" err="1" smtClean="0"/>
              <a:t>Ma.Ar</a:t>
            </a:r>
            <a:r>
              <a:rPr lang="en-US" b="0" baseline="0" dirty="0" smtClean="0"/>
              <a:t>) </a:t>
            </a:r>
            <a:r>
              <a:rPr lang="en-US" baseline="0" dirty="0" smtClean="0"/>
              <a:t>of male and female distal rat femurs treated with </a:t>
            </a:r>
            <a:r>
              <a:rPr lang="en-US" baseline="0" dirty="0" err="1" smtClean="0"/>
              <a:t>Scl</a:t>
            </a:r>
            <a:r>
              <a:rPr lang="en-US" baseline="0" dirty="0" smtClean="0"/>
              <a:t>-Ab (3 mg/kg and 50 mg/kg) and hPTH (75 µg/kg/d) relative to vehicle-treated groups (Treatment group/Vehicle) after 4 and 26 weeks of treatment. Data shown as mean ± S.E.M. *p&lt;0.05 vs. Vehicle</a:t>
            </a:r>
          </a:p>
          <a:p>
            <a:endParaRPr lang="en-US" b="1" baseline="0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515BE-86F7-496B-A1F5-98E84FF96D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17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02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11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596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90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2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928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65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910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3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9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69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9953" y="4217677"/>
          <a:ext cx="6758095" cy="27679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304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02739"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b="1" dirty="0"/>
                    </a:p>
                  </a:txBody>
                  <a:tcPr marT="25718" marB="25718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Week 4</a:t>
                      </a:r>
                      <a:endParaRPr lang="en-US" sz="800" b="1" dirty="0"/>
                    </a:p>
                  </a:txBody>
                  <a:tcPr marT="25718" marB="2571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121920" marR="121920" marT="34290" marB="3429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121920" marR="121920" marT="34290" marB="3429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121920" marR="121920" marT="34290" marB="3429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Week 26</a:t>
                      </a:r>
                      <a:endParaRPr lang="en-US" sz="800" b="1" dirty="0"/>
                    </a:p>
                  </a:txBody>
                  <a:tcPr marT="25718" marB="25718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121920" marR="121920" marT="34290" marB="3429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121920" marR="121920" marT="34290" marB="3429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121920" marR="121920" marT="34290" marB="3429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1510"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T="25718" marB="25718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Tb. </a:t>
                      </a:r>
                      <a:r>
                        <a:rPr lang="en-US" sz="800" dirty="0" err="1" smtClean="0"/>
                        <a:t>B.Ar</a:t>
                      </a:r>
                      <a:r>
                        <a:rPr lang="en-US" sz="800" dirty="0" smtClean="0"/>
                        <a:t>/</a:t>
                      </a:r>
                      <a:r>
                        <a:rPr lang="en-US" sz="800" dirty="0" err="1" smtClean="0"/>
                        <a:t>T.Ar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(%)</a:t>
                      </a:r>
                      <a:endParaRPr lang="en-US" sz="800" dirty="0"/>
                    </a:p>
                  </a:txBody>
                  <a:tcPr marT="25718" marB="2571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800" dirty="0" smtClean="0"/>
                        <a:t>Tb.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baseline="0" dirty="0" err="1" smtClean="0"/>
                        <a:t>B.Ar</a:t>
                      </a:r>
                      <a:r>
                        <a:rPr lang="en-US" sz="800" baseline="0" dirty="0" smtClean="0"/>
                        <a:t>/</a:t>
                      </a:r>
                      <a:r>
                        <a:rPr lang="en-US" sz="800" baseline="0" dirty="0" err="1" smtClean="0"/>
                        <a:t>T.Ar</a:t>
                      </a:r>
                      <a:r>
                        <a:rPr lang="en-US" sz="800" baseline="0" dirty="0" smtClean="0"/>
                        <a:t> Relative to Vehicle</a:t>
                      </a:r>
                      <a:endParaRPr lang="en-US" sz="800" dirty="0"/>
                    </a:p>
                  </a:txBody>
                  <a:tcPr marT="25718" marB="25718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/>
                        <a:t>Ma.Ar</a:t>
                      </a:r>
                      <a:r>
                        <a:rPr lang="en-US" sz="800" dirty="0" smtClean="0"/>
                        <a:t> Adiposity (%)</a:t>
                      </a:r>
                      <a:endParaRPr lang="en-US" sz="800" dirty="0"/>
                    </a:p>
                  </a:txBody>
                  <a:tcPr marT="25718" marB="25718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/>
                        <a:t>Ma.Ar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Adiposity Relative to Vehicle</a:t>
                      </a:r>
                      <a:endParaRPr lang="en-US" sz="800" dirty="0"/>
                    </a:p>
                  </a:txBody>
                  <a:tcPr marT="25718" marB="25718" anchor="b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Tb. </a:t>
                      </a:r>
                      <a:r>
                        <a:rPr lang="en-US" sz="800" dirty="0" err="1" smtClean="0"/>
                        <a:t>B.Ar</a:t>
                      </a:r>
                      <a:r>
                        <a:rPr lang="en-US" sz="800" dirty="0" smtClean="0"/>
                        <a:t>/</a:t>
                      </a:r>
                      <a:r>
                        <a:rPr lang="en-US" sz="800" dirty="0" err="1" smtClean="0"/>
                        <a:t>T.Ar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(%)</a:t>
                      </a:r>
                      <a:endParaRPr lang="en-US" sz="800" dirty="0"/>
                    </a:p>
                  </a:txBody>
                  <a:tcPr marT="25718" marB="25718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800" dirty="0" smtClean="0"/>
                        <a:t>Tb.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baseline="0" dirty="0" err="1" smtClean="0"/>
                        <a:t>B.Ar</a:t>
                      </a:r>
                      <a:r>
                        <a:rPr lang="en-US" sz="800" baseline="0" dirty="0" smtClean="0"/>
                        <a:t>/</a:t>
                      </a:r>
                      <a:r>
                        <a:rPr lang="en-US" sz="800" baseline="0" dirty="0" err="1" smtClean="0"/>
                        <a:t>T.Ar</a:t>
                      </a:r>
                      <a:r>
                        <a:rPr lang="en-US" sz="800" baseline="0" dirty="0" smtClean="0"/>
                        <a:t> Relative to Vehicle</a:t>
                      </a:r>
                      <a:endParaRPr lang="en-US" sz="800" dirty="0"/>
                    </a:p>
                  </a:txBody>
                  <a:tcPr marT="25718" marB="25718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/>
                        <a:t>Ma.Ar</a:t>
                      </a:r>
                      <a:r>
                        <a:rPr lang="en-US" sz="800" dirty="0" smtClean="0"/>
                        <a:t> Adiposity (%)</a:t>
                      </a:r>
                      <a:endParaRPr lang="en-US" sz="800" dirty="0"/>
                    </a:p>
                  </a:txBody>
                  <a:tcPr marT="25718" marB="25718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/>
                        <a:t>Ma.Ar</a:t>
                      </a:r>
                      <a:r>
                        <a:rPr lang="en-US" sz="800" dirty="0" smtClean="0"/>
                        <a:t> Adiposity Relative to Vehicle</a:t>
                      </a:r>
                      <a:endParaRPr lang="en-US" sz="800" dirty="0"/>
                    </a:p>
                  </a:txBody>
                  <a:tcPr marT="25718" marB="25718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736"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Males</a:t>
                      </a:r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Vehicle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21.485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23.531</a:t>
                      </a: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3.829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174"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Scl</a:t>
                      </a:r>
                      <a:r>
                        <a:rPr lang="en-US" sz="800" dirty="0" smtClean="0"/>
                        <a:t>-Ab </a:t>
                      </a:r>
                    </a:p>
                    <a:p>
                      <a:pPr algn="l"/>
                      <a:r>
                        <a:rPr lang="en-US" sz="800" dirty="0" smtClean="0"/>
                        <a:t>3 mg/kg</a:t>
                      </a:r>
                    </a:p>
                  </a:txBody>
                  <a:tcPr marL="12700" marR="12700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28.456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1.324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1.425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38.523*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1.637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2.903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7176"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Scl</a:t>
                      </a:r>
                      <a:r>
                        <a:rPr lang="en-US" sz="800" dirty="0" smtClean="0"/>
                        <a:t>-Ab </a:t>
                      </a:r>
                    </a:p>
                    <a:p>
                      <a:pPr algn="l"/>
                      <a:r>
                        <a:rPr lang="en-US" sz="800" dirty="0" smtClean="0"/>
                        <a:t>50 mg/kg</a:t>
                      </a:r>
                    </a:p>
                  </a:txBody>
                  <a:tcPr marL="12700" marR="12700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25.922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1.439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55.245*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2.348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3.081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/>
                      <a:endParaRPr lang="en-US" sz="800" b="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err="1" smtClean="0"/>
                        <a:t>hPTH</a:t>
                      </a:r>
                      <a:endParaRPr lang="en-US" sz="800" b="0" dirty="0" smtClean="0"/>
                    </a:p>
                  </a:txBody>
                  <a:tcPr marL="12700" marR="12700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43.386*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2.019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63.542*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2.700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2.234*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81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Females</a:t>
                      </a:r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Vehicle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34.475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38.825</a:t>
                      </a: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2.033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397"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Scl</a:t>
                      </a:r>
                      <a:r>
                        <a:rPr lang="en-US" sz="800" dirty="0" smtClean="0"/>
                        <a:t>-Ab </a:t>
                      </a:r>
                    </a:p>
                    <a:p>
                      <a:pPr algn="l"/>
                      <a:r>
                        <a:rPr lang="en-US" sz="800" dirty="0" smtClean="0"/>
                        <a:t>3 mg/kg</a:t>
                      </a:r>
                    </a:p>
                  </a:txBody>
                  <a:tcPr marL="12700" marR="12700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38.515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1.117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1.839*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1.974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49.664*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1.279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2.104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398"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Scl</a:t>
                      </a:r>
                      <a:r>
                        <a:rPr lang="en-US" sz="800" dirty="0" smtClean="0"/>
                        <a:t>-Ab </a:t>
                      </a:r>
                    </a:p>
                    <a:p>
                      <a:pPr algn="l"/>
                      <a:r>
                        <a:rPr lang="en-US" sz="800" dirty="0" smtClean="0"/>
                        <a:t>50 mg/kg</a:t>
                      </a:r>
                    </a:p>
                  </a:txBody>
                  <a:tcPr marL="12700" marR="12700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43.152*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2.233*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2.397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72.555*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1.869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1.981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2739"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 smtClean="0"/>
                        <a:t>hPTH</a:t>
                      </a:r>
                      <a:endParaRPr lang="en-US" sz="800" dirty="0" smtClean="0"/>
                    </a:p>
                  </a:txBody>
                  <a:tcPr marL="12700" marR="12700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43.649*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1.193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1.281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57.766*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1.488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1.384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" y="3829050"/>
            <a:ext cx="173515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Supplemental Table 2 </a:t>
            </a:r>
          </a:p>
        </p:txBody>
      </p:sp>
      <p:sp>
        <p:nvSpPr>
          <p:cNvPr id="6" name="Rectangle 5"/>
          <p:cNvSpPr/>
          <p:nvPr/>
        </p:nvSpPr>
        <p:spPr>
          <a:xfrm>
            <a:off x="41320" y="2066151"/>
            <a:ext cx="173515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Supplemental Table 1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814" y="2400301"/>
          <a:ext cx="6793706" cy="11796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33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96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96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98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1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66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05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06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15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66824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Week 4</a:t>
                      </a:r>
                      <a:endParaRPr lang="en-US" sz="800" b="1" dirty="0"/>
                    </a:p>
                  </a:txBody>
                  <a:tcPr marT="25718" marB="2571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121920" marR="121920" marT="34290" marB="3429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121920" marR="121920" marT="34290" marB="3429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121920" marR="121920" marT="34290" marB="3429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Week 26</a:t>
                      </a:r>
                      <a:endParaRPr lang="en-US" sz="800" b="1" dirty="0"/>
                    </a:p>
                  </a:txBody>
                  <a:tcPr marT="25718" marB="25718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121920" marR="121920" marT="34290" marB="3429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121920" marR="121920" marT="34290" marB="3429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121920" marR="121920" marT="34290" marB="3429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104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Vehicle</a:t>
                      </a:r>
                      <a:endParaRPr lang="en-US" sz="800" dirty="0"/>
                    </a:p>
                  </a:txBody>
                  <a:tcPr marT="25718" marB="2571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/>
                        <a:t>Scl-Ab</a:t>
                      </a:r>
                      <a:r>
                        <a:rPr lang="en-US" sz="800" dirty="0" smtClean="0"/>
                        <a:t> </a:t>
                      </a:r>
                    </a:p>
                    <a:p>
                      <a:pPr algn="ctr"/>
                      <a:r>
                        <a:rPr lang="en-US" sz="800" dirty="0" smtClean="0"/>
                        <a:t>3 mg/kg</a:t>
                      </a:r>
                      <a:endParaRPr lang="en-US" sz="800" dirty="0"/>
                    </a:p>
                  </a:txBody>
                  <a:tcPr marT="25718" marB="2571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/>
                        <a:t>Scl-Ab</a:t>
                      </a:r>
                      <a:r>
                        <a:rPr lang="en-US" sz="800" dirty="0" smtClean="0"/>
                        <a:t> </a:t>
                      </a:r>
                    </a:p>
                    <a:p>
                      <a:pPr algn="ctr"/>
                      <a:r>
                        <a:rPr lang="en-US" sz="800" dirty="0" smtClean="0"/>
                        <a:t>50 mg/kg</a:t>
                      </a:r>
                    </a:p>
                  </a:txBody>
                  <a:tcPr marT="25718" marB="2571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/>
                        <a:t>hPTH</a:t>
                      </a:r>
                      <a:endParaRPr lang="en-US" sz="800" dirty="0"/>
                    </a:p>
                  </a:txBody>
                  <a:tcPr marT="25718" marB="2571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Vehicle</a:t>
                      </a:r>
                    </a:p>
                  </a:txBody>
                  <a:tcPr marT="25718" marB="25718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/>
                        <a:t>Scl-Ab</a:t>
                      </a:r>
                      <a:r>
                        <a:rPr lang="en-US" sz="800" dirty="0" smtClean="0"/>
                        <a:t> </a:t>
                      </a:r>
                    </a:p>
                    <a:p>
                      <a:pPr algn="ctr"/>
                      <a:r>
                        <a:rPr lang="en-US" sz="800" dirty="0" smtClean="0"/>
                        <a:t>3 mg/kg</a:t>
                      </a:r>
                    </a:p>
                  </a:txBody>
                  <a:tcPr marT="25718" marB="2571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/>
                        <a:t>Scl-Ab</a:t>
                      </a:r>
                      <a:r>
                        <a:rPr lang="en-US" sz="800" dirty="0" smtClean="0"/>
                        <a:t> </a:t>
                      </a:r>
                    </a:p>
                    <a:p>
                      <a:pPr algn="ctr"/>
                      <a:r>
                        <a:rPr lang="en-US" sz="800" dirty="0" smtClean="0"/>
                        <a:t>50 mg/kg</a:t>
                      </a:r>
                    </a:p>
                  </a:txBody>
                  <a:tcPr marT="25718" marB="2571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 smtClean="0"/>
                        <a:t>hPTH</a:t>
                      </a:r>
                      <a:endParaRPr lang="en-US" sz="800" dirty="0" smtClean="0"/>
                    </a:p>
                  </a:txBody>
                  <a:tcPr marT="25718" marB="2571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858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Male</a:t>
                      </a:r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21.485(1.50)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28.456(1.88)</a:t>
                      </a:r>
                      <a:r>
                        <a:rPr lang="en-US" sz="9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</a:t>
                      </a:r>
                      <a:endParaRPr lang="en-US" sz="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25.922(2.25)</a:t>
                      </a:r>
                      <a:r>
                        <a:rPr lang="en-US" sz="9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</a:t>
                      </a:r>
                      <a:endParaRPr lang="en-US" sz="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43.386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(1.96)*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23.531(1.68)</a:t>
                      </a:r>
                      <a:endParaRPr lang="en-US" sz="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38.523(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2.23)*</a:t>
                      </a:r>
                      <a:r>
                        <a:rPr lang="en-US" sz="900" b="0" i="0" u="none" strike="noStrike" baseline="300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55.245(3.15)*</a:t>
                      </a:r>
                      <a:r>
                        <a:rPr lang="en-US" sz="900" b="0" i="0" u="none" strike="noStrike" baseline="30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hTA</a:t>
                      </a:r>
                      <a:endParaRPr lang="en-US" sz="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63.542(2.64)*</a:t>
                      </a:r>
                      <a:r>
                        <a:rPr lang="en-US" sz="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</a:t>
                      </a:r>
                      <a:endParaRPr lang="en-US" sz="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858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Female</a:t>
                      </a:r>
                      <a:endParaRPr lang="en-US" sz="800" dirty="0"/>
                    </a:p>
                  </a:txBody>
                  <a:tcPr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34.475(1.48)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38.515(0.89)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43.152(1.88)*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43.649(2.22)*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38.825(2.38)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49.664(2.84)*</a:t>
                      </a:r>
                      <a:r>
                        <a:rPr lang="en-US" sz="900" b="0" i="0" u="none" strike="noStrike" baseline="30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hT</a:t>
                      </a:r>
                      <a:endParaRPr lang="en-US" sz="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72.555(1.79)*</a:t>
                      </a:r>
                      <a:r>
                        <a:rPr lang="en-US" sz="900" b="0" i="0" u="none" strike="noStrike" baseline="30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hTA</a:t>
                      </a:r>
                      <a:endParaRPr lang="en-US" sz="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57.766(1.65)*</a:t>
                      </a:r>
                      <a:r>
                        <a:rPr lang="en-US" sz="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</a:t>
                      </a:r>
                      <a:endParaRPr lang="en-US" sz="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69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7116</TotalTime>
  <Words>343</Words>
  <Application>Microsoft Office PowerPoint</Application>
  <PresentationFormat>On-screen Show (4:3)</PresentationFormat>
  <Paragraphs>128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Samantha N. Costa</dc:creator>
  <cp:lastModifiedBy>Michaela R. Reagan</cp:lastModifiedBy>
  <cp:revision>105</cp:revision>
  <dcterms:created xsi:type="dcterms:W3CDTF">2018-08-21T22:49:16Z</dcterms:created>
  <dcterms:modified xsi:type="dcterms:W3CDTF">2019-02-24T21:39:17Z</dcterms:modified>
</cp:coreProperties>
</file>