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2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37" autoAdjust="0"/>
    <p:restoredTop sz="77819" autoAdjust="0"/>
  </p:normalViewPr>
  <p:slideViewPr>
    <p:cSldViewPr>
      <p:cViewPr varScale="1">
        <p:scale>
          <a:sx n="51" d="100"/>
          <a:sy n="51" d="100"/>
        </p:scale>
        <p:origin x="2952" y="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C6C9E-F897-440E-81FB-F9D84DDD6592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47ED1-E977-4343-80B5-3C5C04808F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55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50">
              <a:defRPr/>
            </a:pPr>
            <a:r>
              <a:rPr lang="en-US" dirty="0" smtClean="0"/>
              <a:t>Supplemental</a:t>
            </a:r>
            <a:r>
              <a:rPr lang="en-US" baseline="0" dirty="0" smtClean="0"/>
              <a:t> Figure 2</a:t>
            </a:r>
            <a:r>
              <a:rPr lang="en-US" dirty="0" smtClean="0"/>
              <a:t>: Effects of Scl-Ab (3 mg/kg or</a:t>
            </a:r>
            <a:r>
              <a:rPr lang="en-US" baseline="0" dirty="0" smtClean="0"/>
              <a:t> 50 mg/kg) and hPTH (75 µg/kg/d) on trabecular bone area (Tb. </a:t>
            </a:r>
            <a:r>
              <a:rPr lang="en-US" baseline="0" dirty="0" err="1" smtClean="0"/>
              <a:t>B.Ar</a:t>
            </a:r>
            <a:r>
              <a:rPr lang="en-US" baseline="0" dirty="0" smtClean="0"/>
              <a:t>) in female and male distal rat femurs treated for 4 weeks and 26 weeks. (A) Tb. </a:t>
            </a:r>
            <a:r>
              <a:rPr lang="en-US" baseline="0" dirty="0" err="1" smtClean="0"/>
              <a:t>B.Ar</a:t>
            </a:r>
            <a:r>
              <a:rPr lang="en-US" baseline="0" dirty="0" smtClean="0"/>
              <a:t>/</a:t>
            </a:r>
            <a:r>
              <a:rPr lang="en-US" baseline="0" dirty="0" err="1" smtClean="0"/>
              <a:t>T.Ar</a:t>
            </a:r>
            <a:r>
              <a:rPr lang="en-US" baseline="0" dirty="0" smtClean="0"/>
              <a:t> (%) of females treated for 4-weeks and 26-week. (B) Tb. </a:t>
            </a:r>
            <a:r>
              <a:rPr lang="en-US" baseline="0" dirty="0" err="1" smtClean="0"/>
              <a:t>B.Ar</a:t>
            </a:r>
            <a:r>
              <a:rPr lang="en-US" baseline="0" dirty="0" smtClean="0"/>
              <a:t>/</a:t>
            </a:r>
            <a:r>
              <a:rPr lang="en-US" baseline="0" dirty="0" err="1" smtClean="0"/>
              <a:t>T.Ar</a:t>
            </a:r>
            <a:r>
              <a:rPr lang="en-US" baseline="0" dirty="0" smtClean="0"/>
              <a:t> (%) of males treated for 4-weeks and 26-weeks. (C) Comparative Tb. </a:t>
            </a:r>
            <a:r>
              <a:rPr lang="en-US" baseline="0" dirty="0" err="1" smtClean="0"/>
              <a:t>B.Ar</a:t>
            </a:r>
            <a:r>
              <a:rPr lang="en-US" baseline="0" dirty="0" smtClean="0"/>
              <a:t>/</a:t>
            </a:r>
            <a:r>
              <a:rPr lang="en-US" baseline="0" dirty="0" err="1" smtClean="0"/>
              <a:t>T.Ar</a:t>
            </a:r>
            <a:r>
              <a:rPr lang="en-US" baseline="0" dirty="0" smtClean="0"/>
              <a:t>  (%) of males and females treated for 4-weeks. (D) Comparative Tb. </a:t>
            </a:r>
            <a:r>
              <a:rPr lang="en-US" baseline="0" dirty="0" err="1" smtClean="0"/>
              <a:t>B.Ar</a:t>
            </a:r>
            <a:r>
              <a:rPr lang="en-US" baseline="0" dirty="0" smtClean="0"/>
              <a:t>/</a:t>
            </a:r>
            <a:r>
              <a:rPr lang="en-US" baseline="0" dirty="0" err="1" smtClean="0"/>
              <a:t>T.Ar</a:t>
            </a:r>
            <a:r>
              <a:rPr lang="en-US" baseline="0" dirty="0" smtClean="0"/>
              <a:t> (%) of males and females treated for 26-weeks.  *p&lt;0.05 vs. Vehicle; </a:t>
            </a:r>
            <a:r>
              <a:rPr lang="en-US" baseline="30000" dirty="0" err="1" smtClean="0">
                <a:effectLst/>
              </a:rPr>
              <a:t>h</a:t>
            </a:r>
            <a:r>
              <a:rPr lang="en-US" baseline="0" dirty="0" err="1" smtClean="0"/>
              <a:t>p</a:t>
            </a:r>
            <a:r>
              <a:rPr lang="en-US" baseline="0" dirty="0" smtClean="0"/>
              <a:t>&lt;0.05 vs. </a:t>
            </a:r>
            <a:r>
              <a:rPr lang="en-US" baseline="0" dirty="0" err="1" smtClean="0"/>
              <a:t>hPTH</a:t>
            </a:r>
            <a:r>
              <a:rPr lang="en-US" baseline="0" dirty="0" smtClean="0"/>
              <a:t>; </a:t>
            </a:r>
            <a:r>
              <a:rPr lang="en-US" baseline="30000" dirty="0" err="1" smtClean="0"/>
              <a:t>T</a:t>
            </a:r>
            <a:r>
              <a:rPr lang="en-US" baseline="0" dirty="0" err="1" smtClean="0"/>
              <a:t>p</a:t>
            </a:r>
            <a:r>
              <a:rPr lang="en-US" baseline="0" dirty="0" smtClean="0"/>
              <a:t>&lt;0.05, 4-week vs. 26-week; </a:t>
            </a:r>
            <a:r>
              <a:rPr lang="en-US" baseline="30000" dirty="0" err="1" smtClean="0"/>
              <a:t>A</a:t>
            </a:r>
            <a:r>
              <a:rPr lang="en-US" baseline="0" dirty="0" err="1" smtClean="0"/>
              <a:t>p</a:t>
            </a:r>
            <a:r>
              <a:rPr lang="en-US" baseline="0" dirty="0" smtClean="0"/>
              <a:t>&lt;0.05 </a:t>
            </a:r>
            <a:r>
              <a:rPr lang="en-US" baseline="0" dirty="0" err="1" smtClean="0"/>
              <a:t>Scl</a:t>
            </a:r>
            <a:r>
              <a:rPr lang="en-US" baseline="0" dirty="0" smtClean="0"/>
              <a:t>-Ab (3 mg/kg) vs. </a:t>
            </a:r>
            <a:r>
              <a:rPr lang="en-US" baseline="0" dirty="0" err="1" smtClean="0"/>
              <a:t>Scl</a:t>
            </a:r>
            <a:r>
              <a:rPr lang="en-US" baseline="0" dirty="0" smtClean="0"/>
              <a:t>-Ab (50 mg/kg); </a:t>
            </a:r>
            <a:r>
              <a:rPr lang="en-US" baseline="30000" dirty="0" err="1" smtClean="0"/>
              <a:t>S</a:t>
            </a:r>
            <a:r>
              <a:rPr lang="en-US" baseline="0" dirty="0" err="1" smtClean="0"/>
              <a:t>p</a:t>
            </a:r>
            <a:r>
              <a:rPr lang="en-US" baseline="0" dirty="0" smtClean="0"/>
              <a:t>&lt;0.05 Male vs. Female. Data is shown as mean ± S.E.M. All analyses were performed as 2-way ANOVA + Tukey’s/</a:t>
            </a:r>
            <a:r>
              <a:rPr lang="en-US" baseline="0" dirty="0" err="1" smtClean="0"/>
              <a:t>Sidak’s</a:t>
            </a:r>
            <a:r>
              <a:rPr lang="en-US" baseline="0" dirty="0" smtClean="0"/>
              <a:t> multiple comparison tests. </a:t>
            </a:r>
          </a:p>
          <a:p>
            <a:pPr defTabSz="914350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C4B8D-F378-4763-A194-8F98526C1A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28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02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11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596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90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2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928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655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910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13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9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869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4DDA7-B52E-442A-B7DD-64EB7381C5A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BEA42-C714-4B1A-B393-0E430ADBE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054" y="892550"/>
            <a:ext cx="3285324" cy="25603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4" y="892550"/>
            <a:ext cx="3285324" cy="25603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5" y="3734070"/>
            <a:ext cx="3351040" cy="25603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635" y="3734069"/>
            <a:ext cx="3351040" cy="25603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229"/>
          <a:stretch/>
        </p:blipFill>
        <p:spPr>
          <a:xfrm>
            <a:off x="311728" y="76200"/>
            <a:ext cx="6234545" cy="4385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0984" y="839466"/>
            <a:ext cx="387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574576" y="839466"/>
            <a:ext cx="387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984" y="3638281"/>
            <a:ext cx="387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74576" y="3638264"/>
            <a:ext cx="387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5828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7116</TotalTime>
  <Words>169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Samantha N. Costa</dc:creator>
  <cp:lastModifiedBy>Michaela R. Reagan</cp:lastModifiedBy>
  <cp:revision>105</cp:revision>
  <dcterms:created xsi:type="dcterms:W3CDTF">2018-08-21T22:49:16Z</dcterms:created>
  <dcterms:modified xsi:type="dcterms:W3CDTF">2019-02-24T21:21:28Z</dcterms:modified>
</cp:coreProperties>
</file>