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handoutMasterIdLst>
    <p:handoutMasterId r:id="rId10"/>
  </p:handoutMasterIdLst>
  <p:sldIdLst>
    <p:sldId id="374" r:id="rId2"/>
    <p:sldId id="375" r:id="rId3"/>
    <p:sldId id="376" r:id="rId4"/>
    <p:sldId id="377" r:id="rId5"/>
    <p:sldId id="378" r:id="rId6"/>
    <p:sldId id="379" r:id="rId7"/>
    <p:sldId id="380" r:id="rId8"/>
  </p:sldIdLst>
  <p:sldSz cx="6858000" cy="9906000" type="A4"/>
  <p:notesSz cx="7104063" cy="10234613"/>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72" userDrawn="1">
          <p15:clr>
            <a:srgbClr val="A4A3A4"/>
          </p15:clr>
        </p15:guide>
        <p15:guide id="2" pos="216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보통 스타일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보통 스타일 2 - 강조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D7B26C5-4107-4FEC-AEDC-1716B250A1EF}" styleName="밝은 스타일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C083E6E3-FA7D-4D7B-A595-EF9225AFEA82}" styleName="밝은 스타일 1 - 강조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449" autoAdjust="0"/>
    <p:restoredTop sz="89401" autoAdjust="0"/>
  </p:normalViewPr>
  <p:slideViewPr>
    <p:cSldViewPr snapToGrid="0">
      <p:cViewPr>
        <p:scale>
          <a:sx n="75" d="100"/>
          <a:sy n="75" d="100"/>
        </p:scale>
        <p:origin x="-3474" y="-12"/>
      </p:cViewPr>
      <p:guideLst>
        <p:guide orient="horz" pos="172"/>
        <p:guide pos="2160"/>
      </p:guideLst>
    </p:cSldViewPr>
  </p:slideViewPr>
  <p:notesTextViewPr>
    <p:cViewPr>
      <p:scale>
        <a:sx n="1" d="1"/>
        <a:sy n="1" d="1"/>
      </p:scale>
      <p:origin x="0" y="0"/>
    </p:cViewPr>
  </p:notesTextViewPr>
  <p:notesViewPr>
    <p:cSldViewPr snapToGrid="0">
      <p:cViewPr varScale="1">
        <p:scale>
          <a:sx n="88" d="100"/>
          <a:sy n="88" d="100"/>
        </p:scale>
        <p:origin x="3822"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이상환" userId="259983902_tp_dropbox" providerId="OAuth2" clId="{E30B462E-45C8-5F48-961D-9C297D67407F}"/>
    <pc:docChg chg="modSld">
      <pc:chgData name="이상환" userId="259983902_tp_dropbox" providerId="OAuth2" clId="{E30B462E-45C8-5F48-961D-9C297D67407F}" dt="2019-03-17T02:42:09.448" v="22" actId="57"/>
      <pc:docMkLst>
        <pc:docMk/>
      </pc:docMkLst>
      <pc:sldChg chg="modSp">
        <pc:chgData name="이상환" userId="259983902_tp_dropbox" providerId="OAuth2" clId="{E30B462E-45C8-5F48-961D-9C297D67407F}" dt="2019-03-17T02:42:09.448" v="22" actId="57"/>
        <pc:sldMkLst>
          <pc:docMk/>
          <pc:sldMk cId="195162346" sldId="374"/>
        </pc:sldMkLst>
        <pc:spChg chg="mod">
          <ac:chgData name="이상환" userId="259983902_tp_dropbox" providerId="OAuth2" clId="{E30B462E-45C8-5F48-961D-9C297D67407F}" dt="2019-03-17T02:42:09.448" v="22" actId="57"/>
          <ac:spMkLst>
            <pc:docMk/>
            <pc:sldMk cId="195162346" sldId="374"/>
            <ac:spMk id="5" creationId="{00000000-0000-0000-0000-000000000000}"/>
          </ac:spMkLst>
        </pc:spChg>
      </pc:sldChg>
    </pc:docChg>
  </pc:docChgLst>
</pc:chgInfo>
</file>

<file path=ppt/drawings/_rels/vmlDrawing1.v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5"/>
            <a:ext cx="3079202" cy="513858"/>
          </a:xfrm>
          <a:prstGeom prst="rect">
            <a:avLst/>
          </a:prstGeom>
        </p:spPr>
        <p:txBody>
          <a:bodyPr vert="horz" lIns="94760" tIns="47379" rIns="94760" bIns="47379" rtlCol="0"/>
          <a:lstStyle>
            <a:lvl1pPr algn="l">
              <a:defRPr sz="1200"/>
            </a:lvl1pPr>
          </a:lstStyle>
          <a:p>
            <a:endParaRPr lang="ko-KR" altLang="en-US"/>
          </a:p>
        </p:txBody>
      </p:sp>
      <p:sp>
        <p:nvSpPr>
          <p:cNvPr id="3" name="날짜 개체 틀 2"/>
          <p:cNvSpPr>
            <a:spLocks noGrp="1"/>
          </p:cNvSpPr>
          <p:nvPr>
            <p:ph type="dt" sz="quarter" idx="1"/>
          </p:nvPr>
        </p:nvSpPr>
        <p:spPr>
          <a:xfrm>
            <a:off x="4023203" y="5"/>
            <a:ext cx="3079202" cy="513858"/>
          </a:xfrm>
          <a:prstGeom prst="rect">
            <a:avLst/>
          </a:prstGeom>
        </p:spPr>
        <p:txBody>
          <a:bodyPr vert="horz" lIns="94760" tIns="47379" rIns="94760" bIns="47379" rtlCol="0"/>
          <a:lstStyle>
            <a:lvl1pPr algn="r">
              <a:defRPr sz="1200"/>
            </a:lvl1pPr>
          </a:lstStyle>
          <a:p>
            <a:fld id="{4BC9F9B1-1C9B-4D43-8D67-AE222946ACAB}" type="datetimeFigureOut">
              <a:rPr lang="ko-KR" altLang="en-US" smtClean="0"/>
              <a:t>2019-05-16</a:t>
            </a:fld>
            <a:endParaRPr lang="ko-KR" altLang="en-US"/>
          </a:p>
        </p:txBody>
      </p:sp>
      <p:sp>
        <p:nvSpPr>
          <p:cNvPr id="4" name="바닥글 개체 틀 3"/>
          <p:cNvSpPr>
            <a:spLocks noGrp="1"/>
          </p:cNvSpPr>
          <p:nvPr>
            <p:ph type="ftr" sz="quarter" idx="2"/>
          </p:nvPr>
        </p:nvSpPr>
        <p:spPr>
          <a:xfrm>
            <a:off x="0" y="9720760"/>
            <a:ext cx="3079202" cy="513858"/>
          </a:xfrm>
          <a:prstGeom prst="rect">
            <a:avLst/>
          </a:prstGeom>
        </p:spPr>
        <p:txBody>
          <a:bodyPr vert="horz" lIns="94760" tIns="47379" rIns="94760" bIns="47379" rtlCol="0" anchor="b"/>
          <a:lstStyle>
            <a:lvl1pPr algn="l">
              <a:defRPr sz="1200"/>
            </a:lvl1pPr>
          </a:lstStyle>
          <a:p>
            <a:endParaRPr lang="ko-KR" altLang="en-US"/>
          </a:p>
        </p:txBody>
      </p:sp>
      <p:sp>
        <p:nvSpPr>
          <p:cNvPr id="5" name="슬라이드 번호 개체 틀 4"/>
          <p:cNvSpPr>
            <a:spLocks noGrp="1"/>
          </p:cNvSpPr>
          <p:nvPr>
            <p:ph type="sldNum" sz="quarter" idx="3"/>
          </p:nvPr>
        </p:nvSpPr>
        <p:spPr>
          <a:xfrm>
            <a:off x="4023203" y="9720760"/>
            <a:ext cx="3079202" cy="513858"/>
          </a:xfrm>
          <a:prstGeom prst="rect">
            <a:avLst/>
          </a:prstGeom>
        </p:spPr>
        <p:txBody>
          <a:bodyPr vert="horz" lIns="94760" tIns="47379" rIns="94760" bIns="47379" rtlCol="0" anchor="b"/>
          <a:lstStyle>
            <a:lvl1pPr algn="r">
              <a:defRPr sz="1200"/>
            </a:lvl1pPr>
          </a:lstStyle>
          <a:p>
            <a:fld id="{EB73FEA6-62DA-45AB-B46B-7A9C10DDADB3}" type="slidenum">
              <a:rPr lang="ko-KR" altLang="en-US" smtClean="0"/>
              <a:t>‹#›</a:t>
            </a:fld>
            <a:endParaRPr lang="ko-KR" altLang="en-US"/>
          </a:p>
        </p:txBody>
      </p:sp>
    </p:spTree>
    <p:extLst>
      <p:ext uri="{BB962C8B-B14F-4D97-AF65-F5344CB8AC3E}">
        <p14:creationId xmlns:p14="http://schemas.microsoft.com/office/powerpoint/2010/main" val="8645165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5" y="0"/>
            <a:ext cx="3078427" cy="513508"/>
          </a:xfrm>
          <a:prstGeom prst="rect">
            <a:avLst/>
          </a:prstGeom>
        </p:spPr>
        <p:txBody>
          <a:bodyPr vert="horz" lIns="94760" tIns="47379" rIns="94760" bIns="47379" rtlCol="0"/>
          <a:lstStyle>
            <a:lvl1pPr algn="l">
              <a:defRPr sz="1200"/>
            </a:lvl1pPr>
          </a:lstStyle>
          <a:p>
            <a:endParaRPr lang="ko-KR" altLang="en-US"/>
          </a:p>
        </p:txBody>
      </p:sp>
      <p:sp>
        <p:nvSpPr>
          <p:cNvPr id="3" name="날짜 개체 틀 2"/>
          <p:cNvSpPr>
            <a:spLocks noGrp="1"/>
          </p:cNvSpPr>
          <p:nvPr>
            <p:ph type="dt" idx="1"/>
          </p:nvPr>
        </p:nvSpPr>
        <p:spPr>
          <a:xfrm>
            <a:off x="4023997" y="0"/>
            <a:ext cx="3078427" cy="513508"/>
          </a:xfrm>
          <a:prstGeom prst="rect">
            <a:avLst/>
          </a:prstGeom>
        </p:spPr>
        <p:txBody>
          <a:bodyPr vert="horz" lIns="94760" tIns="47379" rIns="94760" bIns="47379" rtlCol="0"/>
          <a:lstStyle>
            <a:lvl1pPr algn="r">
              <a:defRPr sz="1200"/>
            </a:lvl1pPr>
          </a:lstStyle>
          <a:p>
            <a:fld id="{693D2676-00F6-47F9-A717-333FB24443A7}" type="datetimeFigureOut">
              <a:rPr lang="ko-KR" altLang="en-US" smtClean="0"/>
              <a:t>2019-05-16</a:t>
            </a:fld>
            <a:endParaRPr lang="ko-KR" altLang="en-US"/>
          </a:p>
        </p:txBody>
      </p:sp>
      <p:sp>
        <p:nvSpPr>
          <p:cNvPr id="4" name="슬라이드 이미지 개체 틀 3"/>
          <p:cNvSpPr>
            <a:spLocks noGrp="1" noRot="1" noChangeAspect="1"/>
          </p:cNvSpPr>
          <p:nvPr>
            <p:ph type="sldImg" idx="2"/>
          </p:nvPr>
        </p:nvSpPr>
        <p:spPr>
          <a:xfrm>
            <a:off x="2355850" y="1277938"/>
            <a:ext cx="2392363" cy="3454400"/>
          </a:xfrm>
          <a:prstGeom prst="rect">
            <a:avLst/>
          </a:prstGeom>
          <a:noFill/>
          <a:ln w="12700">
            <a:solidFill>
              <a:prstClr val="black"/>
            </a:solidFill>
          </a:ln>
        </p:spPr>
        <p:txBody>
          <a:bodyPr vert="horz" lIns="94760" tIns="47379" rIns="94760" bIns="47379" rtlCol="0" anchor="ctr"/>
          <a:lstStyle/>
          <a:p>
            <a:endParaRPr lang="ko-KR" altLang="en-US"/>
          </a:p>
        </p:txBody>
      </p:sp>
      <p:sp>
        <p:nvSpPr>
          <p:cNvPr id="5" name="슬라이드 노트 개체 틀 4"/>
          <p:cNvSpPr>
            <a:spLocks noGrp="1"/>
          </p:cNvSpPr>
          <p:nvPr>
            <p:ph type="body" sz="quarter" idx="3"/>
          </p:nvPr>
        </p:nvSpPr>
        <p:spPr>
          <a:xfrm>
            <a:off x="710407" y="4925412"/>
            <a:ext cx="5683250" cy="4029879"/>
          </a:xfrm>
          <a:prstGeom prst="rect">
            <a:avLst/>
          </a:prstGeom>
        </p:spPr>
        <p:txBody>
          <a:bodyPr vert="horz" lIns="94760" tIns="47379" rIns="94760" bIns="47379" rtlCol="0"/>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6" name="바닥글 개체 틀 5"/>
          <p:cNvSpPr>
            <a:spLocks noGrp="1"/>
          </p:cNvSpPr>
          <p:nvPr>
            <p:ph type="ftr" sz="quarter" idx="4"/>
          </p:nvPr>
        </p:nvSpPr>
        <p:spPr>
          <a:xfrm>
            <a:off x="5" y="9721107"/>
            <a:ext cx="3078427" cy="513507"/>
          </a:xfrm>
          <a:prstGeom prst="rect">
            <a:avLst/>
          </a:prstGeom>
        </p:spPr>
        <p:txBody>
          <a:bodyPr vert="horz" lIns="94760" tIns="47379" rIns="94760" bIns="47379"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4023997" y="9721107"/>
            <a:ext cx="3078427" cy="513507"/>
          </a:xfrm>
          <a:prstGeom prst="rect">
            <a:avLst/>
          </a:prstGeom>
        </p:spPr>
        <p:txBody>
          <a:bodyPr vert="horz" lIns="94760" tIns="47379" rIns="94760" bIns="47379" rtlCol="0" anchor="b"/>
          <a:lstStyle>
            <a:lvl1pPr algn="r">
              <a:defRPr sz="1200"/>
            </a:lvl1pPr>
          </a:lstStyle>
          <a:p>
            <a:fld id="{3F359544-839F-45C0-B0F5-D8D115845EF6}" type="slidenum">
              <a:rPr lang="ko-KR" altLang="en-US" smtClean="0"/>
              <a:t>‹#›</a:t>
            </a:fld>
            <a:endParaRPr lang="ko-KR" altLang="en-US"/>
          </a:p>
        </p:txBody>
      </p:sp>
    </p:spTree>
    <p:extLst>
      <p:ext uri="{BB962C8B-B14F-4D97-AF65-F5344CB8AC3E}">
        <p14:creationId xmlns:p14="http://schemas.microsoft.com/office/powerpoint/2010/main" val="2873911404"/>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fld id="{3F359544-839F-45C0-B0F5-D8D115845EF6}" type="slidenum">
              <a:rPr lang="ko-KR" altLang="en-US" smtClean="0"/>
              <a:t>1</a:t>
            </a:fld>
            <a:endParaRPr lang="ko-KR" altLang="en-US"/>
          </a:p>
        </p:txBody>
      </p:sp>
    </p:spTree>
    <p:extLst>
      <p:ext uri="{BB962C8B-B14F-4D97-AF65-F5344CB8AC3E}">
        <p14:creationId xmlns:p14="http://schemas.microsoft.com/office/powerpoint/2010/main" val="39440308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fld id="{3F359544-839F-45C0-B0F5-D8D115845EF6}" type="slidenum">
              <a:rPr lang="ko-KR" altLang="en-US" smtClean="0"/>
              <a:t>2</a:t>
            </a:fld>
            <a:endParaRPr lang="ko-KR" altLang="en-US"/>
          </a:p>
        </p:txBody>
      </p:sp>
    </p:spTree>
    <p:extLst>
      <p:ext uri="{BB962C8B-B14F-4D97-AF65-F5344CB8AC3E}">
        <p14:creationId xmlns:p14="http://schemas.microsoft.com/office/powerpoint/2010/main" val="5634885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a:xfrm>
            <a:off x="2482850" y="1317625"/>
            <a:ext cx="2463800" cy="3560763"/>
          </a:xfrm>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fld id="{3F359544-839F-45C0-B0F5-D8D115845EF6}" type="slidenum">
              <a:rPr lang="ko-KR" altLang="en-US" smtClean="0"/>
              <a:t>3</a:t>
            </a:fld>
            <a:endParaRPr lang="ko-KR" altLang="en-US"/>
          </a:p>
        </p:txBody>
      </p:sp>
    </p:spTree>
    <p:extLst>
      <p:ext uri="{BB962C8B-B14F-4D97-AF65-F5344CB8AC3E}">
        <p14:creationId xmlns:p14="http://schemas.microsoft.com/office/powerpoint/2010/main" val="37368545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a:xfrm>
            <a:off x="2482850" y="1317625"/>
            <a:ext cx="2463800" cy="3560763"/>
          </a:xfrm>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fld id="{3F359544-839F-45C0-B0F5-D8D115845EF6}" type="slidenum">
              <a:rPr lang="ko-KR" altLang="en-US" smtClean="0"/>
              <a:t>7</a:t>
            </a:fld>
            <a:endParaRPr lang="ko-KR" altLang="en-US"/>
          </a:p>
        </p:txBody>
      </p:sp>
    </p:spTree>
    <p:extLst>
      <p:ext uri="{BB962C8B-B14F-4D97-AF65-F5344CB8AC3E}">
        <p14:creationId xmlns:p14="http://schemas.microsoft.com/office/powerpoint/2010/main" val="16807060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ko-KR" altLang="en-US"/>
              <a:t>마스터 제목 스타일 편집</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ko-KR" altLang="en-US"/>
              <a:t>마스터 부제목 스타일 편집</a:t>
            </a:r>
            <a:endParaRPr lang="en-US" dirty="0"/>
          </a:p>
        </p:txBody>
      </p:sp>
      <p:sp>
        <p:nvSpPr>
          <p:cNvPr id="4" name="Date Placeholder 3"/>
          <p:cNvSpPr>
            <a:spLocks noGrp="1"/>
          </p:cNvSpPr>
          <p:nvPr>
            <p:ph type="dt" sz="half" idx="10"/>
          </p:nvPr>
        </p:nvSpPr>
        <p:spPr/>
        <p:txBody>
          <a:bodyPr/>
          <a:lstStyle/>
          <a:p>
            <a:fld id="{7DA75980-8CDB-47C5-B309-2A1CF8D9E477}" type="datetime1">
              <a:rPr lang="ko-KR" altLang="en-US" smtClean="0"/>
              <a:t>2019-05-16</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25728C8E-F0B7-4D2B-98B6-06AD420CEC16}" type="slidenum">
              <a:rPr lang="ko-KR" altLang="en-US" smtClean="0"/>
              <a:t>‹#›</a:t>
            </a:fld>
            <a:endParaRPr lang="ko-KR" altLang="en-US"/>
          </a:p>
        </p:txBody>
      </p:sp>
    </p:spTree>
    <p:extLst>
      <p:ext uri="{BB962C8B-B14F-4D97-AF65-F5344CB8AC3E}">
        <p14:creationId xmlns:p14="http://schemas.microsoft.com/office/powerpoint/2010/main" val="9322375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4" name="Date Placeholder 3"/>
          <p:cNvSpPr>
            <a:spLocks noGrp="1"/>
          </p:cNvSpPr>
          <p:nvPr>
            <p:ph type="dt" sz="half" idx="10"/>
          </p:nvPr>
        </p:nvSpPr>
        <p:spPr/>
        <p:txBody>
          <a:bodyPr/>
          <a:lstStyle/>
          <a:p>
            <a:fld id="{64B9FDFB-F39F-4D92-A3EE-68A47DE00FF9}" type="datetime1">
              <a:rPr lang="ko-KR" altLang="en-US" smtClean="0"/>
              <a:t>2019-05-16</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25728C8E-F0B7-4D2B-98B6-06AD420CEC16}" type="slidenum">
              <a:rPr lang="ko-KR" altLang="en-US" smtClean="0"/>
              <a:t>‹#›</a:t>
            </a:fld>
            <a:endParaRPr lang="ko-KR" altLang="en-US"/>
          </a:p>
        </p:txBody>
      </p:sp>
    </p:spTree>
    <p:extLst>
      <p:ext uri="{BB962C8B-B14F-4D97-AF65-F5344CB8AC3E}">
        <p14:creationId xmlns:p14="http://schemas.microsoft.com/office/powerpoint/2010/main" val="28929178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4" name="Date Placeholder 3"/>
          <p:cNvSpPr>
            <a:spLocks noGrp="1"/>
          </p:cNvSpPr>
          <p:nvPr>
            <p:ph type="dt" sz="half" idx="10"/>
          </p:nvPr>
        </p:nvSpPr>
        <p:spPr/>
        <p:txBody>
          <a:bodyPr/>
          <a:lstStyle/>
          <a:p>
            <a:fld id="{D543FC60-DCEC-4393-BC54-BEA187F659C0}" type="datetime1">
              <a:rPr lang="ko-KR" altLang="en-US" smtClean="0"/>
              <a:t>2019-05-16</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25728C8E-F0B7-4D2B-98B6-06AD420CEC16}" type="slidenum">
              <a:rPr lang="ko-KR" altLang="en-US" smtClean="0"/>
              <a:t>‹#›</a:t>
            </a:fld>
            <a:endParaRPr lang="ko-KR" altLang="en-US"/>
          </a:p>
        </p:txBody>
      </p:sp>
    </p:spTree>
    <p:extLst>
      <p:ext uri="{BB962C8B-B14F-4D97-AF65-F5344CB8AC3E}">
        <p14:creationId xmlns:p14="http://schemas.microsoft.com/office/powerpoint/2010/main" val="15017967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4" name="Date Placeholder 3"/>
          <p:cNvSpPr>
            <a:spLocks noGrp="1"/>
          </p:cNvSpPr>
          <p:nvPr>
            <p:ph type="dt" sz="half" idx="10"/>
          </p:nvPr>
        </p:nvSpPr>
        <p:spPr/>
        <p:txBody>
          <a:bodyPr/>
          <a:lstStyle/>
          <a:p>
            <a:fld id="{533DF19E-F06F-4FE3-9D97-C46880A140BB}" type="datetime1">
              <a:rPr lang="ko-KR" altLang="en-US" smtClean="0"/>
              <a:t>2019-05-16</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25728C8E-F0B7-4D2B-98B6-06AD420CEC16}" type="slidenum">
              <a:rPr lang="ko-KR" altLang="en-US" smtClean="0"/>
              <a:t>‹#›</a:t>
            </a:fld>
            <a:endParaRPr lang="ko-KR" altLang="en-US"/>
          </a:p>
        </p:txBody>
      </p:sp>
    </p:spTree>
    <p:extLst>
      <p:ext uri="{BB962C8B-B14F-4D97-AF65-F5344CB8AC3E}">
        <p14:creationId xmlns:p14="http://schemas.microsoft.com/office/powerpoint/2010/main" val="37303664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ko-KR" altLang="en-US"/>
              <a:t>마스터 제목 스타일 편집</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ko-KR" altLang="en-US"/>
              <a:t>마스터 텍스트 스타일을 편집합니다</a:t>
            </a:r>
          </a:p>
        </p:txBody>
      </p:sp>
      <p:sp>
        <p:nvSpPr>
          <p:cNvPr id="4" name="Date Placeholder 3"/>
          <p:cNvSpPr>
            <a:spLocks noGrp="1"/>
          </p:cNvSpPr>
          <p:nvPr>
            <p:ph type="dt" sz="half" idx="10"/>
          </p:nvPr>
        </p:nvSpPr>
        <p:spPr/>
        <p:txBody>
          <a:bodyPr/>
          <a:lstStyle/>
          <a:p>
            <a:fld id="{0568C0C7-A8C0-4778-A5EF-C26CFC5CC540}" type="datetime1">
              <a:rPr lang="ko-KR" altLang="en-US" smtClean="0"/>
              <a:t>2019-05-16</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25728C8E-F0B7-4D2B-98B6-06AD420CEC16}" type="slidenum">
              <a:rPr lang="ko-KR" altLang="en-US" smtClean="0"/>
              <a:t>‹#›</a:t>
            </a:fld>
            <a:endParaRPr lang="ko-KR" altLang="en-US"/>
          </a:p>
        </p:txBody>
      </p:sp>
    </p:spTree>
    <p:extLst>
      <p:ext uri="{BB962C8B-B14F-4D97-AF65-F5344CB8AC3E}">
        <p14:creationId xmlns:p14="http://schemas.microsoft.com/office/powerpoint/2010/main" val="41818732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5" name="Date Placeholder 4"/>
          <p:cNvSpPr>
            <a:spLocks noGrp="1"/>
          </p:cNvSpPr>
          <p:nvPr>
            <p:ph type="dt" sz="half" idx="10"/>
          </p:nvPr>
        </p:nvSpPr>
        <p:spPr/>
        <p:txBody>
          <a:bodyPr/>
          <a:lstStyle/>
          <a:p>
            <a:fld id="{9DE49F60-79FC-41E8-8639-C170C9ADD866}" type="datetime1">
              <a:rPr lang="ko-KR" altLang="en-US" smtClean="0"/>
              <a:t>2019-05-16</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25728C8E-F0B7-4D2B-98B6-06AD420CEC16}" type="slidenum">
              <a:rPr lang="ko-KR" altLang="en-US" smtClean="0"/>
              <a:t>‹#›</a:t>
            </a:fld>
            <a:endParaRPr lang="ko-KR" altLang="en-US"/>
          </a:p>
        </p:txBody>
      </p:sp>
    </p:spTree>
    <p:extLst>
      <p:ext uri="{BB962C8B-B14F-4D97-AF65-F5344CB8AC3E}">
        <p14:creationId xmlns:p14="http://schemas.microsoft.com/office/powerpoint/2010/main" val="37213274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ko-KR" altLang="en-US"/>
              <a:t>마스터 텍스트 스타일을 편집합니다</a:t>
            </a:r>
          </a:p>
        </p:txBody>
      </p:sp>
      <p:sp>
        <p:nvSpPr>
          <p:cNvPr id="4" name="Content Placeholder 3"/>
          <p:cNvSpPr>
            <a:spLocks noGrp="1"/>
          </p:cNvSpPr>
          <p:nvPr>
            <p:ph sz="half" idx="2"/>
          </p:nvPr>
        </p:nvSpPr>
        <p:spPr>
          <a:xfrm>
            <a:off x="472381" y="3618442"/>
            <a:ext cx="2901255" cy="5322183"/>
          </a:xfrm>
        </p:spPr>
        <p:txBody>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ko-KR" altLang="en-US"/>
              <a:t>마스터 텍스트 스타일을 편집합니다</a:t>
            </a:r>
          </a:p>
        </p:txBody>
      </p:sp>
      <p:sp>
        <p:nvSpPr>
          <p:cNvPr id="6" name="Content Placeholder 5"/>
          <p:cNvSpPr>
            <a:spLocks noGrp="1"/>
          </p:cNvSpPr>
          <p:nvPr>
            <p:ph sz="quarter" idx="4"/>
          </p:nvPr>
        </p:nvSpPr>
        <p:spPr>
          <a:xfrm>
            <a:off x="3471863" y="3618442"/>
            <a:ext cx="2915543" cy="5322183"/>
          </a:xfrm>
        </p:spPr>
        <p:txBody>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7" name="Date Placeholder 6"/>
          <p:cNvSpPr>
            <a:spLocks noGrp="1"/>
          </p:cNvSpPr>
          <p:nvPr>
            <p:ph type="dt" sz="half" idx="10"/>
          </p:nvPr>
        </p:nvSpPr>
        <p:spPr/>
        <p:txBody>
          <a:bodyPr/>
          <a:lstStyle/>
          <a:p>
            <a:fld id="{0487FFEF-F548-42A9-A451-80DEF0273767}" type="datetime1">
              <a:rPr lang="ko-KR" altLang="en-US" smtClean="0"/>
              <a:t>2019-05-16</a:t>
            </a:fld>
            <a:endParaRPr lang="ko-KR" altLang="en-US"/>
          </a:p>
        </p:txBody>
      </p:sp>
      <p:sp>
        <p:nvSpPr>
          <p:cNvPr id="8" name="Footer Placeholder 7"/>
          <p:cNvSpPr>
            <a:spLocks noGrp="1"/>
          </p:cNvSpPr>
          <p:nvPr>
            <p:ph type="ftr" sz="quarter" idx="11"/>
          </p:nvPr>
        </p:nvSpPr>
        <p:spPr/>
        <p:txBody>
          <a:bodyPr/>
          <a:lstStyle/>
          <a:p>
            <a:endParaRPr lang="ko-KR" altLang="en-US"/>
          </a:p>
        </p:txBody>
      </p:sp>
      <p:sp>
        <p:nvSpPr>
          <p:cNvPr id="9" name="Slide Number Placeholder 8"/>
          <p:cNvSpPr>
            <a:spLocks noGrp="1"/>
          </p:cNvSpPr>
          <p:nvPr>
            <p:ph type="sldNum" sz="quarter" idx="12"/>
          </p:nvPr>
        </p:nvSpPr>
        <p:spPr/>
        <p:txBody>
          <a:bodyPr/>
          <a:lstStyle/>
          <a:p>
            <a:fld id="{25728C8E-F0B7-4D2B-98B6-06AD420CEC16}" type="slidenum">
              <a:rPr lang="ko-KR" altLang="en-US" smtClean="0"/>
              <a:t>‹#›</a:t>
            </a:fld>
            <a:endParaRPr lang="ko-KR" altLang="en-US"/>
          </a:p>
        </p:txBody>
      </p:sp>
    </p:spTree>
    <p:extLst>
      <p:ext uri="{BB962C8B-B14F-4D97-AF65-F5344CB8AC3E}">
        <p14:creationId xmlns:p14="http://schemas.microsoft.com/office/powerpoint/2010/main" val="14212754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10574371-7C2F-4CE9-B316-35F0D7DB0C1B}" type="datetime1">
              <a:rPr lang="ko-KR" altLang="en-US" smtClean="0"/>
              <a:t>2019-05-16</a:t>
            </a:fld>
            <a:endParaRPr lang="ko-KR" altLang="en-US"/>
          </a:p>
        </p:txBody>
      </p:sp>
      <p:sp>
        <p:nvSpPr>
          <p:cNvPr id="4" name="Footer Placeholder 3"/>
          <p:cNvSpPr>
            <a:spLocks noGrp="1"/>
          </p:cNvSpPr>
          <p:nvPr>
            <p:ph type="ftr" sz="quarter" idx="11"/>
          </p:nvPr>
        </p:nvSpPr>
        <p:spPr/>
        <p:txBody>
          <a:bodyPr/>
          <a:lstStyle/>
          <a:p>
            <a:endParaRPr lang="ko-KR" altLang="en-US"/>
          </a:p>
        </p:txBody>
      </p:sp>
      <p:sp>
        <p:nvSpPr>
          <p:cNvPr id="5" name="Slide Number Placeholder 4"/>
          <p:cNvSpPr>
            <a:spLocks noGrp="1"/>
          </p:cNvSpPr>
          <p:nvPr>
            <p:ph type="sldNum" sz="quarter" idx="12"/>
          </p:nvPr>
        </p:nvSpPr>
        <p:spPr/>
        <p:txBody>
          <a:bodyPr/>
          <a:lstStyle/>
          <a:p>
            <a:fld id="{25728C8E-F0B7-4D2B-98B6-06AD420CEC16}" type="slidenum">
              <a:rPr lang="ko-KR" altLang="en-US" smtClean="0"/>
              <a:t>‹#›</a:t>
            </a:fld>
            <a:endParaRPr lang="ko-KR" altLang="en-US"/>
          </a:p>
        </p:txBody>
      </p:sp>
    </p:spTree>
    <p:extLst>
      <p:ext uri="{BB962C8B-B14F-4D97-AF65-F5344CB8AC3E}">
        <p14:creationId xmlns:p14="http://schemas.microsoft.com/office/powerpoint/2010/main" val="14781320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DD4D35-B144-48BF-BD18-C04F8B25CF9C}" type="datetime1">
              <a:rPr lang="ko-KR" altLang="en-US" smtClean="0"/>
              <a:t>2019-05-16</a:t>
            </a:fld>
            <a:endParaRPr lang="ko-KR" altLang="en-US"/>
          </a:p>
        </p:txBody>
      </p:sp>
      <p:sp>
        <p:nvSpPr>
          <p:cNvPr id="3" name="Footer Placeholder 2"/>
          <p:cNvSpPr>
            <a:spLocks noGrp="1"/>
          </p:cNvSpPr>
          <p:nvPr>
            <p:ph type="ftr" sz="quarter" idx="11"/>
          </p:nvPr>
        </p:nvSpPr>
        <p:spPr/>
        <p:txBody>
          <a:bodyPr/>
          <a:lstStyle/>
          <a:p>
            <a:endParaRPr lang="ko-KR" altLang="en-US"/>
          </a:p>
        </p:txBody>
      </p:sp>
      <p:sp>
        <p:nvSpPr>
          <p:cNvPr id="4" name="Slide Number Placeholder 3"/>
          <p:cNvSpPr>
            <a:spLocks noGrp="1"/>
          </p:cNvSpPr>
          <p:nvPr>
            <p:ph type="sldNum" sz="quarter" idx="12"/>
          </p:nvPr>
        </p:nvSpPr>
        <p:spPr/>
        <p:txBody>
          <a:bodyPr/>
          <a:lstStyle/>
          <a:p>
            <a:fld id="{25728C8E-F0B7-4D2B-98B6-06AD420CEC16}" type="slidenum">
              <a:rPr lang="ko-KR" altLang="en-US" smtClean="0"/>
              <a:t>‹#›</a:t>
            </a:fld>
            <a:endParaRPr lang="ko-KR" altLang="en-US"/>
          </a:p>
        </p:txBody>
      </p:sp>
    </p:spTree>
    <p:extLst>
      <p:ext uri="{BB962C8B-B14F-4D97-AF65-F5344CB8AC3E}">
        <p14:creationId xmlns:p14="http://schemas.microsoft.com/office/powerpoint/2010/main" val="37895424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ko-KR" altLang="en-US"/>
              <a:t>마스터 제목 스타일 편집</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ko-KR" altLang="en-US"/>
              <a:t>마스터 텍스트 스타일을 편집합니다</a:t>
            </a:r>
          </a:p>
        </p:txBody>
      </p:sp>
      <p:sp>
        <p:nvSpPr>
          <p:cNvPr id="5" name="Date Placeholder 4"/>
          <p:cNvSpPr>
            <a:spLocks noGrp="1"/>
          </p:cNvSpPr>
          <p:nvPr>
            <p:ph type="dt" sz="half" idx="10"/>
          </p:nvPr>
        </p:nvSpPr>
        <p:spPr/>
        <p:txBody>
          <a:bodyPr/>
          <a:lstStyle/>
          <a:p>
            <a:fld id="{031C05AF-CE93-46D3-A02B-5F82E7F6F65F}" type="datetime1">
              <a:rPr lang="ko-KR" altLang="en-US" smtClean="0"/>
              <a:t>2019-05-16</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25728C8E-F0B7-4D2B-98B6-06AD420CEC16}" type="slidenum">
              <a:rPr lang="ko-KR" altLang="en-US" smtClean="0"/>
              <a:t>‹#›</a:t>
            </a:fld>
            <a:endParaRPr lang="ko-KR" altLang="en-US"/>
          </a:p>
        </p:txBody>
      </p:sp>
    </p:spTree>
    <p:extLst>
      <p:ext uri="{BB962C8B-B14F-4D97-AF65-F5344CB8AC3E}">
        <p14:creationId xmlns:p14="http://schemas.microsoft.com/office/powerpoint/2010/main" val="13621760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ko-KR" altLang="en-US"/>
              <a:t>마스터 텍스트 스타일을 편집합니다</a:t>
            </a:r>
          </a:p>
        </p:txBody>
      </p:sp>
      <p:sp>
        <p:nvSpPr>
          <p:cNvPr id="5" name="Date Placeholder 4"/>
          <p:cNvSpPr>
            <a:spLocks noGrp="1"/>
          </p:cNvSpPr>
          <p:nvPr>
            <p:ph type="dt" sz="half" idx="10"/>
          </p:nvPr>
        </p:nvSpPr>
        <p:spPr/>
        <p:txBody>
          <a:bodyPr/>
          <a:lstStyle/>
          <a:p>
            <a:fld id="{7A658B8E-87AD-4ABF-BE90-11DAD959F2EA}" type="datetime1">
              <a:rPr lang="ko-KR" altLang="en-US" smtClean="0"/>
              <a:t>2019-05-16</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25728C8E-F0B7-4D2B-98B6-06AD420CEC16}" type="slidenum">
              <a:rPr lang="ko-KR" altLang="en-US" smtClean="0"/>
              <a:t>‹#›</a:t>
            </a:fld>
            <a:endParaRPr lang="ko-KR" altLang="en-US"/>
          </a:p>
        </p:txBody>
      </p:sp>
    </p:spTree>
    <p:extLst>
      <p:ext uri="{BB962C8B-B14F-4D97-AF65-F5344CB8AC3E}">
        <p14:creationId xmlns:p14="http://schemas.microsoft.com/office/powerpoint/2010/main" val="14446166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62267A4D-07BA-4C56-AAFB-354B4E1A422B}" type="datetime1">
              <a:rPr lang="ko-KR" altLang="en-US" smtClean="0"/>
              <a:t>2019-05-16</a:t>
            </a:fld>
            <a:endParaRPr lang="ko-KR"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ko-KR"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25728C8E-F0B7-4D2B-98B6-06AD420CEC16}" type="slidenum">
              <a:rPr lang="ko-KR" altLang="en-US" smtClean="0"/>
              <a:t>‹#›</a:t>
            </a:fld>
            <a:endParaRPr lang="ko-KR" altLang="en-US"/>
          </a:p>
        </p:txBody>
      </p:sp>
    </p:spTree>
    <p:extLst>
      <p:ext uri="{BB962C8B-B14F-4D97-AF65-F5344CB8AC3E}">
        <p14:creationId xmlns:p14="http://schemas.microsoft.com/office/powerpoint/2010/main" val="37706188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685800" rtl="0" eaLnBrk="1" latinLnBrk="1"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1"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1"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1"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1" hangingPunct="1">
        <a:defRPr sz="1350" kern="1200">
          <a:solidFill>
            <a:schemeClr val="tx1"/>
          </a:solidFill>
          <a:latin typeface="+mn-lt"/>
          <a:ea typeface="+mn-ea"/>
          <a:cs typeface="+mn-cs"/>
        </a:defRPr>
      </a:lvl1pPr>
      <a:lvl2pPr marL="342900" algn="l" defTabSz="685800" rtl="0" eaLnBrk="1" latinLnBrk="1" hangingPunct="1">
        <a:defRPr sz="1350" kern="1200">
          <a:solidFill>
            <a:schemeClr val="tx1"/>
          </a:solidFill>
          <a:latin typeface="+mn-lt"/>
          <a:ea typeface="+mn-ea"/>
          <a:cs typeface="+mn-cs"/>
        </a:defRPr>
      </a:lvl2pPr>
      <a:lvl3pPr marL="685800" algn="l" defTabSz="685800" rtl="0" eaLnBrk="1" latinLnBrk="1" hangingPunct="1">
        <a:defRPr sz="1350" kern="1200">
          <a:solidFill>
            <a:schemeClr val="tx1"/>
          </a:solidFill>
          <a:latin typeface="+mn-lt"/>
          <a:ea typeface="+mn-ea"/>
          <a:cs typeface="+mn-cs"/>
        </a:defRPr>
      </a:lvl3pPr>
      <a:lvl4pPr marL="1028700" algn="l" defTabSz="685800" rtl="0" eaLnBrk="1" latinLnBrk="1" hangingPunct="1">
        <a:defRPr sz="1350" kern="1200">
          <a:solidFill>
            <a:schemeClr val="tx1"/>
          </a:solidFill>
          <a:latin typeface="+mn-lt"/>
          <a:ea typeface="+mn-ea"/>
          <a:cs typeface="+mn-cs"/>
        </a:defRPr>
      </a:lvl4pPr>
      <a:lvl5pPr marL="1371600" algn="l" defTabSz="685800" rtl="0" eaLnBrk="1" latinLnBrk="1" hangingPunct="1">
        <a:defRPr sz="1350" kern="1200">
          <a:solidFill>
            <a:schemeClr val="tx1"/>
          </a:solidFill>
          <a:latin typeface="+mn-lt"/>
          <a:ea typeface="+mn-ea"/>
          <a:cs typeface="+mn-cs"/>
        </a:defRPr>
      </a:lvl5pPr>
      <a:lvl6pPr marL="1714500" algn="l" defTabSz="685800" rtl="0" eaLnBrk="1" latinLnBrk="1" hangingPunct="1">
        <a:defRPr sz="1350" kern="1200">
          <a:solidFill>
            <a:schemeClr val="tx1"/>
          </a:solidFill>
          <a:latin typeface="+mn-lt"/>
          <a:ea typeface="+mn-ea"/>
          <a:cs typeface="+mn-cs"/>
        </a:defRPr>
      </a:lvl6pPr>
      <a:lvl7pPr marL="2057400" algn="l" defTabSz="685800" rtl="0" eaLnBrk="1" latinLnBrk="1" hangingPunct="1">
        <a:defRPr sz="1350" kern="1200">
          <a:solidFill>
            <a:schemeClr val="tx1"/>
          </a:solidFill>
          <a:latin typeface="+mn-lt"/>
          <a:ea typeface="+mn-ea"/>
          <a:cs typeface="+mn-cs"/>
        </a:defRPr>
      </a:lvl7pPr>
      <a:lvl8pPr marL="2400300" algn="l" defTabSz="685800" rtl="0" eaLnBrk="1" latinLnBrk="1" hangingPunct="1">
        <a:defRPr sz="1350" kern="1200">
          <a:solidFill>
            <a:schemeClr val="tx1"/>
          </a:solidFill>
          <a:latin typeface="+mn-lt"/>
          <a:ea typeface="+mn-ea"/>
          <a:cs typeface="+mn-cs"/>
        </a:defRPr>
      </a:lvl8pPr>
      <a:lvl9pPr marL="2743200" algn="l" defTabSz="685800" rtl="0" eaLnBrk="1" latinLnBrk="1"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notesSlide" Target="../notesSlides/notesSlide2.xml"/><Relationship Id="rId7"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3.png"/><Relationship Id="rId5" Type="http://schemas.openxmlformats.org/officeDocument/2006/relationships/image" Target="../media/image1.emf"/><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notesSlide" Target="../notesSlides/notesSlide3.xml"/><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slideLayout" Target="../slideLayouts/slideLayout2.xml"/><Relationship Id="rId16" Type="http://schemas.openxmlformats.org/officeDocument/2006/relationships/image" Target="../media/image15.png"/><Relationship Id="rId1" Type="http://schemas.openxmlformats.org/officeDocument/2006/relationships/vmlDrawing" Target="../drawings/vmlDrawing2.v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emf"/><Relationship Id="rId15" Type="http://schemas.openxmlformats.org/officeDocument/2006/relationships/image" Target="../media/image14.png"/><Relationship Id="rId10" Type="http://schemas.openxmlformats.org/officeDocument/2006/relationships/image" Target="../media/image9.png"/><Relationship Id="rId4" Type="http://schemas.openxmlformats.org/officeDocument/2006/relationships/oleObject" Target="../embeddings/oleObject3.bin"/><Relationship Id="rId9" Type="http://schemas.openxmlformats.org/officeDocument/2006/relationships/image" Target="../media/image8.png"/><Relationship Id="rId14"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17.emf"/></Relationships>
</file>

<file path=ppt/slides/_rels/slide5.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 Id="rId9" Type="http://schemas.openxmlformats.org/officeDocument/2006/relationships/image" Target="../media/image25.png"/></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26.emf"/></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부제목 2"/>
          <p:cNvSpPr txBox="1">
            <a:spLocks/>
          </p:cNvSpPr>
          <p:nvPr/>
        </p:nvSpPr>
        <p:spPr>
          <a:xfrm>
            <a:off x="384807" y="810371"/>
            <a:ext cx="6223000" cy="3720808"/>
          </a:xfrm>
          <a:prstGeom prst="rect">
            <a:avLst/>
          </a:prstGeom>
        </p:spPr>
        <p:txBody>
          <a:bodyPr vert="horz" lIns="91440" tIns="45720" rIns="91440" bIns="45720" rtlCol="0">
            <a:noAutofit/>
          </a:bodyPr>
          <a:lstStyle>
            <a:lvl1pPr marL="0" indent="0" algn="ctr" defTabSz="685800" rtl="0" eaLnBrk="1" latinLnBrk="1"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342900" indent="0" algn="ctr" defTabSz="685800" rtl="0" eaLnBrk="1" latinLnBrk="1"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1"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1"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1"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1"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1"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1"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1"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gn="l">
              <a:lnSpc>
                <a:spcPct val="200000"/>
              </a:lnSpc>
            </a:pPr>
            <a:r>
              <a:rPr lang="en-US" altLang="ko-KR" sz="1200" b="1" dirty="0">
                <a:latin typeface="Times New Roman" panose="02020603050405020304" pitchFamily="18" charset="0"/>
                <a:cs typeface="Times New Roman" panose="02020603050405020304" pitchFamily="18" charset="0"/>
              </a:rPr>
              <a:t>Intrathecal delivery of recombinant AAV1 encoding hepatocyte growth factor improves motor functions and protects neuromuscular system in the nerve crush and SOD1-G93A transgenic mouse models</a:t>
            </a:r>
            <a:endParaRPr lang="ko-KR" altLang="ko-KR" sz="1200" dirty="0">
              <a:latin typeface="Times New Roman" panose="02020603050405020304" pitchFamily="18" charset="0"/>
              <a:cs typeface="Times New Roman" panose="02020603050405020304" pitchFamily="18" charset="0"/>
            </a:endParaRPr>
          </a:p>
          <a:p>
            <a:pPr algn="l">
              <a:lnSpc>
                <a:spcPct val="200000"/>
              </a:lnSpc>
            </a:pPr>
            <a:r>
              <a:rPr lang="en-US" altLang="ko-KR" sz="1100" dirty="0">
                <a:latin typeface="Times New Roman" panose="02020603050405020304" pitchFamily="18" charset="0"/>
                <a:cs typeface="Times New Roman" panose="02020603050405020304" pitchFamily="18" charset="0"/>
              </a:rPr>
              <a:t>Sang Hwan Lee</a:t>
            </a:r>
            <a:r>
              <a:rPr lang="en-US" altLang="ko-KR" sz="1100" baseline="30000" dirty="0">
                <a:latin typeface="Times New Roman" panose="02020603050405020304" pitchFamily="18" charset="0"/>
                <a:cs typeface="Times New Roman" panose="02020603050405020304" pitchFamily="18" charset="0"/>
              </a:rPr>
              <a:t>2</a:t>
            </a:r>
            <a:r>
              <a:rPr lang="en-US" altLang="ko-KR" sz="1100" dirty="0">
                <a:latin typeface="Times New Roman" panose="02020603050405020304" pitchFamily="18" charset="0"/>
                <a:cs typeface="Times New Roman" panose="02020603050405020304" pitchFamily="18" charset="0"/>
              </a:rPr>
              <a:t>, </a:t>
            </a:r>
            <a:r>
              <a:rPr lang="en-US" altLang="ko-KR" sz="1100" dirty="0" err="1">
                <a:latin typeface="Times New Roman" panose="02020603050405020304" pitchFamily="18" charset="0"/>
                <a:cs typeface="Times New Roman" panose="02020603050405020304" pitchFamily="18" charset="0"/>
              </a:rPr>
              <a:t>Subin</a:t>
            </a:r>
            <a:r>
              <a:rPr lang="en-US" altLang="ko-KR" sz="1100" dirty="0">
                <a:latin typeface="Times New Roman" panose="02020603050405020304" pitchFamily="18" charset="0"/>
                <a:cs typeface="Times New Roman" panose="02020603050405020304" pitchFamily="18" charset="0"/>
              </a:rPr>
              <a:t> Kim</a:t>
            </a:r>
            <a:r>
              <a:rPr lang="en-US" altLang="ko-KR" sz="1100" baseline="30000" dirty="0">
                <a:latin typeface="Times New Roman" panose="02020603050405020304" pitchFamily="18" charset="0"/>
                <a:cs typeface="Times New Roman" panose="02020603050405020304" pitchFamily="18" charset="0"/>
              </a:rPr>
              <a:t>1</a:t>
            </a:r>
            <a:r>
              <a:rPr lang="en-US" altLang="ko-KR" sz="1100" dirty="0">
                <a:latin typeface="Times New Roman" panose="02020603050405020304" pitchFamily="18" charset="0"/>
                <a:cs typeface="Times New Roman" panose="02020603050405020304" pitchFamily="18" charset="0"/>
              </a:rPr>
              <a:t>, </a:t>
            </a:r>
            <a:r>
              <a:rPr lang="en-US" altLang="ko-KR" sz="1100" dirty="0" err="1">
                <a:latin typeface="Times New Roman" panose="02020603050405020304" pitchFamily="18" charset="0"/>
                <a:cs typeface="Times New Roman" panose="02020603050405020304" pitchFamily="18" charset="0"/>
              </a:rPr>
              <a:t>Nayeon</a:t>
            </a:r>
            <a:r>
              <a:rPr lang="en-US" altLang="ko-KR" sz="1100" dirty="0">
                <a:latin typeface="Times New Roman" panose="02020603050405020304" pitchFamily="18" charset="0"/>
                <a:cs typeface="Times New Roman" panose="02020603050405020304" pitchFamily="18" charset="0"/>
              </a:rPr>
              <a:t> Lee</a:t>
            </a:r>
            <a:r>
              <a:rPr lang="en-US" altLang="ko-KR" sz="1100" baseline="30000" dirty="0">
                <a:latin typeface="Times New Roman" panose="02020603050405020304" pitchFamily="18" charset="0"/>
                <a:cs typeface="Times New Roman" panose="02020603050405020304" pitchFamily="18" charset="0"/>
              </a:rPr>
              <a:t>1, 2</a:t>
            </a:r>
            <a:r>
              <a:rPr lang="en-US" altLang="ko-KR" sz="1100" dirty="0">
                <a:latin typeface="Times New Roman" panose="02020603050405020304" pitchFamily="18" charset="0"/>
                <a:cs typeface="Times New Roman" panose="02020603050405020304" pitchFamily="18" charset="0"/>
              </a:rPr>
              <a:t>, </a:t>
            </a:r>
            <a:r>
              <a:rPr lang="en-US" altLang="ko-KR" sz="1100" dirty="0" err="1">
                <a:latin typeface="Times New Roman" panose="02020603050405020304" pitchFamily="18" charset="0"/>
                <a:cs typeface="Times New Roman" panose="02020603050405020304" pitchFamily="18" charset="0"/>
              </a:rPr>
              <a:t>Junghun</a:t>
            </a:r>
            <a:r>
              <a:rPr lang="en-US" altLang="ko-KR" sz="1100" dirty="0">
                <a:latin typeface="Times New Roman" panose="02020603050405020304" pitchFamily="18" charset="0"/>
                <a:cs typeface="Times New Roman" panose="02020603050405020304" pitchFamily="18" charset="0"/>
              </a:rPr>
              <a:t> Lee</a:t>
            </a:r>
            <a:r>
              <a:rPr lang="en-US" altLang="ko-KR" sz="1100" baseline="30000" dirty="0">
                <a:latin typeface="Times New Roman" panose="02020603050405020304" pitchFamily="18" charset="0"/>
                <a:cs typeface="Times New Roman" panose="02020603050405020304" pitchFamily="18" charset="0"/>
              </a:rPr>
              <a:t>1</a:t>
            </a:r>
            <a:r>
              <a:rPr lang="en-US" altLang="ko-KR" sz="1100" dirty="0">
                <a:latin typeface="Times New Roman" panose="02020603050405020304" pitchFamily="18" charset="0"/>
                <a:cs typeface="Times New Roman" panose="02020603050405020304" pitchFamily="18" charset="0"/>
              </a:rPr>
              <a:t>, </a:t>
            </a:r>
            <a:r>
              <a:rPr lang="en-US" altLang="ko-KR" sz="1100" dirty="0" err="1">
                <a:latin typeface="Times New Roman" panose="02020603050405020304" pitchFamily="18" charset="0"/>
                <a:cs typeface="Times New Roman" panose="02020603050405020304" pitchFamily="18" charset="0"/>
              </a:rPr>
              <a:t>Seung</a:t>
            </a:r>
            <a:r>
              <a:rPr lang="en-US" altLang="ko-KR" sz="1100" dirty="0">
                <a:latin typeface="Times New Roman" panose="02020603050405020304" pitchFamily="18" charset="0"/>
                <a:cs typeface="Times New Roman" panose="02020603050405020304" pitchFamily="18" charset="0"/>
              </a:rPr>
              <a:t> Shin Yu</a:t>
            </a:r>
            <a:r>
              <a:rPr lang="en-US" altLang="ko-KR" sz="1100" baseline="30000" dirty="0">
                <a:latin typeface="Times New Roman" panose="02020603050405020304" pitchFamily="18" charset="0"/>
                <a:cs typeface="Times New Roman" panose="02020603050405020304" pitchFamily="18" charset="0"/>
              </a:rPr>
              <a:t>1</a:t>
            </a:r>
            <a:r>
              <a:rPr lang="en-US" altLang="ko-KR" sz="1100" dirty="0">
                <a:latin typeface="Times New Roman" panose="02020603050405020304" pitchFamily="18" charset="0"/>
                <a:cs typeface="Times New Roman" panose="02020603050405020304" pitchFamily="18" charset="0"/>
              </a:rPr>
              <a:t>,</a:t>
            </a:r>
            <a:r>
              <a:rPr lang="ko-KR" altLang="en-US" sz="1100" dirty="0">
                <a:latin typeface="Times New Roman" panose="02020603050405020304" pitchFamily="18" charset="0"/>
                <a:cs typeface="Times New Roman" panose="02020603050405020304" pitchFamily="18" charset="0"/>
              </a:rPr>
              <a:t> </a:t>
            </a:r>
            <a:r>
              <a:rPr lang="en-US" altLang="ko-KR" sz="1100" dirty="0">
                <a:latin typeface="Times New Roman" panose="02020603050405020304" pitchFamily="18" charset="0"/>
                <a:cs typeface="Times New Roman" panose="02020603050405020304" pitchFamily="18" charset="0"/>
              </a:rPr>
              <a:t>Jin</a:t>
            </a:r>
            <a:r>
              <a:rPr lang="ko-KR" altLang="en-US" sz="1100" dirty="0">
                <a:latin typeface="Times New Roman" panose="02020603050405020304" pitchFamily="18" charset="0"/>
                <a:cs typeface="Times New Roman" panose="02020603050405020304" pitchFamily="18" charset="0"/>
              </a:rPr>
              <a:t> </a:t>
            </a:r>
            <a:r>
              <a:rPr lang="en-US" altLang="ko-KR" sz="1100" dirty="0">
                <a:latin typeface="Times New Roman" panose="02020603050405020304" pitchFamily="18" charset="0"/>
                <a:cs typeface="Times New Roman" panose="02020603050405020304" pitchFamily="18" charset="0"/>
              </a:rPr>
              <a:t>Hong</a:t>
            </a:r>
            <a:r>
              <a:rPr lang="ko-KR" altLang="en-US" sz="1100" dirty="0">
                <a:latin typeface="Times New Roman" panose="02020603050405020304" pitchFamily="18" charset="0"/>
                <a:cs typeface="Times New Roman" panose="02020603050405020304" pitchFamily="18" charset="0"/>
              </a:rPr>
              <a:t> </a:t>
            </a:r>
            <a:r>
              <a:rPr lang="en-US" altLang="ko-KR" sz="1100" dirty="0">
                <a:latin typeface="Times New Roman" panose="02020603050405020304" pitchFamily="18" charset="0"/>
                <a:cs typeface="Times New Roman" panose="02020603050405020304" pitchFamily="18" charset="0"/>
              </a:rPr>
              <a:t>Kim</a:t>
            </a:r>
            <a:r>
              <a:rPr lang="en-US" altLang="ko-KR" sz="1100" baseline="30000" dirty="0">
                <a:latin typeface="Times New Roman" panose="02020603050405020304" pitchFamily="18" charset="0"/>
                <a:cs typeface="Times New Roman" panose="02020603050405020304" pitchFamily="18" charset="0"/>
              </a:rPr>
              <a:t>2</a:t>
            </a:r>
            <a:r>
              <a:rPr lang="en-US" altLang="ko-KR" sz="1100" dirty="0">
                <a:latin typeface="Times New Roman" panose="02020603050405020304" pitchFamily="18" charset="0"/>
                <a:cs typeface="Times New Roman" panose="02020603050405020304" pitchFamily="18" charset="0"/>
              </a:rPr>
              <a:t>, and </a:t>
            </a:r>
            <a:r>
              <a:rPr lang="en-US" altLang="ko-KR" sz="1100" dirty="0" err="1">
                <a:latin typeface="Times New Roman" panose="02020603050405020304" pitchFamily="18" charset="0"/>
                <a:cs typeface="Times New Roman" panose="02020603050405020304" pitchFamily="18" charset="0"/>
              </a:rPr>
              <a:t>Sunyoung</a:t>
            </a:r>
            <a:r>
              <a:rPr lang="en-US" altLang="ko-KR" sz="1100" dirty="0">
                <a:latin typeface="Times New Roman" panose="02020603050405020304" pitchFamily="18" charset="0"/>
                <a:cs typeface="Times New Roman" panose="02020603050405020304" pitchFamily="18" charset="0"/>
              </a:rPr>
              <a:t> Kim</a:t>
            </a:r>
            <a:r>
              <a:rPr lang="en-US" altLang="ko-KR" sz="1100" baseline="30000" dirty="0">
                <a:latin typeface="Times New Roman" panose="02020603050405020304" pitchFamily="18" charset="0"/>
                <a:cs typeface="Times New Roman" panose="02020603050405020304" pitchFamily="18" charset="0"/>
              </a:rPr>
              <a:t>1</a:t>
            </a:r>
          </a:p>
          <a:p>
            <a:pPr algn="l">
              <a:lnSpc>
                <a:spcPct val="200000"/>
              </a:lnSpc>
            </a:pPr>
            <a:r>
              <a:rPr lang="en-US" altLang="ko-KR" sz="1100" dirty="0">
                <a:latin typeface="Times New Roman" panose="02020603050405020304" pitchFamily="18" charset="0"/>
                <a:cs typeface="Times New Roman" panose="02020603050405020304" pitchFamily="18" charset="0"/>
              </a:rPr>
              <a:t/>
            </a:r>
            <a:br>
              <a:rPr lang="en-US" altLang="ko-KR" sz="1100" dirty="0">
                <a:latin typeface="Times New Roman" panose="02020603050405020304" pitchFamily="18" charset="0"/>
                <a:cs typeface="Times New Roman" panose="02020603050405020304" pitchFamily="18" charset="0"/>
              </a:rPr>
            </a:br>
            <a:r>
              <a:rPr lang="en-US" altLang="ko-KR" sz="1100" baseline="30000" dirty="0">
                <a:latin typeface="Times New Roman" panose="02020603050405020304" pitchFamily="18" charset="0"/>
                <a:cs typeface="Times New Roman" panose="02020603050405020304" pitchFamily="18" charset="0"/>
              </a:rPr>
              <a:t>1</a:t>
            </a:r>
            <a:r>
              <a:rPr lang="en-US" altLang="ko-KR" sz="1100" dirty="0">
                <a:latin typeface="Times New Roman" panose="02020603050405020304" pitchFamily="18" charset="0"/>
                <a:cs typeface="Times New Roman" panose="02020603050405020304" pitchFamily="18" charset="0"/>
              </a:rPr>
              <a:t>R&amp;D Center for Innovative Medicines, </a:t>
            </a:r>
            <a:r>
              <a:rPr lang="en-US" altLang="ko-KR" sz="1100" dirty="0" err="1" smtClean="0">
                <a:latin typeface="Times New Roman" panose="02020603050405020304" pitchFamily="18" charset="0"/>
                <a:cs typeface="Times New Roman" panose="02020603050405020304" pitchFamily="18" charset="0"/>
              </a:rPr>
              <a:t>Helixmith</a:t>
            </a:r>
            <a:r>
              <a:rPr lang="en-US" altLang="ko-KR" sz="1100" dirty="0" smtClean="0">
                <a:latin typeface="Times New Roman" panose="02020603050405020304" pitchFamily="18" charset="0"/>
                <a:cs typeface="Times New Roman" panose="02020603050405020304" pitchFamily="18" charset="0"/>
              </a:rPr>
              <a:t> </a:t>
            </a:r>
            <a:r>
              <a:rPr lang="en-US" altLang="ko-KR" sz="1100" dirty="0">
                <a:latin typeface="Times New Roman" panose="02020603050405020304" pitchFamily="18" charset="0"/>
                <a:cs typeface="Times New Roman" panose="02020603050405020304" pitchFamily="18" charset="0"/>
              </a:rPr>
              <a:t>Co., Ltd., </a:t>
            </a:r>
            <a:r>
              <a:rPr lang="en-US" altLang="ko-KR" sz="1100" dirty="0" smtClean="0">
                <a:latin typeface="Times New Roman" panose="02020603050405020304" pitchFamily="18" charset="0"/>
                <a:cs typeface="Times New Roman" panose="02020603050405020304" pitchFamily="18" charset="0"/>
              </a:rPr>
              <a:t>Building </a:t>
            </a:r>
            <a:r>
              <a:rPr lang="en-US" altLang="ko-KR" sz="1100" dirty="0">
                <a:latin typeface="Times New Roman" panose="02020603050405020304" pitchFamily="18" charset="0"/>
                <a:cs typeface="Times New Roman" panose="02020603050405020304" pitchFamily="18" charset="0"/>
              </a:rPr>
              <a:t>203, </a:t>
            </a:r>
            <a:r>
              <a:rPr lang="en-US" altLang="ko-KR" sz="1100" dirty="0" smtClean="0">
                <a:latin typeface="Times New Roman" panose="02020603050405020304" pitchFamily="18" charset="0"/>
                <a:cs typeface="Times New Roman" panose="02020603050405020304" pitchFamily="18" charset="0"/>
              </a:rPr>
              <a:t>and </a:t>
            </a:r>
            <a:r>
              <a:rPr lang="en-US" altLang="ko-KR" sz="1100" baseline="30000" dirty="0" smtClean="0">
                <a:latin typeface="Times New Roman" panose="02020603050405020304" pitchFamily="18" charset="0"/>
                <a:cs typeface="Times New Roman" panose="02020603050405020304" pitchFamily="18" charset="0"/>
              </a:rPr>
              <a:t>2</a:t>
            </a:r>
            <a:r>
              <a:rPr lang="en-US" altLang="ko-KR" sz="1100" dirty="0" smtClean="0">
                <a:latin typeface="Times New Roman" panose="02020603050405020304" pitchFamily="18" charset="0"/>
                <a:cs typeface="Times New Roman" panose="02020603050405020304" pitchFamily="18" charset="0"/>
              </a:rPr>
              <a:t>School </a:t>
            </a:r>
            <a:r>
              <a:rPr lang="en-US" altLang="ko-KR" sz="1100" dirty="0">
                <a:latin typeface="Times New Roman" panose="02020603050405020304" pitchFamily="18" charset="0"/>
                <a:cs typeface="Times New Roman" panose="02020603050405020304" pitchFamily="18" charset="0"/>
              </a:rPr>
              <a:t>of Biological Sciences, Seoul National University, </a:t>
            </a:r>
            <a:r>
              <a:rPr lang="en-US" altLang="ko-KR" sz="1100" dirty="0" err="1" smtClean="0">
                <a:latin typeface="Times New Roman" panose="02020603050405020304" pitchFamily="18" charset="0"/>
                <a:cs typeface="Times New Roman" panose="02020603050405020304" pitchFamily="18" charset="0"/>
              </a:rPr>
              <a:t>Gwanak-Gu</a:t>
            </a:r>
            <a:r>
              <a:rPr lang="en-US" altLang="ko-KR" sz="1100" dirty="0">
                <a:latin typeface="Times New Roman" panose="02020603050405020304" pitchFamily="18" charset="0"/>
                <a:cs typeface="Times New Roman" panose="02020603050405020304" pitchFamily="18" charset="0"/>
              </a:rPr>
              <a:t>, Seoul 08826, Korea</a:t>
            </a:r>
            <a:br>
              <a:rPr lang="en-US" altLang="ko-KR" sz="1100" dirty="0">
                <a:latin typeface="Times New Roman" panose="02020603050405020304" pitchFamily="18" charset="0"/>
                <a:cs typeface="Times New Roman" panose="02020603050405020304" pitchFamily="18" charset="0"/>
              </a:rPr>
            </a:br>
            <a:r>
              <a:rPr lang="en-US" altLang="ko-KR" sz="1100" dirty="0">
                <a:latin typeface="Times New Roman" panose="02020603050405020304" pitchFamily="18" charset="0"/>
                <a:cs typeface="Times New Roman" panose="02020603050405020304" pitchFamily="18" charset="0"/>
              </a:rPr>
              <a:t>*Correspondence: </a:t>
            </a:r>
            <a:r>
              <a:rPr lang="en-US" altLang="ko-KR" sz="1100" dirty="0" err="1">
                <a:latin typeface="Times New Roman" panose="02020603050405020304" pitchFamily="18" charset="0"/>
                <a:cs typeface="Times New Roman" panose="02020603050405020304" pitchFamily="18" charset="0"/>
              </a:rPr>
              <a:t>Sunyoung</a:t>
            </a:r>
            <a:r>
              <a:rPr lang="en-US" altLang="ko-KR" sz="1100" dirty="0">
                <a:latin typeface="Times New Roman" panose="02020603050405020304" pitchFamily="18" charset="0"/>
                <a:cs typeface="Times New Roman" panose="02020603050405020304" pitchFamily="18" charset="0"/>
              </a:rPr>
              <a:t> Kim </a:t>
            </a:r>
            <a:r>
              <a:rPr lang="en-US" altLang="ko-KR" sz="1100" dirty="0" smtClean="0">
                <a:latin typeface="Times New Roman" panose="02020603050405020304" pitchFamily="18" charset="0"/>
                <a:cs typeface="Times New Roman" panose="02020603050405020304" pitchFamily="18" charset="0"/>
              </a:rPr>
              <a:t>(sk@helixmith.com)</a:t>
            </a:r>
            <a:endParaRPr lang="en-US" altLang="ko-KR" sz="1100" dirty="0">
              <a:latin typeface="Times New Roman" panose="02020603050405020304" pitchFamily="18" charset="0"/>
              <a:cs typeface="Times New Roman" panose="02020603050405020304" pitchFamily="18" charset="0"/>
            </a:endParaRPr>
          </a:p>
          <a:p>
            <a:pPr algn="l">
              <a:lnSpc>
                <a:spcPct val="200000"/>
              </a:lnSpc>
            </a:pPr>
            <a:endParaRPr lang="en-US" altLang="ko-KR" sz="1100" dirty="0">
              <a:latin typeface="Times New Roman" panose="02020603050405020304" pitchFamily="18" charset="0"/>
              <a:cs typeface="Times New Roman" panose="02020603050405020304" pitchFamily="18" charset="0"/>
            </a:endParaRPr>
          </a:p>
          <a:p>
            <a:pPr algn="l">
              <a:lnSpc>
                <a:spcPct val="200000"/>
              </a:lnSpc>
            </a:pPr>
            <a:r>
              <a:rPr lang="en-US" altLang="ko-KR" sz="1100" dirty="0" smtClean="0">
                <a:latin typeface="Times New Roman" panose="02020603050405020304" pitchFamily="18" charset="0"/>
                <a:cs typeface="Times New Roman" panose="02020603050405020304" pitchFamily="18" charset="0"/>
              </a:rPr>
              <a:t>The </a:t>
            </a:r>
            <a:r>
              <a:rPr lang="en-US" altLang="ko-KR" sz="1100" dirty="0">
                <a:latin typeface="Times New Roman" panose="02020603050405020304" pitchFamily="18" charset="0"/>
                <a:cs typeface="Times New Roman" panose="02020603050405020304" pitchFamily="18" charset="0"/>
              </a:rPr>
              <a:t>supplementary material comprises 5 figures and one table (table 1</a:t>
            </a:r>
            <a:r>
              <a:rPr lang="en-US" altLang="ko-KR" sz="1100" dirty="0" smtClean="0">
                <a:latin typeface="Times New Roman" panose="02020603050405020304" pitchFamily="18" charset="0"/>
                <a:cs typeface="Times New Roman" panose="02020603050405020304" pitchFamily="18" charset="0"/>
              </a:rPr>
              <a:t>)</a:t>
            </a:r>
          </a:p>
          <a:p>
            <a:pPr algn="l">
              <a:lnSpc>
                <a:spcPct val="200000"/>
              </a:lnSpc>
            </a:pPr>
            <a:endParaRPr lang="en-US" altLang="ko-KR" sz="1100" dirty="0" smtClean="0">
              <a:latin typeface="Times New Roman" panose="02020603050405020304" pitchFamily="18" charset="0"/>
              <a:cs typeface="Times New Roman" panose="02020603050405020304" pitchFamily="18" charset="0"/>
            </a:endParaRPr>
          </a:p>
          <a:p>
            <a:pPr algn="l">
              <a:lnSpc>
                <a:spcPct val="200000"/>
              </a:lnSpc>
            </a:pPr>
            <a:endParaRPr lang="en-US" altLang="ko-KR" sz="1100" dirty="0">
              <a:latin typeface="Times New Roman" panose="02020603050405020304" pitchFamily="18" charset="0"/>
              <a:cs typeface="Times New Roman" panose="02020603050405020304" pitchFamily="18" charset="0"/>
            </a:endParaRPr>
          </a:p>
          <a:p>
            <a:pPr algn="l">
              <a:lnSpc>
                <a:spcPct val="200000"/>
              </a:lnSpc>
            </a:pPr>
            <a:endParaRPr lang="en-US" altLang="ko-KR" sz="1100" dirty="0">
              <a:latin typeface="Times New Roman" panose="02020603050405020304" pitchFamily="18" charset="0"/>
              <a:cs typeface="Times New Roman" panose="02020603050405020304" pitchFamily="18" charset="0"/>
            </a:endParaRPr>
          </a:p>
          <a:p>
            <a:pPr algn="l">
              <a:lnSpc>
                <a:spcPct val="200000"/>
              </a:lnSpc>
            </a:pPr>
            <a:endParaRPr lang="ko-KR" altLang="ko-KR" sz="1100" dirty="0">
              <a:latin typeface="Times New Roman" panose="02020603050405020304" pitchFamily="18" charset="0"/>
              <a:cs typeface="Times New Roman" panose="02020603050405020304" pitchFamily="18" charset="0"/>
            </a:endParaRPr>
          </a:p>
          <a:p>
            <a:pPr algn="l">
              <a:lnSpc>
                <a:spcPct val="200000"/>
              </a:lnSpc>
            </a:pPr>
            <a:endParaRPr lang="ko-KR" altLang="ko-KR" sz="1100" dirty="0">
              <a:latin typeface="Times New Roman" panose="02020603050405020304" pitchFamily="18" charset="0"/>
              <a:cs typeface="Times New Roman" panose="02020603050405020304" pitchFamily="18" charset="0"/>
            </a:endParaRPr>
          </a:p>
        </p:txBody>
      </p:sp>
      <p:sp>
        <p:nvSpPr>
          <p:cNvPr id="2" name="제목 1"/>
          <p:cNvSpPr>
            <a:spLocks noGrp="1"/>
          </p:cNvSpPr>
          <p:nvPr>
            <p:ph type="ctrTitle"/>
          </p:nvPr>
        </p:nvSpPr>
        <p:spPr>
          <a:xfrm>
            <a:off x="2207053" y="280763"/>
            <a:ext cx="2472193" cy="292211"/>
          </a:xfrm>
        </p:spPr>
        <p:txBody>
          <a:bodyPr>
            <a:normAutofit/>
          </a:bodyPr>
          <a:lstStyle/>
          <a:p>
            <a:r>
              <a:rPr lang="en-US" altLang="ko-KR" sz="1200" b="1" dirty="0" smtClean="0">
                <a:latin typeface="Times New Roman" panose="02020603050405020304" pitchFamily="18" charset="0"/>
                <a:cs typeface="Times New Roman" panose="02020603050405020304" pitchFamily="18" charset="0"/>
              </a:rPr>
              <a:t>ADDITIONAL FILE 1</a:t>
            </a:r>
            <a:endParaRPr lang="ko-KR" altLang="en-US" sz="1200" b="1" dirty="0">
              <a:latin typeface="Times New Roman" panose="02020603050405020304" pitchFamily="18" charset="0"/>
              <a:cs typeface="Times New Roman" panose="02020603050405020304" pitchFamily="18" charset="0"/>
            </a:endParaRPr>
          </a:p>
        </p:txBody>
      </p:sp>
      <p:sp>
        <p:nvSpPr>
          <p:cNvPr id="4" name="슬라이드 번호 개체 틀 3"/>
          <p:cNvSpPr>
            <a:spLocks noGrp="1"/>
          </p:cNvSpPr>
          <p:nvPr>
            <p:ph type="sldNum" sz="quarter" idx="12"/>
          </p:nvPr>
        </p:nvSpPr>
        <p:spPr/>
        <p:txBody>
          <a:bodyPr/>
          <a:lstStyle/>
          <a:p>
            <a:fld id="{25728C8E-F0B7-4D2B-98B6-06AD420CEC16}" type="slidenum">
              <a:rPr lang="ko-KR" altLang="en-US" smtClean="0"/>
              <a:t>1</a:t>
            </a:fld>
            <a:endParaRPr lang="ko-KR" altLang="en-US" dirty="0"/>
          </a:p>
        </p:txBody>
      </p:sp>
    </p:spTree>
    <p:extLst>
      <p:ext uri="{BB962C8B-B14F-4D97-AF65-F5344CB8AC3E}">
        <p14:creationId xmlns:p14="http://schemas.microsoft.com/office/powerpoint/2010/main" val="1951623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개체 3"/>
          <p:cNvGraphicFramePr>
            <a:graphicFrameLocks noChangeAspect="1"/>
          </p:cNvGraphicFramePr>
          <p:nvPr>
            <p:extLst>
              <p:ext uri="{D42A27DB-BD31-4B8C-83A1-F6EECF244321}">
                <p14:modId xmlns:p14="http://schemas.microsoft.com/office/powerpoint/2010/main" val="1521637181"/>
              </p:ext>
            </p:extLst>
          </p:nvPr>
        </p:nvGraphicFramePr>
        <p:xfrm>
          <a:off x="2469292" y="2499291"/>
          <a:ext cx="2243137" cy="1744663"/>
        </p:xfrm>
        <a:graphic>
          <a:graphicData uri="http://schemas.openxmlformats.org/presentationml/2006/ole">
            <mc:AlternateContent xmlns:mc="http://schemas.openxmlformats.org/markup-compatibility/2006">
              <mc:Choice xmlns:v="urn:schemas-microsoft-com:vml" Requires="v">
                <p:oleObj spid="_x0000_s1077" name="Prism 7" r:id="rId4" imgW="2242565" imgH="1744226" progId="Prism7.Document">
                  <p:embed/>
                </p:oleObj>
              </mc:Choice>
              <mc:Fallback>
                <p:oleObj name="Prism 7" r:id="rId4" imgW="2242565" imgH="1744226" progId="Prism7.Document">
                  <p:embed/>
                  <p:pic>
                    <p:nvPicPr>
                      <p:cNvPr id="4" name="개체 3"/>
                      <p:cNvPicPr/>
                      <p:nvPr/>
                    </p:nvPicPr>
                    <p:blipFill>
                      <a:blip r:embed="rId5"/>
                      <a:stretch>
                        <a:fillRect/>
                      </a:stretch>
                    </p:blipFill>
                    <p:spPr>
                      <a:xfrm>
                        <a:off x="2469292" y="2499291"/>
                        <a:ext cx="2243137" cy="1744663"/>
                      </a:xfrm>
                      <a:prstGeom prst="rect">
                        <a:avLst/>
                      </a:prstGeom>
                    </p:spPr>
                  </p:pic>
                </p:oleObj>
              </mc:Fallback>
            </mc:AlternateContent>
          </a:graphicData>
        </a:graphic>
      </p:graphicFrame>
      <p:sp>
        <p:nvSpPr>
          <p:cNvPr id="2" name="슬라이드 번호 개체 틀 1"/>
          <p:cNvSpPr>
            <a:spLocks noGrp="1"/>
          </p:cNvSpPr>
          <p:nvPr>
            <p:ph type="sldNum" sz="quarter" idx="12"/>
          </p:nvPr>
        </p:nvSpPr>
        <p:spPr/>
        <p:txBody>
          <a:bodyPr/>
          <a:lstStyle/>
          <a:p>
            <a:fld id="{25728C8E-F0B7-4D2B-98B6-06AD420CEC16}" type="slidenum">
              <a:rPr lang="ko-KR" altLang="en-US" smtClean="0"/>
              <a:t>2</a:t>
            </a:fld>
            <a:endParaRPr lang="ko-KR" altLang="en-US"/>
          </a:p>
        </p:txBody>
      </p:sp>
      <p:sp>
        <p:nvSpPr>
          <p:cNvPr id="96" name="TextBox 95"/>
          <p:cNvSpPr txBox="1"/>
          <p:nvPr/>
        </p:nvSpPr>
        <p:spPr>
          <a:xfrm>
            <a:off x="4408353" y="2449243"/>
            <a:ext cx="237697" cy="261610"/>
          </a:xfrm>
          <a:prstGeom prst="rect">
            <a:avLst/>
          </a:prstGeom>
          <a:noFill/>
        </p:spPr>
        <p:txBody>
          <a:bodyPr wrap="square" rtlCol="0">
            <a:spAutoFit/>
          </a:bodyPr>
          <a:lstStyle/>
          <a:p>
            <a:r>
              <a:rPr lang="en-US" altLang="ko-KR" sz="1100" b="1" dirty="0" smtClean="0">
                <a:latin typeface="Arial" panose="020B0604020202020204" pitchFamily="34" charset="0"/>
                <a:cs typeface="Arial" panose="020B0604020202020204" pitchFamily="34" charset="0"/>
              </a:rPr>
              <a:t>d</a:t>
            </a:r>
            <a:endParaRPr lang="ko-KR" altLang="en-US" sz="1100" b="1" dirty="0">
              <a:latin typeface="Arial" panose="020B0604020202020204" pitchFamily="34" charset="0"/>
              <a:cs typeface="Arial" panose="020B0604020202020204" pitchFamily="34" charset="0"/>
            </a:endParaRPr>
          </a:p>
        </p:txBody>
      </p:sp>
      <p:sp>
        <p:nvSpPr>
          <p:cNvPr id="95" name="TextBox 94"/>
          <p:cNvSpPr txBox="1"/>
          <p:nvPr/>
        </p:nvSpPr>
        <p:spPr>
          <a:xfrm>
            <a:off x="2534301" y="2449243"/>
            <a:ext cx="237697" cy="261610"/>
          </a:xfrm>
          <a:prstGeom prst="rect">
            <a:avLst/>
          </a:prstGeom>
          <a:noFill/>
        </p:spPr>
        <p:txBody>
          <a:bodyPr wrap="square" rtlCol="0">
            <a:spAutoFit/>
          </a:bodyPr>
          <a:lstStyle/>
          <a:p>
            <a:r>
              <a:rPr lang="en-US" altLang="ko-KR" sz="1100" b="1" dirty="0" smtClean="0">
                <a:latin typeface="Arial" panose="020B0604020202020204" pitchFamily="34" charset="0"/>
                <a:cs typeface="Arial" panose="020B0604020202020204" pitchFamily="34" charset="0"/>
              </a:rPr>
              <a:t>c</a:t>
            </a:r>
            <a:endParaRPr lang="ko-KR" altLang="en-US" sz="1100" b="1" dirty="0">
              <a:latin typeface="Arial" panose="020B0604020202020204" pitchFamily="34" charset="0"/>
              <a:cs typeface="Arial" panose="020B0604020202020204" pitchFamily="34" charset="0"/>
            </a:endParaRPr>
          </a:p>
        </p:txBody>
      </p:sp>
      <p:grpSp>
        <p:nvGrpSpPr>
          <p:cNvPr id="165" name="그룹 164"/>
          <p:cNvGrpSpPr/>
          <p:nvPr/>
        </p:nvGrpSpPr>
        <p:grpSpPr>
          <a:xfrm>
            <a:off x="206950" y="2471344"/>
            <a:ext cx="2365059" cy="1479662"/>
            <a:chOff x="766895" y="546576"/>
            <a:chExt cx="4204548" cy="2630511"/>
          </a:xfrm>
        </p:grpSpPr>
        <p:sp>
          <p:nvSpPr>
            <p:cNvPr id="167" name="TextBox 166"/>
            <p:cNvSpPr txBox="1"/>
            <p:nvPr/>
          </p:nvSpPr>
          <p:spPr>
            <a:xfrm>
              <a:off x="785162" y="2158392"/>
              <a:ext cx="930417" cy="383012"/>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100 </a:t>
              </a:r>
              <a:r>
                <a:rPr lang="en-US" altLang="ko-KR" sz="800" b="1" dirty="0" err="1">
                  <a:latin typeface="Arial" panose="020B0604020202020204" pitchFamily="34" charset="0"/>
                  <a:cs typeface="Arial" panose="020B0604020202020204" pitchFamily="34" charset="0"/>
                </a:rPr>
                <a:t>bp</a:t>
              </a:r>
              <a:endParaRPr lang="ko-KR" altLang="en-US" sz="800" b="1" dirty="0">
                <a:latin typeface="Arial" panose="020B0604020202020204" pitchFamily="34" charset="0"/>
                <a:cs typeface="Arial" panose="020B0604020202020204" pitchFamily="34" charset="0"/>
              </a:endParaRPr>
            </a:p>
          </p:txBody>
        </p:sp>
        <p:sp>
          <p:nvSpPr>
            <p:cNvPr id="168" name="TextBox 167"/>
            <p:cNvSpPr txBox="1"/>
            <p:nvPr/>
          </p:nvSpPr>
          <p:spPr>
            <a:xfrm>
              <a:off x="785162" y="1070626"/>
              <a:ext cx="930417" cy="383012"/>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200 </a:t>
              </a:r>
              <a:r>
                <a:rPr lang="en-US" altLang="ko-KR" sz="800" b="1" dirty="0" err="1">
                  <a:latin typeface="Arial" panose="020B0604020202020204" pitchFamily="34" charset="0"/>
                  <a:cs typeface="Arial" panose="020B0604020202020204" pitchFamily="34" charset="0"/>
                </a:rPr>
                <a:t>bp</a:t>
              </a:r>
              <a:endParaRPr lang="ko-KR" altLang="en-US" sz="800" b="1" dirty="0">
                <a:latin typeface="Arial" panose="020B0604020202020204" pitchFamily="34" charset="0"/>
                <a:cs typeface="Arial" panose="020B0604020202020204" pitchFamily="34" charset="0"/>
              </a:endParaRPr>
            </a:p>
          </p:txBody>
        </p:sp>
        <p:sp>
          <p:nvSpPr>
            <p:cNvPr id="169" name="직사각형 168"/>
            <p:cNvSpPr/>
            <p:nvPr/>
          </p:nvSpPr>
          <p:spPr>
            <a:xfrm>
              <a:off x="4061792" y="1364141"/>
              <a:ext cx="909651" cy="601874"/>
            </a:xfrm>
            <a:prstGeom prst="rect">
              <a:avLst/>
            </a:prstGeom>
          </p:spPr>
          <p:txBody>
            <a:bodyPr wrap="none">
              <a:spAutoFit/>
            </a:bodyPr>
            <a:lstStyle/>
            <a:p>
              <a:r>
                <a:rPr lang="en-US" altLang="ko-KR" sz="800" b="1" dirty="0">
                  <a:latin typeface="Arial" panose="020B0604020202020204" pitchFamily="34" charset="0"/>
                  <a:cs typeface="Arial" panose="020B0604020202020204" pitchFamily="34" charset="0"/>
                </a:rPr>
                <a:t>142 </a:t>
              </a:r>
              <a:r>
                <a:rPr lang="en-US" altLang="ko-KR" sz="800" b="1" dirty="0" err="1">
                  <a:latin typeface="Arial" panose="020B0604020202020204" pitchFamily="34" charset="0"/>
                  <a:cs typeface="Arial" panose="020B0604020202020204" pitchFamily="34" charset="0"/>
                </a:rPr>
                <a:t>bp</a:t>
              </a:r>
              <a:endParaRPr lang="en-US" altLang="ko-KR" sz="800" b="1" dirty="0">
                <a:latin typeface="Arial" panose="020B0604020202020204" pitchFamily="34" charset="0"/>
                <a:cs typeface="Arial" panose="020B0604020202020204" pitchFamily="34" charset="0"/>
              </a:endParaRPr>
            </a:p>
            <a:p>
              <a:r>
                <a:rPr lang="en-US" altLang="ko-KR" sz="800" b="1" dirty="0">
                  <a:latin typeface="Arial" panose="020B0604020202020204" pitchFamily="34" charset="0"/>
                  <a:cs typeface="Arial" panose="020B0604020202020204" pitchFamily="34" charset="0"/>
                </a:rPr>
                <a:t>127 </a:t>
              </a:r>
              <a:r>
                <a:rPr lang="en-US" altLang="ko-KR" sz="800" b="1" dirty="0" err="1">
                  <a:latin typeface="Arial" panose="020B0604020202020204" pitchFamily="34" charset="0"/>
                  <a:cs typeface="Arial" panose="020B0604020202020204" pitchFamily="34" charset="0"/>
                </a:rPr>
                <a:t>bp</a:t>
              </a:r>
              <a:endParaRPr lang="ko-KR" altLang="en-US" sz="800" dirty="0">
                <a:latin typeface="Arial" panose="020B0604020202020204" pitchFamily="34" charset="0"/>
                <a:cs typeface="Arial" panose="020B0604020202020204" pitchFamily="34" charset="0"/>
              </a:endParaRPr>
            </a:p>
          </p:txBody>
        </p:sp>
        <p:cxnSp>
          <p:nvCxnSpPr>
            <p:cNvPr id="170" name="직선 연결선 169"/>
            <p:cNvCxnSpPr/>
            <p:nvPr/>
          </p:nvCxnSpPr>
          <p:spPr>
            <a:xfrm>
              <a:off x="2743975" y="2752753"/>
              <a:ext cx="0" cy="8925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1" name="직선 연결선 170"/>
            <p:cNvCxnSpPr/>
            <p:nvPr/>
          </p:nvCxnSpPr>
          <p:spPr>
            <a:xfrm>
              <a:off x="3649097" y="2752753"/>
              <a:ext cx="0" cy="8925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72" name="TextBox 171"/>
            <p:cNvSpPr txBox="1"/>
            <p:nvPr/>
          </p:nvSpPr>
          <p:spPr>
            <a:xfrm>
              <a:off x="766895" y="2771498"/>
              <a:ext cx="989529" cy="383012"/>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Lane.</a:t>
              </a:r>
            </a:p>
          </p:txBody>
        </p:sp>
        <p:sp>
          <p:nvSpPr>
            <p:cNvPr id="173" name="TextBox 172"/>
            <p:cNvSpPr txBox="1"/>
            <p:nvPr/>
          </p:nvSpPr>
          <p:spPr>
            <a:xfrm>
              <a:off x="2621229" y="2797380"/>
              <a:ext cx="257074" cy="379707"/>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1</a:t>
              </a:r>
            </a:p>
          </p:txBody>
        </p:sp>
        <p:sp>
          <p:nvSpPr>
            <p:cNvPr id="174" name="TextBox 173"/>
            <p:cNvSpPr txBox="1"/>
            <p:nvPr/>
          </p:nvSpPr>
          <p:spPr>
            <a:xfrm>
              <a:off x="3529598" y="2797380"/>
              <a:ext cx="257074" cy="379707"/>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2</a:t>
              </a:r>
            </a:p>
          </p:txBody>
        </p:sp>
        <p:grpSp>
          <p:nvGrpSpPr>
            <p:cNvPr id="175" name="그룹 174"/>
            <p:cNvGrpSpPr/>
            <p:nvPr/>
          </p:nvGrpSpPr>
          <p:grpSpPr>
            <a:xfrm>
              <a:off x="1693931" y="546576"/>
              <a:ext cx="2614893" cy="2206177"/>
              <a:chOff x="3398970" y="973719"/>
              <a:chExt cx="2614893" cy="2206177"/>
            </a:xfrm>
          </p:grpSpPr>
          <p:pic>
            <p:nvPicPr>
              <p:cNvPr id="179" name="그림 178"/>
              <p:cNvPicPr>
                <a:picLocks noChangeAspect="1"/>
              </p:cNvPicPr>
              <p:nvPr/>
            </p:nvPicPr>
            <p:blipFill>
              <a:blip r:embed="rId6"/>
              <a:stretch>
                <a:fillRect/>
              </a:stretch>
            </p:blipFill>
            <p:spPr>
              <a:xfrm>
                <a:off x="3398970" y="1342304"/>
                <a:ext cx="2307200" cy="1837592"/>
              </a:xfrm>
              <a:prstGeom prst="rect">
                <a:avLst/>
              </a:prstGeom>
            </p:spPr>
          </p:pic>
          <p:sp>
            <p:nvSpPr>
              <p:cNvPr id="178" name="TextBox 4"/>
              <p:cNvSpPr txBox="1">
                <a:spLocks noChangeArrowheads="1"/>
              </p:cNvSpPr>
              <p:nvPr/>
            </p:nvSpPr>
            <p:spPr bwMode="auto">
              <a:xfrm>
                <a:off x="4135997" y="973719"/>
                <a:ext cx="626034" cy="383012"/>
              </a:xfrm>
              <a:prstGeom prst="rect">
                <a:avLst/>
              </a:prstGeom>
              <a:noFill/>
              <a:ln w="9525">
                <a:noFill/>
                <a:miter lim="800000"/>
                <a:headEnd/>
                <a:tailEnd/>
              </a:ln>
            </p:spPr>
            <p:txBody>
              <a:bodyPr wrap="square">
                <a:spAutoFit/>
              </a:bodyPr>
              <a:lstStyle/>
              <a:p>
                <a:pPr algn="ctr"/>
                <a:r>
                  <a:rPr lang="en-US" altLang="ko-KR" sz="800" b="1" dirty="0">
                    <a:latin typeface="Arial" panose="020B0604020202020204" pitchFamily="34" charset="0"/>
                    <a:cs typeface="Arial" panose="020B0604020202020204" pitchFamily="34" charset="0"/>
                  </a:rPr>
                  <a:t>NC</a:t>
                </a:r>
                <a:endParaRPr lang="ko-KR" altLang="en-US" sz="800" b="1" baseline="30000" dirty="0">
                  <a:latin typeface="Arial" panose="020B0604020202020204" pitchFamily="34" charset="0"/>
                  <a:cs typeface="Arial" panose="020B0604020202020204" pitchFamily="34" charset="0"/>
                </a:endParaRPr>
              </a:p>
            </p:txBody>
          </p:sp>
          <p:sp>
            <p:nvSpPr>
              <p:cNvPr id="180" name="TextBox 4"/>
              <p:cNvSpPr txBox="1">
                <a:spLocks noChangeArrowheads="1"/>
              </p:cNvSpPr>
              <p:nvPr/>
            </p:nvSpPr>
            <p:spPr bwMode="auto">
              <a:xfrm>
                <a:off x="4591190" y="973719"/>
                <a:ext cx="1422673" cy="601874"/>
              </a:xfrm>
              <a:prstGeom prst="rect">
                <a:avLst/>
              </a:prstGeom>
              <a:noFill/>
              <a:ln w="9525">
                <a:noFill/>
                <a:miter lim="800000"/>
                <a:headEnd/>
                <a:tailEnd/>
              </a:ln>
            </p:spPr>
            <p:txBody>
              <a:bodyPr wrap="square">
                <a:spAutoFit/>
              </a:bodyPr>
              <a:lstStyle/>
              <a:p>
                <a:pPr algn="ctr"/>
                <a:r>
                  <a:rPr lang="en-US" altLang="ko-KR" sz="800" b="1" dirty="0">
                    <a:latin typeface="Arial" panose="020B0604020202020204" pitchFamily="34" charset="0"/>
                    <a:cs typeface="Arial" panose="020B0604020202020204" pitchFamily="34" charset="0"/>
                  </a:rPr>
                  <a:t>rAAV2-HGF</a:t>
                </a:r>
                <a:endParaRPr lang="ko-KR" altLang="en-US" sz="800" b="1" baseline="30000" dirty="0">
                  <a:latin typeface="Arial" panose="020B0604020202020204" pitchFamily="34" charset="0"/>
                  <a:cs typeface="Arial" panose="020B0604020202020204" pitchFamily="34" charset="0"/>
                </a:endParaRPr>
              </a:p>
            </p:txBody>
          </p:sp>
        </p:grpSp>
        <p:cxnSp>
          <p:nvCxnSpPr>
            <p:cNvPr id="176" name="직선 화살표 연결선 175"/>
            <p:cNvCxnSpPr/>
            <p:nvPr/>
          </p:nvCxnSpPr>
          <p:spPr>
            <a:xfrm flipH="1">
              <a:off x="3875050" y="1572119"/>
              <a:ext cx="29493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7" name="직선 화살표 연결선 176"/>
            <p:cNvCxnSpPr/>
            <p:nvPr/>
          </p:nvCxnSpPr>
          <p:spPr>
            <a:xfrm flipH="1">
              <a:off x="3875050" y="1771986"/>
              <a:ext cx="29492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61" name="TextBox 260"/>
          <p:cNvSpPr txBox="1"/>
          <p:nvPr/>
        </p:nvSpPr>
        <p:spPr>
          <a:xfrm>
            <a:off x="139949" y="2449243"/>
            <a:ext cx="269657" cy="261610"/>
          </a:xfrm>
          <a:prstGeom prst="rect">
            <a:avLst/>
          </a:prstGeom>
          <a:noFill/>
        </p:spPr>
        <p:txBody>
          <a:bodyPr wrap="square" rtlCol="0">
            <a:spAutoFit/>
          </a:bodyPr>
          <a:lstStyle/>
          <a:p>
            <a:pPr algn="ctr"/>
            <a:r>
              <a:rPr lang="en-US" altLang="ko-KR" sz="1100" b="1" dirty="0" smtClean="0">
                <a:latin typeface="Arial" panose="020B0604020202020204" pitchFamily="34" charset="0"/>
                <a:cs typeface="Arial" panose="020B0604020202020204" pitchFamily="34" charset="0"/>
              </a:rPr>
              <a:t>b</a:t>
            </a:r>
            <a:endParaRPr lang="ko-KR" altLang="en-US" sz="1100" b="1" dirty="0">
              <a:latin typeface="Arial" panose="020B0604020202020204" pitchFamily="34" charset="0"/>
              <a:cs typeface="Arial" panose="020B0604020202020204" pitchFamily="34" charset="0"/>
            </a:endParaRPr>
          </a:p>
        </p:txBody>
      </p:sp>
      <p:sp>
        <p:nvSpPr>
          <p:cNvPr id="72" name="TextBox 71"/>
          <p:cNvSpPr txBox="1"/>
          <p:nvPr/>
        </p:nvSpPr>
        <p:spPr>
          <a:xfrm>
            <a:off x="1113831" y="619256"/>
            <a:ext cx="269657" cy="261610"/>
          </a:xfrm>
          <a:prstGeom prst="rect">
            <a:avLst/>
          </a:prstGeom>
          <a:noFill/>
        </p:spPr>
        <p:txBody>
          <a:bodyPr wrap="square" rtlCol="0">
            <a:spAutoFit/>
          </a:bodyPr>
          <a:lstStyle/>
          <a:p>
            <a:pPr algn="ctr"/>
            <a:r>
              <a:rPr lang="en-US" altLang="ko-KR" sz="1100" b="1" dirty="0">
                <a:latin typeface="Arial" panose="020B0604020202020204" pitchFamily="34" charset="0"/>
                <a:cs typeface="Arial" panose="020B0604020202020204" pitchFamily="34" charset="0"/>
              </a:rPr>
              <a:t>a</a:t>
            </a:r>
            <a:endParaRPr lang="ko-KR" altLang="en-US" sz="1100" b="1" dirty="0">
              <a:latin typeface="Arial" panose="020B0604020202020204" pitchFamily="34" charset="0"/>
              <a:cs typeface="Arial" panose="020B0604020202020204" pitchFamily="34" charset="0"/>
            </a:endParaRPr>
          </a:p>
        </p:txBody>
      </p:sp>
      <p:sp>
        <p:nvSpPr>
          <p:cNvPr id="73" name="TextBox 72"/>
          <p:cNvSpPr txBox="1"/>
          <p:nvPr/>
        </p:nvSpPr>
        <p:spPr>
          <a:xfrm>
            <a:off x="4401" y="0"/>
            <a:ext cx="906844" cy="265457"/>
          </a:xfrm>
          <a:prstGeom prst="rect">
            <a:avLst/>
          </a:prstGeom>
          <a:noFill/>
        </p:spPr>
        <p:txBody>
          <a:bodyPr wrap="square" rtlCol="0">
            <a:spAutoFit/>
          </a:bodyPr>
          <a:lstStyle/>
          <a:p>
            <a:pPr algn="ctr"/>
            <a:r>
              <a:rPr lang="en-US" altLang="ko-KR" sz="1100" b="1" dirty="0" smtClean="0">
                <a:latin typeface="Arial" panose="020B0604020202020204" pitchFamily="34" charset="0"/>
                <a:cs typeface="Arial" panose="020B0604020202020204" pitchFamily="34" charset="0"/>
              </a:rPr>
              <a:t>Figure </a:t>
            </a:r>
            <a:r>
              <a:rPr lang="en-US" altLang="ko-KR" sz="1100" b="1" dirty="0" smtClean="0">
                <a:latin typeface="Arial" panose="020B0604020202020204" pitchFamily="34" charset="0"/>
                <a:cs typeface="Arial" panose="020B0604020202020204" pitchFamily="34" charset="0"/>
              </a:rPr>
              <a:t>S1</a:t>
            </a:r>
            <a:endParaRPr lang="ko-KR" altLang="en-US" sz="1100" b="1" dirty="0">
              <a:latin typeface="Arial" panose="020B0604020202020204" pitchFamily="34" charset="0"/>
              <a:cs typeface="Arial" panose="020B0604020202020204" pitchFamily="34" charset="0"/>
            </a:endParaRPr>
          </a:p>
        </p:txBody>
      </p:sp>
      <p:cxnSp>
        <p:nvCxnSpPr>
          <p:cNvPr id="48" name="직선 연결선 47"/>
          <p:cNvCxnSpPr/>
          <p:nvPr/>
        </p:nvCxnSpPr>
        <p:spPr>
          <a:xfrm rot="5400000">
            <a:off x="703305" y="2858243"/>
            <a:ext cx="0" cy="502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직선 연결선 48"/>
          <p:cNvCxnSpPr/>
          <p:nvPr/>
        </p:nvCxnSpPr>
        <p:spPr>
          <a:xfrm rot="5400000">
            <a:off x="703305" y="3471018"/>
            <a:ext cx="0" cy="502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직사각형 46"/>
          <p:cNvSpPr/>
          <p:nvPr/>
        </p:nvSpPr>
        <p:spPr>
          <a:xfrm>
            <a:off x="1866623" y="973813"/>
            <a:ext cx="108000" cy="217800"/>
          </a:xfrm>
          <a:prstGeom prst="rect">
            <a:avLst/>
          </a:prstGeom>
          <a:solidFill>
            <a:schemeClr val="accent3">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000" b="1" dirty="0">
              <a:solidFill>
                <a:schemeClr val="tx1"/>
              </a:solidFill>
              <a:latin typeface="Arial" panose="020B0604020202020204" pitchFamily="34" charset="0"/>
              <a:cs typeface="Arial" panose="020B0604020202020204" pitchFamily="34" charset="0"/>
            </a:endParaRPr>
          </a:p>
        </p:txBody>
      </p:sp>
      <p:cxnSp>
        <p:nvCxnSpPr>
          <p:cNvPr id="50" name="직선 연결선 49"/>
          <p:cNvCxnSpPr/>
          <p:nvPr/>
        </p:nvCxnSpPr>
        <p:spPr>
          <a:xfrm>
            <a:off x="2472822" y="1080789"/>
            <a:ext cx="195395"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2600303" y="803018"/>
            <a:ext cx="561372" cy="215444"/>
          </a:xfrm>
          <a:prstGeom prst="rect">
            <a:avLst/>
          </a:prstGeom>
          <a:noFill/>
        </p:spPr>
        <p:txBody>
          <a:bodyPr wrap="none" rtlCol="0">
            <a:spAutoFit/>
          </a:bodyPr>
          <a:lstStyle/>
          <a:p>
            <a:pPr algn="ctr"/>
            <a:r>
              <a:rPr lang="en-US" altLang="ko-KR" sz="800" b="1" dirty="0">
                <a:latin typeface="Arial" panose="020B0604020202020204" pitchFamily="34" charset="0"/>
                <a:cs typeface="Arial" panose="020B0604020202020204" pitchFamily="34" charset="0"/>
              </a:rPr>
              <a:t>Intron 4</a:t>
            </a:r>
            <a:endParaRPr lang="ko-KR" altLang="en-US" sz="800" b="1" dirty="0">
              <a:latin typeface="Arial" panose="020B0604020202020204" pitchFamily="34" charset="0"/>
              <a:cs typeface="Arial" panose="020B0604020202020204" pitchFamily="34" charset="0"/>
            </a:endParaRPr>
          </a:p>
        </p:txBody>
      </p:sp>
      <p:cxnSp>
        <p:nvCxnSpPr>
          <p:cNvPr id="52" name="꺾인 연결선 51"/>
          <p:cNvCxnSpPr/>
          <p:nvPr/>
        </p:nvCxnSpPr>
        <p:spPr>
          <a:xfrm rot="16200000" flipH="1">
            <a:off x="3650819" y="940328"/>
            <a:ext cx="505097" cy="1096824"/>
          </a:xfrm>
          <a:prstGeom prst="bentConnector3">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53" name="그룹 52"/>
          <p:cNvGrpSpPr/>
          <p:nvPr/>
        </p:nvGrpSpPr>
        <p:grpSpPr>
          <a:xfrm>
            <a:off x="2200879" y="1731860"/>
            <a:ext cx="2486018" cy="261610"/>
            <a:chOff x="2383522" y="2007368"/>
            <a:chExt cx="2486018" cy="261610"/>
          </a:xfrm>
        </p:grpSpPr>
        <p:sp>
          <p:nvSpPr>
            <p:cNvPr id="54" name="TextBox 53"/>
            <p:cNvSpPr txBox="1"/>
            <p:nvPr/>
          </p:nvSpPr>
          <p:spPr>
            <a:xfrm>
              <a:off x="2383522" y="2007368"/>
              <a:ext cx="263214" cy="261610"/>
            </a:xfrm>
            <a:prstGeom prst="rect">
              <a:avLst/>
            </a:prstGeom>
            <a:noFill/>
          </p:spPr>
          <p:txBody>
            <a:bodyPr wrap="none" rtlCol="0">
              <a:spAutoFit/>
            </a:bodyPr>
            <a:lstStyle/>
            <a:p>
              <a:pPr algn="ctr"/>
              <a:r>
                <a:rPr lang="en-US" altLang="ko-KR" sz="1100" b="1" dirty="0">
                  <a:latin typeface="Arial" panose="020B0604020202020204" pitchFamily="34" charset="0"/>
                  <a:cs typeface="Arial" panose="020B0604020202020204" pitchFamily="34" charset="0"/>
                </a:rPr>
                <a:t>1</a:t>
              </a:r>
              <a:endParaRPr lang="ko-KR" altLang="en-US" sz="1100" b="1" dirty="0">
                <a:latin typeface="Arial" panose="020B0604020202020204" pitchFamily="34" charset="0"/>
                <a:cs typeface="Arial" panose="020B0604020202020204" pitchFamily="34" charset="0"/>
              </a:endParaRPr>
            </a:p>
          </p:txBody>
        </p:sp>
        <p:sp>
          <p:nvSpPr>
            <p:cNvPr id="55" name="TextBox 54"/>
            <p:cNvSpPr txBox="1"/>
            <p:nvPr/>
          </p:nvSpPr>
          <p:spPr>
            <a:xfrm>
              <a:off x="4370684" y="2007368"/>
              <a:ext cx="498856" cy="261610"/>
            </a:xfrm>
            <a:prstGeom prst="rect">
              <a:avLst/>
            </a:prstGeom>
            <a:noFill/>
          </p:spPr>
          <p:txBody>
            <a:bodyPr wrap="none" rtlCol="0">
              <a:spAutoFit/>
            </a:bodyPr>
            <a:lstStyle/>
            <a:p>
              <a:pPr algn="ctr"/>
              <a:r>
                <a:rPr lang="en-US" altLang="ko-KR" sz="1100" b="1" dirty="0">
                  <a:latin typeface="Arial" panose="020B0604020202020204" pitchFamily="34" charset="0"/>
                  <a:cs typeface="Arial" panose="020B0604020202020204" pitchFamily="34" charset="0"/>
                </a:rPr>
                <a:t>4941</a:t>
              </a:r>
              <a:endParaRPr lang="ko-KR" altLang="en-US" sz="1100" b="1" dirty="0">
                <a:latin typeface="Arial" panose="020B0604020202020204" pitchFamily="34" charset="0"/>
                <a:cs typeface="Arial" panose="020B0604020202020204" pitchFamily="34" charset="0"/>
              </a:endParaRPr>
            </a:p>
          </p:txBody>
        </p:sp>
        <p:sp>
          <p:nvSpPr>
            <p:cNvPr id="56" name="TextBox 55"/>
            <p:cNvSpPr txBox="1"/>
            <p:nvPr/>
          </p:nvSpPr>
          <p:spPr>
            <a:xfrm>
              <a:off x="2690035" y="2007368"/>
              <a:ext cx="420308" cy="261610"/>
            </a:xfrm>
            <a:prstGeom prst="rect">
              <a:avLst/>
            </a:prstGeom>
            <a:noFill/>
          </p:spPr>
          <p:txBody>
            <a:bodyPr wrap="none" rtlCol="0">
              <a:spAutoFit/>
            </a:bodyPr>
            <a:lstStyle/>
            <a:p>
              <a:pPr algn="ctr"/>
              <a:r>
                <a:rPr lang="en-US" altLang="ko-KR" sz="1100" b="1" dirty="0">
                  <a:latin typeface="Arial" panose="020B0604020202020204" pitchFamily="34" charset="0"/>
                  <a:cs typeface="Arial" panose="020B0604020202020204" pitchFamily="34" charset="0"/>
                </a:rPr>
                <a:t>246</a:t>
              </a:r>
              <a:endParaRPr lang="ko-KR" altLang="en-US" sz="1100" b="1" dirty="0">
                <a:latin typeface="Arial" panose="020B0604020202020204" pitchFamily="34" charset="0"/>
                <a:cs typeface="Arial" panose="020B0604020202020204" pitchFamily="34" charset="0"/>
              </a:endParaRPr>
            </a:p>
          </p:txBody>
        </p:sp>
        <p:sp>
          <p:nvSpPr>
            <p:cNvPr id="57" name="TextBox 56"/>
            <p:cNvSpPr txBox="1"/>
            <p:nvPr/>
          </p:nvSpPr>
          <p:spPr>
            <a:xfrm>
              <a:off x="3304359" y="2007368"/>
              <a:ext cx="498856" cy="261610"/>
            </a:xfrm>
            <a:prstGeom prst="rect">
              <a:avLst/>
            </a:prstGeom>
            <a:noFill/>
          </p:spPr>
          <p:txBody>
            <a:bodyPr wrap="none" rtlCol="0">
              <a:spAutoFit/>
            </a:bodyPr>
            <a:lstStyle/>
            <a:p>
              <a:pPr algn="ctr"/>
              <a:r>
                <a:rPr lang="en-US" altLang="ko-KR" sz="1100" b="1" dirty="0">
                  <a:latin typeface="Arial" panose="020B0604020202020204" pitchFamily="34" charset="0"/>
                  <a:cs typeface="Arial" panose="020B0604020202020204" pitchFamily="34" charset="0"/>
                </a:rPr>
                <a:t>4486</a:t>
              </a:r>
              <a:endParaRPr lang="ko-KR" altLang="en-US" sz="1100" b="1" dirty="0">
                <a:latin typeface="Arial" panose="020B0604020202020204" pitchFamily="34" charset="0"/>
                <a:cs typeface="Arial" panose="020B0604020202020204" pitchFamily="34" charset="0"/>
              </a:endParaRPr>
            </a:p>
          </p:txBody>
        </p:sp>
        <p:cxnSp>
          <p:nvCxnSpPr>
            <p:cNvPr id="58" name="직선 연결선 57"/>
            <p:cNvCxnSpPr/>
            <p:nvPr/>
          </p:nvCxnSpPr>
          <p:spPr>
            <a:xfrm>
              <a:off x="2900307" y="2266488"/>
              <a:ext cx="653480" cy="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59" name="직선 연결선 58"/>
            <p:cNvCxnSpPr/>
            <p:nvPr/>
          </p:nvCxnSpPr>
          <p:spPr>
            <a:xfrm>
              <a:off x="2519206" y="2266488"/>
              <a:ext cx="379305"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직선 연결선 59"/>
            <p:cNvCxnSpPr/>
            <p:nvPr/>
          </p:nvCxnSpPr>
          <p:spPr>
            <a:xfrm>
              <a:off x="3562102" y="2266488"/>
              <a:ext cx="1082198"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62" name="직선 연결선 61"/>
          <p:cNvCxnSpPr/>
          <p:nvPr/>
        </p:nvCxnSpPr>
        <p:spPr>
          <a:xfrm>
            <a:off x="2921275" y="1080789"/>
            <a:ext cx="440526"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직선 연결선 63"/>
          <p:cNvCxnSpPr/>
          <p:nvPr/>
        </p:nvCxnSpPr>
        <p:spPr>
          <a:xfrm>
            <a:off x="2668217" y="1080789"/>
            <a:ext cx="253058" cy="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65" name="꺾인 연결선 64"/>
          <p:cNvCxnSpPr/>
          <p:nvPr/>
        </p:nvCxnSpPr>
        <p:spPr>
          <a:xfrm rot="5400000">
            <a:off x="2157613" y="1424160"/>
            <a:ext cx="505097" cy="148215"/>
          </a:xfrm>
          <a:prstGeom prst="bentConnector3">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2857126" y="1945591"/>
            <a:ext cx="285656" cy="261610"/>
          </a:xfrm>
          <a:prstGeom prst="rect">
            <a:avLst/>
          </a:prstGeom>
          <a:noFill/>
        </p:spPr>
        <p:txBody>
          <a:bodyPr wrap="none" rtlCol="0">
            <a:spAutoFit/>
          </a:bodyPr>
          <a:lstStyle/>
          <a:p>
            <a:pPr algn="ctr"/>
            <a:r>
              <a:rPr lang="el-GR" altLang="ko-KR" sz="1100" b="1" dirty="0">
                <a:latin typeface="Arial" panose="020B0604020202020204" pitchFamily="34" charset="0"/>
                <a:ea typeface="맑은 고딕" panose="020B0503020000020004" pitchFamily="50" charset="-127"/>
                <a:cs typeface="Arial" panose="020B0604020202020204" pitchFamily="34" charset="0"/>
              </a:rPr>
              <a:t>Δ</a:t>
            </a:r>
            <a:endParaRPr lang="ko-KR" altLang="en-US" sz="1100" b="1" dirty="0">
              <a:latin typeface="Arial" panose="020B0604020202020204" pitchFamily="34" charset="0"/>
              <a:cs typeface="Arial" panose="020B0604020202020204" pitchFamily="34" charset="0"/>
            </a:endParaRPr>
          </a:p>
        </p:txBody>
      </p:sp>
      <p:sp>
        <p:nvSpPr>
          <p:cNvPr id="67" name="직사각형 66"/>
          <p:cNvSpPr/>
          <p:nvPr/>
        </p:nvSpPr>
        <p:spPr>
          <a:xfrm>
            <a:off x="1975797" y="973813"/>
            <a:ext cx="216000" cy="217800"/>
          </a:xfrm>
          <a:prstGeom prst="rect">
            <a:avLst/>
          </a:prstGeom>
          <a:solidFill>
            <a:schemeClr val="accent3">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000" b="1" dirty="0">
              <a:solidFill>
                <a:schemeClr val="tx1"/>
              </a:solidFill>
              <a:latin typeface="Arial" panose="020B0604020202020204" pitchFamily="34" charset="0"/>
              <a:cs typeface="Arial" panose="020B0604020202020204" pitchFamily="34" charset="0"/>
            </a:endParaRPr>
          </a:p>
        </p:txBody>
      </p:sp>
      <p:sp>
        <p:nvSpPr>
          <p:cNvPr id="68" name="직사각형 67"/>
          <p:cNvSpPr/>
          <p:nvPr/>
        </p:nvSpPr>
        <p:spPr>
          <a:xfrm>
            <a:off x="2192577" y="973813"/>
            <a:ext cx="144000" cy="217800"/>
          </a:xfrm>
          <a:prstGeom prst="rect">
            <a:avLst/>
          </a:prstGeom>
          <a:solidFill>
            <a:schemeClr val="accent3">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000" b="1" dirty="0">
              <a:solidFill>
                <a:schemeClr val="tx1"/>
              </a:solidFill>
              <a:latin typeface="Arial" panose="020B0604020202020204" pitchFamily="34" charset="0"/>
              <a:cs typeface="Arial" panose="020B0604020202020204" pitchFamily="34" charset="0"/>
            </a:endParaRPr>
          </a:p>
        </p:txBody>
      </p:sp>
      <p:sp>
        <p:nvSpPr>
          <p:cNvPr id="69" name="직사각형 68"/>
          <p:cNvSpPr/>
          <p:nvPr/>
        </p:nvSpPr>
        <p:spPr>
          <a:xfrm>
            <a:off x="2336220" y="973813"/>
            <a:ext cx="144000" cy="217800"/>
          </a:xfrm>
          <a:prstGeom prst="rect">
            <a:avLst/>
          </a:prstGeom>
          <a:solidFill>
            <a:schemeClr val="accent3">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000" b="1" dirty="0">
              <a:solidFill>
                <a:schemeClr val="tx1"/>
              </a:solidFill>
              <a:latin typeface="Arial" panose="020B0604020202020204" pitchFamily="34" charset="0"/>
              <a:cs typeface="Arial" panose="020B0604020202020204" pitchFamily="34" charset="0"/>
            </a:endParaRPr>
          </a:p>
        </p:txBody>
      </p:sp>
      <p:sp>
        <p:nvSpPr>
          <p:cNvPr id="70" name="직사각형 69"/>
          <p:cNvSpPr/>
          <p:nvPr/>
        </p:nvSpPr>
        <p:spPr>
          <a:xfrm>
            <a:off x="3356419" y="969508"/>
            <a:ext cx="144000" cy="217800"/>
          </a:xfrm>
          <a:prstGeom prst="rect">
            <a:avLst/>
          </a:prstGeom>
          <a:solidFill>
            <a:schemeClr val="accent3">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000" b="1" dirty="0">
              <a:solidFill>
                <a:schemeClr val="tx1"/>
              </a:solidFill>
              <a:latin typeface="Arial" panose="020B0604020202020204" pitchFamily="34" charset="0"/>
              <a:cs typeface="Arial" panose="020B0604020202020204" pitchFamily="34" charset="0"/>
            </a:endParaRPr>
          </a:p>
        </p:txBody>
      </p:sp>
      <p:sp>
        <p:nvSpPr>
          <p:cNvPr id="71" name="직사각형 70"/>
          <p:cNvSpPr/>
          <p:nvPr/>
        </p:nvSpPr>
        <p:spPr>
          <a:xfrm>
            <a:off x="3499698" y="969508"/>
            <a:ext cx="144000" cy="217800"/>
          </a:xfrm>
          <a:prstGeom prst="rect">
            <a:avLst/>
          </a:prstGeom>
          <a:solidFill>
            <a:schemeClr val="accent3">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000" b="1" dirty="0">
              <a:solidFill>
                <a:schemeClr val="tx1"/>
              </a:solidFill>
              <a:latin typeface="Arial" panose="020B0604020202020204" pitchFamily="34" charset="0"/>
              <a:cs typeface="Arial" panose="020B0604020202020204" pitchFamily="34" charset="0"/>
            </a:endParaRPr>
          </a:p>
        </p:txBody>
      </p:sp>
      <p:sp>
        <p:nvSpPr>
          <p:cNvPr id="74" name="직사각형 73"/>
          <p:cNvSpPr/>
          <p:nvPr/>
        </p:nvSpPr>
        <p:spPr>
          <a:xfrm>
            <a:off x="3642204" y="969508"/>
            <a:ext cx="144000" cy="217800"/>
          </a:xfrm>
          <a:prstGeom prst="rect">
            <a:avLst/>
          </a:prstGeom>
          <a:solidFill>
            <a:schemeClr val="accent3">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000" b="1" dirty="0">
              <a:solidFill>
                <a:schemeClr val="tx1"/>
              </a:solidFill>
              <a:latin typeface="Arial" panose="020B0604020202020204" pitchFamily="34" charset="0"/>
              <a:cs typeface="Arial" panose="020B0604020202020204" pitchFamily="34" charset="0"/>
            </a:endParaRPr>
          </a:p>
        </p:txBody>
      </p:sp>
      <p:sp>
        <p:nvSpPr>
          <p:cNvPr id="77" name="직사각형 76"/>
          <p:cNvSpPr/>
          <p:nvPr/>
        </p:nvSpPr>
        <p:spPr>
          <a:xfrm>
            <a:off x="3785483" y="969508"/>
            <a:ext cx="216000" cy="217800"/>
          </a:xfrm>
          <a:prstGeom prst="rect">
            <a:avLst/>
          </a:prstGeom>
          <a:solidFill>
            <a:schemeClr val="accent3">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000" b="1" dirty="0">
              <a:solidFill>
                <a:schemeClr val="tx1"/>
              </a:solidFill>
              <a:latin typeface="Arial" panose="020B0604020202020204" pitchFamily="34" charset="0"/>
              <a:cs typeface="Arial" panose="020B0604020202020204" pitchFamily="34" charset="0"/>
            </a:endParaRPr>
          </a:p>
        </p:txBody>
      </p:sp>
      <p:sp>
        <p:nvSpPr>
          <p:cNvPr id="78" name="직사각형 77"/>
          <p:cNvSpPr/>
          <p:nvPr/>
        </p:nvSpPr>
        <p:spPr>
          <a:xfrm>
            <a:off x="3990810" y="969508"/>
            <a:ext cx="180000" cy="217800"/>
          </a:xfrm>
          <a:prstGeom prst="rect">
            <a:avLst/>
          </a:prstGeom>
          <a:solidFill>
            <a:schemeClr val="accent3">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000" b="1" dirty="0">
              <a:solidFill>
                <a:schemeClr val="tx1"/>
              </a:solidFill>
              <a:latin typeface="Arial" panose="020B0604020202020204" pitchFamily="34" charset="0"/>
              <a:cs typeface="Arial" panose="020B0604020202020204" pitchFamily="34" charset="0"/>
            </a:endParaRPr>
          </a:p>
        </p:txBody>
      </p:sp>
      <p:sp>
        <p:nvSpPr>
          <p:cNvPr id="79" name="직사각형 78"/>
          <p:cNvSpPr/>
          <p:nvPr/>
        </p:nvSpPr>
        <p:spPr>
          <a:xfrm>
            <a:off x="4161768" y="969508"/>
            <a:ext cx="108000" cy="217800"/>
          </a:xfrm>
          <a:prstGeom prst="rect">
            <a:avLst/>
          </a:prstGeom>
          <a:solidFill>
            <a:schemeClr val="accent3">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000" b="1" dirty="0">
              <a:solidFill>
                <a:schemeClr val="tx1"/>
              </a:solidFill>
              <a:latin typeface="Arial" panose="020B0604020202020204" pitchFamily="34" charset="0"/>
              <a:cs typeface="Arial" panose="020B0604020202020204" pitchFamily="34" charset="0"/>
            </a:endParaRPr>
          </a:p>
        </p:txBody>
      </p:sp>
      <p:sp>
        <p:nvSpPr>
          <p:cNvPr id="80" name="직사각형 79"/>
          <p:cNvSpPr/>
          <p:nvPr/>
        </p:nvSpPr>
        <p:spPr>
          <a:xfrm>
            <a:off x="4264071" y="969508"/>
            <a:ext cx="144000" cy="217800"/>
          </a:xfrm>
          <a:prstGeom prst="rect">
            <a:avLst/>
          </a:prstGeom>
          <a:solidFill>
            <a:schemeClr val="accent3">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000" b="1" dirty="0">
              <a:solidFill>
                <a:schemeClr val="tx1"/>
              </a:solidFill>
              <a:latin typeface="Arial" panose="020B0604020202020204" pitchFamily="34" charset="0"/>
              <a:cs typeface="Arial" panose="020B0604020202020204" pitchFamily="34" charset="0"/>
            </a:endParaRPr>
          </a:p>
        </p:txBody>
      </p:sp>
      <p:sp>
        <p:nvSpPr>
          <p:cNvPr id="81" name="직사각형 80"/>
          <p:cNvSpPr/>
          <p:nvPr/>
        </p:nvSpPr>
        <p:spPr>
          <a:xfrm>
            <a:off x="4393355" y="969508"/>
            <a:ext cx="180000" cy="217800"/>
          </a:xfrm>
          <a:prstGeom prst="rect">
            <a:avLst/>
          </a:prstGeom>
          <a:solidFill>
            <a:schemeClr val="accent3">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000" b="1" dirty="0">
              <a:solidFill>
                <a:schemeClr val="tx1"/>
              </a:solidFill>
              <a:latin typeface="Arial" panose="020B0604020202020204" pitchFamily="34" charset="0"/>
              <a:cs typeface="Arial" panose="020B0604020202020204" pitchFamily="34" charset="0"/>
            </a:endParaRPr>
          </a:p>
        </p:txBody>
      </p:sp>
      <p:sp>
        <p:nvSpPr>
          <p:cNvPr id="82" name="직사각형 81"/>
          <p:cNvSpPr/>
          <p:nvPr/>
        </p:nvSpPr>
        <p:spPr>
          <a:xfrm>
            <a:off x="4573379" y="969508"/>
            <a:ext cx="144000" cy="217800"/>
          </a:xfrm>
          <a:prstGeom prst="rect">
            <a:avLst/>
          </a:prstGeom>
          <a:solidFill>
            <a:schemeClr val="accent3">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000" b="1" dirty="0">
              <a:solidFill>
                <a:schemeClr val="tx1"/>
              </a:solidFill>
              <a:latin typeface="Arial" panose="020B0604020202020204" pitchFamily="34" charset="0"/>
              <a:cs typeface="Arial" panose="020B0604020202020204" pitchFamily="34" charset="0"/>
            </a:endParaRPr>
          </a:p>
        </p:txBody>
      </p:sp>
      <p:sp>
        <p:nvSpPr>
          <p:cNvPr id="83" name="직사각형 82"/>
          <p:cNvSpPr/>
          <p:nvPr/>
        </p:nvSpPr>
        <p:spPr>
          <a:xfrm>
            <a:off x="4717379" y="969508"/>
            <a:ext cx="144000" cy="217800"/>
          </a:xfrm>
          <a:prstGeom prst="rect">
            <a:avLst/>
          </a:prstGeom>
          <a:solidFill>
            <a:schemeClr val="accent3">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000" b="1" dirty="0">
              <a:solidFill>
                <a:schemeClr val="tx1"/>
              </a:solidFill>
              <a:latin typeface="Arial" panose="020B0604020202020204" pitchFamily="34" charset="0"/>
              <a:cs typeface="Arial" panose="020B0604020202020204" pitchFamily="34" charset="0"/>
            </a:endParaRPr>
          </a:p>
        </p:txBody>
      </p:sp>
      <p:sp>
        <p:nvSpPr>
          <p:cNvPr id="84" name="직사각형 83"/>
          <p:cNvSpPr/>
          <p:nvPr/>
        </p:nvSpPr>
        <p:spPr>
          <a:xfrm>
            <a:off x="4851498" y="969508"/>
            <a:ext cx="54000" cy="217800"/>
          </a:xfrm>
          <a:prstGeom prst="rect">
            <a:avLst/>
          </a:prstGeom>
          <a:solidFill>
            <a:schemeClr val="accent3">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000" b="1" dirty="0">
              <a:solidFill>
                <a:schemeClr val="tx1"/>
              </a:solidFill>
              <a:latin typeface="Arial" panose="020B0604020202020204" pitchFamily="34" charset="0"/>
              <a:cs typeface="Arial" panose="020B0604020202020204" pitchFamily="34" charset="0"/>
            </a:endParaRPr>
          </a:p>
        </p:txBody>
      </p:sp>
      <p:sp>
        <p:nvSpPr>
          <p:cNvPr id="85" name="직사각형 84"/>
          <p:cNvSpPr/>
          <p:nvPr/>
        </p:nvSpPr>
        <p:spPr>
          <a:xfrm>
            <a:off x="4906099" y="969508"/>
            <a:ext cx="144000" cy="217800"/>
          </a:xfrm>
          <a:prstGeom prst="rect">
            <a:avLst/>
          </a:prstGeom>
          <a:solidFill>
            <a:schemeClr val="accent3">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000" b="1" dirty="0">
              <a:solidFill>
                <a:schemeClr val="tx1"/>
              </a:solidFill>
              <a:latin typeface="Arial" panose="020B0604020202020204" pitchFamily="34" charset="0"/>
              <a:cs typeface="Arial" panose="020B0604020202020204" pitchFamily="34" charset="0"/>
            </a:endParaRPr>
          </a:p>
        </p:txBody>
      </p:sp>
      <p:sp>
        <p:nvSpPr>
          <p:cNvPr id="86" name="직사각형 85"/>
          <p:cNvSpPr/>
          <p:nvPr/>
        </p:nvSpPr>
        <p:spPr>
          <a:xfrm>
            <a:off x="5046738" y="969508"/>
            <a:ext cx="144000" cy="217800"/>
          </a:xfrm>
          <a:prstGeom prst="rect">
            <a:avLst/>
          </a:prstGeom>
          <a:solidFill>
            <a:schemeClr val="accent3">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000" b="1" dirty="0">
              <a:solidFill>
                <a:schemeClr val="tx1"/>
              </a:solidFill>
              <a:latin typeface="Arial" panose="020B0604020202020204" pitchFamily="34" charset="0"/>
              <a:cs typeface="Arial" panose="020B0604020202020204" pitchFamily="34" charset="0"/>
            </a:endParaRPr>
          </a:p>
        </p:txBody>
      </p:sp>
      <p:sp>
        <p:nvSpPr>
          <p:cNvPr id="87" name="직사각형 86"/>
          <p:cNvSpPr/>
          <p:nvPr/>
        </p:nvSpPr>
        <p:spPr>
          <a:xfrm>
            <a:off x="5174514" y="969508"/>
            <a:ext cx="180000" cy="217800"/>
          </a:xfrm>
          <a:prstGeom prst="rect">
            <a:avLst/>
          </a:prstGeom>
          <a:solidFill>
            <a:schemeClr val="accent3">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000" b="1" dirty="0">
              <a:solidFill>
                <a:schemeClr val="tx1"/>
              </a:solidFill>
              <a:latin typeface="Arial" panose="020B0604020202020204" pitchFamily="34" charset="0"/>
              <a:cs typeface="Arial" panose="020B0604020202020204" pitchFamily="34" charset="0"/>
            </a:endParaRPr>
          </a:p>
        </p:txBody>
      </p:sp>
      <p:sp>
        <p:nvSpPr>
          <p:cNvPr id="88" name="TextBox 87"/>
          <p:cNvSpPr txBox="1"/>
          <p:nvPr/>
        </p:nvSpPr>
        <p:spPr>
          <a:xfrm>
            <a:off x="1795144" y="804749"/>
            <a:ext cx="242374" cy="215444"/>
          </a:xfrm>
          <a:prstGeom prst="rect">
            <a:avLst/>
          </a:prstGeom>
          <a:noFill/>
        </p:spPr>
        <p:txBody>
          <a:bodyPr wrap="none" rtlCol="0">
            <a:spAutoFit/>
          </a:bodyPr>
          <a:lstStyle/>
          <a:p>
            <a:pPr algn="ctr"/>
            <a:r>
              <a:rPr lang="en-US" altLang="ko-KR" sz="800" b="1" dirty="0">
                <a:latin typeface="Arial" panose="020B0604020202020204" pitchFamily="34" charset="0"/>
                <a:cs typeface="Arial" panose="020B0604020202020204" pitchFamily="34" charset="0"/>
              </a:rPr>
              <a:t>1</a:t>
            </a:r>
            <a:endParaRPr lang="ko-KR" altLang="en-US" sz="800" b="1" dirty="0">
              <a:latin typeface="Arial" panose="020B0604020202020204" pitchFamily="34" charset="0"/>
              <a:cs typeface="Arial" panose="020B0604020202020204" pitchFamily="34" charset="0"/>
            </a:endParaRPr>
          </a:p>
        </p:txBody>
      </p:sp>
      <p:sp>
        <p:nvSpPr>
          <p:cNvPr id="89" name="TextBox 88"/>
          <p:cNvSpPr txBox="1"/>
          <p:nvPr/>
        </p:nvSpPr>
        <p:spPr>
          <a:xfrm>
            <a:off x="1958240" y="804749"/>
            <a:ext cx="242374" cy="215444"/>
          </a:xfrm>
          <a:prstGeom prst="rect">
            <a:avLst/>
          </a:prstGeom>
          <a:noFill/>
        </p:spPr>
        <p:txBody>
          <a:bodyPr wrap="none" rtlCol="0">
            <a:spAutoFit/>
          </a:bodyPr>
          <a:lstStyle/>
          <a:p>
            <a:pPr algn="ctr"/>
            <a:r>
              <a:rPr lang="en-US" altLang="ko-KR" sz="800" b="1" dirty="0">
                <a:latin typeface="Arial" panose="020B0604020202020204" pitchFamily="34" charset="0"/>
                <a:cs typeface="Arial" panose="020B0604020202020204" pitchFamily="34" charset="0"/>
              </a:rPr>
              <a:t>2</a:t>
            </a:r>
            <a:endParaRPr lang="ko-KR" altLang="en-US" sz="800" b="1" dirty="0">
              <a:latin typeface="Arial" panose="020B0604020202020204" pitchFamily="34" charset="0"/>
              <a:cs typeface="Arial" panose="020B0604020202020204" pitchFamily="34" charset="0"/>
            </a:endParaRPr>
          </a:p>
        </p:txBody>
      </p:sp>
      <p:sp>
        <p:nvSpPr>
          <p:cNvPr id="90" name="TextBox 89"/>
          <p:cNvSpPr txBox="1"/>
          <p:nvPr/>
        </p:nvSpPr>
        <p:spPr>
          <a:xfrm>
            <a:off x="2144145" y="804749"/>
            <a:ext cx="242374" cy="215444"/>
          </a:xfrm>
          <a:prstGeom prst="rect">
            <a:avLst/>
          </a:prstGeom>
          <a:noFill/>
        </p:spPr>
        <p:txBody>
          <a:bodyPr wrap="none" rtlCol="0">
            <a:spAutoFit/>
          </a:bodyPr>
          <a:lstStyle/>
          <a:p>
            <a:pPr algn="ctr"/>
            <a:r>
              <a:rPr lang="en-US" altLang="ko-KR" sz="800" b="1" dirty="0">
                <a:latin typeface="Arial" panose="020B0604020202020204" pitchFamily="34" charset="0"/>
                <a:cs typeface="Arial" panose="020B0604020202020204" pitchFamily="34" charset="0"/>
              </a:rPr>
              <a:t>3</a:t>
            </a:r>
            <a:endParaRPr lang="ko-KR" altLang="en-US" sz="800" b="1" dirty="0">
              <a:latin typeface="Arial" panose="020B0604020202020204" pitchFamily="34" charset="0"/>
              <a:cs typeface="Arial" panose="020B0604020202020204" pitchFamily="34" charset="0"/>
            </a:endParaRPr>
          </a:p>
        </p:txBody>
      </p:sp>
      <p:sp>
        <p:nvSpPr>
          <p:cNvPr id="91" name="TextBox 90"/>
          <p:cNvSpPr txBox="1"/>
          <p:nvPr/>
        </p:nvSpPr>
        <p:spPr>
          <a:xfrm>
            <a:off x="2281739" y="804749"/>
            <a:ext cx="242374" cy="215444"/>
          </a:xfrm>
          <a:prstGeom prst="rect">
            <a:avLst/>
          </a:prstGeom>
          <a:noFill/>
        </p:spPr>
        <p:txBody>
          <a:bodyPr wrap="none" rtlCol="0">
            <a:spAutoFit/>
          </a:bodyPr>
          <a:lstStyle/>
          <a:p>
            <a:pPr algn="ctr"/>
            <a:r>
              <a:rPr lang="en-US" altLang="ko-KR" sz="800" b="1" dirty="0">
                <a:latin typeface="Arial" panose="020B0604020202020204" pitchFamily="34" charset="0"/>
                <a:cs typeface="Arial" panose="020B0604020202020204" pitchFamily="34" charset="0"/>
              </a:rPr>
              <a:t>4</a:t>
            </a:r>
            <a:endParaRPr lang="ko-KR" altLang="en-US" sz="800" b="1" dirty="0">
              <a:latin typeface="Arial" panose="020B0604020202020204" pitchFamily="34" charset="0"/>
              <a:cs typeface="Arial" panose="020B0604020202020204" pitchFamily="34" charset="0"/>
            </a:endParaRPr>
          </a:p>
        </p:txBody>
      </p:sp>
      <p:sp>
        <p:nvSpPr>
          <p:cNvPr id="92" name="TextBox 91"/>
          <p:cNvSpPr txBox="1"/>
          <p:nvPr/>
        </p:nvSpPr>
        <p:spPr>
          <a:xfrm>
            <a:off x="3308681" y="804749"/>
            <a:ext cx="242374" cy="215444"/>
          </a:xfrm>
          <a:prstGeom prst="rect">
            <a:avLst/>
          </a:prstGeom>
          <a:noFill/>
        </p:spPr>
        <p:txBody>
          <a:bodyPr wrap="none" rtlCol="0">
            <a:spAutoFit/>
          </a:bodyPr>
          <a:lstStyle/>
          <a:p>
            <a:pPr algn="ctr"/>
            <a:r>
              <a:rPr lang="en-US" altLang="ko-KR" sz="800" b="1" dirty="0">
                <a:latin typeface="Arial" panose="020B0604020202020204" pitchFamily="34" charset="0"/>
                <a:cs typeface="Arial" panose="020B0604020202020204" pitchFamily="34" charset="0"/>
              </a:rPr>
              <a:t>5</a:t>
            </a:r>
            <a:endParaRPr lang="ko-KR" altLang="en-US" sz="800" b="1" dirty="0">
              <a:latin typeface="Arial" panose="020B0604020202020204" pitchFamily="34" charset="0"/>
              <a:cs typeface="Arial" panose="020B0604020202020204" pitchFamily="34" charset="0"/>
            </a:endParaRPr>
          </a:p>
        </p:txBody>
      </p:sp>
      <p:sp>
        <p:nvSpPr>
          <p:cNvPr id="93" name="TextBox 92"/>
          <p:cNvSpPr txBox="1"/>
          <p:nvPr/>
        </p:nvSpPr>
        <p:spPr>
          <a:xfrm>
            <a:off x="3448226" y="804749"/>
            <a:ext cx="242374" cy="215444"/>
          </a:xfrm>
          <a:prstGeom prst="rect">
            <a:avLst/>
          </a:prstGeom>
          <a:noFill/>
        </p:spPr>
        <p:txBody>
          <a:bodyPr wrap="none" rtlCol="0">
            <a:spAutoFit/>
          </a:bodyPr>
          <a:lstStyle/>
          <a:p>
            <a:pPr algn="ctr"/>
            <a:r>
              <a:rPr lang="en-US" altLang="ko-KR" sz="800" b="1" dirty="0">
                <a:latin typeface="Arial" panose="020B0604020202020204" pitchFamily="34" charset="0"/>
                <a:cs typeface="Arial" panose="020B0604020202020204" pitchFamily="34" charset="0"/>
              </a:rPr>
              <a:t>6</a:t>
            </a:r>
            <a:endParaRPr lang="ko-KR" altLang="en-US" sz="800" b="1" dirty="0">
              <a:latin typeface="Arial" panose="020B0604020202020204" pitchFamily="34" charset="0"/>
              <a:cs typeface="Arial" panose="020B0604020202020204" pitchFamily="34" charset="0"/>
            </a:endParaRPr>
          </a:p>
        </p:txBody>
      </p:sp>
      <p:sp>
        <p:nvSpPr>
          <p:cNvPr id="94" name="TextBox 93"/>
          <p:cNvSpPr txBox="1"/>
          <p:nvPr/>
        </p:nvSpPr>
        <p:spPr>
          <a:xfrm>
            <a:off x="3593404" y="804749"/>
            <a:ext cx="242374" cy="215444"/>
          </a:xfrm>
          <a:prstGeom prst="rect">
            <a:avLst/>
          </a:prstGeom>
          <a:noFill/>
        </p:spPr>
        <p:txBody>
          <a:bodyPr wrap="none" rtlCol="0">
            <a:spAutoFit/>
          </a:bodyPr>
          <a:lstStyle/>
          <a:p>
            <a:pPr algn="ctr"/>
            <a:r>
              <a:rPr lang="en-US" altLang="ko-KR" sz="800" b="1" dirty="0">
                <a:latin typeface="Arial" panose="020B0604020202020204" pitchFamily="34" charset="0"/>
                <a:cs typeface="Arial" panose="020B0604020202020204" pitchFamily="34" charset="0"/>
              </a:rPr>
              <a:t>7</a:t>
            </a:r>
            <a:endParaRPr lang="ko-KR" altLang="en-US" sz="800" b="1" dirty="0">
              <a:latin typeface="Arial" panose="020B0604020202020204" pitchFamily="34" charset="0"/>
              <a:cs typeface="Arial" panose="020B0604020202020204" pitchFamily="34" charset="0"/>
            </a:endParaRPr>
          </a:p>
        </p:txBody>
      </p:sp>
      <p:sp>
        <p:nvSpPr>
          <p:cNvPr id="97" name="TextBox 96"/>
          <p:cNvSpPr txBox="1"/>
          <p:nvPr/>
        </p:nvSpPr>
        <p:spPr>
          <a:xfrm>
            <a:off x="3762455" y="804749"/>
            <a:ext cx="242374" cy="215444"/>
          </a:xfrm>
          <a:prstGeom prst="rect">
            <a:avLst/>
          </a:prstGeom>
          <a:noFill/>
        </p:spPr>
        <p:txBody>
          <a:bodyPr wrap="none" rtlCol="0">
            <a:spAutoFit/>
          </a:bodyPr>
          <a:lstStyle/>
          <a:p>
            <a:pPr algn="ctr"/>
            <a:r>
              <a:rPr lang="en-US" altLang="ko-KR" sz="800" b="1" dirty="0">
                <a:latin typeface="Arial" panose="020B0604020202020204" pitchFamily="34" charset="0"/>
                <a:cs typeface="Arial" panose="020B0604020202020204" pitchFamily="34" charset="0"/>
              </a:rPr>
              <a:t>8</a:t>
            </a:r>
            <a:endParaRPr lang="ko-KR" altLang="en-US" sz="800" b="1" dirty="0">
              <a:latin typeface="Arial" panose="020B0604020202020204" pitchFamily="34" charset="0"/>
              <a:cs typeface="Arial" panose="020B0604020202020204" pitchFamily="34" charset="0"/>
            </a:endParaRPr>
          </a:p>
        </p:txBody>
      </p:sp>
      <p:sp>
        <p:nvSpPr>
          <p:cNvPr id="98" name="TextBox 97"/>
          <p:cNvSpPr txBox="1"/>
          <p:nvPr/>
        </p:nvSpPr>
        <p:spPr>
          <a:xfrm>
            <a:off x="3954358" y="804749"/>
            <a:ext cx="242374" cy="215444"/>
          </a:xfrm>
          <a:prstGeom prst="rect">
            <a:avLst/>
          </a:prstGeom>
          <a:noFill/>
        </p:spPr>
        <p:txBody>
          <a:bodyPr wrap="none" rtlCol="0">
            <a:spAutoFit/>
          </a:bodyPr>
          <a:lstStyle/>
          <a:p>
            <a:pPr algn="ctr"/>
            <a:r>
              <a:rPr lang="en-US" altLang="ko-KR" sz="800" b="1" dirty="0">
                <a:latin typeface="Arial" panose="020B0604020202020204" pitchFamily="34" charset="0"/>
                <a:cs typeface="Arial" panose="020B0604020202020204" pitchFamily="34" charset="0"/>
              </a:rPr>
              <a:t>9</a:t>
            </a:r>
            <a:endParaRPr lang="ko-KR" altLang="en-US" sz="800" b="1" dirty="0">
              <a:latin typeface="Arial" panose="020B0604020202020204" pitchFamily="34" charset="0"/>
              <a:cs typeface="Arial" panose="020B0604020202020204" pitchFamily="34" charset="0"/>
            </a:endParaRPr>
          </a:p>
        </p:txBody>
      </p:sp>
      <p:sp>
        <p:nvSpPr>
          <p:cNvPr id="99" name="TextBox 98"/>
          <p:cNvSpPr txBox="1"/>
          <p:nvPr/>
        </p:nvSpPr>
        <p:spPr>
          <a:xfrm>
            <a:off x="4051620" y="804749"/>
            <a:ext cx="300083" cy="215444"/>
          </a:xfrm>
          <a:prstGeom prst="rect">
            <a:avLst/>
          </a:prstGeom>
          <a:noFill/>
        </p:spPr>
        <p:txBody>
          <a:bodyPr wrap="none" rtlCol="0">
            <a:spAutoFit/>
          </a:bodyPr>
          <a:lstStyle/>
          <a:p>
            <a:pPr algn="ctr"/>
            <a:r>
              <a:rPr lang="en-US" altLang="ko-KR" sz="800" b="1" dirty="0">
                <a:latin typeface="Arial" panose="020B0604020202020204" pitchFamily="34" charset="0"/>
                <a:cs typeface="Arial" panose="020B0604020202020204" pitchFamily="34" charset="0"/>
              </a:rPr>
              <a:t>10</a:t>
            </a:r>
            <a:endParaRPr lang="ko-KR" altLang="en-US" sz="800" b="1" dirty="0">
              <a:latin typeface="Arial" panose="020B0604020202020204" pitchFamily="34" charset="0"/>
              <a:cs typeface="Arial" panose="020B0604020202020204" pitchFamily="34" charset="0"/>
            </a:endParaRPr>
          </a:p>
        </p:txBody>
      </p:sp>
      <p:sp>
        <p:nvSpPr>
          <p:cNvPr id="100" name="TextBox 99"/>
          <p:cNvSpPr txBox="1"/>
          <p:nvPr/>
        </p:nvSpPr>
        <p:spPr>
          <a:xfrm>
            <a:off x="4176900" y="804749"/>
            <a:ext cx="300083" cy="215444"/>
          </a:xfrm>
          <a:prstGeom prst="rect">
            <a:avLst/>
          </a:prstGeom>
          <a:noFill/>
        </p:spPr>
        <p:txBody>
          <a:bodyPr wrap="none" rtlCol="0">
            <a:spAutoFit/>
          </a:bodyPr>
          <a:lstStyle/>
          <a:p>
            <a:pPr algn="ctr"/>
            <a:r>
              <a:rPr lang="en-US" altLang="ko-KR" sz="800" b="1" dirty="0">
                <a:latin typeface="Arial" panose="020B0604020202020204" pitchFamily="34" charset="0"/>
                <a:cs typeface="Arial" panose="020B0604020202020204" pitchFamily="34" charset="0"/>
              </a:rPr>
              <a:t>11</a:t>
            </a:r>
            <a:endParaRPr lang="ko-KR" altLang="en-US" sz="800" b="1" dirty="0">
              <a:latin typeface="Arial" panose="020B0604020202020204" pitchFamily="34" charset="0"/>
              <a:cs typeface="Arial" panose="020B0604020202020204" pitchFamily="34" charset="0"/>
            </a:endParaRPr>
          </a:p>
        </p:txBody>
      </p:sp>
      <p:sp>
        <p:nvSpPr>
          <p:cNvPr id="101" name="TextBox 100"/>
          <p:cNvSpPr txBox="1"/>
          <p:nvPr/>
        </p:nvSpPr>
        <p:spPr>
          <a:xfrm>
            <a:off x="4312730" y="804749"/>
            <a:ext cx="300083" cy="215444"/>
          </a:xfrm>
          <a:prstGeom prst="rect">
            <a:avLst/>
          </a:prstGeom>
          <a:noFill/>
        </p:spPr>
        <p:txBody>
          <a:bodyPr wrap="none" rtlCol="0">
            <a:spAutoFit/>
          </a:bodyPr>
          <a:lstStyle/>
          <a:p>
            <a:pPr algn="ctr"/>
            <a:r>
              <a:rPr lang="en-US" altLang="ko-KR" sz="800" b="1" dirty="0">
                <a:latin typeface="Arial" panose="020B0604020202020204" pitchFamily="34" charset="0"/>
                <a:cs typeface="Arial" panose="020B0604020202020204" pitchFamily="34" charset="0"/>
              </a:rPr>
              <a:t>12</a:t>
            </a:r>
            <a:endParaRPr lang="ko-KR" altLang="en-US" sz="800" b="1" dirty="0">
              <a:latin typeface="Arial" panose="020B0604020202020204" pitchFamily="34" charset="0"/>
              <a:cs typeface="Arial" panose="020B0604020202020204" pitchFamily="34" charset="0"/>
            </a:endParaRPr>
          </a:p>
        </p:txBody>
      </p:sp>
      <p:sp>
        <p:nvSpPr>
          <p:cNvPr id="102" name="TextBox 101"/>
          <p:cNvSpPr txBox="1"/>
          <p:nvPr/>
        </p:nvSpPr>
        <p:spPr>
          <a:xfrm>
            <a:off x="4473089" y="804749"/>
            <a:ext cx="300083" cy="215444"/>
          </a:xfrm>
          <a:prstGeom prst="rect">
            <a:avLst/>
          </a:prstGeom>
          <a:noFill/>
        </p:spPr>
        <p:txBody>
          <a:bodyPr wrap="none" rtlCol="0">
            <a:spAutoFit/>
          </a:bodyPr>
          <a:lstStyle/>
          <a:p>
            <a:pPr algn="ctr"/>
            <a:r>
              <a:rPr lang="en-US" altLang="ko-KR" sz="800" b="1" dirty="0">
                <a:latin typeface="Arial" panose="020B0604020202020204" pitchFamily="34" charset="0"/>
                <a:cs typeface="Arial" panose="020B0604020202020204" pitchFamily="34" charset="0"/>
              </a:rPr>
              <a:t>13</a:t>
            </a:r>
            <a:endParaRPr lang="ko-KR" altLang="en-US" sz="800" b="1" dirty="0">
              <a:latin typeface="Arial" panose="020B0604020202020204" pitchFamily="34" charset="0"/>
              <a:cs typeface="Arial" panose="020B0604020202020204" pitchFamily="34" charset="0"/>
            </a:endParaRPr>
          </a:p>
        </p:txBody>
      </p:sp>
      <p:sp>
        <p:nvSpPr>
          <p:cNvPr id="103" name="TextBox 102"/>
          <p:cNvSpPr txBox="1"/>
          <p:nvPr/>
        </p:nvSpPr>
        <p:spPr>
          <a:xfrm>
            <a:off x="4617386" y="804749"/>
            <a:ext cx="300083" cy="215444"/>
          </a:xfrm>
          <a:prstGeom prst="rect">
            <a:avLst/>
          </a:prstGeom>
          <a:noFill/>
        </p:spPr>
        <p:txBody>
          <a:bodyPr wrap="none" rtlCol="0">
            <a:spAutoFit/>
          </a:bodyPr>
          <a:lstStyle/>
          <a:p>
            <a:pPr algn="ctr"/>
            <a:r>
              <a:rPr lang="en-US" altLang="ko-KR" sz="800" b="1" dirty="0">
                <a:latin typeface="Arial" panose="020B0604020202020204" pitchFamily="34" charset="0"/>
                <a:cs typeface="Arial" panose="020B0604020202020204" pitchFamily="34" charset="0"/>
              </a:rPr>
              <a:t>14</a:t>
            </a:r>
            <a:endParaRPr lang="ko-KR" altLang="en-US" sz="800" b="1" dirty="0">
              <a:latin typeface="Arial" panose="020B0604020202020204" pitchFamily="34" charset="0"/>
              <a:cs typeface="Arial" panose="020B0604020202020204" pitchFamily="34" charset="0"/>
            </a:endParaRPr>
          </a:p>
        </p:txBody>
      </p:sp>
      <p:sp>
        <p:nvSpPr>
          <p:cNvPr id="104" name="TextBox 103"/>
          <p:cNvSpPr txBox="1"/>
          <p:nvPr/>
        </p:nvSpPr>
        <p:spPr>
          <a:xfrm>
            <a:off x="4720608" y="804749"/>
            <a:ext cx="300083" cy="215444"/>
          </a:xfrm>
          <a:prstGeom prst="rect">
            <a:avLst/>
          </a:prstGeom>
          <a:noFill/>
        </p:spPr>
        <p:txBody>
          <a:bodyPr wrap="none" rtlCol="0">
            <a:spAutoFit/>
          </a:bodyPr>
          <a:lstStyle/>
          <a:p>
            <a:pPr algn="ctr"/>
            <a:r>
              <a:rPr lang="en-US" altLang="ko-KR" sz="800" b="1" dirty="0">
                <a:latin typeface="Arial" panose="020B0604020202020204" pitchFamily="34" charset="0"/>
                <a:cs typeface="Arial" panose="020B0604020202020204" pitchFamily="34" charset="0"/>
              </a:rPr>
              <a:t>15</a:t>
            </a:r>
            <a:endParaRPr lang="ko-KR" altLang="en-US" sz="800" b="1" dirty="0">
              <a:latin typeface="Arial" panose="020B0604020202020204" pitchFamily="34" charset="0"/>
              <a:cs typeface="Arial" panose="020B0604020202020204" pitchFamily="34" charset="0"/>
            </a:endParaRPr>
          </a:p>
        </p:txBody>
      </p:sp>
      <p:sp>
        <p:nvSpPr>
          <p:cNvPr id="105" name="TextBox 104"/>
          <p:cNvSpPr txBox="1"/>
          <p:nvPr/>
        </p:nvSpPr>
        <p:spPr>
          <a:xfrm>
            <a:off x="4842621" y="804749"/>
            <a:ext cx="300083" cy="215444"/>
          </a:xfrm>
          <a:prstGeom prst="rect">
            <a:avLst/>
          </a:prstGeom>
          <a:noFill/>
        </p:spPr>
        <p:txBody>
          <a:bodyPr wrap="none" rtlCol="0">
            <a:spAutoFit/>
          </a:bodyPr>
          <a:lstStyle/>
          <a:p>
            <a:pPr algn="ctr"/>
            <a:r>
              <a:rPr lang="en-US" altLang="ko-KR" sz="800" b="1" dirty="0">
                <a:latin typeface="Arial" panose="020B0604020202020204" pitchFamily="34" charset="0"/>
                <a:cs typeface="Arial" panose="020B0604020202020204" pitchFamily="34" charset="0"/>
              </a:rPr>
              <a:t>16</a:t>
            </a:r>
            <a:endParaRPr lang="ko-KR" altLang="en-US" sz="800" b="1" dirty="0">
              <a:latin typeface="Arial" panose="020B0604020202020204" pitchFamily="34" charset="0"/>
              <a:cs typeface="Arial" panose="020B0604020202020204" pitchFamily="34" charset="0"/>
            </a:endParaRPr>
          </a:p>
        </p:txBody>
      </p:sp>
      <p:sp>
        <p:nvSpPr>
          <p:cNvPr id="106" name="TextBox 105"/>
          <p:cNvSpPr txBox="1"/>
          <p:nvPr/>
        </p:nvSpPr>
        <p:spPr>
          <a:xfrm>
            <a:off x="4976694" y="804749"/>
            <a:ext cx="300083" cy="215444"/>
          </a:xfrm>
          <a:prstGeom prst="rect">
            <a:avLst/>
          </a:prstGeom>
          <a:noFill/>
        </p:spPr>
        <p:txBody>
          <a:bodyPr wrap="none" rtlCol="0">
            <a:spAutoFit/>
          </a:bodyPr>
          <a:lstStyle/>
          <a:p>
            <a:pPr algn="ctr"/>
            <a:r>
              <a:rPr lang="en-US" altLang="ko-KR" sz="800" b="1" dirty="0">
                <a:latin typeface="Arial" panose="020B0604020202020204" pitchFamily="34" charset="0"/>
                <a:cs typeface="Arial" panose="020B0604020202020204" pitchFamily="34" charset="0"/>
              </a:rPr>
              <a:t>17</a:t>
            </a:r>
            <a:endParaRPr lang="ko-KR" altLang="en-US" sz="800" b="1" dirty="0">
              <a:latin typeface="Arial" panose="020B0604020202020204" pitchFamily="34" charset="0"/>
              <a:cs typeface="Arial" panose="020B0604020202020204" pitchFamily="34" charset="0"/>
            </a:endParaRPr>
          </a:p>
        </p:txBody>
      </p:sp>
      <p:sp>
        <p:nvSpPr>
          <p:cNvPr id="107" name="TextBox 106"/>
          <p:cNvSpPr txBox="1"/>
          <p:nvPr/>
        </p:nvSpPr>
        <p:spPr>
          <a:xfrm>
            <a:off x="5120998" y="804749"/>
            <a:ext cx="300083" cy="215444"/>
          </a:xfrm>
          <a:prstGeom prst="rect">
            <a:avLst/>
          </a:prstGeom>
          <a:noFill/>
        </p:spPr>
        <p:txBody>
          <a:bodyPr wrap="none" rtlCol="0">
            <a:spAutoFit/>
          </a:bodyPr>
          <a:lstStyle/>
          <a:p>
            <a:pPr algn="ctr"/>
            <a:r>
              <a:rPr lang="en-US" altLang="ko-KR" sz="800" b="1" dirty="0">
                <a:latin typeface="Arial" panose="020B0604020202020204" pitchFamily="34" charset="0"/>
                <a:cs typeface="Arial" panose="020B0604020202020204" pitchFamily="34" charset="0"/>
              </a:rPr>
              <a:t>18</a:t>
            </a:r>
            <a:endParaRPr lang="ko-KR" altLang="en-US" sz="800" b="1" dirty="0">
              <a:latin typeface="Arial" panose="020B0604020202020204" pitchFamily="34" charset="0"/>
              <a:cs typeface="Arial" panose="020B0604020202020204" pitchFamily="34" charset="0"/>
            </a:endParaRPr>
          </a:p>
        </p:txBody>
      </p:sp>
      <p:sp>
        <p:nvSpPr>
          <p:cNvPr id="108" name="TextBox 107"/>
          <p:cNvSpPr txBox="1"/>
          <p:nvPr/>
        </p:nvSpPr>
        <p:spPr>
          <a:xfrm>
            <a:off x="1266329" y="804749"/>
            <a:ext cx="630302" cy="215444"/>
          </a:xfrm>
          <a:prstGeom prst="rect">
            <a:avLst/>
          </a:prstGeom>
          <a:noFill/>
        </p:spPr>
        <p:txBody>
          <a:bodyPr wrap="none" rtlCol="0">
            <a:spAutoFit/>
          </a:bodyPr>
          <a:lstStyle/>
          <a:p>
            <a:pPr algn="ctr"/>
            <a:r>
              <a:rPr lang="en-US" altLang="ko-KR" sz="800" b="1" dirty="0">
                <a:latin typeface="Arial" panose="020B0604020202020204" pitchFamily="34" charset="0"/>
                <a:cs typeface="Arial" panose="020B0604020202020204" pitchFamily="34" charset="0"/>
              </a:rPr>
              <a:t>Exon No.</a:t>
            </a:r>
            <a:endParaRPr lang="ko-KR" altLang="en-US" sz="800" b="1" dirty="0">
              <a:latin typeface="Arial" panose="020B0604020202020204" pitchFamily="34" charset="0"/>
              <a:cs typeface="Arial" panose="020B0604020202020204" pitchFamily="34" charset="0"/>
            </a:endParaRPr>
          </a:p>
        </p:txBody>
      </p:sp>
      <p:sp>
        <p:nvSpPr>
          <p:cNvPr id="3" name="직사각형 2"/>
          <p:cNvSpPr/>
          <p:nvPr/>
        </p:nvSpPr>
        <p:spPr>
          <a:xfrm>
            <a:off x="367541" y="4859363"/>
            <a:ext cx="6121756" cy="4401205"/>
          </a:xfrm>
          <a:prstGeom prst="rect">
            <a:avLst/>
          </a:prstGeom>
        </p:spPr>
        <p:txBody>
          <a:bodyPr wrap="square">
            <a:spAutoFit/>
          </a:bodyPr>
          <a:lstStyle/>
          <a:p>
            <a:pPr>
              <a:lnSpc>
                <a:spcPct val="200000"/>
              </a:lnSpc>
              <a:spcAft>
                <a:spcPts val="800"/>
              </a:spcAft>
            </a:pPr>
            <a:r>
              <a:rPr lang="en-US" altLang="ko-KR" sz="1000" b="1" kern="100" dirty="0" smtClean="0">
                <a:latin typeface="Times New Roman" panose="02020603050405020304" pitchFamily="18" charset="0"/>
                <a:cs typeface="Times New Roman" panose="02020603050405020304" pitchFamily="18" charset="0"/>
              </a:rPr>
              <a:t>Figure S1</a:t>
            </a:r>
            <a:r>
              <a:rPr lang="en-US" altLang="ko-KR" sz="1000" kern="100" dirty="0" smtClean="0">
                <a:latin typeface="Times New Roman" panose="02020603050405020304" pitchFamily="18" charset="0"/>
                <a:cs typeface="Times New Roman" panose="02020603050405020304" pitchFamily="18" charset="0"/>
              </a:rPr>
              <a:t> </a:t>
            </a:r>
            <a:r>
              <a:rPr lang="en-US" altLang="ko-KR" sz="1000" kern="100" dirty="0">
                <a:latin typeface="Times New Roman" panose="02020603050405020304" pitchFamily="18" charset="0"/>
                <a:cs typeface="Times New Roman" panose="02020603050405020304" pitchFamily="18" charset="0"/>
              </a:rPr>
              <a:t>Production of HGF-expressing </a:t>
            </a:r>
            <a:r>
              <a:rPr lang="en-US" altLang="ko-KR" sz="1000" kern="100" dirty="0" err="1">
                <a:latin typeface="Times New Roman" panose="02020603050405020304" pitchFamily="18" charset="0"/>
                <a:cs typeface="Times New Roman" panose="02020603050405020304" pitchFamily="18" charset="0"/>
              </a:rPr>
              <a:t>rAAV</a:t>
            </a:r>
            <a:r>
              <a:rPr lang="en-US" altLang="ko-KR" sz="1000" kern="100" dirty="0">
                <a:latin typeface="Times New Roman" panose="02020603050405020304" pitchFamily="18" charset="0"/>
                <a:cs typeface="Times New Roman" panose="02020603050405020304" pitchFamily="18" charset="0"/>
              </a:rPr>
              <a:t> </a:t>
            </a:r>
            <a:r>
              <a:rPr lang="en-US" altLang="ko-KR" sz="1000" kern="100" dirty="0" smtClean="0">
                <a:latin typeface="Times New Roman" panose="02020603050405020304" pitchFamily="18" charset="0"/>
                <a:cs typeface="Times New Roman" panose="02020603050405020304" pitchFamily="18" charset="0"/>
              </a:rPr>
              <a:t>vector</a:t>
            </a:r>
            <a:r>
              <a:rPr lang="en-US" altLang="ko-KR" sz="1000" kern="100" dirty="0">
                <a:latin typeface="Times New Roman" panose="02020603050405020304" pitchFamily="18" charset="0"/>
                <a:cs typeface="Times New Roman" panose="02020603050405020304" pitchFamily="18" charset="0"/>
              </a:rPr>
              <a:t>.</a:t>
            </a:r>
            <a:br>
              <a:rPr lang="en-US" altLang="ko-KR" sz="1000" kern="100" dirty="0">
                <a:latin typeface="Times New Roman" panose="02020603050405020304" pitchFamily="18" charset="0"/>
                <a:cs typeface="Times New Roman" panose="02020603050405020304" pitchFamily="18" charset="0"/>
              </a:rPr>
            </a:br>
            <a:r>
              <a:rPr lang="en-US" altLang="ko-KR" sz="1000" b="1" kern="100" dirty="0">
                <a:latin typeface="Times New Roman" panose="02020603050405020304" pitchFamily="18" charset="0"/>
                <a:cs typeface="Times New Roman" panose="02020603050405020304" pitchFamily="18" charset="0"/>
              </a:rPr>
              <a:t>a </a:t>
            </a:r>
            <a:r>
              <a:rPr lang="en-US" altLang="ko-KR" sz="1000" kern="100" dirty="0">
                <a:latin typeface="Times New Roman" panose="02020603050405020304" pitchFamily="18" charset="0"/>
                <a:cs typeface="Times New Roman" panose="02020603050405020304" pitchFamily="18" charset="0"/>
              </a:rPr>
              <a:t>To co-express two isoforms of HGF, HGF723 (or </a:t>
            </a:r>
            <a:r>
              <a:rPr lang="en-US" altLang="ko-KR" sz="1000" kern="100" dirty="0" err="1">
                <a:latin typeface="Times New Roman" panose="02020603050405020304" pitchFamily="18" charset="0"/>
                <a:cs typeface="Times New Roman" panose="02020603050405020304" pitchFamily="18" charset="0"/>
              </a:rPr>
              <a:t>dHGF</a:t>
            </a:r>
            <a:r>
              <a:rPr lang="en-US" altLang="ko-KR" sz="1000" kern="100" dirty="0">
                <a:latin typeface="Times New Roman" panose="02020603050405020304" pitchFamily="18" charset="0"/>
                <a:cs typeface="Times New Roman" panose="02020603050405020304" pitchFamily="18" charset="0"/>
              </a:rPr>
              <a:t>) and HGF728 (or </a:t>
            </a:r>
            <a:r>
              <a:rPr lang="en-US" altLang="ko-KR" sz="1000" kern="100" dirty="0" err="1">
                <a:latin typeface="Times New Roman" panose="02020603050405020304" pitchFamily="18" charset="0"/>
                <a:cs typeface="Times New Roman" panose="02020603050405020304" pitchFamily="18" charset="0"/>
              </a:rPr>
              <a:t>cHGF</a:t>
            </a:r>
            <a:r>
              <a:rPr lang="en-US" altLang="ko-KR" sz="1000" kern="100" dirty="0">
                <a:latin typeface="Times New Roman" panose="02020603050405020304" pitchFamily="18" charset="0"/>
                <a:cs typeface="Times New Roman" panose="02020603050405020304" pitchFamily="18" charset="0"/>
              </a:rPr>
              <a:t>), a </a:t>
            </a:r>
            <a:r>
              <a:rPr lang="en-US" altLang="ko-KR" sz="1000" kern="100" dirty="0" err="1">
                <a:latin typeface="Times New Roman" panose="02020603050405020304" pitchFamily="18" charset="0"/>
                <a:cs typeface="Times New Roman" panose="02020603050405020304" pitchFamily="18" charset="0"/>
              </a:rPr>
              <a:t>gDNA</a:t>
            </a:r>
            <a:r>
              <a:rPr lang="en-US" altLang="ko-KR" sz="1000" kern="100" dirty="0">
                <a:latin typeface="Times New Roman" panose="02020603050405020304" pitchFamily="18" charset="0"/>
                <a:cs typeface="Times New Roman" panose="02020603050405020304" pitchFamily="18" charset="0"/>
              </a:rPr>
              <a:t>-cDNA-hybrid sequence was generated. In this chimeric sequence, a part of intron 4 of the HGF gene was inserted between cDNA sequences of exon 4 and exon 5, allowing alternative splicing. Since the length of intron 4 is relatively long, sequences between 246 and 4486 were deleted (</a:t>
            </a:r>
            <a:r>
              <a:rPr lang="el-GR" altLang="ko-KR" sz="1000" kern="100" dirty="0">
                <a:latin typeface="Times New Roman" panose="02020603050405020304" pitchFamily="18" charset="0"/>
                <a:cs typeface="Times New Roman" panose="02020603050405020304" pitchFamily="18" charset="0"/>
              </a:rPr>
              <a:t>Δ</a:t>
            </a:r>
            <a:r>
              <a:rPr lang="en-US" altLang="ko-KR" sz="1000" kern="100" dirty="0">
                <a:latin typeface="Times New Roman" panose="02020603050405020304" pitchFamily="18" charset="0"/>
                <a:cs typeface="Times New Roman" panose="02020603050405020304" pitchFamily="18" charset="0"/>
              </a:rPr>
              <a:t>). The numbers represented indicate relative positions of intron 4, and ‘1’ corresponds to the first nucleotide of intron 4. </a:t>
            </a:r>
            <a:r>
              <a:rPr lang="en-US" altLang="ko-KR" sz="1000" b="1" kern="100" dirty="0">
                <a:latin typeface="Times New Roman" panose="02020603050405020304" pitchFamily="18" charset="0"/>
                <a:cs typeface="Times New Roman" panose="02020603050405020304" pitchFamily="18" charset="0"/>
              </a:rPr>
              <a:t>b</a:t>
            </a:r>
            <a:r>
              <a:rPr lang="en-US" altLang="ko-KR" sz="1000" kern="100" dirty="0">
                <a:latin typeface="Times New Roman" panose="02020603050405020304" pitchFamily="18" charset="0"/>
                <a:cs typeface="Times New Roman" panose="02020603050405020304" pitchFamily="18" charset="0"/>
              </a:rPr>
              <a:t> 1.6x10</a:t>
            </a:r>
            <a:r>
              <a:rPr lang="en-US" altLang="ko-KR" sz="1000" kern="100" baseline="30000" dirty="0">
                <a:latin typeface="Times New Roman" panose="02020603050405020304" pitchFamily="18" charset="0"/>
                <a:cs typeface="Times New Roman" panose="02020603050405020304" pitchFamily="18" charset="0"/>
              </a:rPr>
              <a:t>5</a:t>
            </a:r>
            <a:r>
              <a:rPr lang="en-US" altLang="ko-KR" sz="1000" kern="100" dirty="0">
                <a:latin typeface="Times New Roman" panose="02020603050405020304" pitchFamily="18" charset="0"/>
                <a:cs typeface="Times New Roman" panose="02020603050405020304" pitchFamily="18" charset="0"/>
              </a:rPr>
              <a:t> C2C12 cells were transduced with 1.23x10</a:t>
            </a:r>
            <a:r>
              <a:rPr lang="en-US" altLang="ko-KR" sz="1000" kern="100" baseline="30000" dirty="0">
                <a:latin typeface="Times New Roman" panose="02020603050405020304" pitchFamily="18" charset="0"/>
                <a:cs typeface="Times New Roman" panose="02020603050405020304" pitchFamily="18" charset="0"/>
              </a:rPr>
              <a:t>8</a:t>
            </a:r>
            <a:r>
              <a:rPr lang="en-US" altLang="ko-KR" sz="1000" kern="100" dirty="0">
                <a:latin typeface="Times New Roman" panose="02020603050405020304" pitchFamily="18" charset="0"/>
                <a:cs typeface="Times New Roman" panose="02020603050405020304" pitchFamily="18" charset="0"/>
              </a:rPr>
              <a:t> GC of rAAV2, and 48 hours later, total RNAs were isolated followed by RT-PCR and acrylamide gel analysis. rAAV2-C lacking the HGF sequence was used as a negative control (NC). The upper arrow indicates the amplicon size of </a:t>
            </a:r>
            <a:r>
              <a:rPr lang="en-US" altLang="ko-KR" sz="1000" kern="100" dirty="0" err="1">
                <a:latin typeface="Times New Roman" panose="02020603050405020304" pitchFamily="18" charset="0"/>
                <a:cs typeface="Times New Roman" panose="02020603050405020304" pitchFamily="18" charset="0"/>
              </a:rPr>
              <a:t>cHGF</a:t>
            </a:r>
            <a:r>
              <a:rPr lang="en-US" altLang="ko-KR" sz="1000" kern="100" dirty="0">
                <a:latin typeface="Times New Roman" panose="02020603050405020304" pitchFamily="18" charset="0"/>
                <a:cs typeface="Times New Roman" panose="02020603050405020304" pitchFamily="18" charset="0"/>
              </a:rPr>
              <a:t> (142 </a:t>
            </a:r>
            <a:r>
              <a:rPr lang="en-US" altLang="ko-KR" sz="1000" kern="100" dirty="0" err="1">
                <a:latin typeface="Times New Roman" panose="02020603050405020304" pitchFamily="18" charset="0"/>
                <a:cs typeface="Times New Roman" panose="02020603050405020304" pitchFamily="18" charset="0"/>
              </a:rPr>
              <a:t>bp</a:t>
            </a:r>
            <a:r>
              <a:rPr lang="en-US" altLang="ko-KR" sz="1000" kern="100" dirty="0">
                <a:latin typeface="Times New Roman" panose="02020603050405020304" pitchFamily="18" charset="0"/>
                <a:cs typeface="Times New Roman" panose="02020603050405020304" pitchFamily="18" charset="0"/>
              </a:rPr>
              <a:t>), while the lower arrow shows the amplicon size of </a:t>
            </a:r>
            <a:r>
              <a:rPr lang="en-US" altLang="ko-KR" sz="1000" kern="100" dirty="0" err="1">
                <a:latin typeface="Times New Roman" panose="02020603050405020304" pitchFamily="18" charset="0"/>
                <a:cs typeface="Times New Roman" panose="02020603050405020304" pitchFamily="18" charset="0"/>
              </a:rPr>
              <a:t>dHGF</a:t>
            </a:r>
            <a:r>
              <a:rPr lang="en-US" altLang="ko-KR" sz="1000" kern="100" dirty="0">
                <a:latin typeface="Times New Roman" panose="02020603050405020304" pitchFamily="18" charset="0"/>
                <a:cs typeface="Times New Roman" panose="02020603050405020304" pitchFamily="18" charset="0"/>
              </a:rPr>
              <a:t> (127 </a:t>
            </a:r>
            <a:r>
              <a:rPr lang="en-US" altLang="ko-KR" sz="1000" kern="100" dirty="0" err="1">
                <a:latin typeface="Times New Roman" panose="02020603050405020304" pitchFamily="18" charset="0"/>
                <a:cs typeface="Times New Roman" panose="02020603050405020304" pitchFamily="18" charset="0"/>
              </a:rPr>
              <a:t>bp</a:t>
            </a:r>
            <a:r>
              <a:rPr lang="en-US" altLang="ko-KR" sz="1000" kern="100" dirty="0">
                <a:latin typeface="Times New Roman" panose="02020603050405020304" pitchFamily="18" charset="0"/>
                <a:cs typeface="Times New Roman" panose="02020603050405020304" pitchFamily="18" charset="0"/>
              </a:rPr>
              <a:t>). </a:t>
            </a:r>
            <a:r>
              <a:rPr lang="en-US" altLang="ko-KR" sz="1000" b="1" kern="100" dirty="0">
                <a:latin typeface="Times New Roman" panose="02020603050405020304" pitchFamily="18" charset="0"/>
                <a:cs typeface="Times New Roman" panose="02020603050405020304" pitchFamily="18" charset="0"/>
              </a:rPr>
              <a:t>c</a:t>
            </a:r>
            <a:r>
              <a:rPr lang="en-US" altLang="ko-KR" sz="1000" kern="100" dirty="0">
                <a:latin typeface="Times New Roman" panose="02020603050405020304" pitchFamily="18" charset="0"/>
                <a:cs typeface="Times New Roman" panose="02020603050405020304" pitchFamily="18" charset="0"/>
              </a:rPr>
              <a:t> 8x10</a:t>
            </a:r>
            <a:r>
              <a:rPr lang="en-US" altLang="ko-KR" sz="1000" kern="100" baseline="30000" dirty="0">
                <a:latin typeface="Times New Roman" panose="02020603050405020304" pitchFamily="18" charset="0"/>
                <a:cs typeface="Times New Roman" panose="02020603050405020304" pitchFamily="18" charset="0"/>
              </a:rPr>
              <a:t>4</a:t>
            </a:r>
            <a:r>
              <a:rPr lang="en-US" altLang="ko-KR" sz="1000" kern="100" dirty="0">
                <a:latin typeface="Times New Roman" panose="02020603050405020304" pitchFamily="18" charset="0"/>
                <a:cs typeface="Times New Roman" panose="02020603050405020304" pitchFamily="18" charset="0"/>
              </a:rPr>
              <a:t> C2C12 cells were transduced with 5x10</a:t>
            </a:r>
            <a:r>
              <a:rPr lang="en-US" altLang="ko-KR" sz="1000" kern="100" baseline="30000" dirty="0">
                <a:latin typeface="Times New Roman" panose="02020603050405020304" pitchFamily="18" charset="0"/>
                <a:cs typeface="Times New Roman" panose="02020603050405020304" pitchFamily="18" charset="0"/>
              </a:rPr>
              <a:t>13</a:t>
            </a:r>
            <a:r>
              <a:rPr lang="en-US" altLang="ko-KR" sz="1000" kern="100" dirty="0">
                <a:latin typeface="Times New Roman" panose="02020603050405020304" pitchFamily="18" charset="0"/>
                <a:cs typeface="Times New Roman" panose="02020603050405020304" pitchFamily="18" charset="0"/>
              </a:rPr>
              <a:t> GC of rAAV2, and 48 hours later, supernatant was collected followed by ELISA for hHGF. rAAV2-C lacking the HGF sequence was used as a negative control. ND indicates that values were not detectable or lower than the minimum detectable dose. </a:t>
            </a:r>
            <a:r>
              <a:rPr lang="en-US" altLang="ko-KR" sz="1000" b="1" kern="100" dirty="0">
                <a:latin typeface="Times New Roman" panose="02020603050405020304" pitchFamily="18" charset="0"/>
                <a:cs typeface="Times New Roman" panose="02020603050405020304" pitchFamily="18" charset="0"/>
              </a:rPr>
              <a:t>d</a:t>
            </a:r>
            <a:r>
              <a:rPr lang="en-US" altLang="ko-KR" sz="1000" kern="100" dirty="0">
                <a:latin typeface="Times New Roman" panose="02020603050405020304" pitchFamily="18" charset="0"/>
                <a:cs typeface="Times New Roman" panose="02020603050405020304" pitchFamily="18" charset="0"/>
              </a:rPr>
              <a:t> C57BL/6 mice at P60 were </a:t>
            </a:r>
            <a:r>
              <a:rPr lang="en-US" altLang="ko-KR" sz="1000" kern="100" dirty="0" err="1">
                <a:latin typeface="Times New Roman" panose="02020603050405020304" pitchFamily="18" charset="0"/>
                <a:cs typeface="Times New Roman" panose="02020603050405020304" pitchFamily="18" charset="0"/>
              </a:rPr>
              <a:t>intrathecally</a:t>
            </a:r>
            <a:r>
              <a:rPr lang="en-US" altLang="ko-KR" sz="1000" kern="100" dirty="0">
                <a:latin typeface="Times New Roman" panose="02020603050405020304" pitchFamily="18" charset="0"/>
                <a:cs typeface="Times New Roman" panose="02020603050405020304" pitchFamily="18" charset="0"/>
              </a:rPr>
              <a:t> injected with 5x10</a:t>
            </a:r>
            <a:r>
              <a:rPr lang="en-US" altLang="ko-KR" sz="1000" kern="100" baseline="30000" dirty="0">
                <a:latin typeface="Times New Roman" panose="02020603050405020304" pitchFamily="18" charset="0"/>
                <a:cs typeface="Times New Roman" panose="02020603050405020304" pitchFamily="18" charset="0"/>
              </a:rPr>
              <a:t>9</a:t>
            </a:r>
            <a:r>
              <a:rPr lang="en-US" altLang="ko-KR" sz="1000" kern="100" dirty="0">
                <a:latin typeface="Times New Roman" panose="02020603050405020304" pitchFamily="18" charset="0"/>
                <a:cs typeface="Times New Roman" panose="02020603050405020304" pitchFamily="18" charset="0"/>
              </a:rPr>
              <a:t> GC of rAAV1-C or rAAV1-HGF. The LSCs, motor cortices, </a:t>
            </a:r>
            <a:r>
              <a:rPr lang="en-US" altLang="ko-KR" sz="1000" kern="100" dirty="0" smtClean="0">
                <a:latin typeface="Times New Roman" panose="02020603050405020304" pitchFamily="18" charset="0"/>
                <a:cs typeface="Times New Roman" panose="02020603050405020304" pitchFamily="18" charset="0"/>
              </a:rPr>
              <a:t>serum, and TA </a:t>
            </a:r>
            <a:r>
              <a:rPr lang="en-US" altLang="ko-KR" sz="1000" kern="100" dirty="0">
                <a:latin typeface="Times New Roman" panose="02020603050405020304" pitchFamily="18" charset="0"/>
                <a:cs typeface="Times New Roman" panose="02020603050405020304" pitchFamily="18" charset="0"/>
              </a:rPr>
              <a:t>were collected 8 weeks after injection and subjected to ELISA for hHGF. For bar graphs, values are represented as mean ± SEM</a:t>
            </a:r>
            <a:endParaRPr lang="ko-KR" altLang="ko-KR" sz="1000" kern="100" dirty="0">
              <a:latin typeface="맑은 고딕" panose="020B0503020000020004" pitchFamily="50" charset="-127"/>
              <a:cs typeface="Times New Roman" panose="02020603050405020304" pitchFamily="18" charset="0"/>
            </a:endParaRPr>
          </a:p>
        </p:txBody>
      </p:sp>
      <p:sp>
        <p:nvSpPr>
          <p:cNvPr id="5" name="Rectangle 24"/>
          <p:cNvSpPr>
            <a:spLocks noChangeArrowheads="1"/>
          </p:cNvSpPr>
          <p:nvPr/>
        </p:nvSpPr>
        <p:spPr bwMode="auto">
          <a:xfrm>
            <a:off x="1929043" y="2872437"/>
            <a:ext cx="6858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ko-KR" altLang="en-US"/>
          </a:p>
        </p:txBody>
      </p:sp>
      <p:graphicFrame>
        <p:nvGraphicFramePr>
          <p:cNvPr id="7" name="개체 6"/>
          <p:cNvGraphicFramePr>
            <a:graphicFrameLocks noChangeAspect="1"/>
          </p:cNvGraphicFramePr>
          <p:nvPr>
            <p:extLst>
              <p:ext uri="{D42A27DB-BD31-4B8C-83A1-F6EECF244321}">
                <p14:modId xmlns:p14="http://schemas.microsoft.com/office/powerpoint/2010/main" val="1071250184"/>
              </p:ext>
            </p:extLst>
          </p:nvPr>
        </p:nvGraphicFramePr>
        <p:xfrm>
          <a:off x="4368557" y="2499291"/>
          <a:ext cx="2324100" cy="1828800"/>
        </p:xfrm>
        <a:graphic>
          <a:graphicData uri="http://schemas.openxmlformats.org/presentationml/2006/ole">
            <mc:AlternateContent xmlns:mc="http://schemas.openxmlformats.org/markup-compatibility/2006">
              <mc:Choice xmlns:v="urn:schemas-microsoft-com:vml" Requires="v">
                <p:oleObj spid="_x0000_s1078" name="Prism 7" r:id="rId7" imgW="2327917" imgH="1829583" progId="Prism7.Document">
                  <p:embed/>
                </p:oleObj>
              </mc:Choice>
              <mc:Fallback>
                <p:oleObj name="Prism 7" r:id="rId7" imgW="2327917" imgH="1829583" progId="Prism7.Document">
                  <p:embed/>
                  <p:pic>
                    <p:nvPicPr>
                      <p:cNvPr id="0" name="Object 2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68557" y="2499291"/>
                        <a:ext cx="2324100" cy="1828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2045192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개체 5"/>
          <p:cNvGraphicFramePr>
            <a:graphicFrameLocks noChangeAspect="1"/>
          </p:cNvGraphicFramePr>
          <p:nvPr>
            <p:extLst>
              <p:ext uri="{D42A27DB-BD31-4B8C-83A1-F6EECF244321}">
                <p14:modId xmlns:p14="http://schemas.microsoft.com/office/powerpoint/2010/main" val="3185303615"/>
              </p:ext>
            </p:extLst>
          </p:nvPr>
        </p:nvGraphicFramePr>
        <p:xfrm>
          <a:off x="4313238" y="1130540"/>
          <a:ext cx="2603500" cy="2092325"/>
        </p:xfrm>
        <a:graphic>
          <a:graphicData uri="http://schemas.openxmlformats.org/presentationml/2006/ole">
            <mc:AlternateContent xmlns:mc="http://schemas.openxmlformats.org/markup-compatibility/2006">
              <mc:Choice xmlns:v="urn:schemas-microsoft-com:vml" Requires="v">
                <p:oleObj spid="_x0000_s2074" name="Prism 7" r:id="rId4" imgW="2604141" imgH="2091775" progId="Prism7.Document">
                  <p:embed/>
                </p:oleObj>
              </mc:Choice>
              <mc:Fallback>
                <p:oleObj name="Prism 7" r:id="rId4" imgW="2604141" imgH="2091775" progId="Prism7.Document">
                  <p:embed/>
                  <p:pic>
                    <p:nvPicPr>
                      <p:cNvPr id="6" name="개체 5"/>
                      <p:cNvPicPr/>
                      <p:nvPr/>
                    </p:nvPicPr>
                    <p:blipFill>
                      <a:blip r:embed="rId5"/>
                      <a:stretch>
                        <a:fillRect/>
                      </a:stretch>
                    </p:blipFill>
                    <p:spPr>
                      <a:xfrm>
                        <a:off x="4313238" y="1130540"/>
                        <a:ext cx="2603500" cy="2092325"/>
                      </a:xfrm>
                      <a:prstGeom prst="rect">
                        <a:avLst/>
                      </a:prstGeom>
                    </p:spPr>
                  </p:pic>
                </p:oleObj>
              </mc:Fallback>
            </mc:AlternateContent>
          </a:graphicData>
        </a:graphic>
      </p:graphicFrame>
      <p:sp>
        <p:nvSpPr>
          <p:cNvPr id="4" name="슬라이드 번호 개체 틀 3"/>
          <p:cNvSpPr>
            <a:spLocks noGrp="1"/>
          </p:cNvSpPr>
          <p:nvPr>
            <p:ph type="sldNum" sz="quarter" idx="12"/>
          </p:nvPr>
        </p:nvSpPr>
        <p:spPr/>
        <p:txBody>
          <a:bodyPr/>
          <a:lstStyle/>
          <a:p>
            <a:fld id="{25728C8E-F0B7-4D2B-98B6-06AD420CEC16}" type="slidenum">
              <a:rPr lang="ko-KR" altLang="en-US" smtClean="0"/>
              <a:t>3</a:t>
            </a:fld>
            <a:endParaRPr lang="ko-KR" altLang="en-US"/>
          </a:p>
        </p:txBody>
      </p:sp>
      <p:grpSp>
        <p:nvGrpSpPr>
          <p:cNvPr id="3" name="그룹 2"/>
          <p:cNvGrpSpPr/>
          <p:nvPr/>
        </p:nvGrpSpPr>
        <p:grpSpPr>
          <a:xfrm>
            <a:off x="51677" y="446795"/>
            <a:ext cx="4558768" cy="2672097"/>
            <a:chOff x="-362796" y="473418"/>
            <a:chExt cx="8104476" cy="4750395"/>
          </a:xfrm>
        </p:grpSpPr>
        <p:sp>
          <p:nvSpPr>
            <p:cNvPr id="33" name="TextBox 32"/>
            <p:cNvSpPr txBox="1"/>
            <p:nvPr/>
          </p:nvSpPr>
          <p:spPr>
            <a:xfrm>
              <a:off x="7319108" y="1836152"/>
              <a:ext cx="422572" cy="441260"/>
            </a:xfrm>
            <a:prstGeom prst="rect">
              <a:avLst/>
            </a:prstGeom>
            <a:noFill/>
          </p:spPr>
          <p:txBody>
            <a:bodyPr wrap="square" rtlCol="0">
              <a:spAutoFit/>
            </a:bodyPr>
            <a:lstStyle/>
            <a:p>
              <a:r>
                <a:rPr lang="en-US" altLang="ko-KR" sz="1013" b="1" dirty="0" smtClean="0">
                  <a:latin typeface="Arial" panose="020B0604020202020204" pitchFamily="34" charset="0"/>
                  <a:cs typeface="Arial" panose="020B0604020202020204" pitchFamily="34" charset="0"/>
                </a:rPr>
                <a:t>b</a:t>
              </a:r>
              <a:endParaRPr lang="ko-KR" altLang="en-US" sz="1013" b="1" dirty="0">
                <a:latin typeface="Arial" panose="020B0604020202020204" pitchFamily="34" charset="0"/>
                <a:cs typeface="Arial" panose="020B0604020202020204" pitchFamily="34" charset="0"/>
              </a:endParaRPr>
            </a:p>
          </p:txBody>
        </p:sp>
        <p:grpSp>
          <p:nvGrpSpPr>
            <p:cNvPr id="31" name="그룹 30"/>
            <p:cNvGrpSpPr/>
            <p:nvPr/>
          </p:nvGrpSpPr>
          <p:grpSpPr>
            <a:xfrm>
              <a:off x="-362796" y="473418"/>
              <a:ext cx="7808871" cy="4750395"/>
              <a:chOff x="-494877" y="180508"/>
              <a:chExt cx="7808871" cy="4750395"/>
            </a:xfrm>
          </p:grpSpPr>
          <p:sp>
            <p:nvSpPr>
              <p:cNvPr id="35" name="TextBox 34"/>
              <p:cNvSpPr txBox="1"/>
              <p:nvPr/>
            </p:nvSpPr>
            <p:spPr>
              <a:xfrm>
                <a:off x="48211" y="180508"/>
                <a:ext cx="422573" cy="441260"/>
              </a:xfrm>
              <a:prstGeom prst="rect">
                <a:avLst/>
              </a:prstGeom>
              <a:noFill/>
            </p:spPr>
            <p:txBody>
              <a:bodyPr wrap="square" rtlCol="0">
                <a:spAutoFit/>
              </a:bodyPr>
              <a:lstStyle/>
              <a:p>
                <a:r>
                  <a:rPr lang="en-US" altLang="ko-KR" sz="1013" b="1" dirty="0" smtClean="0">
                    <a:latin typeface="Arial" panose="020B0604020202020204" pitchFamily="34" charset="0"/>
                    <a:cs typeface="Arial" panose="020B0604020202020204" pitchFamily="34" charset="0"/>
                  </a:rPr>
                  <a:t>a</a:t>
                </a:r>
                <a:endParaRPr lang="ko-KR" altLang="en-US" sz="1013" b="1" dirty="0">
                  <a:latin typeface="Arial" panose="020B0604020202020204" pitchFamily="34" charset="0"/>
                  <a:cs typeface="Arial" panose="020B0604020202020204" pitchFamily="34" charset="0"/>
                </a:endParaRPr>
              </a:p>
            </p:txBody>
          </p:sp>
          <p:pic>
            <p:nvPicPr>
              <p:cNvPr id="36" name="그림 35"/>
              <p:cNvPicPr>
                <a:picLocks noChangeAspect="1"/>
              </p:cNvPicPr>
              <p:nvPr/>
            </p:nvPicPr>
            <p:blipFill rotWithShape="1">
              <a:blip r:embed="rId6"/>
              <a:srcRect l="27122" r="23748"/>
              <a:stretch/>
            </p:blipFill>
            <p:spPr>
              <a:xfrm>
                <a:off x="453597" y="557885"/>
                <a:ext cx="1440000" cy="1440000"/>
              </a:xfrm>
              <a:prstGeom prst="rect">
                <a:avLst/>
              </a:prstGeom>
            </p:spPr>
          </p:pic>
          <p:pic>
            <p:nvPicPr>
              <p:cNvPr id="37" name="그림 36"/>
              <p:cNvPicPr>
                <a:picLocks noChangeAspect="1"/>
              </p:cNvPicPr>
              <p:nvPr/>
            </p:nvPicPr>
            <p:blipFill rotWithShape="1">
              <a:blip r:embed="rId7"/>
              <a:srcRect l="26898" r="23972"/>
              <a:stretch/>
            </p:blipFill>
            <p:spPr>
              <a:xfrm>
                <a:off x="1918051" y="557885"/>
                <a:ext cx="1440000" cy="1440000"/>
              </a:xfrm>
              <a:prstGeom prst="rect">
                <a:avLst/>
              </a:prstGeom>
            </p:spPr>
          </p:pic>
          <p:pic>
            <p:nvPicPr>
              <p:cNvPr id="38" name="그림 37"/>
              <p:cNvPicPr>
                <a:picLocks noChangeAspect="1"/>
              </p:cNvPicPr>
              <p:nvPr/>
            </p:nvPicPr>
            <p:blipFill rotWithShape="1">
              <a:blip r:embed="rId8"/>
              <a:srcRect l="26704" r="23948"/>
              <a:stretch/>
            </p:blipFill>
            <p:spPr>
              <a:xfrm>
                <a:off x="3382505" y="557886"/>
                <a:ext cx="1440000" cy="1440000"/>
              </a:xfrm>
              <a:prstGeom prst="rect">
                <a:avLst/>
              </a:prstGeom>
            </p:spPr>
          </p:pic>
          <p:pic>
            <p:nvPicPr>
              <p:cNvPr id="39" name="그림 38"/>
              <p:cNvPicPr>
                <a:picLocks noChangeAspect="1"/>
              </p:cNvPicPr>
              <p:nvPr/>
            </p:nvPicPr>
            <p:blipFill rotWithShape="1">
              <a:blip r:embed="rId9"/>
              <a:srcRect l="26594" r="24014"/>
              <a:stretch/>
            </p:blipFill>
            <p:spPr>
              <a:xfrm>
                <a:off x="4846959" y="557885"/>
                <a:ext cx="1440000" cy="1440000"/>
              </a:xfrm>
              <a:prstGeom prst="rect">
                <a:avLst/>
              </a:prstGeom>
            </p:spPr>
          </p:pic>
          <p:pic>
            <p:nvPicPr>
              <p:cNvPr id="40" name="그림 39"/>
              <p:cNvPicPr>
                <a:picLocks noChangeAspect="1"/>
              </p:cNvPicPr>
              <p:nvPr/>
            </p:nvPicPr>
            <p:blipFill rotWithShape="1">
              <a:blip r:embed="rId10"/>
              <a:srcRect l="-83" r="50865"/>
              <a:stretch/>
            </p:blipFill>
            <p:spPr>
              <a:xfrm>
                <a:off x="453597" y="2024577"/>
                <a:ext cx="1440000" cy="1440000"/>
              </a:xfrm>
              <a:prstGeom prst="rect">
                <a:avLst/>
              </a:prstGeom>
            </p:spPr>
          </p:pic>
          <p:pic>
            <p:nvPicPr>
              <p:cNvPr id="41" name="그림 40"/>
              <p:cNvPicPr>
                <a:picLocks noChangeAspect="1"/>
              </p:cNvPicPr>
              <p:nvPr/>
            </p:nvPicPr>
            <p:blipFill rotWithShape="1">
              <a:blip r:embed="rId11"/>
              <a:srcRect l="2" r="50606"/>
              <a:stretch/>
            </p:blipFill>
            <p:spPr>
              <a:xfrm>
                <a:off x="1918051" y="2024577"/>
                <a:ext cx="1440000" cy="1440000"/>
              </a:xfrm>
              <a:prstGeom prst="rect">
                <a:avLst/>
              </a:prstGeom>
            </p:spPr>
          </p:pic>
          <p:pic>
            <p:nvPicPr>
              <p:cNvPr id="42" name="그림 41"/>
              <p:cNvPicPr>
                <a:picLocks noChangeAspect="1"/>
              </p:cNvPicPr>
              <p:nvPr/>
            </p:nvPicPr>
            <p:blipFill rotWithShape="1">
              <a:blip r:embed="rId12"/>
              <a:srcRect l="-83" r="50909"/>
              <a:stretch/>
            </p:blipFill>
            <p:spPr>
              <a:xfrm>
                <a:off x="3382505" y="2024577"/>
                <a:ext cx="1440000" cy="1440000"/>
              </a:xfrm>
              <a:prstGeom prst="rect">
                <a:avLst/>
              </a:prstGeom>
            </p:spPr>
          </p:pic>
          <p:pic>
            <p:nvPicPr>
              <p:cNvPr id="43" name="그림 42"/>
              <p:cNvPicPr>
                <a:picLocks noChangeAspect="1"/>
              </p:cNvPicPr>
              <p:nvPr/>
            </p:nvPicPr>
            <p:blipFill rotWithShape="1">
              <a:blip r:embed="rId13"/>
              <a:srcRect l="47" r="50649"/>
              <a:stretch/>
            </p:blipFill>
            <p:spPr>
              <a:xfrm>
                <a:off x="4846959" y="2024577"/>
                <a:ext cx="1440000" cy="1440000"/>
              </a:xfrm>
              <a:prstGeom prst="rect">
                <a:avLst/>
              </a:prstGeom>
            </p:spPr>
          </p:pic>
          <p:pic>
            <p:nvPicPr>
              <p:cNvPr id="44" name="그림 43"/>
              <p:cNvPicPr>
                <a:picLocks noChangeAspect="1"/>
              </p:cNvPicPr>
              <p:nvPr/>
            </p:nvPicPr>
            <p:blipFill rotWithShape="1">
              <a:blip r:embed="rId14"/>
              <a:srcRect l="50825" r="-83"/>
              <a:stretch/>
            </p:blipFill>
            <p:spPr>
              <a:xfrm>
                <a:off x="453597" y="3490903"/>
                <a:ext cx="1440000" cy="1440000"/>
              </a:xfrm>
              <a:prstGeom prst="rect">
                <a:avLst/>
              </a:prstGeom>
            </p:spPr>
          </p:pic>
          <p:pic>
            <p:nvPicPr>
              <p:cNvPr id="45" name="그림 44"/>
              <p:cNvPicPr>
                <a:picLocks noChangeAspect="1"/>
              </p:cNvPicPr>
              <p:nvPr/>
            </p:nvPicPr>
            <p:blipFill rotWithShape="1">
              <a:blip r:embed="rId15"/>
              <a:srcRect l="50729" r="-77"/>
              <a:stretch/>
            </p:blipFill>
            <p:spPr>
              <a:xfrm>
                <a:off x="1918051" y="3490903"/>
                <a:ext cx="1440000" cy="1440000"/>
              </a:xfrm>
              <a:prstGeom prst="rect">
                <a:avLst/>
              </a:prstGeom>
            </p:spPr>
          </p:pic>
          <p:pic>
            <p:nvPicPr>
              <p:cNvPr id="46" name="그림 45"/>
              <p:cNvPicPr>
                <a:picLocks noChangeAspect="1"/>
              </p:cNvPicPr>
              <p:nvPr/>
            </p:nvPicPr>
            <p:blipFill rotWithShape="1">
              <a:blip r:embed="rId16"/>
              <a:srcRect l="50602" r="-36"/>
              <a:stretch/>
            </p:blipFill>
            <p:spPr>
              <a:xfrm>
                <a:off x="3382505" y="3490903"/>
                <a:ext cx="1440000" cy="1440000"/>
              </a:xfrm>
              <a:prstGeom prst="rect">
                <a:avLst/>
              </a:prstGeom>
            </p:spPr>
          </p:pic>
          <p:sp>
            <p:nvSpPr>
              <p:cNvPr id="48" name="TextBox 47"/>
              <p:cNvSpPr txBox="1"/>
              <p:nvPr/>
            </p:nvSpPr>
            <p:spPr>
              <a:xfrm>
                <a:off x="887299" y="298309"/>
                <a:ext cx="698766" cy="333538"/>
              </a:xfrm>
              <a:prstGeom prst="rect">
                <a:avLst/>
              </a:prstGeom>
              <a:noFill/>
            </p:spPr>
            <p:txBody>
              <a:bodyPr wrap="none" rtlCol="0">
                <a:spAutoFit/>
              </a:bodyPr>
              <a:lstStyle/>
              <a:p>
                <a:r>
                  <a:rPr lang="en-US" altLang="ko-KR" sz="619" b="1" dirty="0" err="1">
                    <a:solidFill>
                      <a:srgbClr val="FF0000"/>
                    </a:solidFill>
                    <a:latin typeface="Arial" panose="020B0604020202020204" pitchFamily="34" charset="0"/>
                    <a:cs typeface="Arial" panose="020B0604020202020204" pitchFamily="34" charset="0"/>
                  </a:rPr>
                  <a:t>NeuN</a:t>
                </a:r>
                <a:endParaRPr lang="ko-KR" altLang="en-US" sz="619" b="1" dirty="0">
                  <a:solidFill>
                    <a:srgbClr val="FF0000"/>
                  </a:solidFill>
                  <a:latin typeface="Arial" panose="020B0604020202020204" pitchFamily="34" charset="0"/>
                  <a:cs typeface="Arial" panose="020B0604020202020204" pitchFamily="34" charset="0"/>
                </a:endParaRPr>
              </a:p>
            </p:txBody>
          </p:sp>
          <p:sp>
            <p:nvSpPr>
              <p:cNvPr id="49" name="TextBox 48"/>
              <p:cNvSpPr txBox="1"/>
              <p:nvPr/>
            </p:nvSpPr>
            <p:spPr>
              <a:xfrm>
                <a:off x="2367785" y="298309"/>
                <a:ext cx="704466" cy="333538"/>
              </a:xfrm>
              <a:prstGeom prst="rect">
                <a:avLst/>
              </a:prstGeom>
              <a:noFill/>
            </p:spPr>
            <p:txBody>
              <a:bodyPr wrap="none" rtlCol="0">
                <a:spAutoFit/>
              </a:bodyPr>
              <a:lstStyle/>
              <a:p>
                <a:r>
                  <a:rPr lang="en-US" altLang="ko-KR" sz="619" b="1" dirty="0" err="1">
                    <a:solidFill>
                      <a:srgbClr val="00B050"/>
                    </a:solidFill>
                    <a:latin typeface="Arial" panose="020B0604020202020204" pitchFamily="34" charset="0"/>
                    <a:cs typeface="Arial" panose="020B0604020202020204" pitchFamily="34" charset="0"/>
                  </a:rPr>
                  <a:t>ChAT</a:t>
                </a:r>
                <a:endParaRPr lang="ko-KR" altLang="en-US" sz="619" b="1" dirty="0">
                  <a:solidFill>
                    <a:srgbClr val="00B050"/>
                  </a:solidFill>
                  <a:latin typeface="Arial" panose="020B0604020202020204" pitchFamily="34" charset="0"/>
                  <a:cs typeface="Arial" panose="020B0604020202020204" pitchFamily="34" charset="0"/>
                </a:endParaRPr>
              </a:p>
            </p:txBody>
          </p:sp>
          <p:sp>
            <p:nvSpPr>
              <p:cNvPr id="50" name="TextBox 49"/>
              <p:cNvSpPr txBox="1"/>
              <p:nvPr/>
            </p:nvSpPr>
            <p:spPr>
              <a:xfrm>
                <a:off x="3751696" y="298309"/>
                <a:ext cx="701618" cy="333538"/>
              </a:xfrm>
              <a:prstGeom prst="rect">
                <a:avLst/>
              </a:prstGeom>
              <a:noFill/>
            </p:spPr>
            <p:txBody>
              <a:bodyPr wrap="none" rtlCol="0">
                <a:spAutoFit/>
              </a:bodyPr>
              <a:lstStyle/>
              <a:p>
                <a:r>
                  <a:rPr lang="en-US" altLang="ko-KR" sz="619" b="1" dirty="0">
                    <a:solidFill>
                      <a:srgbClr val="7030A0"/>
                    </a:solidFill>
                    <a:latin typeface="Arial" panose="020B0604020202020204" pitchFamily="34" charset="0"/>
                    <a:cs typeface="Arial" panose="020B0604020202020204" pitchFamily="34" charset="0"/>
                  </a:rPr>
                  <a:t>p-Met</a:t>
                </a:r>
                <a:endParaRPr lang="ko-KR" altLang="en-US" sz="619" b="1" dirty="0">
                  <a:solidFill>
                    <a:srgbClr val="7030A0"/>
                  </a:solidFill>
                  <a:latin typeface="Arial" panose="020B0604020202020204" pitchFamily="34" charset="0"/>
                  <a:cs typeface="Arial" panose="020B0604020202020204" pitchFamily="34" charset="0"/>
                </a:endParaRPr>
              </a:p>
            </p:txBody>
          </p:sp>
          <p:sp>
            <p:nvSpPr>
              <p:cNvPr id="51" name="TextBox 50"/>
              <p:cNvSpPr txBox="1"/>
              <p:nvPr/>
            </p:nvSpPr>
            <p:spPr>
              <a:xfrm>
                <a:off x="6337373" y="1147081"/>
                <a:ext cx="818457" cy="333538"/>
              </a:xfrm>
              <a:prstGeom prst="rect">
                <a:avLst/>
              </a:prstGeom>
              <a:noFill/>
            </p:spPr>
            <p:txBody>
              <a:bodyPr wrap="none" rtlCol="0">
                <a:spAutoFit/>
              </a:bodyPr>
              <a:lstStyle/>
              <a:p>
                <a:r>
                  <a:rPr lang="en-US" altLang="ko-KR" sz="619" b="1" dirty="0">
                    <a:latin typeface="Arial" panose="020B0604020202020204" pitchFamily="34" charset="0"/>
                    <a:cs typeface="Arial" panose="020B0604020202020204" pitchFamily="34" charset="0"/>
                  </a:rPr>
                  <a:t>Non-</a:t>
                </a:r>
                <a:r>
                  <a:rPr lang="en-US" altLang="ko-KR" sz="619" b="1" dirty="0" err="1">
                    <a:latin typeface="Arial" panose="020B0604020202020204" pitchFamily="34" charset="0"/>
                    <a:cs typeface="Arial" panose="020B0604020202020204" pitchFamily="34" charset="0"/>
                  </a:rPr>
                  <a:t>Tg</a:t>
                </a:r>
                <a:endParaRPr lang="ko-KR" altLang="en-US" sz="619" b="1" dirty="0">
                  <a:latin typeface="Arial" panose="020B0604020202020204" pitchFamily="34" charset="0"/>
                  <a:cs typeface="Arial" panose="020B0604020202020204" pitchFamily="34" charset="0"/>
                </a:endParaRPr>
              </a:p>
            </p:txBody>
          </p:sp>
          <p:sp>
            <p:nvSpPr>
              <p:cNvPr id="52" name="TextBox 51"/>
              <p:cNvSpPr txBox="1"/>
              <p:nvPr/>
            </p:nvSpPr>
            <p:spPr>
              <a:xfrm>
                <a:off x="-396559" y="2541767"/>
                <a:ext cx="909652" cy="333538"/>
              </a:xfrm>
              <a:prstGeom prst="rect">
                <a:avLst/>
              </a:prstGeom>
              <a:noFill/>
            </p:spPr>
            <p:txBody>
              <a:bodyPr wrap="none" rtlCol="0">
                <a:spAutoFit/>
              </a:bodyPr>
              <a:lstStyle/>
              <a:p>
                <a:r>
                  <a:rPr lang="en-US" altLang="ko-KR" sz="619" b="1" dirty="0">
                    <a:latin typeface="Arial" panose="020B0604020202020204" pitchFamily="34" charset="0"/>
                    <a:cs typeface="Arial" panose="020B0604020202020204" pitchFamily="34" charset="0"/>
                  </a:rPr>
                  <a:t>rAAV1-C</a:t>
                </a:r>
                <a:endParaRPr lang="ko-KR" altLang="en-US" sz="619" b="1" dirty="0">
                  <a:latin typeface="Arial" panose="020B0604020202020204" pitchFamily="34" charset="0"/>
                  <a:cs typeface="Arial" panose="020B0604020202020204" pitchFamily="34" charset="0"/>
                </a:endParaRPr>
              </a:p>
            </p:txBody>
          </p:sp>
          <p:sp>
            <p:nvSpPr>
              <p:cNvPr id="53" name="TextBox 52"/>
              <p:cNvSpPr txBox="1"/>
              <p:nvPr/>
            </p:nvSpPr>
            <p:spPr>
              <a:xfrm>
                <a:off x="-494877" y="4008092"/>
                <a:ext cx="1106286" cy="333538"/>
              </a:xfrm>
              <a:prstGeom prst="rect">
                <a:avLst/>
              </a:prstGeom>
              <a:noFill/>
            </p:spPr>
            <p:txBody>
              <a:bodyPr wrap="none" rtlCol="0">
                <a:spAutoFit/>
              </a:bodyPr>
              <a:lstStyle/>
              <a:p>
                <a:r>
                  <a:rPr lang="en-US" altLang="ko-KR" sz="619" b="1" dirty="0">
                    <a:latin typeface="Arial" panose="020B0604020202020204" pitchFamily="34" charset="0"/>
                    <a:cs typeface="Arial" panose="020B0604020202020204" pitchFamily="34" charset="0"/>
                  </a:rPr>
                  <a:t>rAAV1-HGF</a:t>
                </a:r>
                <a:endParaRPr lang="ko-KR" altLang="en-US" sz="619" b="1" dirty="0">
                  <a:latin typeface="Arial" panose="020B0604020202020204" pitchFamily="34" charset="0"/>
                  <a:cs typeface="Arial" panose="020B0604020202020204" pitchFamily="34" charset="0"/>
                </a:endParaRPr>
              </a:p>
            </p:txBody>
          </p:sp>
          <p:sp>
            <p:nvSpPr>
              <p:cNvPr id="55" name="TextBox 54"/>
              <p:cNvSpPr txBox="1"/>
              <p:nvPr/>
            </p:nvSpPr>
            <p:spPr>
              <a:xfrm>
                <a:off x="6179210" y="3310597"/>
                <a:ext cx="1134784" cy="333538"/>
              </a:xfrm>
              <a:prstGeom prst="rect">
                <a:avLst/>
              </a:prstGeom>
              <a:noFill/>
            </p:spPr>
            <p:txBody>
              <a:bodyPr wrap="none" rtlCol="0">
                <a:spAutoFit/>
              </a:bodyPr>
              <a:lstStyle/>
              <a:p>
                <a:r>
                  <a:rPr lang="en-US" altLang="ko-KR" sz="619" b="1" dirty="0">
                    <a:latin typeface="Arial" panose="020B0604020202020204" pitchFamily="34" charset="0"/>
                    <a:cs typeface="Arial" panose="020B0604020202020204" pitchFamily="34" charset="0"/>
                  </a:rPr>
                  <a:t>SOD1-G93A</a:t>
                </a:r>
                <a:endParaRPr lang="ko-KR" altLang="en-US" sz="619" b="1" dirty="0">
                  <a:latin typeface="Arial" panose="020B0604020202020204" pitchFamily="34" charset="0"/>
                  <a:cs typeface="Arial" panose="020B0604020202020204" pitchFamily="34" charset="0"/>
                </a:endParaRPr>
              </a:p>
            </p:txBody>
          </p:sp>
          <p:sp>
            <p:nvSpPr>
              <p:cNvPr id="56" name="TextBox 55"/>
              <p:cNvSpPr txBox="1"/>
              <p:nvPr/>
            </p:nvSpPr>
            <p:spPr>
              <a:xfrm>
                <a:off x="5257420" y="298309"/>
                <a:ext cx="744363" cy="333538"/>
              </a:xfrm>
              <a:prstGeom prst="rect">
                <a:avLst/>
              </a:prstGeom>
              <a:noFill/>
            </p:spPr>
            <p:txBody>
              <a:bodyPr wrap="none" rtlCol="0">
                <a:spAutoFit/>
              </a:bodyPr>
              <a:lstStyle/>
              <a:p>
                <a:r>
                  <a:rPr lang="en-US" altLang="ko-KR" sz="619" b="1" dirty="0">
                    <a:latin typeface="Arial" panose="020B0604020202020204" pitchFamily="34" charset="0"/>
                    <a:cs typeface="Arial" panose="020B0604020202020204" pitchFamily="34" charset="0"/>
                  </a:rPr>
                  <a:t>Merge</a:t>
                </a:r>
                <a:endParaRPr lang="ko-KR" altLang="en-US" sz="619" b="1" dirty="0">
                  <a:latin typeface="Arial" panose="020B0604020202020204" pitchFamily="34" charset="0"/>
                  <a:cs typeface="Arial" panose="020B0604020202020204" pitchFamily="34" charset="0"/>
                </a:endParaRPr>
              </a:p>
            </p:txBody>
          </p:sp>
          <p:pic>
            <p:nvPicPr>
              <p:cNvPr id="57" name="그림 56"/>
              <p:cNvPicPr>
                <a:picLocks noChangeAspect="1"/>
              </p:cNvPicPr>
              <p:nvPr/>
            </p:nvPicPr>
            <p:blipFill rotWithShape="1">
              <a:blip r:embed="rId17"/>
              <a:srcRect l="50452" t="-24" r="24" b="24"/>
              <a:stretch/>
            </p:blipFill>
            <p:spPr>
              <a:xfrm>
                <a:off x="4846959" y="3490903"/>
                <a:ext cx="1440000" cy="1440000"/>
              </a:xfrm>
              <a:prstGeom prst="rect">
                <a:avLst/>
              </a:prstGeom>
            </p:spPr>
          </p:pic>
        </p:grpSp>
      </p:grpSp>
      <p:sp>
        <p:nvSpPr>
          <p:cNvPr id="30" name="TextBox 29"/>
          <p:cNvSpPr txBox="1"/>
          <p:nvPr/>
        </p:nvSpPr>
        <p:spPr>
          <a:xfrm>
            <a:off x="4401" y="0"/>
            <a:ext cx="906844" cy="265457"/>
          </a:xfrm>
          <a:prstGeom prst="rect">
            <a:avLst/>
          </a:prstGeom>
          <a:noFill/>
        </p:spPr>
        <p:txBody>
          <a:bodyPr wrap="square" rtlCol="0">
            <a:spAutoFit/>
          </a:bodyPr>
          <a:lstStyle/>
          <a:p>
            <a:pPr algn="ctr"/>
            <a:r>
              <a:rPr lang="en-US" altLang="ko-KR" sz="1100" b="1" dirty="0" smtClean="0">
                <a:latin typeface="Arial" panose="020B0604020202020204" pitchFamily="34" charset="0"/>
                <a:cs typeface="Arial" panose="020B0604020202020204" pitchFamily="34" charset="0"/>
              </a:rPr>
              <a:t>Figure </a:t>
            </a:r>
            <a:r>
              <a:rPr lang="en-US" altLang="ko-KR" sz="1100" b="1" dirty="0" smtClean="0">
                <a:latin typeface="Arial" panose="020B0604020202020204" pitchFamily="34" charset="0"/>
                <a:cs typeface="Arial" panose="020B0604020202020204" pitchFamily="34" charset="0"/>
              </a:rPr>
              <a:t>S2</a:t>
            </a:r>
            <a:endParaRPr lang="ko-KR" altLang="en-US" sz="1100" b="1" dirty="0">
              <a:latin typeface="Arial" panose="020B0604020202020204" pitchFamily="34" charset="0"/>
              <a:cs typeface="Arial" panose="020B0604020202020204" pitchFamily="34" charset="0"/>
            </a:endParaRPr>
          </a:p>
        </p:txBody>
      </p:sp>
      <p:grpSp>
        <p:nvGrpSpPr>
          <p:cNvPr id="32" name="그룹 31"/>
          <p:cNvGrpSpPr/>
          <p:nvPr/>
        </p:nvGrpSpPr>
        <p:grpSpPr>
          <a:xfrm flipH="1">
            <a:off x="4076897" y="1862460"/>
            <a:ext cx="77790" cy="1000109"/>
            <a:chOff x="1569461" y="1437338"/>
            <a:chExt cx="77790" cy="1000109"/>
          </a:xfrm>
        </p:grpSpPr>
        <p:cxnSp>
          <p:nvCxnSpPr>
            <p:cNvPr id="47" name="꺾인 연결선 46"/>
            <p:cNvCxnSpPr/>
            <p:nvPr/>
          </p:nvCxnSpPr>
          <p:spPr>
            <a:xfrm rot="10800000" flipV="1">
              <a:off x="1569461" y="1437338"/>
              <a:ext cx="77790" cy="167161"/>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꺾인 연결선 57"/>
            <p:cNvCxnSpPr/>
            <p:nvPr/>
          </p:nvCxnSpPr>
          <p:spPr>
            <a:xfrm flipH="1" flipV="1">
              <a:off x="1569461" y="2270286"/>
              <a:ext cx="77790" cy="167161"/>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직사각형 1"/>
          <p:cNvSpPr/>
          <p:nvPr/>
        </p:nvSpPr>
        <p:spPr>
          <a:xfrm>
            <a:off x="562626" y="3400714"/>
            <a:ext cx="5868140" cy="1938992"/>
          </a:xfrm>
          <a:prstGeom prst="rect">
            <a:avLst/>
          </a:prstGeom>
        </p:spPr>
        <p:txBody>
          <a:bodyPr wrap="square">
            <a:spAutoFit/>
          </a:bodyPr>
          <a:lstStyle/>
          <a:p>
            <a:pPr>
              <a:lnSpc>
                <a:spcPct val="200000"/>
              </a:lnSpc>
              <a:spcAft>
                <a:spcPts val="800"/>
              </a:spcAft>
            </a:pPr>
            <a:r>
              <a:rPr lang="en-US" altLang="ko-KR" sz="1000" b="1" kern="100" dirty="0">
                <a:latin typeface="Times New Roman" panose="02020603050405020304" pitchFamily="18" charset="0"/>
                <a:cs typeface="Times New Roman" panose="02020603050405020304" pitchFamily="18" charset="0"/>
              </a:rPr>
              <a:t>Figure S2</a:t>
            </a:r>
            <a:r>
              <a:rPr lang="en-US" altLang="ko-KR" sz="1000" kern="100" dirty="0" smtClean="0">
                <a:latin typeface="Times New Roman" panose="02020603050405020304" pitchFamily="18" charset="0"/>
                <a:cs typeface="Times New Roman" panose="02020603050405020304" pitchFamily="18" charset="0"/>
              </a:rPr>
              <a:t> </a:t>
            </a:r>
            <a:r>
              <a:rPr lang="en-US" altLang="ko-KR" sz="1000" kern="100" dirty="0">
                <a:latin typeface="Times New Roman" panose="02020603050405020304" pitchFamily="18" charset="0"/>
                <a:cs typeface="Times New Roman" panose="02020603050405020304" pitchFamily="18" charset="0"/>
              </a:rPr>
              <a:t>Levels of phosphorylated Met after IT delivery of rAAV1-HGF.</a:t>
            </a:r>
            <a:br>
              <a:rPr lang="en-US" altLang="ko-KR" sz="1000" kern="100" dirty="0">
                <a:latin typeface="Times New Roman" panose="02020603050405020304" pitchFamily="18" charset="0"/>
                <a:cs typeface="Times New Roman" panose="02020603050405020304" pitchFamily="18" charset="0"/>
              </a:rPr>
            </a:br>
            <a:r>
              <a:rPr lang="en-US" altLang="ko-KR" sz="1000" b="1" kern="100" dirty="0">
                <a:latin typeface="Times New Roman" panose="02020603050405020304" pitchFamily="18" charset="0"/>
                <a:cs typeface="Times New Roman" panose="02020603050405020304" pitchFamily="18" charset="0"/>
              </a:rPr>
              <a:t>a</a:t>
            </a:r>
            <a:r>
              <a:rPr lang="en-US" altLang="ko-KR" sz="1000" kern="100" dirty="0">
                <a:latin typeface="Times New Roman" panose="02020603050405020304" pitchFamily="18" charset="0"/>
                <a:cs typeface="Times New Roman" panose="02020603050405020304" pitchFamily="18" charset="0"/>
              </a:rPr>
              <a:t> non-TG or TG mice at P60 were </a:t>
            </a:r>
            <a:r>
              <a:rPr lang="en-US" altLang="ko-KR" sz="1000" kern="100" dirty="0" err="1">
                <a:latin typeface="Times New Roman" panose="02020603050405020304" pitchFamily="18" charset="0"/>
                <a:cs typeface="Times New Roman" panose="02020603050405020304" pitchFamily="18" charset="0"/>
              </a:rPr>
              <a:t>intrathecally</a:t>
            </a:r>
            <a:r>
              <a:rPr lang="en-US" altLang="ko-KR" sz="1000" kern="100" dirty="0">
                <a:latin typeface="Times New Roman" panose="02020603050405020304" pitchFamily="18" charset="0"/>
                <a:cs typeface="Times New Roman" panose="02020603050405020304" pitchFamily="18" charset="0"/>
              </a:rPr>
              <a:t> injected with 5x10</a:t>
            </a:r>
            <a:r>
              <a:rPr lang="en-US" altLang="ko-KR" sz="1000" kern="100" baseline="30000" dirty="0">
                <a:latin typeface="Times New Roman" panose="02020603050405020304" pitchFamily="18" charset="0"/>
                <a:cs typeface="Times New Roman" panose="02020603050405020304" pitchFamily="18" charset="0"/>
              </a:rPr>
              <a:t>9</a:t>
            </a:r>
            <a:r>
              <a:rPr lang="en-US" altLang="ko-KR" sz="1000" kern="100" dirty="0">
                <a:latin typeface="Times New Roman" panose="02020603050405020304" pitchFamily="18" charset="0"/>
                <a:cs typeface="Times New Roman" panose="02020603050405020304" pitchFamily="18" charset="0"/>
              </a:rPr>
              <a:t> GC of rAAV1-C or rAAV1-HGF. The LSCs were collected at P100. Tissues were fixed and subjected to IHC assay. Antibodies specific to </a:t>
            </a:r>
            <a:r>
              <a:rPr lang="en-US" altLang="ko-KR" sz="1000" kern="100" dirty="0" err="1">
                <a:latin typeface="Times New Roman" panose="02020603050405020304" pitchFamily="18" charset="0"/>
                <a:cs typeface="Times New Roman" panose="02020603050405020304" pitchFamily="18" charset="0"/>
              </a:rPr>
              <a:t>ChAT</a:t>
            </a:r>
            <a:r>
              <a:rPr lang="en-US" altLang="ko-KR" sz="1000" kern="100" dirty="0">
                <a:latin typeface="Times New Roman" panose="02020603050405020304" pitchFamily="18" charset="0"/>
                <a:cs typeface="Times New Roman" panose="02020603050405020304" pitchFamily="18" charset="0"/>
              </a:rPr>
              <a:t> (green) and </a:t>
            </a:r>
            <a:r>
              <a:rPr lang="en-US" altLang="ko-KR" sz="1000" kern="100" dirty="0" err="1">
                <a:latin typeface="Times New Roman" panose="02020603050405020304" pitchFamily="18" charset="0"/>
                <a:cs typeface="Times New Roman" panose="02020603050405020304" pitchFamily="18" charset="0"/>
              </a:rPr>
              <a:t>NeuN</a:t>
            </a:r>
            <a:r>
              <a:rPr lang="en-US" altLang="ko-KR" sz="1000" kern="100" dirty="0">
                <a:latin typeface="Times New Roman" panose="02020603050405020304" pitchFamily="18" charset="0"/>
                <a:cs typeface="Times New Roman" panose="02020603050405020304" pitchFamily="18" charset="0"/>
              </a:rPr>
              <a:t> (red) were used to label SMNs, together with those for p-Met (magenta). </a:t>
            </a:r>
            <a:r>
              <a:rPr lang="en-US" altLang="ko-KR" sz="1000" b="1" kern="100" dirty="0">
                <a:latin typeface="Times New Roman" panose="02020603050405020304" pitchFamily="18" charset="0"/>
                <a:cs typeface="Times New Roman" panose="02020603050405020304" pitchFamily="18" charset="0"/>
              </a:rPr>
              <a:t>b </a:t>
            </a:r>
            <a:r>
              <a:rPr lang="en-US" altLang="ko-KR" sz="1000" kern="100" dirty="0">
                <a:latin typeface="Times New Roman" panose="02020603050405020304" pitchFamily="18" charset="0"/>
                <a:cs typeface="Times New Roman" panose="02020603050405020304" pitchFamily="18" charset="0"/>
              </a:rPr>
              <a:t>The proportion of SMNs expressing p-MET per total SMNs was measured and represented as a bar graph. For bar graphs, values are represented as mean ± SEM. Scale bar: </a:t>
            </a:r>
            <a:r>
              <a:rPr lang="en-US" altLang="ko-KR" sz="1000" b="1" kern="100" dirty="0">
                <a:latin typeface="Times New Roman" panose="02020603050405020304" pitchFamily="18" charset="0"/>
                <a:cs typeface="Times New Roman" panose="02020603050405020304" pitchFamily="18" charset="0"/>
              </a:rPr>
              <a:t>a</a:t>
            </a:r>
            <a:r>
              <a:rPr lang="en-US" altLang="ko-KR" sz="1000" kern="100" dirty="0">
                <a:latin typeface="Times New Roman" panose="02020603050405020304" pitchFamily="18" charset="0"/>
                <a:cs typeface="Times New Roman" panose="02020603050405020304" pitchFamily="18" charset="0"/>
              </a:rPr>
              <a:t> = 20 µm. </a:t>
            </a:r>
            <a:r>
              <a:rPr lang="en-US" altLang="ko-KR" sz="1000" kern="100" baseline="30000" dirty="0">
                <a:latin typeface="Times New Roman" panose="02020603050405020304" pitchFamily="18" charset="0"/>
                <a:cs typeface="Times New Roman" panose="02020603050405020304" pitchFamily="18" charset="0"/>
              </a:rPr>
              <a:t>*</a:t>
            </a:r>
            <a:r>
              <a:rPr lang="en-US" altLang="ko-KR" sz="1000" i="1" kern="100" dirty="0">
                <a:latin typeface="Times New Roman" panose="02020603050405020304" pitchFamily="18" charset="0"/>
                <a:cs typeface="Times New Roman" panose="02020603050405020304" pitchFamily="18" charset="0"/>
              </a:rPr>
              <a:t>p</a:t>
            </a:r>
            <a:r>
              <a:rPr lang="en-US" altLang="ko-KR" sz="1000" kern="100" dirty="0">
                <a:latin typeface="Times New Roman" panose="02020603050405020304" pitchFamily="18" charset="0"/>
                <a:cs typeface="Times New Roman" panose="02020603050405020304" pitchFamily="18" charset="0"/>
              </a:rPr>
              <a:t> &lt; 0.05, </a:t>
            </a:r>
            <a:r>
              <a:rPr lang="en-US" altLang="ko-KR" sz="1000" i="1" kern="100" dirty="0" err="1">
                <a:latin typeface="Times New Roman" panose="02020603050405020304" pitchFamily="18" charset="0"/>
                <a:cs typeface="Times New Roman" panose="02020603050405020304" pitchFamily="18" charset="0"/>
              </a:rPr>
              <a:t>n.s</a:t>
            </a:r>
            <a:r>
              <a:rPr lang="en-US" altLang="ko-KR" sz="1000" i="1" kern="100" dirty="0">
                <a:latin typeface="Times New Roman" panose="02020603050405020304" pitchFamily="18" charset="0"/>
                <a:cs typeface="Times New Roman" panose="02020603050405020304" pitchFamily="18" charset="0"/>
              </a:rPr>
              <a:t>.</a:t>
            </a:r>
            <a:r>
              <a:rPr lang="en-US" altLang="ko-KR" sz="1000" kern="100" dirty="0">
                <a:latin typeface="Times New Roman" panose="02020603050405020304" pitchFamily="18" charset="0"/>
                <a:cs typeface="Times New Roman" panose="02020603050405020304" pitchFamily="18" charset="0"/>
              </a:rPr>
              <a:t> &gt; 0.05</a:t>
            </a:r>
            <a:endParaRPr lang="ko-KR" altLang="ko-KR" sz="1000" kern="100" dirty="0">
              <a:latin typeface="맑은 고딕" panose="020B0503020000020004" pitchFamily="50" charset="-127"/>
              <a:cs typeface="Times New Roman" panose="02020603050405020304" pitchFamily="18" charset="0"/>
            </a:endParaRPr>
          </a:p>
        </p:txBody>
      </p:sp>
    </p:spTree>
    <p:extLst>
      <p:ext uri="{BB962C8B-B14F-4D97-AF65-F5344CB8AC3E}">
        <p14:creationId xmlns:p14="http://schemas.microsoft.com/office/powerpoint/2010/main" val="19356614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슬라이드 번호 개체 틀 6"/>
          <p:cNvSpPr>
            <a:spLocks noGrp="1"/>
          </p:cNvSpPr>
          <p:nvPr>
            <p:ph type="sldNum" sz="quarter" idx="12"/>
          </p:nvPr>
        </p:nvSpPr>
        <p:spPr/>
        <p:txBody>
          <a:bodyPr/>
          <a:lstStyle/>
          <a:p>
            <a:fld id="{25728C8E-F0B7-4D2B-98B6-06AD420CEC16}" type="slidenum">
              <a:rPr lang="ko-KR" altLang="en-US" smtClean="0"/>
              <a:t>4</a:t>
            </a:fld>
            <a:endParaRPr lang="ko-KR" altLang="en-US"/>
          </a:p>
        </p:txBody>
      </p:sp>
      <p:sp>
        <p:nvSpPr>
          <p:cNvPr id="14" name="TextBox 13"/>
          <p:cNvSpPr txBox="1"/>
          <p:nvPr/>
        </p:nvSpPr>
        <p:spPr>
          <a:xfrm>
            <a:off x="1088955" y="759647"/>
            <a:ext cx="517223" cy="321203"/>
          </a:xfrm>
          <a:prstGeom prst="rect">
            <a:avLst/>
          </a:prstGeom>
          <a:noFill/>
        </p:spPr>
        <p:txBody>
          <a:bodyPr wrap="square" rtlCol="0">
            <a:spAutoFit/>
          </a:bodyPr>
          <a:lstStyle/>
          <a:p>
            <a:pPr algn="ctr"/>
            <a:r>
              <a:rPr lang="en-US" altLang="ko-KR" sz="1125" b="1" dirty="0">
                <a:latin typeface="Arial" panose="020B0604020202020204" pitchFamily="34" charset="0"/>
                <a:cs typeface="Arial" panose="020B0604020202020204" pitchFamily="34" charset="0"/>
              </a:rPr>
              <a:t>a</a:t>
            </a:r>
            <a:endParaRPr lang="ko-KR" altLang="en-US" sz="1125" b="1" dirty="0">
              <a:latin typeface="Arial" panose="020B0604020202020204" pitchFamily="34" charset="0"/>
              <a:cs typeface="Arial" panose="020B0604020202020204" pitchFamily="34" charset="0"/>
            </a:endParaRPr>
          </a:p>
        </p:txBody>
      </p:sp>
      <p:sp>
        <p:nvSpPr>
          <p:cNvPr id="6" name="TextBox 5"/>
          <p:cNvSpPr txBox="1"/>
          <p:nvPr/>
        </p:nvSpPr>
        <p:spPr>
          <a:xfrm>
            <a:off x="4401" y="0"/>
            <a:ext cx="906844" cy="265457"/>
          </a:xfrm>
          <a:prstGeom prst="rect">
            <a:avLst/>
          </a:prstGeom>
          <a:noFill/>
        </p:spPr>
        <p:txBody>
          <a:bodyPr wrap="square" rtlCol="0">
            <a:spAutoFit/>
          </a:bodyPr>
          <a:lstStyle/>
          <a:p>
            <a:pPr algn="ctr"/>
            <a:r>
              <a:rPr lang="en-US" altLang="ko-KR" sz="1100" b="1" dirty="0" smtClean="0">
                <a:latin typeface="Arial" panose="020B0604020202020204" pitchFamily="34" charset="0"/>
                <a:cs typeface="Arial" panose="020B0604020202020204" pitchFamily="34" charset="0"/>
              </a:rPr>
              <a:t>Figure </a:t>
            </a:r>
            <a:r>
              <a:rPr lang="en-US" altLang="ko-KR" sz="1100" b="1" dirty="0" smtClean="0">
                <a:latin typeface="Arial" panose="020B0604020202020204" pitchFamily="34" charset="0"/>
                <a:cs typeface="Arial" panose="020B0604020202020204" pitchFamily="34" charset="0"/>
              </a:rPr>
              <a:t>S3</a:t>
            </a:r>
            <a:endParaRPr lang="ko-KR" altLang="en-US" sz="1100" b="1" dirty="0">
              <a:latin typeface="Arial" panose="020B0604020202020204" pitchFamily="34" charset="0"/>
              <a:cs typeface="Arial" panose="020B0604020202020204" pitchFamily="34" charset="0"/>
            </a:endParaRPr>
          </a:p>
        </p:txBody>
      </p:sp>
      <p:graphicFrame>
        <p:nvGraphicFramePr>
          <p:cNvPr id="4" name="개체 3"/>
          <p:cNvGraphicFramePr>
            <a:graphicFrameLocks noChangeAspect="1"/>
          </p:cNvGraphicFramePr>
          <p:nvPr>
            <p:extLst>
              <p:ext uri="{D42A27DB-BD31-4B8C-83A1-F6EECF244321}">
                <p14:modId xmlns:p14="http://schemas.microsoft.com/office/powerpoint/2010/main" val="1500828966"/>
              </p:ext>
            </p:extLst>
          </p:nvPr>
        </p:nvGraphicFramePr>
        <p:xfrm>
          <a:off x="1168400" y="920248"/>
          <a:ext cx="4902200" cy="1933575"/>
        </p:xfrm>
        <a:graphic>
          <a:graphicData uri="http://schemas.openxmlformats.org/presentationml/2006/ole">
            <mc:AlternateContent xmlns:mc="http://schemas.openxmlformats.org/markup-compatibility/2006">
              <mc:Choice xmlns:v="urn:schemas-microsoft-com:vml" Requires="v">
                <p:oleObj spid="_x0000_s3098" name="Prism 7" r:id="rId3" imgW="4902888" imgH="1933307" progId="Prism7.Document">
                  <p:embed/>
                </p:oleObj>
              </mc:Choice>
              <mc:Fallback>
                <p:oleObj name="Prism 7" r:id="rId3" imgW="4902888" imgH="1933307" progId="Prism7.Document">
                  <p:embed/>
                  <p:pic>
                    <p:nvPicPr>
                      <p:cNvPr id="4" name="개체 3"/>
                      <p:cNvPicPr/>
                      <p:nvPr/>
                    </p:nvPicPr>
                    <p:blipFill>
                      <a:blip r:embed="rId4"/>
                      <a:stretch>
                        <a:fillRect/>
                      </a:stretch>
                    </p:blipFill>
                    <p:spPr>
                      <a:xfrm>
                        <a:off x="1168400" y="920248"/>
                        <a:ext cx="4902200" cy="1933575"/>
                      </a:xfrm>
                      <a:prstGeom prst="rect">
                        <a:avLst/>
                      </a:prstGeom>
                    </p:spPr>
                  </p:pic>
                </p:oleObj>
              </mc:Fallback>
            </mc:AlternateContent>
          </a:graphicData>
        </a:graphic>
      </p:graphicFrame>
      <p:sp>
        <p:nvSpPr>
          <p:cNvPr id="2" name="직사각형 1"/>
          <p:cNvSpPr/>
          <p:nvPr/>
        </p:nvSpPr>
        <p:spPr>
          <a:xfrm>
            <a:off x="574880" y="2853823"/>
            <a:ext cx="6089240" cy="1631216"/>
          </a:xfrm>
          <a:prstGeom prst="rect">
            <a:avLst/>
          </a:prstGeom>
        </p:spPr>
        <p:txBody>
          <a:bodyPr wrap="square">
            <a:spAutoFit/>
          </a:bodyPr>
          <a:lstStyle/>
          <a:p>
            <a:pPr>
              <a:lnSpc>
                <a:spcPct val="200000"/>
              </a:lnSpc>
              <a:spcAft>
                <a:spcPts val="800"/>
              </a:spcAft>
            </a:pPr>
            <a:r>
              <a:rPr lang="en-US" altLang="ko-KR" sz="1000" b="1" kern="100" dirty="0">
                <a:latin typeface="Times New Roman" panose="02020603050405020304" pitchFamily="18" charset="0"/>
                <a:cs typeface="Times New Roman" panose="02020603050405020304" pitchFamily="18" charset="0"/>
              </a:rPr>
              <a:t>Figure S3</a:t>
            </a:r>
            <a:r>
              <a:rPr lang="en-US" altLang="ko-KR" sz="1000" kern="100" dirty="0" smtClean="0">
                <a:latin typeface="Times New Roman" panose="02020603050405020304" pitchFamily="18" charset="0"/>
                <a:cs typeface="Times New Roman" panose="02020603050405020304" pitchFamily="18" charset="0"/>
              </a:rPr>
              <a:t> </a:t>
            </a:r>
            <a:r>
              <a:rPr lang="en-US" altLang="ko-KR" sz="1000" kern="100" dirty="0">
                <a:latin typeface="Times New Roman" panose="02020603050405020304" pitchFamily="18" charset="0"/>
                <a:cs typeface="Times New Roman" panose="02020603050405020304" pitchFamily="18" charset="0"/>
              </a:rPr>
              <a:t>Effects of </a:t>
            </a:r>
            <a:r>
              <a:rPr lang="en-US" altLang="ko-KR" sz="1000" kern="100" dirty="0" err="1">
                <a:latin typeface="Times New Roman" panose="02020603050405020304" pitchFamily="18" charset="0"/>
                <a:cs typeface="Times New Roman" panose="02020603050405020304" pitchFamily="18" charset="0"/>
              </a:rPr>
              <a:t>rHGF</a:t>
            </a:r>
            <a:r>
              <a:rPr lang="en-US" altLang="ko-KR" sz="1000" kern="100" dirty="0">
                <a:latin typeface="Times New Roman" panose="02020603050405020304" pitchFamily="18" charset="0"/>
                <a:cs typeface="Times New Roman" panose="02020603050405020304" pitchFamily="18" charset="0"/>
              </a:rPr>
              <a:t> or chemical inhibitors measured by WST1 assay in motor cortical cells.</a:t>
            </a:r>
            <a:br>
              <a:rPr lang="en-US" altLang="ko-KR" sz="1000" kern="100" dirty="0">
                <a:latin typeface="Times New Roman" panose="02020603050405020304" pitchFamily="18" charset="0"/>
                <a:cs typeface="Times New Roman" panose="02020603050405020304" pitchFamily="18" charset="0"/>
              </a:rPr>
            </a:br>
            <a:r>
              <a:rPr lang="en-US" altLang="ko-KR" sz="1000" b="1" kern="100" dirty="0">
                <a:latin typeface="Times New Roman" panose="02020603050405020304" pitchFamily="18" charset="0"/>
                <a:cs typeface="Times New Roman" panose="02020603050405020304" pitchFamily="18" charset="0"/>
              </a:rPr>
              <a:t>a </a:t>
            </a:r>
            <a:r>
              <a:rPr lang="en-US" altLang="ko-KR" sz="1000" kern="100" dirty="0">
                <a:latin typeface="Times New Roman" panose="02020603050405020304" pitchFamily="18" charset="0"/>
                <a:cs typeface="Times New Roman" panose="02020603050405020304" pitchFamily="18" charset="0"/>
              </a:rPr>
              <a:t>After dissociating motor cortices of P3 non-TG or TG mice, 1.6x10</a:t>
            </a:r>
            <a:r>
              <a:rPr lang="en-US" altLang="ko-KR" sz="1000" kern="100" baseline="30000" dirty="0">
                <a:latin typeface="Times New Roman" panose="02020603050405020304" pitchFamily="18" charset="0"/>
                <a:cs typeface="Times New Roman" panose="02020603050405020304" pitchFamily="18" charset="0"/>
              </a:rPr>
              <a:t>5</a:t>
            </a:r>
            <a:r>
              <a:rPr lang="en-US" altLang="ko-KR" sz="1000" kern="100" dirty="0">
                <a:latin typeface="Times New Roman" panose="02020603050405020304" pitchFamily="18" charset="0"/>
                <a:cs typeface="Times New Roman" panose="02020603050405020304" pitchFamily="18" charset="0"/>
              </a:rPr>
              <a:t> cells were seeded on PDL-coated 48-well cell plates in the presence of </a:t>
            </a:r>
            <a:r>
              <a:rPr lang="en-US" altLang="ko-KR" sz="1000" kern="100" dirty="0" err="1">
                <a:latin typeface="Times New Roman" panose="02020603050405020304" pitchFamily="18" charset="0"/>
                <a:cs typeface="Times New Roman" panose="02020603050405020304" pitchFamily="18" charset="0"/>
              </a:rPr>
              <a:t>rHGF</a:t>
            </a:r>
            <a:r>
              <a:rPr lang="en-US" altLang="ko-KR" sz="1000" kern="100" dirty="0">
                <a:latin typeface="Times New Roman" panose="02020603050405020304" pitchFamily="18" charset="0"/>
                <a:cs typeface="Times New Roman" panose="02020603050405020304" pitchFamily="18" charset="0"/>
              </a:rPr>
              <a:t> or respective inhibitors. Three days later, WST1 assay was performed. Cell viability was measured using a microplate reader and represented as a bar graph. For the bar graph, values are represented as mean ± SEM. </a:t>
            </a:r>
            <a:r>
              <a:rPr lang="en-US" altLang="ko-KR" sz="1000" i="1" kern="100" dirty="0" err="1">
                <a:latin typeface="Times New Roman" panose="02020603050405020304" pitchFamily="18" charset="0"/>
                <a:cs typeface="Times New Roman" panose="02020603050405020304" pitchFamily="18" charset="0"/>
              </a:rPr>
              <a:t>n.s</a:t>
            </a:r>
            <a:r>
              <a:rPr lang="en-US" altLang="ko-KR" sz="1000" i="1" kern="100" dirty="0">
                <a:latin typeface="Times New Roman" panose="02020603050405020304" pitchFamily="18" charset="0"/>
                <a:cs typeface="Times New Roman" panose="02020603050405020304" pitchFamily="18" charset="0"/>
              </a:rPr>
              <a:t>.</a:t>
            </a:r>
            <a:r>
              <a:rPr lang="en-US" altLang="ko-KR" sz="1000" kern="100" dirty="0">
                <a:latin typeface="Times New Roman" panose="02020603050405020304" pitchFamily="18" charset="0"/>
                <a:cs typeface="Times New Roman" panose="02020603050405020304" pitchFamily="18" charset="0"/>
              </a:rPr>
              <a:t> &gt; 0.05</a:t>
            </a:r>
            <a:endParaRPr lang="ko-KR" altLang="ko-KR" sz="1000" kern="100" dirty="0">
              <a:latin typeface="맑은 고딕" panose="020B0503020000020004" pitchFamily="50" charset="-127"/>
              <a:cs typeface="Times New Roman" panose="02020603050405020304" pitchFamily="18" charset="0"/>
            </a:endParaRPr>
          </a:p>
        </p:txBody>
      </p:sp>
    </p:spTree>
    <p:extLst>
      <p:ext uri="{BB962C8B-B14F-4D97-AF65-F5344CB8AC3E}">
        <p14:creationId xmlns:p14="http://schemas.microsoft.com/office/powerpoint/2010/main" val="25406701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슬라이드 번호 개체 틀 2"/>
          <p:cNvSpPr>
            <a:spLocks noGrp="1"/>
          </p:cNvSpPr>
          <p:nvPr>
            <p:ph type="sldNum" sz="quarter" idx="12"/>
          </p:nvPr>
        </p:nvSpPr>
        <p:spPr/>
        <p:txBody>
          <a:bodyPr/>
          <a:lstStyle/>
          <a:p>
            <a:fld id="{25728C8E-F0B7-4D2B-98B6-06AD420CEC16}" type="slidenum">
              <a:rPr lang="ko-KR" altLang="en-US" smtClean="0"/>
              <a:t>5</a:t>
            </a:fld>
            <a:endParaRPr lang="ko-KR" altLang="en-US" dirty="0"/>
          </a:p>
        </p:txBody>
      </p:sp>
      <p:sp>
        <p:nvSpPr>
          <p:cNvPr id="97" name="TextBox 96"/>
          <p:cNvSpPr txBox="1"/>
          <p:nvPr/>
        </p:nvSpPr>
        <p:spPr>
          <a:xfrm>
            <a:off x="1987513" y="132728"/>
            <a:ext cx="280500" cy="265457"/>
          </a:xfrm>
          <a:prstGeom prst="rect">
            <a:avLst/>
          </a:prstGeom>
          <a:noFill/>
        </p:spPr>
        <p:txBody>
          <a:bodyPr wrap="square" rtlCol="0">
            <a:spAutoFit/>
          </a:bodyPr>
          <a:lstStyle/>
          <a:p>
            <a:pPr algn="ctr"/>
            <a:r>
              <a:rPr lang="en-US" altLang="ko-KR" sz="1125" b="1" dirty="0">
                <a:latin typeface="Arial" panose="020B0604020202020204" pitchFamily="34" charset="0"/>
                <a:cs typeface="Arial" panose="020B0604020202020204" pitchFamily="34" charset="0"/>
              </a:rPr>
              <a:t>a</a:t>
            </a:r>
            <a:endParaRPr lang="ko-KR" altLang="en-US" sz="1125" b="1" dirty="0">
              <a:latin typeface="Arial" panose="020B0604020202020204" pitchFamily="34" charset="0"/>
              <a:cs typeface="Arial" panose="020B0604020202020204" pitchFamily="34" charset="0"/>
            </a:endParaRPr>
          </a:p>
        </p:txBody>
      </p:sp>
      <p:sp>
        <p:nvSpPr>
          <p:cNvPr id="46" name="TextBox 45"/>
          <p:cNvSpPr txBox="1"/>
          <p:nvPr/>
        </p:nvSpPr>
        <p:spPr>
          <a:xfrm>
            <a:off x="4401" y="0"/>
            <a:ext cx="906844" cy="265457"/>
          </a:xfrm>
          <a:prstGeom prst="rect">
            <a:avLst/>
          </a:prstGeom>
          <a:noFill/>
        </p:spPr>
        <p:txBody>
          <a:bodyPr wrap="square" rtlCol="0">
            <a:spAutoFit/>
          </a:bodyPr>
          <a:lstStyle/>
          <a:p>
            <a:pPr algn="ctr"/>
            <a:r>
              <a:rPr lang="en-US" altLang="ko-KR" sz="1100" b="1" dirty="0" smtClean="0">
                <a:latin typeface="Arial" panose="020B0604020202020204" pitchFamily="34" charset="0"/>
                <a:cs typeface="Arial" panose="020B0604020202020204" pitchFamily="34" charset="0"/>
              </a:rPr>
              <a:t>Figure </a:t>
            </a:r>
            <a:r>
              <a:rPr lang="en-US" altLang="ko-KR" sz="1100" b="1" dirty="0" smtClean="0">
                <a:latin typeface="Arial" panose="020B0604020202020204" pitchFamily="34" charset="0"/>
                <a:cs typeface="Arial" panose="020B0604020202020204" pitchFamily="34" charset="0"/>
              </a:rPr>
              <a:t>S4</a:t>
            </a:r>
            <a:endParaRPr lang="ko-KR" altLang="en-US" sz="1100" b="1" dirty="0">
              <a:latin typeface="Arial" panose="020B0604020202020204" pitchFamily="34" charset="0"/>
              <a:cs typeface="Arial" panose="020B0604020202020204" pitchFamily="34" charset="0"/>
            </a:endParaRPr>
          </a:p>
        </p:txBody>
      </p:sp>
      <p:grpSp>
        <p:nvGrpSpPr>
          <p:cNvPr id="4" name="그룹 3"/>
          <p:cNvGrpSpPr/>
          <p:nvPr/>
        </p:nvGrpSpPr>
        <p:grpSpPr>
          <a:xfrm>
            <a:off x="2183230" y="226994"/>
            <a:ext cx="2909643" cy="2620741"/>
            <a:chOff x="1198980" y="1500871"/>
            <a:chExt cx="2909643" cy="2620741"/>
          </a:xfrm>
        </p:grpSpPr>
        <p:pic>
          <p:nvPicPr>
            <p:cNvPr id="55" name="그림 54"/>
            <p:cNvPicPr>
              <a:picLocks noChangeAspect="1"/>
            </p:cNvPicPr>
            <p:nvPr/>
          </p:nvPicPr>
          <p:blipFill>
            <a:blip r:embed="rId2">
              <a:grayscl/>
            </a:blip>
            <a:stretch>
              <a:fillRect/>
            </a:stretch>
          </p:blipFill>
          <p:spPr>
            <a:xfrm>
              <a:off x="1198980" y="3937602"/>
              <a:ext cx="2282898" cy="155416"/>
            </a:xfrm>
            <a:prstGeom prst="rect">
              <a:avLst/>
            </a:prstGeom>
            <a:ln>
              <a:solidFill>
                <a:schemeClr val="tx1"/>
              </a:solidFill>
            </a:ln>
          </p:spPr>
        </p:pic>
        <p:sp>
          <p:nvSpPr>
            <p:cNvPr id="64" name="TextBox 63"/>
            <p:cNvSpPr txBox="1"/>
            <p:nvPr/>
          </p:nvSpPr>
          <p:spPr>
            <a:xfrm>
              <a:off x="3514307" y="3906168"/>
              <a:ext cx="566015"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TUJ1</a:t>
              </a:r>
            </a:p>
          </p:txBody>
        </p:sp>
        <p:cxnSp>
          <p:nvCxnSpPr>
            <p:cNvPr id="65" name="직선 연결선 64"/>
            <p:cNvCxnSpPr/>
            <p:nvPr/>
          </p:nvCxnSpPr>
          <p:spPr>
            <a:xfrm rot="5400000">
              <a:off x="3521182" y="3984052"/>
              <a:ext cx="0" cy="7350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66" name="그림 65"/>
            <p:cNvPicPr>
              <a:picLocks noChangeAspect="1"/>
            </p:cNvPicPr>
            <p:nvPr/>
          </p:nvPicPr>
          <p:blipFill>
            <a:blip r:embed="rId3">
              <a:grayscl/>
            </a:blip>
            <a:stretch>
              <a:fillRect/>
            </a:stretch>
          </p:blipFill>
          <p:spPr>
            <a:xfrm>
              <a:off x="1198980" y="2495595"/>
              <a:ext cx="2282898" cy="247796"/>
            </a:xfrm>
            <a:prstGeom prst="rect">
              <a:avLst/>
            </a:prstGeom>
            <a:ln>
              <a:solidFill>
                <a:schemeClr val="tx1"/>
              </a:solidFill>
            </a:ln>
          </p:spPr>
        </p:pic>
        <p:pic>
          <p:nvPicPr>
            <p:cNvPr id="68" name="그림 67"/>
            <p:cNvPicPr>
              <a:picLocks noChangeAspect="1"/>
            </p:cNvPicPr>
            <p:nvPr/>
          </p:nvPicPr>
          <p:blipFill>
            <a:blip r:embed="rId4">
              <a:grayscl/>
            </a:blip>
            <a:stretch>
              <a:fillRect/>
            </a:stretch>
          </p:blipFill>
          <p:spPr>
            <a:xfrm>
              <a:off x="1198980" y="1924739"/>
              <a:ext cx="2282898" cy="271775"/>
            </a:xfrm>
            <a:prstGeom prst="rect">
              <a:avLst/>
            </a:prstGeom>
            <a:ln>
              <a:solidFill>
                <a:schemeClr val="tx1"/>
              </a:solidFill>
            </a:ln>
          </p:spPr>
        </p:pic>
        <p:sp>
          <p:nvSpPr>
            <p:cNvPr id="70" name="TextBox 69"/>
            <p:cNvSpPr txBox="1"/>
            <p:nvPr/>
          </p:nvSpPr>
          <p:spPr>
            <a:xfrm>
              <a:off x="3486006" y="1921181"/>
              <a:ext cx="622617"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p-STAT3</a:t>
              </a:r>
            </a:p>
          </p:txBody>
        </p:sp>
        <p:sp>
          <p:nvSpPr>
            <p:cNvPr id="73" name="TextBox 72"/>
            <p:cNvSpPr txBox="1"/>
            <p:nvPr/>
          </p:nvSpPr>
          <p:spPr>
            <a:xfrm>
              <a:off x="3514307" y="2505692"/>
              <a:ext cx="566015"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p-</a:t>
              </a:r>
              <a:r>
                <a:rPr lang="en-US" altLang="ko-KR" sz="800" b="1" dirty="0" err="1">
                  <a:latin typeface="Arial" panose="020B0604020202020204" pitchFamily="34" charset="0"/>
                  <a:cs typeface="Arial" panose="020B0604020202020204" pitchFamily="34" charset="0"/>
                </a:rPr>
                <a:t>cJun</a:t>
              </a:r>
              <a:endParaRPr lang="en-US" altLang="ko-KR" sz="800" b="1" dirty="0">
                <a:latin typeface="Arial" panose="020B0604020202020204" pitchFamily="34" charset="0"/>
                <a:cs typeface="Arial" panose="020B0604020202020204" pitchFamily="34" charset="0"/>
              </a:endParaRPr>
            </a:p>
          </p:txBody>
        </p:sp>
        <p:cxnSp>
          <p:nvCxnSpPr>
            <p:cNvPr id="74" name="직선 연결선 73"/>
            <p:cNvCxnSpPr/>
            <p:nvPr/>
          </p:nvCxnSpPr>
          <p:spPr>
            <a:xfrm rot="5400000">
              <a:off x="3521182" y="2582739"/>
              <a:ext cx="0" cy="7350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75" name="그림 74"/>
            <p:cNvPicPr>
              <a:picLocks noChangeAspect="1"/>
            </p:cNvPicPr>
            <p:nvPr/>
          </p:nvPicPr>
          <p:blipFill>
            <a:blip r:embed="rId5">
              <a:grayscl/>
            </a:blip>
            <a:stretch>
              <a:fillRect/>
            </a:stretch>
          </p:blipFill>
          <p:spPr>
            <a:xfrm>
              <a:off x="1198980" y="2770459"/>
              <a:ext cx="2282898" cy="235997"/>
            </a:xfrm>
            <a:prstGeom prst="rect">
              <a:avLst/>
            </a:prstGeom>
            <a:ln>
              <a:solidFill>
                <a:schemeClr val="tx1"/>
              </a:solidFill>
            </a:ln>
          </p:spPr>
        </p:pic>
        <p:pic>
          <p:nvPicPr>
            <p:cNvPr id="76" name="그림 75"/>
            <p:cNvPicPr>
              <a:picLocks noChangeAspect="1"/>
            </p:cNvPicPr>
            <p:nvPr/>
          </p:nvPicPr>
          <p:blipFill>
            <a:blip r:embed="rId6">
              <a:grayscl/>
            </a:blip>
            <a:stretch>
              <a:fillRect/>
            </a:stretch>
          </p:blipFill>
          <p:spPr>
            <a:xfrm>
              <a:off x="1198980" y="2223582"/>
              <a:ext cx="2282898" cy="244945"/>
            </a:xfrm>
            <a:prstGeom prst="rect">
              <a:avLst/>
            </a:prstGeom>
            <a:ln>
              <a:solidFill>
                <a:schemeClr val="tx1"/>
              </a:solidFill>
            </a:ln>
          </p:spPr>
        </p:pic>
        <p:sp>
          <p:nvSpPr>
            <p:cNvPr id="78" name="TextBox 77"/>
            <p:cNvSpPr txBox="1"/>
            <p:nvPr/>
          </p:nvSpPr>
          <p:spPr>
            <a:xfrm>
              <a:off x="3514307" y="2260070"/>
              <a:ext cx="566015"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STAT3</a:t>
              </a:r>
            </a:p>
          </p:txBody>
        </p:sp>
        <p:cxnSp>
          <p:nvCxnSpPr>
            <p:cNvPr id="80" name="직선 연결선 79"/>
            <p:cNvCxnSpPr/>
            <p:nvPr/>
          </p:nvCxnSpPr>
          <p:spPr>
            <a:xfrm rot="5400000">
              <a:off x="3521182" y="2325935"/>
              <a:ext cx="0" cy="7350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3" name="TextBox 82"/>
            <p:cNvSpPr txBox="1"/>
            <p:nvPr/>
          </p:nvSpPr>
          <p:spPr>
            <a:xfrm>
              <a:off x="3514307" y="2773465"/>
              <a:ext cx="566015" cy="215444"/>
            </a:xfrm>
            <a:prstGeom prst="rect">
              <a:avLst/>
            </a:prstGeom>
            <a:noFill/>
          </p:spPr>
          <p:txBody>
            <a:bodyPr wrap="square" rtlCol="0">
              <a:spAutoFit/>
            </a:bodyPr>
            <a:lstStyle/>
            <a:p>
              <a:pPr algn="ctr"/>
              <a:r>
                <a:rPr lang="en-US" altLang="ko-KR" sz="800" b="1" dirty="0" err="1">
                  <a:latin typeface="Arial" panose="020B0604020202020204" pitchFamily="34" charset="0"/>
                  <a:cs typeface="Arial" panose="020B0604020202020204" pitchFamily="34" charset="0"/>
                </a:rPr>
                <a:t>cJun</a:t>
              </a:r>
              <a:endParaRPr lang="en-US" altLang="ko-KR" sz="800" b="1" dirty="0">
                <a:latin typeface="Arial" panose="020B0604020202020204" pitchFamily="34" charset="0"/>
                <a:cs typeface="Arial" panose="020B0604020202020204" pitchFamily="34" charset="0"/>
              </a:endParaRPr>
            </a:p>
          </p:txBody>
        </p:sp>
        <p:cxnSp>
          <p:nvCxnSpPr>
            <p:cNvPr id="84" name="직선 연결선 83"/>
            <p:cNvCxnSpPr/>
            <p:nvPr/>
          </p:nvCxnSpPr>
          <p:spPr>
            <a:xfrm rot="5400000">
              <a:off x="3521182" y="2859711"/>
              <a:ext cx="0" cy="7350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85" name="그림 84"/>
            <p:cNvPicPr>
              <a:picLocks noChangeAspect="1"/>
            </p:cNvPicPr>
            <p:nvPr/>
          </p:nvPicPr>
          <p:blipFill>
            <a:blip r:embed="rId7">
              <a:grayscl/>
            </a:blip>
            <a:stretch>
              <a:fillRect/>
            </a:stretch>
          </p:blipFill>
          <p:spPr>
            <a:xfrm>
              <a:off x="1198980" y="3600988"/>
              <a:ext cx="2282898" cy="309544"/>
            </a:xfrm>
            <a:prstGeom prst="rect">
              <a:avLst/>
            </a:prstGeom>
            <a:ln>
              <a:solidFill>
                <a:schemeClr val="tx1"/>
              </a:solidFill>
            </a:ln>
          </p:spPr>
        </p:pic>
        <p:pic>
          <p:nvPicPr>
            <p:cNvPr id="86" name="그림 85"/>
            <p:cNvPicPr>
              <a:picLocks noChangeAspect="1"/>
            </p:cNvPicPr>
            <p:nvPr/>
          </p:nvPicPr>
          <p:blipFill>
            <a:blip r:embed="rId8">
              <a:grayscl/>
            </a:blip>
            <a:stretch>
              <a:fillRect/>
            </a:stretch>
          </p:blipFill>
          <p:spPr>
            <a:xfrm>
              <a:off x="1198980" y="3033524"/>
              <a:ext cx="2282898" cy="241668"/>
            </a:xfrm>
            <a:prstGeom prst="rect">
              <a:avLst/>
            </a:prstGeom>
            <a:ln>
              <a:solidFill>
                <a:schemeClr val="tx1"/>
              </a:solidFill>
            </a:ln>
          </p:spPr>
        </p:pic>
        <p:sp>
          <p:nvSpPr>
            <p:cNvPr id="88" name="TextBox 87"/>
            <p:cNvSpPr txBox="1"/>
            <p:nvPr/>
          </p:nvSpPr>
          <p:spPr>
            <a:xfrm>
              <a:off x="3486006" y="3044061"/>
              <a:ext cx="622617"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p-GSK3b</a:t>
              </a:r>
            </a:p>
          </p:txBody>
        </p:sp>
        <p:cxnSp>
          <p:nvCxnSpPr>
            <p:cNvPr id="89" name="직선 연결선 88"/>
            <p:cNvCxnSpPr/>
            <p:nvPr/>
          </p:nvCxnSpPr>
          <p:spPr>
            <a:xfrm rot="5400000">
              <a:off x="3521182" y="3127461"/>
              <a:ext cx="0" cy="7350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1" name="TextBox 90"/>
            <p:cNvSpPr txBox="1"/>
            <p:nvPr/>
          </p:nvSpPr>
          <p:spPr>
            <a:xfrm>
              <a:off x="3514307" y="3666249"/>
              <a:ext cx="566015" cy="215444"/>
            </a:xfrm>
            <a:prstGeom prst="rect">
              <a:avLst/>
            </a:prstGeom>
            <a:noFill/>
          </p:spPr>
          <p:txBody>
            <a:bodyPr wrap="square" rtlCol="0">
              <a:spAutoFit/>
            </a:bodyPr>
            <a:lstStyle/>
            <a:p>
              <a:pPr algn="ctr"/>
              <a:r>
                <a:rPr lang="en-US" altLang="ko-KR" sz="800" b="1" dirty="0" err="1">
                  <a:latin typeface="Arial" panose="020B0604020202020204" pitchFamily="34" charset="0"/>
                  <a:cs typeface="Arial" panose="020B0604020202020204" pitchFamily="34" charset="0"/>
                </a:rPr>
                <a:t>IKBa</a:t>
              </a:r>
              <a:endParaRPr lang="en-US" altLang="ko-KR" sz="800" b="1" dirty="0">
                <a:latin typeface="Arial" panose="020B0604020202020204" pitchFamily="34" charset="0"/>
                <a:cs typeface="Arial" panose="020B0604020202020204" pitchFamily="34" charset="0"/>
              </a:endParaRPr>
            </a:p>
          </p:txBody>
        </p:sp>
        <p:cxnSp>
          <p:nvCxnSpPr>
            <p:cNvPr id="92" name="직선 연결선 91"/>
            <p:cNvCxnSpPr/>
            <p:nvPr/>
          </p:nvCxnSpPr>
          <p:spPr>
            <a:xfrm rot="5400000">
              <a:off x="3521182" y="3738059"/>
              <a:ext cx="0" cy="7350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93" name="그림 92"/>
            <p:cNvPicPr>
              <a:picLocks noChangeAspect="1"/>
            </p:cNvPicPr>
            <p:nvPr/>
          </p:nvPicPr>
          <p:blipFill>
            <a:blip r:embed="rId9"/>
            <a:stretch>
              <a:fillRect/>
            </a:stretch>
          </p:blipFill>
          <p:spPr>
            <a:xfrm>
              <a:off x="1198980" y="3302260"/>
              <a:ext cx="2282898" cy="271660"/>
            </a:xfrm>
            <a:prstGeom prst="rect">
              <a:avLst/>
            </a:prstGeom>
            <a:ln>
              <a:solidFill>
                <a:schemeClr val="tx1"/>
              </a:solidFill>
            </a:ln>
          </p:spPr>
        </p:pic>
        <p:sp>
          <p:nvSpPr>
            <p:cNvPr id="95" name="TextBox 94"/>
            <p:cNvSpPr txBox="1"/>
            <p:nvPr/>
          </p:nvSpPr>
          <p:spPr>
            <a:xfrm>
              <a:off x="3514307" y="3324266"/>
              <a:ext cx="566015"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GSK3b</a:t>
              </a:r>
            </a:p>
          </p:txBody>
        </p:sp>
        <p:cxnSp>
          <p:nvCxnSpPr>
            <p:cNvPr id="96" name="직선 연결선 95"/>
            <p:cNvCxnSpPr/>
            <p:nvPr/>
          </p:nvCxnSpPr>
          <p:spPr>
            <a:xfrm rot="5400000">
              <a:off x="3521182" y="3400762"/>
              <a:ext cx="0" cy="7350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1766846" y="1687300"/>
              <a:ext cx="889136"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rAAV1-C</a:t>
              </a:r>
            </a:p>
          </p:txBody>
        </p:sp>
        <p:sp>
          <p:nvSpPr>
            <p:cNvPr id="79" name="TextBox 78"/>
            <p:cNvSpPr txBox="1"/>
            <p:nvPr/>
          </p:nvSpPr>
          <p:spPr>
            <a:xfrm>
              <a:off x="1222041" y="1500871"/>
              <a:ext cx="577066"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non-TG</a:t>
              </a:r>
            </a:p>
          </p:txBody>
        </p:sp>
        <p:sp>
          <p:nvSpPr>
            <p:cNvPr id="98" name="TextBox 97"/>
            <p:cNvSpPr txBox="1"/>
            <p:nvPr/>
          </p:nvSpPr>
          <p:spPr>
            <a:xfrm>
              <a:off x="2213096" y="1500871"/>
              <a:ext cx="768075"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SOD1-G93A</a:t>
              </a:r>
            </a:p>
          </p:txBody>
        </p:sp>
        <p:sp>
          <p:nvSpPr>
            <p:cNvPr id="101" name="TextBox 100"/>
            <p:cNvSpPr txBox="1"/>
            <p:nvPr/>
          </p:nvSpPr>
          <p:spPr>
            <a:xfrm>
              <a:off x="2640301" y="1687300"/>
              <a:ext cx="808308" cy="215444"/>
            </a:xfrm>
            <a:prstGeom prst="rect">
              <a:avLst/>
            </a:prstGeom>
            <a:noFill/>
          </p:spPr>
          <p:txBody>
            <a:bodyPr wrap="square" rtlCol="0">
              <a:spAutoFit/>
            </a:bodyPr>
            <a:lstStyle/>
            <a:p>
              <a:pPr algn="ctr"/>
              <a:r>
                <a:rPr lang="en-US" altLang="ko-KR" sz="800" b="1" dirty="0">
                  <a:latin typeface="Arial" panose="020B0604020202020204" pitchFamily="34" charset="0"/>
                  <a:cs typeface="Arial" panose="020B0604020202020204" pitchFamily="34" charset="0"/>
                </a:rPr>
                <a:t>rAAV1-HGF</a:t>
              </a:r>
            </a:p>
          </p:txBody>
        </p:sp>
        <p:grpSp>
          <p:nvGrpSpPr>
            <p:cNvPr id="108" name="그룹 107"/>
            <p:cNvGrpSpPr/>
            <p:nvPr/>
          </p:nvGrpSpPr>
          <p:grpSpPr>
            <a:xfrm>
              <a:off x="1837260" y="1780494"/>
              <a:ext cx="79657" cy="79657"/>
              <a:chOff x="1545044" y="4945416"/>
              <a:chExt cx="79657" cy="79657"/>
            </a:xfrm>
          </p:grpSpPr>
          <p:cxnSp>
            <p:nvCxnSpPr>
              <p:cNvPr id="119" name="직선 연결선 118"/>
              <p:cNvCxnSpPr/>
              <p:nvPr/>
            </p:nvCxnSpPr>
            <p:spPr>
              <a:xfrm>
                <a:off x="1545044" y="4948521"/>
                <a:ext cx="7965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직선 연결선 119"/>
              <p:cNvCxnSpPr/>
              <p:nvPr/>
            </p:nvCxnSpPr>
            <p:spPr>
              <a:xfrm rot="5400000">
                <a:off x="1505215" y="4985245"/>
                <a:ext cx="7965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9" name="그룹 108"/>
            <p:cNvGrpSpPr/>
            <p:nvPr/>
          </p:nvGrpSpPr>
          <p:grpSpPr>
            <a:xfrm>
              <a:off x="2517478" y="1780494"/>
              <a:ext cx="79657" cy="79657"/>
              <a:chOff x="2225262" y="4945416"/>
              <a:chExt cx="79657" cy="79657"/>
            </a:xfrm>
          </p:grpSpPr>
          <p:cxnSp>
            <p:nvCxnSpPr>
              <p:cNvPr id="117" name="직선 연결선 116"/>
              <p:cNvCxnSpPr/>
              <p:nvPr/>
            </p:nvCxnSpPr>
            <p:spPr>
              <a:xfrm>
                <a:off x="2225262" y="4948521"/>
                <a:ext cx="7965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직선 연결선 117"/>
              <p:cNvCxnSpPr/>
              <p:nvPr/>
            </p:nvCxnSpPr>
            <p:spPr>
              <a:xfrm rot="5400000">
                <a:off x="2265090" y="4985245"/>
                <a:ext cx="7965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10" name="그룹 109"/>
            <p:cNvGrpSpPr/>
            <p:nvPr/>
          </p:nvGrpSpPr>
          <p:grpSpPr>
            <a:xfrm>
              <a:off x="2669878" y="1780494"/>
              <a:ext cx="79657" cy="79657"/>
              <a:chOff x="2377662" y="4945416"/>
              <a:chExt cx="79657" cy="79657"/>
            </a:xfrm>
          </p:grpSpPr>
          <p:cxnSp>
            <p:nvCxnSpPr>
              <p:cNvPr id="115" name="직선 연결선 114"/>
              <p:cNvCxnSpPr/>
              <p:nvPr/>
            </p:nvCxnSpPr>
            <p:spPr>
              <a:xfrm>
                <a:off x="2377662" y="4948521"/>
                <a:ext cx="7965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6" name="직선 연결선 115"/>
              <p:cNvCxnSpPr/>
              <p:nvPr/>
            </p:nvCxnSpPr>
            <p:spPr>
              <a:xfrm rot="5400000">
                <a:off x="2337833" y="4985245"/>
                <a:ext cx="7965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11" name="그룹 110"/>
            <p:cNvGrpSpPr/>
            <p:nvPr/>
          </p:nvGrpSpPr>
          <p:grpSpPr>
            <a:xfrm>
              <a:off x="3334464" y="1780494"/>
              <a:ext cx="79657" cy="79657"/>
              <a:chOff x="3042248" y="4945416"/>
              <a:chExt cx="79657" cy="79657"/>
            </a:xfrm>
          </p:grpSpPr>
          <p:cxnSp>
            <p:nvCxnSpPr>
              <p:cNvPr id="113" name="직선 연결선 112"/>
              <p:cNvCxnSpPr/>
              <p:nvPr/>
            </p:nvCxnSpPr>
            <p:spPr>
              <a:xfrm>
                <a:off x="3042248" y="4948521"/>
                <a:ext cx="7965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직선 연결선 113"/>
              <p:cNvCxnSpPr/>
              <p:nvPr/>
            </p:nvCxnSpPr>
            <p:spPr>
              <a:xfrm rot="5400000">
                <a:off x="3082076" y="4985245"/>
                <a:ext cx="7965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21" name="직선 연결선 120"/>
            <p:cNvCxnSpPr/>
            <p:nvPr/>
          </p:nvCxnSpPr>
          <p:spPr>
            <a:xfrm rot="5400000">
              <a:off x="3521182" y="1994583"/>
              <a:ext cx="0" cy="7350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56" name="그룹 55"/>
          <p:cNvGrpSpPr/>
          <p:nvPr/>
        </p:nvGrpSpPr>
        <p:grpSpPr>
          <a:xfrm rot="16200000">
            <a:off x="2455673" y="100161"/>
            <a:ext cx="77793" cy="551169"/>
            <a:chOff x="437651" y="954894"/>
            <a:chExt cx="77793" cy="1429589"/>
          </a:xfrm>
        </p:grpSpPr>
        <p:cxnSp>
          <p:nvCxnSpPr>
            <p:cNvPr id="57" name="꺾인 연결선 56"/>
            <p:cNvCxnSpPr/>
            <p:nvPr/>
          </p:nvCxnSpPr>
          <p:spPr>
            <a:xfrm rot="10800000" flipH="1" flipV="1">
              <a:off x="437654" y="954894"/>
              <a:ext cx="77790" cy="167161"/>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꺾인 연결선 57"/>
            <p:cNvCxnSpPr/>
            <p:nvPr/>
          </p:nvCxnSpPr>
          <p:spPr>
            <a:xfrm flipV="1">
              <a:off x="437651" y="2217322"/>
              <a:ext cx="77790" cy="167161"/>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59" name="그룹 58"/>
          <p:cNvGrpSpPr/>
          <p:nvPr/>
        </p:nvGrpSpPr>
        <p:grpSpPr>
          <a:xfrm rot="16200000">
            <a:off x="3570413" y="-411886"/>
            <a:ext cx="77795" cy="1575261"/>
            <a:chOff x="437650" y="618838"/>
            <a:chExt cx="77795" cy="2096672"/>
          </a:xfrm>
        </p:grpSpPr>
        <p:cxnSp>
          <p:nvCxnSpPr>
            <p:cNvPr id="60" name="꺾인 연결선 59"/>
            <p:cNvCxnSpPr/>
            <p:nvPr/>
          </p:nvCxnSpPr>
          <p:spPr>
            <a:xfrm rot="10800000" flipH="1" flipV="1">
              <a:off x="437655" y="618838"/>
              <a:ext cx="77790" cy="433576"/>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꺾인 연결선 60"/>
            <p:cNvCxnSpPr/>
            <p:nvPr/>
          </p:nvCxnSpPr>
          <p:spPr>
            <a:xfrm flipV="1">
              <a:off x="437650" y="2281934"/>
              <a:ext cx="77790" cy="433576"/>
            </a:xfrm>
            <a:prstGeom prst="bentConnector2">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직사각형 1"/>
          <p:cNvSpPr/>
          <p:nvPr/>
        </p:nvSpPr>
        <p:spPr>
          <a:xfrm>
            <a:off x="388321" y="3071781"/>
            <a:ext cx="5872716" cy="1015663"/>
          </a:xfrm>
          <a:prstGeom prst="rect">
            <a:avLst/>
          </a:prstGeom>
        </p:spPr>
        <p:txBody>
          <a:bodyPr wrap="square">
            <a:spAutoFit/>
          </a:bodyPr>
          <a:lstStyle/>
          <a:p>
            <a:pPr>
              <a:lnSpc>
                <a:spcPct val="200000"/>
              </a:lnSpc>
              <a:spcAft>
                <a:spcPts val="800"/>
              </a:spcAft>
            </a:pPr>
            <a:r>
              <a:rPr lang="en-US" altLang="ko-KR" sz="1000" b="1" kern="100" dirty="0">
                <a:latin typeface="Times New Roman" panose="02020603050405020304" pitchFamily="18" charset="0"/>
                <a:cs typeface="Times New Roman" panose="02020603050405020304" pitchFamily="18" charset="0"/>
              </a:rPr>
              <a:t>Figure S4 </a:t>
            </a:r>
            <a:r>
              <a:rPr lang="en-US" altLang="ko-KR" sz="1000" kern="100" dirty="0">
                <a:latin typeface="Times New Roman" panose="02020603050405020304" pitchFamily="18" charset="0"/>
                <a:cs typeface="Times New Roman" panose="02020603050405020304" pitchFamily="18" charset="0"/>
              </a:rPr>
              <a:t>Western blot analysis in the LSC after IT delivery of rAAV1-HGF.</a:t>
            </a:r>
            <a:br>
              <a:rPr lang="en-US" altLang="ko-KR" sz="1000" kern="100" dirty="0">
                <a:latin typeface="Times New Roman" panose="02020603050405020304" pitchFamily="18" charset="0"/>
                <a:cs typeface="Times New Roman" panose="02020603050405020304" pitchFamily="18" charset="0"/>
              </a:rPr>
            </a:br>
            <a:r>
              <a:rPr lang="en-US" altLang="ko-KR" sz="1000" b="1" kern="100" dirty="0">
                <a:latin typeface="Times New Roman" panose="02020603050405020304" pitchFamily="18" charset="0"/>
                <a:cs typeface="Times New Roman" panose="02020603050405020304" pitchFamily="18" charset="0"/>
              </a:rPr>
              <a:t>a</a:t>
            </a:r>
            <a:r>
              <a:rPr lang="en-US" altLang="ko-KR" sz="1000" kern="100" dirty="0">
                <a:latin typeface="Times New Roman" panose="02020603050405020304" pitchFamily="18" charset="0"/>
                <a:cs typeface="Times New Roman" panose="02020603050405020304" pitchFamily="18" charset="0"/>
              </a:rPr>
              <a:t> non-TG or TG mice at P60 were </a:t>
            </a:r>
            <a:r>
              <a:rPr lang="en-US" altLang="ko-KR" sz="1000" kern="100" dirty="0" err="1">
                <a:latin typeface="Times New Roman" panose="02020603050405020304" pitchFamily="18" charset="0"/>
                <a:cs typeface="Times New Roman" panose="02020603050405020304" pitchFamily="18" charset="0"/>
              </a:rPr>
              <a:t>intrathecally</a:t>
            </a:r>
            <a:r>
              <a:rPr lang="en-US" altLang="ko-KR" sz="1000" kern="100" dirty="0">
                <a:latin typeface="Times New Roman" panose="02020603050405020304" pitchFamily="18" charset="0"/>
                <a:cs typeface="Times New Roman" panose="02020603050405020304" pitchFamily="18" charset="0"/>
              </a:rPr>
              <a:t> injected with 5x10</a:t>
            </a:r>
            <a:r>
              <a:rPr lang="en-US" altLang="ko-KR" sz="1000" kern="100" baseline="30000" dirty="0">
                <a:latin typeface="Times New Roman" panose="02020603050405020304" pitchFamily="18" charset="0"/>
                <a:cs typeface="Times New Roman" panose="02020603050405020304" pitchFamily="18" charset="0"/>
              </a:rPr>
              <a:t>9</a:t>
            </a:r>
            <a:r>
              <a:rPr lang="en-US" altLang="ko-KR" sz="1000" kern="100" dirty="0">
                <a:latin typeface="Times New Roman" panose="02020603050405020304" pitchFamily="18" charset="0"/>
                <a:cs typeface="Times New Roman" panose="02020603050405020304" pitchFamily="18" charset="0"/>
              </a:rPr>
              <a:t> GC of rAAV1-C or rAAV1-HGF. The LSCs were collected at P100. Total proteins were extracted and subjected to Western blot analysis</a:t>
            </a:r>
            <a:endParaRPr lang="ko-KR" altLang="ko-KR" sz="1000" kern="100" dirty="0">
              <a:latin typeface="맑은 고딕" panose="020B0503020000020004" pitchFamily="50" charset="-127"/>
              <a:cs typeface="Times New Roman" panose="02020603050405020304" pitchFamily="18" charset="0"/>
            </a:endParaRPr>
          </a:p>
        </p:txBody>
      </p:sp>
    </p:spTree>
    <p:extLst>
      <p:ext uri="{BB962C8B-B14F-4D97-AF65-F5344CB8AC3E}">
        <p14:creationId xmlns:p14="http://schemas.microsoft.com/office/powerpoint/2010/main" val="38072849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슬라이드 번호 개체 틀 2"/>
          <p:cNvSpPr>
            <a:spLocks noGrp="1"/>
          </p:cNvSpPr>
          <p:nvPr>
            <p:ph type="sldNum" sz="quarter" idx="12"/>
          </p:nvPr>
        </p:nvSpPr>
        <p:spPr/>
        <p:txBody>
          <a:bodyPr/>
          <a:lstStyle/>
          <a:p>
            <a:fld id="{25728C8E-F0B7-4D2B-98B6-06AD420CEC16}" type="slidenum">
              <a:rPr lang="ko-KR" altLang="en-US" smtClean="0"/>
              <a:t>6</a:t>
            </a:fld>
            <a:endParaRPr lang="ko-KR" altLang="en-US"/>
          </a:p>
        </p:txBody>
      </p:sp>
      <p:grpSp>
        <p:nvGrpSpPr>
          <p:cNvPr id="2" name="그룹 1"/>
          <p:cNvGrpSpPr/>
          <p:nvPr/>
        </p:nvGrpSpPr>
        <p:grpSpPr>
          <a:xfrm>
            <a:off x="1733759" y="100013"/>
            <a:ext cx="3189079" cy="3670300"/>
            <a:chOff x="2248195" y="-3627028"/>
            <a:chExt cx="4685517" cy="5392543"/>
          </a:xfrm>
        </p:grpSpPr>
        <p:graphicFrame>
          <p:nvGraphicFramePr>
            <p:cNvPr id="6" name="개체 5"/>
            <p:cNvGraphicFramePr>
              <a:graphicFrameLocks noChangeAspect="1"/>
            </p:cNvGraphicFramePr>
            <p:nvPr>
              <p:extLst>
                <p:ext uri="{D42A27DB-BD31-4B8C-83A1-F6EECF244321}">
                  <p14:modId xmlns:p14="http://schemas.microsoft.com/office/powerpoint/2010/main" val="1215152278"/>
                </p:ext>
              </p:extLst>
            </p:nvPr>
          </p:nvGraphicFramePr>
          <p:xfrm>
            <a:off x="4011194" y="-3627028"/>
            <a:ext cx="2922518" cy="5392543"/>
          </p:xfrm>
          <a:graphic>
            <a:graphicData uri="http://schemas.openxmlformats.org/presentationml/2006/ole">
              <mc:AlternateContent xmlns:mc="http://schemas.openxmlformats.org/markup-compatibility/2006">
                <mc:Choice xmlns:v="urn:schemas-microsoft-com:vml" Requires="v">
                  <p:oleObj spid="_x0000_s4122" name="Prism 7" r:id="rId3" imgW="4399778" imgH="8114271" progId="Prism7.Document">
                    <p:embed/>
                  </p:oleObj>
                </mc:Choice>
                <mc:Fallback>
                  <p:oleObj name="Prism 7" r:id="rId3" imgW="4399778" imgH="8114271" progId="Prism7.Document">
                    <p:embed/>
                    <p:pic>
                      <p:nvPicPr>
                        <p:cNvPr id="6" name="개체 5"/>
                        <p:cNvPicPr/>
                        <p:nvPr/>
                      </p:nvPicPr>
                      <p:blipFill>
                        <a:blip r:embed="rId4"/>
                        <a:stretch>
                          <a:fillRect/>
                        </a:stretch>
                      </p:blipFill>
                      <p:spPr>
                        <a:xfrm>
                          <a:off x="4011194" y="-3627028"/>
                          <a:ext cx="2922518" cy="5392543"/>
                        </a:xfrm>
                        <a:prstGeom prst="rect">
                          <a:avLst/>
                        </a:prstGeom>
                      </p:spPr>
                    </p:pic>
                  </p:oleObj>
                </mc:Fallback>
              </mc:AlternateContent>
            </a:graphicData>
          </a:graphic>
        </p:graphicFrame>
        <p:sp>
          <p:nvSpPr>
            <p:cNvPr id="9" name="TextBox 8"/>
            <p:cNvSpPr txBox="1"/>
            <p:nvPr/>
          </p:nvSpPr>
          <p:spPr>
            <a:xfrm>
              <a:off x="2311863" y="-3165000"/>
              <a:ext cx="2078523" cy="644757"/>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pPr marL="96441" indent="-96441" algn="ctr">
                <a:lnSpc>
                  <a:spcPct val="150000"/>
                </a:lnSpc>
                <a:buFont typeface="Arial" panose="020B0604020202020204" pitchFamily="34" charset="0"/>
                <a:buChar char="•"/>
              </a:pPr>
              <a:r>
                <a:rPr lang="en-US" altLang="ko-KR" sz="800" b="1" dirty="0">
                  <a:solidFill>
                    <a:srgbClr val="FF0000"/>
                  </a:solidFill>
                  <a:latin typeface="Arial" panose="020B0604020202020204" pitchFamily="34" charset="0"/>
                  <a:ea typeface="HY헤드라인M" panose="02030600000101010101" pitchFamily="18" charset="-127"/>
                  <a:cs typeface="Arial" panose="020B0604020202020204" pitchFamily="34" charset="0"/>
                </a:rPr>
                <a:t>Protein quality control</a:t>
              </a:r>
            </a:p>
            <a:p>
              <a:pPr marL="96441" indent="-96441" algn="ctr">
                <a:lnSpc>
                  <a:spcPct val="150000"/>
                </a:lnSpc>
                <a:buFont typeface="Arial" panose="020B0604020202020204" pitchFamily="34" charset="0"/>
                <a:buChar char="•"/>
              </a:pPr>
              <a:r>
                <a:rPr lang="en-US" altLang="ko-KR" sz="800" b="1" dirty="0">
                  <a:solidFill>
                    <a:srgbClr val="0070C0"/>
                  </a:solidFill>
                  <a:latin typeface="Arial" panose="020B0604020202020204" pitchFamily="34" charset="0"/>
                  <a:ea typeface="HY헤드라인M" panose="02030600000101010101" pitchFamily="18" charset="-127"/>
                  <a:cs typeface="Arial" panose="020B0604020202020204" pitchFamily="34" charset="0"/>
                </a:rPr>
                <a:t>RNA metabolism</a:t>
              </a:r>
            </a:p>
          </p:txBody>
        </p:sp>
        <p:sp>
          <p:nvSpPr>
            <p:cNvPr id="10" name="TextBox 9"/>
            <p:cNvSpPr txBox="1"/>
            <p:nvPr/>
          </p:nvSpPr>
          <p:spPr>
            <a:xfrm>
              <a:off x="2248195" y="-3578962"/>
              <a:ext cx="486036" cy="384367"/>
            </a:xfrm>
            <a:prstGeom prst="rect">
              <a:avLst/>
            </a:prstGeom>
            <a:noFill/>
          </p:spPr>
          <p:txBody>
            <a:bodyPr wrap="square" rtlCol="0">
              <a:spAutoFit/>
            </a:bodyPr>
            <a:lstStyle/>
            <a:p>
              <a:pPr algn="ctr"/>
              <a:r>
                <a:rPr lang="en-US" altLang="ko-KR" sz="1100" b="1" dirty="0">
                  <a:latin typeface="Arial" panose="020B0604020202020204" pitchFamily="34" charset="0"/>
                  <a:cs typeface="Arial" panose="020B0604020202020204" pitchFamily="34" charset="0"/>
                </a:rPr>
                <a:t>a</a:t>
              </a:r>
              <a:endParaRPr lang="ko-KR" altLang="en-US" sz="1100" b="1" dirty="0">
                <a:latin typeface="Arial" panose="020B0604020202020204" pitchFamily="34" charset="0"/>
                <a:cs typeface="Arial" panose="020B0604020202020204" pitchFamily="34" charset="0"/>
              </a:endParaRPr>
            </a:p>
          </p:txBody>
        </p:sp>
      </p:grpSp>
      <p:sp>
        <p:nvSpPr>
          <p:cNvPr id="7" name="TextBox 6"/>
          <p:cNvSpPr txBox="1"/>
          <p:nvPr/>
        </p:nvSpPr>
        <p:spPr>
          <a:xfrm>
            <a:off x="4401" y="0"/>
            <a:ext cx="906844" cy="265457"/>
          </a:xfrm>
          <a:prstGeom prst="rect">
            <a:avLst/>
          </a:prstGeom>
          <a:noFill/>
        </p:spPr>
        <p:txBody>
          <a:bodyPr wrap="square" rtlCol="0">
            <a:spAutoFit/>
          </a:bodyPr>
          <a:lstStyle/>
          <a:p>
            <a:pPr algn="ctr"/>
            <a:r>
              <a:rPr lang="en-US" altLang="ko-KR" sz="1100" b="1" dirty="0" smtClean="0">
                <a:latin typeface="Arial" panose="020B0604020202020204" pitchFamily="34" charset="0"/>
                <a:cs typeface="Arial" panose="020B0604020202020204" pitchFamily="34" charset="0"/>
              </a:rPr>
              <a:t>Figure </a:t>
            </a:r>
            <a:r>
              <a:rPr lang="en-US" altLang="ko-KR" sz="1100" b="1" dirty="0" smtClean="0">
                <a:latin typeface="Arial" panose="020B0604020202020204" pitchFamily="34" charset="0"/>
                <a:cs typeface="Arial" panose="020B0604020202020204" pitchFamily="34" charset="0"/>
              </a:rPr>
              <a:t>S5</a:t>
            </a:r>
            <a:endParaRPr lang="ko-KR" altLang="en-US" sz="1100" b="1" dirty="0">
              <a:latin typeface="Arial" panose="020B0604020202020204" pitchFamily="34" charset="0"/>
              <a:cs typeface="Arial" panose="020B0604020202020204" pitchFamily="34" charset="0"/>
            </a:endParaRPr>
          </a:p>
        </p:txBody>
      </p:sp>
      <p:sp>
        <p:nvSpPr>
          <p:cNvPr id="4" name="직사각형 3"/>
          <p:cNvSpPr/>
          <p:nvPr/>
        </p:nvSpPr>
        <p:spPr>
          <a:xfrm>
            <a:off x="539103" y="3790456"/>
            <a:ext cx="6085217" cy="2246769"/>
          </a:xfrm>
          <a:prstGeom prst="rect">
            <a:avLst/>
          </a:prstGeom>
        </p:spPr>
        <p:txBody>
          <a:bodyPr wrap="square">
            <a:spAutoFit/>
          </a:bodyPr>
          <a:lstStyle/>
          <a:p>
            <a:pPr>
              <a:lnSpc>
                <a:spcPct val="200000"/>
              </a:lnSpc>
              <a:spcAft>
                <a:spcPts val="800"/>
              </a:spcAft>
            </a:pPr>
            <a:r>
              <a:rPr lang="en-US" altLang="ko-KR" sz="1000" b="1" kern="100" dirty="0">
                <a:latin typeface="Times New Roman" panose="02020603050405020304" pitchFamily="18" charset="0"/>
                <a:cs typeface="Times New Roman" panose="02020603050405020304" pitchFamily="18" charset="0"/>
              </a:rPr>
              <a:t>Figure S5</a:t>
            </a:r>
            <a:r>
              <a:rPr lang="en-US" altLang="ko-KR" sz="1000" kern="100" dirty="0" smtClean="0">
                <a:latin typeface="Times New Roman" panose="02020603050405020304" pitchFamily="18" charset="0"/>
                <a:cs typeface="Times New Roman" panose="02020603050405020304" pitchFamily="18" charset="0"/>
              </a:rPr>
              <a:t> </a:t>
            </a:r>
            <a:r>
              <a:rPr lang="en-US" altLang="ko-KR" sz="1000" kern="100" dirty="0">
                <a:latin typeface="Times New Roman" panose="02020603050405020304" pitchFamily="18" charset="0"/>
                <a:cs typeface="Times New Roman" panose="02020603050405020304" pitchFamily="18" charset="0"/>
              </a:rPr>
              <a:t>Microarray analysis of motor cortical cells treated with </a:t>
            </a:r>
            <a:r>
              <a:rPr lang="en-US" altLang="ko-KR" sz="1000" kern="100" dirty="0" err="1">
                <a:latin typeface="Times New Roman" panose="02020603050405020304" pitchFamily="18" charset="0"/>
                <a:cs typeface="Times New Roman" panose="02020603050405020304" pitchFamily="18" charset="0"/>
              </a:rPr>
              <a:t>rHGF</a:t>
            </a:r>
            <a:r>
              <a:rPr lang="en-US" altLang="ko-KR" sz="1000" kern="100" dirty="0">
                <a:latin typeface="Times New Roman" panose="02020603050405020304" pitchFamily="18" charset="0"/>
                <a:cs typeface="Times New Roman" panose="02020603050405020304" pitchFamily="18" charset="0"/>
              </a:rPr>
              <a:t/>
            </a:r>
            <a:br>
              <a:rPr lang="en-US" altLang="ko-KR" sz="1000" kern="100" dirty="0">
                <a:latin typeface="Times New Roman" panose="02020603050405020304" pitchFamily="18" charset="0"/>
                <a:cs typeface="Times New Roman" panose="02020603050405020304" pitchFamily="18" charset="0"/>
              </a:rPr>
            </a:br>
            <a:r>
              <a:rPr lang="en-US" altLang="ko-KR" sz="1000" b="1" kern="100" dirty="0">
                <a:latin typeface="Times New Roman" panose="02020603050405020304" pitchFamily="18" charset="0"/>
                <a:cs typeface="Times New Roman" panose="02020603050405020304" pitchFamily="18" charset="0"/>
              </a:rPr>
              <a:t>a </a:t>
            </a:r>
            <a:r>
              <a:rPr lang="en-US" altLang="ko-KR" sz="1000" kern="100" dirty="0">
                <a:latin typeface="Times New Roman" panose="02020603050405020304" pitchFamily="18" charset="0"/>
                <a:cs typeface="Times New Roman" panose="02020603050405020304" pitchFamily="18" charset="0"/>
              </a:rPr>
              <a:t>Motor cortical cells were treated with 100 ng/ml of </a:t>
            </a:r>
            <a:r>
              <a:rPr lang="en-US" altLang="ko-KR" sz="1000" kern="100" dirty="0" err="1">
                <a:latin typeface="Times New Roman" panose="02020603050405020304" pitchFamily="18" charset="0"/>
                <a:cs typeface="Times New Roman" panose="02020603050405020304" pitchFamily="18" charset="0"/>
              </a:rPr>
              <a:t>rHGF</a:t>
            </a:r>
            <a:r>
              <a:rPr lang="en-US" altLang="ko-KR" sz="1000" kern="100" dirty="0">
                <a:latin typeface="Times New Roman" panose="02020603050405020304" pitchFamily="18" charset="0"/>
                <a:cs typeface="Times New Roman" panose="02020603050405020304" pitchFamily="18" charset="0"/>
              </a:rPr>
              <a:t> for 3 days, followed by microarray analysis using </a:t>
            </a:r>
            <a:r>
              <a:rPr lang="en-US" altLang="ko-KR" sz="1000" kern="100" dirty="0" err="1">
                <a:latin typeface="Times New Roman" panose="02020603050405020304" pitchFamily="18" charset="0"/>
                <a:cs typeface="Times New Roman" panose="02020603050405020304" pitchFamily="18" charset="0"/>
              </a:rPr>
              <a:t>Affymetrix</a:t>
            </a:r>
            <a:r>
              <a:rPr lang="en-US" altLang="ko-KR" sz="1000" kern="100" dirty="0">
                <a:latin typeface="Times New Roman" panose="02020603050405020304" pitchFamily="18" charset="0"/>
                <a:cs typeface="Times New Roman" panose="02020603050405020304" pitchFamily="18" charset="0"/>
              </a:rPr>
              <a:t> </a:t>
            </a:r>
            <a:r>
              <a:rPr lang="en-US" altLang="ko-KR" sz="1000" kern="100" dirty="0" err="1">
                <a:latin typeface="Times New Roman" panose="02020603050405020304" pitchFamily="18" charset="0"/>
                <a:cs typeface="Times New Roman" panose="02020603050405020304" pitchFamily="18" charset="0"/>
              </a:rPr>
              <a:t>Genechip</a:t>
            </a:r>
            <a:r>
              <a:rPr lang="en-US" altLang="ko-KR" sz="1000" kern="100" dirty="0">
                <a:latin typeface="Times New Roman" panose="02020603050405020304" pitchFamily="18" charset="0"/>
                <a:cs typeface="Times New Roman" panose="02020603050405020304" pitchFamily="18" charset="0"/>
              </a:rPr>
              <a:t>. SFM was used as a negative control (NC). After data extraction, RMA normalization was performed followed by DEG analysis. Differential expression was represented by color gradients. Genes were clustered based on 6 major categories defined by Taylor et al., as described in Results. Genes involved in protein quality control are labeled in red, while those related to RNA metabolism are labeled in blue. The rest of genes are labeled in black. The NC group is for non-TG NC vs. TG NC, whereas the </a:t>
            </a:r>
            <a:r>
              <a:rPr lang="en-US" altLang="ko-KR" sz="1000" kern="100" dirty="0" err="1">
                <a:latin typeface="Times New Roman" panose="02020603050405020304" pitchFamily="18" charset="0"/>
                <a:cs typeface="Times New Roman" panose="02020603050405020304" pitchFamily="18" charset="0"/>
              </a:rPr>
              <a:t>rHGF</a:t>
            </a:r>
            <a:r>
              <a:rPr lang="en-US" altLang="ko-KR" sz="1000" kern="100" dirty="0">
                <a:latin typeface="Times New Roman" panose="02020603050405020304" pitchFamily="18" charset="0"/>
                <a:cs typeface="Times New Roman" panose="02020603050405020304" pitchFamily="18" charset="0"/>
              </a:rPr>
              <a:t> group is for TG NC vs. TG </a:t>
            </a:r>
            <a:r>
              <a:rPr lang="en-US" altLang="ko-KR" sz="1000" kern="100" dirty="0" err="1">
                <a:latin typeface="Times New Roman" panose="02020603050405020304" pitchFamily="18" charset="0"/>
                <a:cs typeface="Times New Roman" panose="02020603050405020304" pitchFamily="18" charset="0"/>
              </a:rPr>
              <a:t>rHGF</a:t>
            </a:r>
            <a:endParaRPr lang="ko-KR" altLang="ko-KR" sz="1000" kern="100" dirty="0">
              <a:latin typeface="맑은 고딕" panose="020B0503020000020004" pitchFamily="50" charset="-127"/>
              <a:cs typeface="Times New Roman" panose="02020603050405020304" pitchFamily="18" charset="0"/>
            </a:endParaRPr>
          </a:p>
        </p:txBody>
      </p:sp>
    </p:spTree>
    <p:extLst>
      <p:ext uri="{BB962C8B-B14F-4D97-AF65-F5344CB8AC3E}">
        <p14:creationId xmlns:p14="http://schemas.microsoft.com/office/powerpoint/2010/main" val="29657396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번호 개체 틀 1"/>
          <p:cNvSpPr>
            <a:spLocks noGrp="1"/>
          </p:cNvSpPr>
          <p:nvPr>
            <p:ph type="sldNum" sz="quarter" idx="12"/>
          </p:nvPr>
        </p:nvSpPr>
        <p:spPr/>
        <p:txBody>
          <a:bodyPr/>
          <a:lstStyle/>
          <a:p>
            <a:fld id="{25728C8E-F0B7-4D2B-98B6-06AD420CEC16}" type="slidenum">
              <a:rPr lang="ko-KR" altLang="en-US" smtClean="0"/>
              <a:t>7</a:t>
            </a:fld>
            <a:endParaRPr lang="ko-KR" altLang="en-US"/>
          </a:p>
        </p:txBody>
      </p:sp>
      <p:graphicFrame>
        <p:nvGraphicFramePr>
          <p:cNvPr id="4" name="표 3"/>
          <p:cNvGraphicFramePr>
            <a:graphicFrameLocks noGrp="1"/>
          </p:cNvGraphicFramePr>
          <p:nvPr>
            <p:extLst>
              <p:ext uri="{D42A27DB-BD31-4B8C-83A1-F6EECF244321}">
                <p14:modId xmlns:p14="http://schemas.microsoft.com/office/powerpoint/2010/main" val="92606621"/>
              </p:ext>
            </p:extLst>
          </p:nvPr>
        </p:nvGraphicFramePr>
        <p:xfrm>
          <a:off x="3481568" y="619532"/>
          <a:ext cx="2904945" cy="1380531"/>
        </p:xfrm>
        <a:graphic>
          <a:graphicData uri="http://schemas.openxmlformats.org/drawingml/2006/table">
            <a:tbl>
              <a:tblPr firstRow="1" firstCol="1" bandRow="1">
                <a:tableStyleId>{5202B0CA-FC54-4496-8BCA-5EF66A818D29}</a:tableStyleId>
              </a:tblPr>
              <a:tblGrid>
                <a:gridCol w="1119171">
                  <a:extLst>
                    <a:ext uri="{9D8B030D-6E8A-4147-A177-3AD203B41FA5}">
                      <a16:colId xmlns="" xmlns:a16="http://schemas.microsoft.com/office/drawing/2014/main" val="20000"/>
                    </a:ext>
                  </a:extLst>
                </a:gridCol>
                <a:gridCol w="329423">
                  <a:extLst>
                    <a:ext uri="{9D8B030D-6E8A-4147-A177-3AD203B41FA5}">
                      <a16:colId xmlns="" xmlns:a16="http://schemas.microsoft.com/office/drawing/2014/main" val="20001"/>
                    </a:ext>
                  </a:extLst>
                </a:gridCol>
                <a:gridCol w="535701">
                  <a:extLst>
                    <a:ext uri="{9D8B030D-6E8A-4147-A177-3AD203B41FA5}">
                      <a16:colId xmlns="" xmlns:a16="http://schemas.microsoft.com/office/drawing/2014/main" val="20002"/>
                    </a:ext>
                  </a:extLst>
                </a:gridCol>
                <a:gridCol w="507474">
                  <a:extLst>
                    <a:ext uri="{9D8B030D-6E8A-4147-A177-3AD203B41FA5}">
                      <a16:colId xmlns="" xmlns:a16="http://schemas.microsoft.com/office/drawing/2014/main" val="20003"/>
                    </a:ext>
                  </a:extLst>
                </a:gridCol>
                <a:gridCol w="413176">
                  <a:extLst>
                    <a:ext uri="{9D8B030D-6E8A-4147-A177-3AD203B41FA5}">
                      <a16:colId xmlns="" xmlns:a16="http://schemas.microsoft.com/office/drawing/2014/main" val="20004"/>
                    </a:ext>
                  </a:extLst>
                </a:gridCol>
              </a:tblGrid>
              <a:tr h="117872">
                <a:tc>
                  <a:txBody>
                    <a:bodyPr/>
                    <a:lstStyle/>
                    <a:p>
                      <a:pPr algn="ctr" latinLnBrk="0">
                        <a:lnSpc>
                          <a:spcPct val="107000"/>
                        </a:lnSpc>
                        <a:spcAft>
                          <a:spcPts val="0"/>
                        </a:spcAft>
                      </a:pPr>
                      <a:r>
                        <a:rPr lang="en-US" sz="600" kern="0" dirty="0">
                          <a:effectLst/>
                        </a:rPr>
                        <a:t>Antigen</a:t>
                      </a:r>
                      <a:endParaRPr lang="ko-KR" sz="6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tc>
                  <a:txBody>
                    <a:bodyPr/>
                    <a:lstStyle/>
                    <a:p>
                      <a:pPr algn="ctr" latinLnBrk="0">
                        <a:lnSpc>
                          <a:spcPct val="107000"/>
                        </a:lnSpc>
                        <a:spcAft>
                          <a:spcPts val="0"/>
                        </a:spcAft>
                      </a:pPr>
                      <a:r>
                        <a:rPr lang="en-US" sz="600" kern="0">
                          <a:effectLst/>
                        </a:rPr>
                        <a:t>Host</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tc>
                  <a:txBody>
                    <a:bodyPr/>
                    <a:lstStyle/>
                    <a:p>
                      <a:pPr algn="ctr" latinLnBrk="0">
                        <a:lnSpc>
                          <a:spcPct val="107000"/>
                        </a:lnSpc>
                        <a:spcAft>
                          <a:spcPts val="0"/>
                        </a:spcAft>
                      </a:pPr>
                      <a:r>
                        <a:rPr lang="en-US" sz="600" kern="0">
                          <a:effectLst/>
                        </a:rPr>
                        <a:t>Supplier</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tc>
                  <a:txBody>
                    <a:bodyPr/>
                    <a:lstStyle/>
                    <a:p>
                      <a:pPr algn="ctr" latinLnBrk="0">
                        <a:lnSpc>
                          <a:spcPct val="107000"/>
                        </a:lnSpc>
                        <a:spcAft>
                          <a:spcPts val="0"/>
                        </a:spcAft>
                      </a:pPr>
                      <a:r>
                        <a:rPr lang="en-US" sz="600" kern="0">
                          <a:effectLst/>
                        </a:rPr>
                        <a:t>Cat. No.</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tc>
                  <a:txBody>
                    <a:bodyPr/>
                    <a:lstStyle/>
                    <a:p>
                      <a:pPr algn="ctr" latinLnBrk="0">
                        <a:lnSpc>
                          <a:spcPct val="107000"/>
                        </a:lnSpc>
                        <a:spcAft>
                          <a:spcPts val="0"/>
                        </a:spcAft>
                      </a:pPr>
                      <a:r>
                        <a:rPr lang="en-US" sz="600" kern="0" dirty="0">
                          <a:effectLst/>
                        </a:rPr>
                        <a:t>Dilutions</a:t>
                      </a:r>
                      <a:endParaRPr lang="ko-KR" sz="6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extLst>
                  <a:ext uri="{0D108BD9-81ED-4DB2-BD59-A6C34878D82A}">
                    <a16:rowId xmlns="" xmlns:a16="http://schemas.microsoft.com/office/drawing/2014/main" val="10000"/>
                  </a:ext>
                </a:extLst>
              </a:tr>
              <a:tr h="117872">
                <a:tc>
                  <a:txBody>
                    <a:bodyPr/>
                    <a:lstStyle/>
                    <a:p>
                      <a:pPr algn="ctr" latinLnBrk="0">
                        <a:lnSpc>
                          <a:spcPct val="107000"/>
                        </a:lnSpc>
                        <a:spcAft>
                          <a:spcPts val="0"/>
                        </a:spcAft>
                      </a:pPr>
                      <a:r>
                        <a:rPr lang="en-US" sz="600" kern="0">
                          <a:effectLst/>
                        </a:rPr>
                        <a:t>GFP</a:t>
                      </a:r>
                      <a:endParaRPr lang="ko-KR" sz="600" b="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tc>
                  <a:txBody>
                    <a:bodyPr/>
                    <a:lstStyle/>
                    <a:p>
                      <a:pPr algn="ctr" latinLnBrk="0">
                        <a:lnSpc>
                          <a:spcPct val="107000"/>
                        </a:lnSpc>
                        <a:spcAft>
                          <a:spcPts val="0"/>
                        </a:spcAft>
                      </a:pPr>
                      <a:r>
                        <a:rPr lang="en-US" sz="600" kern="0">
                          <a:effectLst/>
                        </a:rPr>
                        <a:t>mouse</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tc>
                  <a:txBody>
                    <a:bodyPr/>
                    <a:lstStyle/>
                    <a:p>
                      <a:pPr algn="ctr" latinLnBrk="0">
                        <a:lnSpc>
                          <a:spcPct val="107000"/>
                        </a:lnSpc>
                        <a:spcAft>
                          <a:spcPts val="0"/>
                        </a:spcAft>
                      </a:pPr>
                      <a:r>
                        <a:rPr lang="en-US" sz="600" kern="0">
                          <a:effectLst/>
                        </a:rPr>
                        <a:t>Merck</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tc>
                  <a:txBody>
                    <a:bodyPr/>
                    <a:lstStyle/>
                    <a:p>
                      <a:pPr algn="ctr" latinLnBrk="0">
                        <a:lnSpc>
                          <a:spcPct val="107000"/>
                        </a:lnSpc>
                        <a:spcAft>
                          <a:spcPts val="0"/>
                        </a:spcAft>
                      </a:pPr>
                      <a:r>
                        <a:rPr lang="en-US" sz="600" kern="0">
                          <a:effectLst/>
                        </a:rPr>
                        <a:t>MAB3580</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tc>
                  <a:txBody>
                    <a:bodyPr/>
                    <a:lstStyle/>
                    <a:p>
                      <a:pPr algn="ctr" latinLnBrk="0">
                        <a:lnSpc>
                          <a:spcPct val="107000"/>
                        </a:lnSpc>
                        <a:spcAft>
                          <a:spcPts val="0"/>
                        </a:spcAft>
                      </a:pPr>
                      <a:r>
                        <a:rPr lang="en-US" sz="600" kern="0">
                          <a:effectLst/>
                        </a:rPr>
                        <a:t>1:250</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extLst>
                  <a:ext uri="{0D108BD9-81ED-4DB2-BD59-A6C34878D82A}">
                    <a16:rowId xmlns="" xmlns:a16="http://schemas.microsoft.com/office/drawing/2014/main" val="10001"/>
                  </a:ext>
                </a:extLst>
              </a:tr>
              <a:tr h="117872">
                <a:tc>
                  <a:txBody>
                    <a:bodyPr/>
                    <a:lstStyle/>
                    <a:p>
                      <a:pPr algn="ctr" latinLnBrk="0">
                        <a:lnSpc>
                          <a:spcPct val="107000"/>
                        </a:lnSpc>
                        <a:spcAft>
                          <a:spcPts val="0"/>
                        </a:spcAft>
                      </a:pPr>
                      <a:r>
                        <a:rPr lang="en-US" sz="600" kern="0">
                          <a:effectLst/>
                        </a:rPr>
                        <a:t>STMN2</a:t>
                      </a:r>
                      <a:endParaRPr lang="ko-KR" sz="600" b="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tc>
                  <a:txBody>
                    <a:bodyPr/>
                    <a:lstStyle/>
                    <a:p>
                      <a:pPr algn="ctr" latinLnBrk="0">
                        <a:lnSpc>
                          <a:spcPct val="107000"/>
                        </a:lnSpc>
                        <a:spcAft>
                          <a:spcPts val="0"/>
                        </a:spcAft>
                      </a:pPr>
                      <a:r>
                        <a:rPr lang="en-US" sz="600" kern="0">
                          <a:effectLst/>
                        </a:rPr>
                        <a:t>rabbit</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tc>
                  <a:txBody>
                    <a:bodyPr/>
                    <a:lstStyle/>
                    <a:p>
                      <a:pPr algn="ctr" latinLnBrk="0">
                        <a:lnSpc>
                          <a:spcPct val="107000"/>
                        </a:lnSpc>
                        <a:spcAft>
                          <a:spcPts val="0"/>
                        </a:spcAft>
                      </a:pPr>
                      <a:r>
                        <a:rPr lang="en-US" sz="600" kern="0">
                          <a:effectLst/>
                        </a:rPr>
                        <a:t>Novus</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tc>
                  <a:txBody>
                    <a:bodyPr/>
                    <a:lstStyle/>
                    <a:p>
                      <a:pPr algn="ctr" latinLnBrk="0">
                        <a:lnSpc>
                          <a:spcPct val="107000"/>
                        </a:lnSpc>
                        <a:spcAft>
                          <a:spcPts val="0"/>
                        </a:spcAft>
                      </a:pPr>
                      <a:r>
                        <a:rPr lang="en-US" sz="600" kern="0">
                          <a:effectLst/>
                        </a:rPr>
                        <a:t>NBP1-49461</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tc>
                  <a:txBody>
                    <a:bodyPr/>
                    <a:lstStyle/>
                    <a:p>
                      <a:pPr algn="ctr" latinLnBrk="0">
                        <a:lnSpc>
                          <a:spcPct val="107000"/>
                        </a:lnSpc>
                        <a:spcAft>
                          <a:spcPts val="0"/>
                        </a:spcAft>
                      </a:pPr>
                      <a:r>
                        <a:rPr lang="en-US" sz="600" kern="0">
                          <a:effectLst/>
                        </a:rPr>
                        <a:t>1:250</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extLst>
                  <a:ext uri="{0D108BD9-81ED-4DB2-BD59-A6C34878D82A}">
                    <a16:rowId xmlns="" xmlns:a16="http://schemas.microsoft.com/office/drawing/2014/main" val="10002"/>
                  </a:ext>
                </a:extLst>
              </a:tr>
              <a:tr h="117872">
                <a:tc>
                  <a:txBody>
                    <a:bodyPr/>
                    <a:lstStyle/>
                    <a:p>
                      <a:pPr algn="ctr" latinLnBrk="0">
                        <a:lnSpc>
                          <a:spcPct val="107000"/>
                        </a:lnSpc>
                        <a:spcAft>
                          <a:spcPts val="0"/>
                        </a:spcAft>
                      </a:pPr>
                      <a:r>
                        <a:rPr lang="en-US" sz="600" kern="0">
                          <a:effectLst/>
                        </a:rPr>
                        <a:t>TUBB3</a:t>
                      </a:r>
                      <a:endParaRPr lang="ko-KR" sz="600" b="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tc>
                  <a:txBody>
                    <a:bodyPr/>
                    <a:lstStyle/>
                    <a:p>
                      <a:pPr algn="ctr" latinLnBrk="0">
                        <a:lnSpc>
                          <a:spcPct val="107000"/>
                        </a:lnSpc>
                        <a:spcAft>
                          <a:spcPts val="0"/>
                        </a:spcAft>
                      </a:pPr>
                      <a:r>
                        <a:rPr lang="en-US" sz="600" kern="0">
                          <a:effectLst/>
                        </a:rPr>
                        <a:t>mouse</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tc>
                  <a:txBody>
                    <a:bodyPr/>
                    <a:lstStyle/>
                    <a:p>
                      <a:pPr algn="ctr" latinLnBrk="0">
                        <a:lnSpc>
                          <a:spcPct val="107000"/>
                        </a:lnSpc>
                        <a:spcAft>
                          <a:spcPts val="0"/>
                        </a:spcAft>
                      </a:pPr>
                      <a:r>
                        <a:rPr lang="en-US" sz="600" kern="0">
                          <a:effectLst/>
                        </a:rPr>
                        <a:t>Biolegend</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tc>
                  <a:txBody>
                    <a:bodyPr/>
                    <a:lstStyle/>
                    <a:p>
                      <a:pPr algn="ctr" latinLnBrk="0">
                        <a:lnSpc>
                          <a:spcPct val="107000"/>
                        </a:lnSpc>
                        <a:spcAft>
                          <a:spcPts val="0"/>
                        </a:spcAft>
                      </a:pPr>
                      <a:r>
                        <a:rPr lang="en-US" sz="600" kern="0">
                          <a:effectLst/>
                        </a:rPr>
                        <a:t>801202</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tc>
                  <a:txBody>
                    <a:bodyPr/>
                    <a:lstStyle/>
                    <a:p>
                      <a:pPr algn="ctr" latinLnBrk="0">
                        <a:lnSpc>
                          <a:spcPct val="107000"/>
                        </a:lnSpc>
                        <a:spcAft>
                          <a:spcPts val="0"/>
                        </a:spcAft>
                      </a:pPr>
                      <a:r>
                        <a:rPr lang="en-US" sz="600" kern="0">
                          <a:effectLst/>
                        </a:rPr>
                        <a:t>1:500</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extLst>
                  <a:ext uri="{0D108BD9-81ED-4DB2-BD59-A6C34878D82A}">
                    <a16:rowId xmlns="" xmlns:a16="http://schemas.microsoft.com/office/drawing/2014/main" val="10003"/>
                  </a:ext>
                </a:extLst>
              </a:tr>
              <a:tr h="117872">
                <a:tc>
                  <a:txBody>
                    <a:bodyPr/>
                    <a:lstStyle/>
                    <a:p>
                      <a:pPr algn="ctr" latinLnBrk="0">
                        <a:lnSpc>
                          <a:spcPct val="107000"/>
                        </a:lnSpc>
                        <a:spcAft>
                          <a:spcPts val="0"/>
                        </a:spcAft>
                      </a:pPr>
                      <a:r>
                        <a:rPr lang="en-US" sz="600" kern="0">
                          <a:effectLst/>
                        </a:rPr>
                        <a:t>UCHL1</a:t>
                      </a:r>
                      <a:endParaRPr lang="ko-KR" sz="600" b="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tc>
                  <a:txBody>
                    <a:bodyPr/>
                    <a:lstStyle/>
                    <a:p>
                      <a:pPr algn="ctr" latinLnBrk="0">
                        <a:lnSpc>
                          <a:spcPct val="107000"/>
                        </a:lnSpc>
                        <a:spcAft>
                          <a:spcPts val="0"/>
                        </a:spcAft>
                      </a:pPr>
                      <a:r>
                        <a:rPr lang="en-US" sz="600" kern="0">
                          <a:effectLst/>
                        </a:rPr>
                        <a:t>rabbit</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tc>
                  <a:txBody>
                    <a:bodyPr/>
                    <a:lstStyle/>
                    <a:p>
                      <a:pPr algn="ctr" latinLnBrk="0">
                        <a:lnSpc>
                          <a:spcPct val="107000"/>
                        </a:lnSpc>
                        <a:spcAft>
                          <a:spcPts val="0"/>
                        </a:spcAft>
                      </a:pPr>
                      <a:r>
                        <a:rPr lang="en-US" sz="600" kern="0">
                          <a:effectLst/>
                        </a:rPr>
                        <a:t>Proteintech</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tc>
                  <a:txBody>
                    <a:bodyPr/>
                    <a:lstStyle/>
                    <a:p>
                      <a:pPr algn="ctr" latinLnBrk="0">
                        <a:lnSpc>
                          <a:spcPct val="107000"/>
                        </a:lnSpc>
                        <a:spcAft>
                          <a:spcPts val="0"/>
                        </a:spcAft>
                      </a:pPr>
                      <a:r>
                        <a:rPr lang="en-US" sz="600" kern="0">
                          <a:effectLst/>
                        </a:rPr>
                        <a:t>14730-1-ap</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tc>
                  <a:txBody>
                    <a:bodyPr/>
                    <a:lstStyle/>
                    <a:p>
                      <a:pPr algn="ctr" latinLnBrk="0">
                        <a:lnSpc>
                          <a:spcPct val="107000"/>
                        </a:lnSpc>
                        <a:spcAft>
                          <a:spcPts val="0"/>
                        </a:spcAft>
                      </a:pPr>
                      <a:r>
                        <a:rPr lang="en-US" sz="600" kern="0">
                          <a:effectLst/>
                        </a:rPr>
                        <a:t>1:500</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extLst>
                  <a:ext uri="{0D108BD9-81ED-4DB2-BD59-A6C34878D82A}">
                    <a16:rowId xmlns="" xmlns:a16="http://schemas.microsoft.com/office/drawing/2014/main" val="10004"/>
                  </a:ext>
                </a:extLst>
              </a:tr>
              <a:tr h="201811">
                <a:tc>
                  <a:txBody>
                    <a:bodyPr/>
                    <a:lstStyle/>
                    <a:p>
                      <a:pPr algn="ctr" latinLnBrk="0">
                        <a:lnSpc>
                          <a:spcPct val="107000"/>
                        </a:lnSpc>
                        <a:spcAft>
                          <a:spcPts val="0"/>
                        </a:spcAft>
                      </a:pPr>
                      <a:r>
                        <a:rPr lang="ko-KR" sz="600" kern="0">
                          <a:effectLst/>
                        </a:rPr>
                        <a:t>α</a:t>
                      </a:r>
                      <a:r>
                        <a:rPr lang="en-US" sz="600" kern="0">
                          <a:effectLst/>
                        </a:rPr>
                        <a:t>-Bungarotoxin, Alexa Fluor</a:t>
                      </a:r>
                      <a:r>
                        <a:rPr lang="ko-KR" sz="600" kern="0">
                          <a:effectLst/>
                        </a:rPr>
                        <a:t>™</a:t>
                      </a:r>
                      <a:r>
                        <a:rPr lang="en-US" sz="600" kern="0">
                          <a:effectLst/>
                        </a:rPr>
                        <a:t> 555 conjugate</a:t>
                      </a:r>
                      <a:endParaRPr lang="ko-KR" sz="600" b="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tc>
                  <a:txBody>
                    <a:bodyPr/>
                    <a:lstStyle/>
                    <a:p>
                      <a:pPr algn="ctr" latinLnBrk="0">
                        <a:lnSpc>
                          <a:spcPct val="107000"/>
                        </a:lnSpc>
                        <a:spcAft>
                          <a:spcPts val="0"/>
                        </a:spcAft>
                      </a:pPr>
                      <a:r>
                        <a:rPr lang="en-US" sz="600" kern="0">
                          <a:effectLst/>
                        </a:rPr>
                        <a:t>N/A</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tc>
                  <a:txBody>
                    <a:bodyPr/>
                    <a:lstStyle/>
                    <a:p>
                      <a:pPr algn="ctr" latinLnBrk="0">
                        <a:lnSpc>
                          <a:spcPct val="107000"/>
                        </a:lnSpc>
                        <a:spcAft>
                          <a:spcPts val="0"/>
                        </a:spcAft>
                      </a:pPr>
                      <a:r>
                        <a:rPr lang="en-US" sz="600" kern="0">
                          <a:effectLst/>
                        </a:rPr>
                        <a:t>Thermofisher</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tc>
                  <a:txBody>
                    <a:bodyPr/>
                    <a:lstStyle/>
                    <a:p>
                      <a:pPr algn="ctr" latinLnBrk="0">
                        <a:lnSpc>
                          <a:spcPct val="107000"/>
                        </a:lnSpc>
                        <a:spcAft>
                          <a:spcPts val="0"/>
                        </a:spcAft>
                      </a:pPr>
                      <a:r>
                        <a:rPr lang="en-US" sz="600" kern="0">
                          <a:effectLst/>
                        </a:rPr>
                        <a:t>B35451</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tc>
                  <a:txBody>
                    <a:bodyPr/>
                    <a:lstStyle/>
                    <a:p>
                      <a:pPr algn="ctr" latinLnBrk="0">
                        <a:lnSpc>
                          <a:spcPct val="107000"/>
                        </a:lnSpc>
                        <a:spcAft>
                          <a:spcPts val="0"/>
                        </a:spcAft>
                      </a:pPr>
                      <a:r>
                        <a:rPr lang="en-US" sz="600" kern="0">
                          <a:effectLst/>
                        </a:rPr>
                        <a:t>1:500</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extLst>
                  <a:ext uri="{0D108BD9-81ED-4DB2-BD59-A6C34878D82A}">
                    <a16:rowId xmlns="" xmlns:a16="http://schemas.microsoft.com/office/drawing/2014/main" val="10005"/>
                  </a:ext>
                </a:extLst>
              </a:tr>
              <a:tr h="117872">
                <a:tc>
                  <a:txBody>
                    <a:bodyPr/>
                    <a:lstStyle/>
                    <a:p>
                      <a:pPr algn="ctr" latinLnBrk="0">
                        <a:lnSpc>
                          <a:spcPct val="107000"/>
                        </a:lnSpc>
                        <a:spcAft>
                          <a:spcPts val="0"/>
                        </a:spcAft>
                      </a:pPr>
                      <a:r>
                        <a:rPr lang="en-US" sz="600" kern="0">
                          <a:effectLst/>
                        </a:rPr>
                        <a:t>NeuN</a:t>
                      </a:r>
                      <a:endParaRPr lang="ko-KR" sz="600" b="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tc>
                  <a:txBody>
                    <a:bodyPr/>
                    <a:lstStyle/>
                    <a:p>
                      <a:pPr algn="ctr" latinLnBrk="0">
                        <a:lnSpc>
                          <a:spcPct val="107000"/>
                        </a:lnSpc>
                        <a:spcAft>
                          <a:spcPts val="0"/>
                        </a:spcAft>
                      </a:pPr>
                      <a:r>
                        <a:rPr lang="en-US" sz="600" kern="0">
                          <a:effectLst/>
                        </a:rPr>
                        <a:t>mouse</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tc>
                  <a:txBody>
                    <a:bodyPr/>
                    <a:lstStyle/>
                    <a:p>
                      <a:pPr algn="ctr" latinLnBrk="0">
                        <a:lnSpc>
                          <a:spcPct val="107000"/>
                        </a:lnSpc>
                        <a:spcAft>
                          <a:spcPts val="0"/>
                        </a:spcAft>
                      </a:pPr>
                      <a:r>
                        <a:rPr lang="en-US" sz="600" kern="0">
                          <a:effectLst/>
                        </a:rPr>
                        <a:t>Merck</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tc>
                  <a:txBody>
                    <a:bodyPr/>
                    <a:lstStyle/>
                    <a:p>
                      <a:pPr algn="ctr" latinLnBrk="0">
                        <a:lnSpc>
                          <a:spcPct val="107000"/>
                        </a:lnSpc>
                        <a:spcAft>
                          <a:spcPts val="0"/>
                        </a:spcAft>
                      </a:pPr>
                      <a:r>
                        <a:rPr lang="en-US" sz="600" kern="0">
                          <a:effectLst/>
                        </a:rPr>
                        <a:t>MAB377</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tc>
                  <a:txBody>
                    <a:bodyPr/>
                    <a:lstStyle/>
                    <a:p>
                      <a:pPr algn="ctr" latinLnBrk="0">
                        <a:lnSpc>
                          <a:spcPct val="107000"/>
                        </a:lnSpc>
                        <a:spcAft>
                          <a:spcPts val="0"/>
                        </a:spcAft>
                      </a:pPr>
                      <a:r>
                        <a:rPr lang="en-US" sz="600" kern="0">
                          <a:effectLst/>
                        </a:rPr>
                        <a:t>1:500</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extLst>
                  <a:ext uri="{0D108BD9-81ED-4DB2-BD59-A6C34878D82A}">
                    <a16:rowId xmlns="" xmlns:a16="http://schemas.microsoft.com/office/drawing/2014/main" val="10006"/>
                  </a:ext>
                </a:extLst>
              </a:tr>
              <a:tr h="117872">
                <a:tc>
                  <a:txBody>
                    <a:bodyPr/>
                    <a:lstStyle/>
                    <a:p>
                      <a:pPr algn="ctr" latinLnBrk="0">
                        <a:lnSpc>
                          <a:spcPct val="107000"/>
                        </a:lnSpc>
                        <a:spcAft>
                          <a:spcPts val="0"/>
                        </a:spcAft>
                      </a:pPr>
                      <a:r>
                        <a:rPr lang="en-US" sz="600" kern="0">
                          <a:effectLst/>
                        </a:rPr>
                        <a:t>ChAT</a:t>
                      </a:r>
                      <a:endParaRPr lang="ko-KR" sz="600" b="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tc>
                  <a:txBody>
                    <a:bodyPr/>
                    <a:lstStyle/>
                    <a:p>
                      <a:pPr algn="ctr" latinLnBrk="0">
                        <a:lnSpc>
                          <a:spcPct val="107000"/>
                        </a:lnSpc>
                        <a:spcAft>
                          <a:spcPts val="0"/>
                        </a:spcAft>
                      </a:pPr>
                      <a:r>
                        <a:rPr lang="en-US" sz="600" kern="0">
                          <a:effectLst/>
                        </a:rPr>
                        <a:t>goat</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tc>
                  <a:txBody>
                    <a:bodyPr/>
                    <a:lstStyle/>
                    <a:p>
                      <a:pPr algn="ctr" latinLnBrk="0">
                        <a:lnSpc>
                          <a:spcPct val="107000"/>
                        </a:lnSpc>
                        <a:spcAft>
                          <a:spcPts val="0"/>
                        </a:spcAft>
                      </a:pPr>
                      <a:r>
                        <a:rPr lang="en-US" sz="600" kern="0">
                          <a:effectLst/>
                        </a:rPr>
                        <a:t>Merck</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tc>
                  <a:txBody>
                    <a:bodyPr/>
                    <a:lstStyle/>
                    <a:p>
                      <a:pPr algn="ctr" latinLnBrk="0">
                        <a:lnSpc>
                          <a:spcPct val="107000"/>
                        </a:lnSpc>
                        <a:spcAft>
                          <a:spcPts val="0"/>
                        </a:spcAft>
                      </a:pPr>
                      <a:r>
                        <a:rPr lang="en-US" sz="600" kern="0">
                          <a:effectLst/>
                        </a:rPr>
                        <a:t>mab144p</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tc>
                  <a:txBody>
                    <a:bodyPr/>
                    <a:lstStyle/>
                    <a:p>
                      <a:pPr algn="ctr" latinLnBrk="0">
                        <a:lnSpc>
                          <a:spcPct val="107000"/>
                        </a:lnSpc>
                        <a:spcAft>
                          <a:spcPts val="0"/>
                        </a:spcAft>
                      </a:pPr>
                      <a:r>
                        <a:rPr lang="en-US" sz="600" kern="0">
                          <a:effectLst/>
                        </a:rPr>
                        <a:t>1:200</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extLst>
                  <a:ext uri="{0D108BD9-81ED-4DB2-BD59-A6C34878D82A}">
                    <a16:rowId xmlns="" xmlns:a16="http://schemas.microsoft.com/office/drawing/2014/main" val="10007"/>
                  </a:ext>
                </a:extLst>
              </a:tr>
              <a:tr h="117872">
                <a:tc>
                  <a:txBody>
                    <a:bodyPr/>
                    <a:lstStyle/>
                    <a:p>
                      <a:pPr algn="ctr" latinLnBrk="0">
                        <a:lnSpc>
                          <a:spcPct val="107000"/>
                        </a:lnSpc>
                        <a:spcAft>
                          <a:spcPts val="0"/>
                        </a:spcAft>
                      </a:pPr>
                      <a:r>
                        <a:rPr lang="en-US" sz="600" kern="0">
                          <a:effectLst/>
                        </a:rPr>
                        <a:t>Ctip2</a:t>
                      </a:r>
                      <a:endParaRPr lang="ko-KR" sz="600" b="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tc>
                  <a:txBody>
                    <a:bodyPr/>
                    <a:lstStyle/>
                    <a:p>
                      <a:pPr algn="ctr" latinLnBrk="0">
                        <a:lnSpc>
                          <a:spcPct val="107000"/>
                        </a:lnSpc>
                        <a:spcAft>
                          <a:spcPts val="0"/>
                        </a:spcAft>
                      </a:pPr>
                      <a:r>
                        <a:rPr lang="en-US" sz="600" kern="0">
                          <a:effectLst/>
                        </a:rPr>
                        <a:t>rat</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tc>
                  <a:txBody>
                    <a:bodyPr/>
                    <a:lstStyle/>
                    <a:p>
                      <a:pPr algn="ctr" latinLnBrk="0">
                        <a:lnSpc>
                          <a:spcPct val="107000"/>
                        </a:lnSpc>
                        <a:spcAft>
                          <a:spcPts val="0"/>
                        </a:spcAft>
                      </a:pPr>
                      <a:r>
                        <a:rPr lang="en-US" sz="600" kern="0">
                          <a:effectLst/>
                        </a:rPr>
                        <a:t>abcam</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tc>
                  <a:txBody>
                    <a:bodyPr/>
                    <a:lstStyle/>
                    <a:p>
                      <a:pPr algn="ctr" latinLnBrk="0">
                        <a:lnSpc>
                          <a:spcPct val="107000"/>
                        </a:lnSpc>
                        <a:spcAft>
                          <a:spcPts val="0"/>
                        </a:spcAft>
                      </a:pPr>
                      <a:r>
                        <a:rPr lang="en-US" sz="600" kern="0">
                          <a:effectLst/>
                        </a:rPr>
                        <a:t>ab18465</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tc>
                  <a:txBody>
                    <a:bodyPr/>
                    <a:lstStyle/>
                    <a:p>
                      <a:pPr algn="ctr" latinLnBrk="0">
                        <a:lnSpc>
                          <a:spcPct val="107000"/>
                        </a:lnSpc>
                        <a:spcAft>
                          <a:spcPts val="0"/>
                        </a:spcAft>
                      </a:pPr>
                      <a:r>
                        <a:rPr lang="en-US" sz="600" kern="0">
                          <a:effectLst/>
                        </a:rPr>
                        <a:t>1:250</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extLst>
                  <a:ext uri="{0D108BD9-81ED-4DB2-BD59-A6C34878D82A}">
                    <a16:rowId xmlns="" xmlns:a16="http://schemas.microsoft.com/office/drawing/2014/main" val="10008"/>
                  </a:ext>
                </a:extLst>
              </a:tr>
              <a:tr h="117872">
                <a:tc>
                  <a:txBody>
                    <a:bodyPr/>
                    <a:lstStyle/>
                    <a:p>
                      <a:pPr algn="ctr" latinLnBrk="0">
                        <a:lnSpc>
                          <a:spcPct val="107000"/>
                        </a:lnSpc>
                        <a:spcAft>
                          <a:spcPts val="0"/>
                        </a:spcAft>
                      </a:pPr>
                      <a:r>
                        <a:rPr lang="en-US" sz="600" kern="0" dirty="0">
                          <a:effectLst/>
                        </a:rPr>
                        <a:t>hSOD1</a:t>
                      </a:r>
                      <a:endParaRPr lang="ko-KR" sz="600" b="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tc>
                  <a:txBody>
                    <a:bodyPr/>
                    <a:lstStyle/>
                    <a:p>
                      <a:pPr algn="ctr" latinLnBrk="0">
                        <a:lnSpc>
                          <a:spcPct val="107000"/>
                        </a:lnSpc>
                        <a:spcAft>
                          <a:spcPts val="0"/>
                        </a:spcAft>
                      </a:pPr>
                      <a:r>
                        <a:rPr lang="en-US" sz="600" kern="0">
                          <a:effectLst/>
                        </a:rPr>
                        <a:t>mouse</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tc>
                  <a:txBody>
                    <a:bodyPr/>
                    <a:lstStyle/>
                    <a:p>
                      <a:pPr algn="ctr" latinLnBrk="0">
                        <a:lnSpc>
                          <a:spcPct val="107000"/>
                        </a:lnSpc>
                        <a:spcAft>
                          <a:spcPts val="0"/>
                        </a:spcAft>
                      </a:pPr>
                      <a:r>
                        <a:rPr lang="en-US" sz="600" kern="0">
                          <a:effectLst/>
                        </a:rPr>
                        <a:t>R&amp;D systems</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tc>
                  <a:txBody>
                    <a:bodyPr/>
                    <a:lstStyle/>
                    <a:p>
                      <a:pPr algn="ctr" latinLnBrk="0">
                        <a:lnSpc>
                          <a:spcPct val="107000"/>
                        </a:lnSpc>
                        <a:spcAft>
                          <a:spcPts val="0"/>
                        </a:spcAft>
                      </a:pPr>
                      <a:r>
                        <a:rPr lang="en-US" sz="600" kern="0">
                          <a:effectLst/>
                        </a:rPr>
                        <a:t>MAB3418</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tc>
                  <a:txBody>
                    <a:bodyPr/>
                    <a:lstStyle/>
                    <a:p>
                      <a:pPr algn="ctr" latinLnBrk="0">
                        <a:lnSpc>
                          <a:spcPct val="107000"/>
                        </a:lnSpc>
                        <a:spcAft>
                          <a:spcPts val="0"/>
                        </a:spcAft>
                      </a:pPr>
                      <a:r>
                        <a:rPr lang="en-US" sz="600" kern="0">
                          <a:effectLst/>
                        </a:rPr>
                        <a:t>25 µg/ml</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extLst>
                  <a:ext uri="{0D108BD9-81ED-4DB2-BD59-A6C34878D82A}">
                    <a16:rowId xmlns="" xmlns:a16="http://schemas.microsoft.com/office/drawing/2014/main" val="10009"/>
                  </a:ext>
                </a:extLst>
              </a:tr>
              <a:tr h="117872">
                <a:tc>
                  <a:txBody>
                    <a:bodyPr/>
                    <a:lstStyle/>
                    <a:p>
                      <a:pPr algn="ctr" latinLnBrk="0">
                        <a:lnSpc>
                          <a:spcPct val="107000"/>
                        </a:lnSpc>
                        <a:spcAft>
                          <a:spcPts val="0"/>
                        </a:spcAft>
                      </a:pPr>
                      <a:r>
                        <a:rPr lang="en-US" sz="600" kern="0" dirty="0">
                          <a:effectLst/>
                        </a:rPr>
                        <a:t>p-Met (Try1234/1235)</a:t>
                      </a:r>
                      <a:endParaRPr lang="ko-KR" sz="600" b="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tc>
                  <a:txBody>
                    <a:bodyPr/>
                    <a:lstStyle/>
                    <a:p>
                      <a:pPr algn="ctr" latinLnBrk="0">
                        <a:lnSpc>
                          <a:spcPct val="107000"/>
                        </a:lnSpc>
                        <a:spcAft>
                          <a:spcPts val="0"/>
                        </a:spcAft>
                      </a:pPr>
                      <a:r>
                        <a:rPr lang="en-US" sz="600" kern="0">
                          <a:effectLst/>
                        </a:rPr>
                        <a:t>rabbit</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tc>
                  <a:txBody>
                    <a:bodyPr/>
                    <a:lstStyle/>
                    <a:p>
                      <a:pPr algn="ctr" latinLnBrk="0">
                        <a:lnSpc>
                          <a:spcPct val="107000"/>
                        </a:lnSpc>
                        <a:spcAft>
                          <a:spcPts val="0"/>
                        </a:spcAft>
                      </a:pPr>
                      <a:r>
                        <a:rPr lang="en-US" sz="600" kern="0" dirty="0">
                          <a:effectLst/>
                        </a:rPr>
                        <a:t>CST</a:t>
                      </a:r>
                      <a:endParaRPr lang="ko-KR" sz="6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tc>
                  <a:txBody>
                    <a:bodyPr/>
                    <a:lstStyle/>
                    <a:p>
                      <a:pPr algn="ctr" latinLnBrk="0">
                        <a:lnSpc>
                          <a:spcPct val="107000"/>
                        </a:lnSpc>
                        <a:spcAft>
                          <a:spcPts val="0"/>
                        </a:spcAft>
                      </a:pPr>
                      <a:r>
                        <a:rPr lang="en-US" sz="600" kern="0">
                          <a:effectLst/>
                        </a:rPr>
                        <a:t>#3077</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tc>
                  <a:txBody>
                    <a:bodyPr/>
                    <a:lstStyle/>
                    <a:p>
                      <a:pPr algn="ctr" latinLnBrk="0">
                        <a:lnSpc>
                          <a:spcPct val="107000"/>
                        </a:lnSpc>
                        <a:spcAft>
                          <a:spcPts val="0"/>
                        </a:spcAft>
                      </a:pPr>
                      <a:r>
                        <a:rPr lang="en-US" sz="600" kern="0" dirty="0">
                          <a:effectLst/>
                        </a:rPr>
                        <a:t>1:250</a:t>
                      </a:r>
                      <a:endParaRPr lang="ko-KR" sz="6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extLst>
                  <a:ext uri="{0D108BD9-81ED-4DB2-BD59-A6C34878D82A}">
                    <a16:rowId xmlns="" xmlns:a16="http://schemas.microsoft.com/office/drawing/2014/main" val="10010"/>
                  </a:ext>
                </a:extLst>
              </a:tr>
            </a:tbl>
          </a:graphicData>
        </a:graphic>
      </p:graphicFrame>
      <p:graphicFrame>
        <p:nvGraphicFramePr>
          <p:cNvPr id="6" name="표 5"/>
          <p:cNvGraphicFramePr>
            <a:graphicFrameLocks noGrp="1"/>
          </p:cNvGraphicFramePr>
          <p:nvPr>
            <p:extLst>
              <p:ext uri="{D42A27DB-BD31-4B8C-83A1-F6EECF244321}">
                <p14:modId xmlns:p14="http://schemas.microsoft.com/office/powerpoint/2010/main" val="2959593916"/>
              </p:ext>
            </p:extLst>
          </p:nvPr>
        </p:nvGraphicFramePr>
        <p:xfrm>
          <a:off x="470263" y="619532"/>
          <a:ext cx="2914786" cy="2526787"/>
        </p:xfrm>
        <a:graphic>
          <a:graphicData uri="http://schemas.openxmlformats.org/drawingml/2006/table">
            <a:tbl>
              <a:tblPr firstRow="1" firstCol="1" bandRow="1">
                <a:tableStyleId>{5202B0CA-FC54-4496-8BCA-5EF66A818D29}</a:tableStyleId>
              </a:tblPr>
              <a:tblGrid>
                <a:gridCol w="1309104">
                  <a:extLst>
                    <a:ext uri="{9D8B030D-6E8A-4147-A177-3AD203B41FA5}">
                      <a16:colId xmlns="" xmlns:a16="http://schemas.microsoft.com/office/drawing/2014/main" val="20000"/>
                    </a:ext>
                  </a:extLst>
                </a:gridCol>
                <a:gridCol w="352561">
                  <a:extLst>
                    <a:ext uri="{9D8B030D-6E8A-4147-A177-3AD203B41FA5}">
                      <a16:colId xmlns="" xmlns:a16="http://schemas.microsoft.com/office/drawing/2014/main" val="20001"/>
                    </a:ext>
                  </a:extLst>
                </a:gridCol>
                <a:gridCol w="369972">
                  <a:extLst>
                    <a:ext uri="{9D8B030D-6E8A-4147-A177-3AD203B41FA5}">
                      <a16:colId xmlns="" xmlns:a16="http://schemas.microsoft.com/office/drawing/2014/main" val="20002"/>
                    </a:ext>
                  </a:extLst>
                </a:gridCol>
                <a:gridCol w="501650">
                  <a:extLst>
                    <a:ext uri="{9D8B030D-6E8A-4147-A177-3AD203B41FA5}">
                      <a16:colId xmlns="" xmlns:a16="http://schemas.microsoft.com/office/drawing/2014/main" val="20003"/>
                    </a:ext>
                  </a:extLst>
                </a:gridCol>
                <a:gridCol w="381499">
                  <a:extLst>
                    <a:ext uri="{9D8B030D-6E8A-4147-A177-3AD203B41FA5}">
                      <a16:colId xmlns="" xmlns:a16="http://schemas.microsoft.com/office/drawing/2014/main" val="20004"/>
                    </a:ext>
                  </a:extLst>
                </a:gridCol>
              </a:tblGrid>
              <a:tr h="116554">
                <a:tc>
                  <a:txBody>
                    <a:bodyPr/>
                    <a:lstStyle/>
                    <a:p>
                      <a:pPr algn="ctr" latinLnBrk="0">
                        <a:lnSpc>
                          <a:spcPct val="107000"/>
                        </a:lnSpc>
                        <a:spcAft>
                          <a:spcPts val="0"/>
                        </a:spcAft>
                      </a:pPr>
                      <a:r>
                        <a:rPr lang="en-US" sz="600" kern="0" dirty="0">
                          <a:effectLst/>
                        </a:rPr>
                        <a:t>Antigen</a:t>
                      </a:r>
                      <a:endParaRPr lang="ko-KR" sz="6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Host</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dirty="0">
                          <a:effectLst/>
                        </a:rPr>
                        <a:t>Supplier</a:t>
                      </a:r>
                      <a:endParaRPr lang="ko-KR" sz="6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dirty="0">
                          <a:effectLst/>
                        </a:rPr>
                        <a:t>Cat. No.</a:t>
                      </a:r>
                      <a:endParaRPr lang="ko-KR" sz="6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dirty="0">
                          <a:effectLst/>
                        </a:rPr>
                        <a:t>Dilutions</a:t>
                      </a:r>
                      <a:endParaRPr lang="ko-KR" sz="6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extLst>
                  <a:ext uri="{0D108BD9-81ED-4DB2-BD59-A6C34878D82A}">
                    <a16:rowId xmlns="" xmlns:a16="http://schemas.microsoft.com/office/drawing/2014/main" val="10000"/>
                  </a:ext>
                </a:extLst>
              </a:tr>
              <a:tr h="116554">
                <a:tc>
                  <a:txBody>
                    <a:bodyPr/>
                    <a:lstStyle/>
                    <a:p>
                      <a:pPr algn="ctr" latinLnBrk="0">
                        <a:lnSpc>
                          <a:spcPct val="107000"/>
                        </a:lnSpc>
                        <a:spcAft>
                          <a:spcPts val="0"/>
                        </a:spcAft>
                      </a:pPr>
                      <a:r>
                        <a:rPr lang="en-US" sz="600" kern="0" dirty="0">
                          <a:effectLst/>
                        </a:rPr>
                        <a:t>p-Met (Tyr1234/1235)</a:t>
                      </a:r>
                      <a:endParaRPr lang="ko-KR" sz="600" b="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Rabbit</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CST</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#3077</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1:500</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extLst>
                  <a:ext uri="{0D108BD9-81ED-4DB2-BD59-A6C34878D82A}">
                    <a16:rowId xmlns="" xmlns:a16="http://schemas.microsoft.com/office/drawing/2014/main" val="10001"/>
                  </a:ext>
                </a:extLst>
              </a:tr>
              <a:tr h="116554">
                <a:tc>
                  <a:txBody>
                    <a:bodyPr/>
                    <a:lstStyle/>
                    <a:p>
                      <a:pPr algn="ctr" latinLnBrk="0">
                        <a:lnSpc>
                          <a:spcPct val="107000"/>
                        </a:lnSpc>
                        <a:spcAft>
                          <a:spcPts val="0"/>
                        </a:spcAft>
                      </a:pPr>
                      <a:r>
                        <a:rPr lang="en-US" sz="600" kern="0" dirty="0">
                          <a:effectLst/>
                        </a:rPr>
                        <a:t>Met</a:t>
                      </a:r>
                      <a:endParaRPr lang="ko-KR" sz="600" b="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Rabbit</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Sigma</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SAB4300599</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1:2000</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extLst>
                  <a:ext uri="{0D108BD9-81ED-4DB2-BD59-A6C34878D82A}">
                    <a16:rowId xmlns="" xmlns:a16="http://schemas.microsoft.com/office/drawing/2014/main" val="10002"/>
                  </a:ext>
                </a:extLst>
              </a:tr>
              <a:tr h="116554">
                <a:tc>
                  <a:txBody>
                    <a:bodyPr/>
                    <a:lstStyle/>
                    <a:p>
                      <a:pPr algn="ctr" latinLnBrk="0">
                        <a:lnSpc>
                          <a:spcPct val="107000"/>
                        </a:lnSpc>
                        <a:spcAft>
                          <a:spcPts val="0"/>
                        </a:spcAft>
                      </a:pPr>
                      <a:r>
                        <a:rPr lang="en-US" sz="600" kern="0" dirty="0">
                          <a:effectLst/>
                        </a:rPr>
                        <a:t>p-ERK (Thr202/Tyr204)</a:t>
                      </a:r>
                      <a:endParaRPr lang="ko-KR" sz="600" b="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Mouse</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CST</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#9106</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dirty="0">
                          <a:effectLst/>
                        </a:rPr>
                        <a:t>1:500</a:t>
                      </a:r>
                      <a:endParaRPr lang="ko-KR" sz="6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extLst>
                  <a:ext uri="{0D108BD9-81ED-4DB2-BD59-A6C34878D82A}">
                    <a16:rowId xmlns="" xmlns:a16="http://schemas.microsoft.com/office/drawing/2014/main" val="10003"/>
                  </a:ext>
                </a:extLst>
              </a:tr>
              <a:tr h="116554">
                <a:tc>
                  <a:txBody>
                    <a:bodyPr/>
                    <a:lstStyle/>
                    <a:p>
                      <a:pPr algn="ctr" latinLnBrk="0">
                        <a:lnSpc>
                          <a:spcPct val="107000"/>
                        </a:lnSpc>
                        <a:spcAft>
                          <a:spcPts val="0"/>
                        </a:spcAft>
                      </a:pPr>
                      <a:r>
                        <a:rPr lang="en-US" sz="600" kern="0">
                          <a:effectLst/>
                        </a:rPr>
                        <a:t>ERK</a:t>
                      </a:r>
                      <a:endParaRPr lang="ko-KR" sz="600" b="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Rabbit</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CST</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#9102</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1:500</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extLst>
                  <a:ext uri="{0D108BD9-81ED-4DB2-BD59-A6C34878D82A}">
                    <a16:rowId xmlns="" xmlns:a16="http://schemas.microsoft.com/office/drawing/2014/main" val="10004"/>
                  </a:ext>
                </a:extLst>
              </a:tr>
              <a:tr h="116554">
                <a:tc>
                  <a:txBody>
                    <a:bodyPr/>
                    <a:lstStyle/>
                    <a:p>
                      <a:pPr algn="ctr" latinLnBrk="0">
                        <a:lnSpc>
                          <a:spcPct val="107000"/>
                        </a:lnSpc>
                        <a:spcAft>
                          <a:spcPts val="0"/>
                        </a:spcAft>
                      </a:pPr>
                      <a:r>
                        <a:rPr lang="en-US" sz="600" kern="0" dirty="0">
                          <a:effectLst/>
                        </a:rPr>
                        <a:t>p-PI3K p85 (Tyr458)/p55 (Tyr199)</a:t>
                      </a:r>
                      <a:endParaRPr lang="ko-KR" sz="600" b="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Rabbit</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CST</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#4228</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dirty="0">
                          <a:effectLst/>
                        </a:rPr>
                        <a:t>1:500</a:t>
                      </a:r>
                      <a:endParaRPr lang="ko-KR" sz="6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extLst>
                  <a:ext uri="{0D108BD9-81ED-4DB2-BD59-A6C34878D82A}">
                    <a16:rowId xmlns="" xmlns:a16="http://schemas.microsoft.com/office/drawing/2014/main" val="10005"/>
                  </a:ext>
                </a:extLst>
              </a:tr>
              <a:tr h="116554">
                <a:tc>
                  <a:txBody>
                    <a:bodyPr/>
                    <a:lstStyle/>
                    <a:p>
                      <a:pPr algn="ctr" latinLnBrk="0">
                        <a:lnSpc>
                          <a:spcPct val="107000"/>
                        </a:lnSpc>
                        <a:spcAft>
                          <a:spcPts val="0"/>
                        </a:spcAft>
                      </a:pPr>
                      <a:r>
                        <a:rPr lang="en-US" sz="600" kern="0">
                          <a:effectLst/>
                        </a:rPr>
                        <a:t>PI3K</a:t>
                      </a:r>
                      <a:endParaRPr lang="ko-KR" sz="600" b="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Rabbit</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CST</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#4292</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1:500</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extLst>
                  <a:ext uri="{0D108BD9-81ED-4DB2-BD59-A6C34878D82A}">
                    <a16:rowId xmlns="" xmlns:a16="http://schemas.microsoft.com/office/drawing/2014/main" val="10006"/>
                  </a:ext>
                </a:extLst>
              </a:tr>
              <a:tr h="116554">
                <a:tc>
                  <a:txBody>
                    <a:bodyPr/>
                    <a:lstStyle/>
                    <a:p>
                      <a:pPr algn="ctr" latinLnBrk="0">
                        <a:lnSpc>
                          <a:spcPct val="107000"/>
                        </a:lnSpc>
                        <a:spcAft>
                          <a:spcPts val="0"/>
                        </a:spcAft>
                      </a:pPr>
                      <a:r>
                        <a:rPr lang="en-US" sz="600" kern="0" dirty="0">
                          <a:effectLst/>
                        </a:rPr>
                        <a:t>p-RSK</a:t>
                      </a:r>
                      <a:endParaRPr lang="ko-KR" sz="600" b="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Rabbit</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CST</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#9346</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1:500</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extLst>
                  <a:ext uri="{0D108BD9-81ED-4DB2-BD59-A6C34878D82A}">
                    <a16:rowId xmlns="" xmlns:a16="http://schemas.microsoft.com/office/drawing/2014/main" val="10007"/>
                  </a:ext>
                </a:extLst>
              </a:tr>
              <a:tr h="116554">
                <a:tc>
                  <a:txBody>
                    <a:bodyPr/>
                    <a:lstStyle/>
                    <a:p>
                      <a:pPr algn="ctr" latinLnBrk="0">
                        <a:lnSpc>
                          <a:spcPct val="107000"/>
                        </a:lnSpc>
                        <a:spcAft>
                          <a:spcPts val="0"/>
                        </a:spcAft>
                      </a:pPr>
                      <a:r>
                        <a:rPr lang="en-US" sz="600" kern="0">
                          <a:effectLst/>
                        </a:rPr>
                        <a:t>RSK</a:t>
                      </a:r>
                      <a:endParaRPr lang="ko-KR" sz="600" b="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Rabbit</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CST</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dirty="0">
                          <a:effectLst/>
                        </a:rPr>
                        <a:t>#9333</a:t>
                      </a:r>
                      <a:endParaRPr lang="ko-KR" sz="6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dirty="0">
                          <a:effectLst/>
                        </a:rPr>
                        <a:t>1:500</a:t>
                      </a:r>
                      <a:endParaRPr lang="ko-KR" sz="6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extLst>
                  <a:ext uri="{0D108BD9-81ED-4DB2-BD59-A6C34878D82A}">
                    <a16:rowId xmlns="" xmlns:a16="http://schemas.microsoft.com/office/drawing/2014/main" val="10008"/>
                  </a:ext>
                </a:extLst>
              </a:tr>
              <a:tr h="116554">
                <a:tc>
                  <a:txBody>
                    <a:bodyPr/>
                    <a:lstStyle/>
                    <a:p>
                      <a:pPr algn="ctr" latinLnBrk="0">
                        <a:lnSpc>
                          <a:spcPct val="107000"/>
                        </a:lnSpc>
                        <a:spcAft>
                          <a:spcPts val="0"/>
                        </a:spcAft>
                      </a:pPr>
                      <a:r>
                        <a:rPr lang="en-US" sz="600" kern="0">
                          <a:effectLst/>
                        </a:rPr>
                        <a:t>TUBB3</a:t>
                      </a:r>
                      <a:endParaRPr lang="ko-KR" sz="600" b="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Mouse</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Biolegend</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801202</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1:1000</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extLst>
                  <a:ext uri="{0D108BD9-81ED-4DB2-BD59-A6C34878D82A}">
                    <a16:rowId xmlns="" xmlns:a16="http://schemas.microsoft.com/office/drawing/2014/main" val="10009"/>
                  </a:ext>
                </a:extLst>
              </a:tr>
              <a:tr h="116554">
                <a:tc>
                  <a:txBody>
                    <a:bodyPr/>
                    <a:lstStyle/>
                    <a:p>
                      <a:pPr algn="ctr" latinLnBrk="0">
                        <a:lnSpc>
                          <a:spcPct val="107000"/>
                        </a:lnSpc>
                        <a:spcAft>
                          <a:spcPts val="0"/>
                        </a:spcAft>
                      </a:pPr>
                      <a:r>
                        <a:rPr lang="en-US" sz="600" kern="0" dirty="0">
                          <a:effectLst/>
                        </a:rPr>
                        <a:t>p-S6 (Ser235/236)</a:t>
                      </a:r>
                      <a:endParaRPr lang="ko-KR" sz="600" b="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Rabbit</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CST</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#2211</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1:500</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extLst>
                  <a:ext uri="{0D108BD9-81ED-4DB2-BD59-A6C34878D82A}">
                    <a16:rowId xmlns="" xmlns:a16="http://schemas.microsoft.com/office/drawing/2014/main" val="10010"/>
                  </a:ext>
                </a:extLst>
              </a:tr>
              <a:tr h="116554">
                <a:tc>
                  <a:txBody>
                    <a:bodyPr/>
                    <a:lstStyle/>
                    <a:p>
                      <a:pPr algn="ctr" latinLnBrk="0">
                        <a:lnSpc>
                          <a:spcPct val="107000"/>
                        </a:lnSpc>
                        <a:spcAft>
                          <a:spcPts val="0"/>
                        </a:spcAft>
                      </a:pPr>
                      <a:r>
                        <a:rPr lang="en-US" sz="600" kern="0">
                          <a:effectLst/>
                        </a:rPr>
                        <a:t>S6</a:t>
                      </a:r>
                      <a:endParaRPr lang="ko-KR" sz="600" b="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Rabbit</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CST</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#2217</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1:1000</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extLst>
                  <a:ext uri="{0D108BD9-81ED-4DB2-BD59-A6C34878D82A}">
                    <a16:rowId xmlns="" xmlns:a16="http://schemas.microsoft.com/office/drawing/2014/main" val="10011"/>
                  </a:ext>
                </a:extLst>
              </a:tr>
              <a:tr h="116554">
                <a:tc>
                  <a:txBody>
                    <a:bodyPr/>
                    <a:lstStyle/>
                    <a:p>
                      <a:pPr algn="ctr" latinLnBrk="0">
                        <a:lnSpc>
                          <a:spcPct val="107000"/>
                        </a:lnSpc>
                        <a:spcAft>
                          <a:spcPts val="0"/>
                        </a:spcAft>
                      </a:pPr>
                      <a:r>
                        <a:rPr lang="en-US" sz="600" kern="0" dirty="0">
                          <a:effectLst/>
                        </a:rPr>
                        <a:t>p-STAT3 (Tyr705)</a:t>
                      </a:r>
                      <a:endParaRPr lang="ko-KR" sz="600" b="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Rabbit</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CST</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dirty="0">
                          <a:effectLst/>
                        </a:rPr>
                        <a:t>#9145</a:t>
                      </a:r>
                      <a:endParaRPr lang="ko-KR" sz="6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1:500</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extLst>
                  <a:ext uri="{0D108BD9-81ED-4DB2-BD59-A6C34878D82A}">
                    <a16:rowId xmlns="" xmlns:a16="http://schemas.microsoft.com/office/drawing/2014/main" val="10012"/>
                  </a:ext>
                </a:extLst>
              </a:tr>
              <a:tr h="116554">
                <a:tc>
                  <a:txBody>
                    <a:bodyPr/>
                    <a:lstStyle/>
                    <a:p>
                      <a:pPr algn="ctr" latinLnBrk="0">
                        <a:lnSpc>
                          <a:spcPct val="107000"/>
                        </a:lnSpc>
                        <a:spcAft>
                          <a:spcPts val="0"/>
                        </a:spcAft>
                      </a:pPr>
                      <a:r>
                        <a:rPr lang="en-US" sz="600" kern="0" dirty="0">
                          <a:effectLst/>
                        </a:rPr>
                        <a:t>STAT3</a:t>
                      </a:r>
                      <a:endParaRPr lang="ko-KR" sz="600" b="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Rabbit</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CST</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#4904</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1:500</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extLst>
                  <a:ext uri="{0D108BD9-81ED-4DB2-BD59-A6C34878D82A}">
                    <a16:rowId xmlns="" xmlns:a16="http://schemas.microsoft.com/office/drawing/2014/main" val="10013"/>
                  </a:ext>
                </a:extLst>
              </a:tr>
              <a:tr h="116554">
                <a:tc>
                  <a:txBody>
                    <a:bodyPr/>
                    <a:lstStyle/>
                    <a:p>
                      <a:pPr algn="ctr" latinLnBrk="0">
                        <a:lnSpc>
                          <a:spcPct val="107000"/>
                        </a:lnSpc>
                        <a:spcAft>
                          <a:spcPts val="0"/>
                        </a:spcAft>
                      </a:pPr>
                      <a:r>
                        <a:rPr lang="en-US" sz="600" kern="0" dirty="0">
                          <a:effectLst/>
                        </a:rPr>
                        <a:t>p-</a:t>
                      </a:r>
                      <a:r>
                        <a:rPr lang="en-US" sz="600" kern="0" dirty="0" err="1">
                          <a:effectLst/>
                        </a:rPr>
                        <a:t>cJun</a:t>
                      </a:r>
                      <a:r>
                        <a:rPr lang="en-US" sz="600" kern="0" dirty="0">
                          <a:effectLst/>
                        </a:rPr>
                        <a:t> (Ser73)</a:t>
                      </a:r>
                      <a:endParaRPr lang="ko-KR" sz="600" b="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Rabbit</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CST</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#3270</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1:500</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extLst>
                  <a:ext uri="{0D108BD9-81ED-4DB2-BD59-A6C34878D82A}">
                    <a16:rowId xmlns="" xmlns:a16="http://schemas.microsoft.com/office/drawing/2014/main" val="10014"/>
                  </a:ext>
                </a:extLst>
              </a:tr>
              <a:tr h="116554">
                <a:tc>
                  <a:txBody>
                    <a:bodyPr/>
                    <a:lstStyle/>
                    <a:p>
                      <a:pPr algn="ctr" latinLnBrk="0">
                        <a:lnSpc>
                          <a:spcPct val="107000"/>
                        </a:lnSpc>
                        <a:spcAft>
                          <a:spcPts val="0"/>
                        </a:spcAft>
                      </a:pPr>
                      <a:r>
                        <a:rPr lang="en-US" sz="600" kern="0">
                          <a:effectLst/>
                        </a:rPr>
                        <a:t>cJun</a:t>
                      </a:r>
                      <a:endParaRPr lang="ko-KR" sz="600" b="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dirty="0">
                          <a:effectLst/>
                        </a:rPr>
                        <a:t>Rabbit</a:t>
                      </a:r>
                      <a:endParaRPr lang="ko-KR" sz="6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CST</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#9165</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1:500</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extLst>
                  <a:ext uri="{0D108BD9-81ED-4DB2-BD59-A6C34878D82A}">
                    <a16:rowId xmlns="" xmlns:a16="http://schemas.microsoft.com/office/drawing/2014/main" val="10015"/>
                  </a:ext>
                </a:extLst>
              </a:tr>
              <a:tr h="116554">
                <a:tc>
                  <a:txBody>
                    <a:bodyPr/>
                    <a:lstStyle/>
                    <a:p>
                      <a:pPr algn="ctr" latinLnBrk="0">
                        <a:lnSpc>
                          <a:spcPct val="107000"/>
                        </a:lnSpc>
                        <a:spcAft>
                          <a:spcPts val="0"/>
                        </a:spcAft>
                      </a:pPr>
                      <a:r>
                        <a:rPr lang="en-US" sz="600" kern="0" dirty="0">
                          <a:effectLst/>
                        </a:rPr>
                        <a:t>p-GSK-3</a:t>
                      </a:r>
                      <a:r>
                        <a:rPr lang="ko-KR" sz="600" kern="0" dirty="0">
                          <a:effectLst/>
                        </a:rPr>
                        <a:t>β</a:t>
                      </a:r>
                      <a:r>
                        <a:rPr lang="en-US" sz="600" kern="0" dirty="0">
                          <a:effectLst/>
                        </a:rPr>
                        <a:t> (Ser9)</a:t>
                      </a:r>
                      <a:endParaRPr lang="ko-KR" sz="600" b="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Rabbit</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CST</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#9336</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1:500</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extLst>
                  <a:ext uri="{0D108BD9-81ED-4DB2-BD59-A6C34878D82A}">
                    <a16:rowId xmlns="" xmlns:a16="http://schemas.microsoft.com/office/drawing/2014/main" val="10016"/>
                  </a:ext>
                </a:extLst>
              </a:tr>
              <a:tr h="116554">
                <a:tc>
                  <a:txBody>
                    <a:bodyPr/>
                    <a:lstStyle/>
                    <a:p>
                      <a:pPr algn="ctr" latinLnBrk="0">
                        <a:lnSpc>
                          <a:spcPct val="107000"/>
                        </a:lnSpc>
                        <a:spcAft>
                          <a:spcPts val="0"/>
                        </a:spcAft>
                      </a:pPr>
                      <a:r>
                        <a:rPr lang="en-US" sz="600" kern="0" dirty="0">
                          <a:effectLst/>
                        </a:rPr>
                        <a:t>GSK-3</a:t>
                      </a:r>
                      <a:r>
                        <a:rPr lang="ko-KR" sz="600" kern="0" dirty="0">
                          <a:effectLst/>
                        </a:rPr>
                        <a:t>β</a:t>
                      </a:r>
                      <a:endParaRPr lang="ko-KR" sz="600" b="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Rabbit</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CST</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#9315</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1:500</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extLst>
                  <a:ext uri="{0D108BD9-81ED-4DB2-BD59-A6C34878D82A}">
                    <a16:rowId xmlns="" xmlns:a16="http://schemas.microsoft.com/office/drawing/2014/main" val="10017"/>
                  </a:ext>
                </a:extLst>
              </a:tr>
              <a:tr h="116554">
                <a:tc>
                  <a:txBody>
                    <a:bodyPr/>
                    <a:lstStyle/>
                    <a:p>
                      <a:pPr algn="ctr" latinLnBrk="0">
                        <a:lnSpc>
                          <a:spcPct val="107000"/>
                        </a:lnSpc>
                        <a:spcAft>
                          <a:spcPts val="0"/>
                        </a:spcAft>
                      </a:pPr>
                      <a:r>
                        <a:rPr lang="en-US" sz="600" kern="0">
                          <a:effectLst/>
                        </a:rPr>
                        <a:t>IKB</a:t>
                      </a:r>
                      <a:r>
                        <a:rPr lang="ko-KR" sz="600" kern="0">
                          <a:effectLst/>
                        </a:rPr>
                        <a:t>α</a:t>
                      </a:r>
                      <a:endParaRPr lang="ko-KR" sz="600" b="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Rabbit</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CST</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#9242</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1:500</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extLst>
                  <a:ext uri="{0D108BD9-81ED-4DB2-BD59-A6C34878D82A}">
                    <a16:rowId xmlns="" xmlns:a16="http://schemas.microsoft.com/office/drawing/2014/main" val="10018"/>
                  </a:ext>
                </a:extLst>
              </a:tr>
              <a:tr h="116554">
                <a:tc>
                  <a:txBody>
                    <a:bodyPr/>
                    <a:lstStyle/>
                    <a:p>
                      <a:pPr algn="ctr" latinLnBrk="0">
                        <a:lnSpc>
                          <a:spcPct val="107000"/>
                        </a:lnSpc>
                        <a:spcAft>
                          <a:spcPts val="0"/>
                        </a:spcAft>
                      </a:pPr>
                      <a:r>
                        <a:rPr lang="en-US" sz="600" kern="0" dirty="0">
                          <a:effectLst/>
                        </a:rPr>
                        <a:t>p-p38 (Thr180/Tyr182)</a:t>
                      </a:r>
                      <a:endParaRPr lang="ko-KR" sz="600" b="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Rabbit</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CST</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#4511</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1:500</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extLst>
                  <a:ext uri="{0D108BD9-81ED-4DB2-BD59-A6C34878D82A}">
                    <a16:rowId xmlns="" xmlns:a16="http://schemas.microsoft.com/office/drawing/2014/main" val="10019"/>
                  </a:ext>
                </a:extLst>
              </a:tr>
              <a:tr h="116554">
                <a:tc>
                  <a:txBody>
                    <a:bodyPr/>
                    <a:lstStyle/>
                    <a:p>
                      <a:pPr algn="ctr" latinLnBrk="0">
                        <a:lnSpc>
                          <a:spcPct val="107000"/>
                        </a:lnSpc>
                        <a:spcAft>
                          <a:spcPts val="0"/>
                        </a:spcAft>
                      </a:pPr>
                      <a:r>
                        <a:rPr lang="en-US" sz="600" kern="0" dirty="0">
                          <a:effectLst/>
                        </a:rPr>
                        <a:t>p38</a:t>
                      </a:r>
                      <a:endParaRPr lang="ko-KR" sz="600" b="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a:effectLst/>
                        </a:rPr>
                        <a:t>Rabbit</a:t>
                      </a:r>
                      <a:endParaRPr lang="ko-KR" sz="600" kern="10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dirty="0">
                          <a:effectLst/>
                        </a:rPr>
                        <a:t>CST</a:t>
                      </a:r>
                      <a:endParaRPr lang="ko-KR" sz="6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dirty="0">
                          <a:effectLst/>
                        </a:rPr>
                        <a:t>#9212</a:t>
                      </a:r>
                      <a:endParaRPr lang="ko-KR" sz="6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tc>
                  <a:txBody>
                    <a:bodyPr/>
                    <a:lstStyle/>
                    <a:p>
                      <a:pPr algn="ctr" latinLnBrk="0">
                        <a:lnSpc>
                          <a:spcPct val="107000"/>
                        </a:lnSpc>
                        <a:spcAft>
                          <a:spcPts val="0"/>
                        </a:spcAft>
                      </a:pPr>
                      <a:r>
                        <a:rPr lang="en-US" sz="600" kern="0" dirty="0">
                          <a:effectLst/>
                        </a:rPr>
                        <a:t>1:500</a:t>
                      </a:r>
                      <a:endParaRPr lang="ko-KR" sz="6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145" marR="38145" marT="0" marB="0"/>
                </a:tc>
                <a:extLst>
                  <a:ext uri="{0D108BD9-81ED-4DB2-BD59-A6C34878D82A}">
                    <a16:rowId xmlns="" xmlns:a16="http://schemas.microsoft.com/office/drawing/2014/main" val="10020"/>
                  </a:ext>
                </a:extLst>
              </a:tr>
            </a:tbl>
          </a:graphicData>
        </a:graphic>
      </p:graphicFrame>
      <p:graphicFrame>
        <p:nvGraphicFramePr>
          <p:cNvPr id="7" name="표 6"/>
          <p:cNvGraphicFramePr>
            <a:graphicFrameLocks noGrp="1"/>
          </p:cNvGraphicFramePr>
          <p:nvPr>
            <p:extLst/>
          </p:nvPr>
        </p:nvGraphicFramePr>
        <p:xfrm>
          <a:off x="3481568" y="2399630"/>
          <a:ext cx="2036326" cy="589360"/>
        </p:xfrm>
        <a:graphic>
          <a:graphicData uri="http://schemas.openxmlformats.org/drawingml/2006/table">
            <a:tbl>
              <a:tblPr firstRow="1" firstCol="1" bandRow="1">
                <a:tableStyleId>{5202B0CA-FC54-4496-8BCA-5EF66A818D29}</a:tableStyleId>
              </a:tblPr>
              <a:tblGrid>
                <a:gridCol w="471488">
                  <a:extLst>
                    <a:ext uri="{9D8B030D-6E8A-4147-A177-3AD203B41FA5}">
                      <a16:colId xmlns="" xmlns:a16="http://schemas.microsoft.com/office/drawing/2014/main" val="20000"/>
                    </a:ext>
                  </a:extLst>
                </a:gridCol>
                <a:gridCol w="1564838">
                  <a:extLst>
                    <a:ext uri="{9D8B030D-6E8A-4147-A177-3AD203B41FA5}">
                      <a16:colId xmlns="" xmlns:a16="http://schemas.microsoft.com/office/drawing/2014/main" val="20001"/>
                    </a:ext>
                  </a:extLst>
                </a:gridCol>
              </a:tblGrid>
              <a:tr h="117872">
                <a:tc>
                  <a:txBody>
                    <a:bodyPr/>
                    <a:lstStyle/>
                    <a:p>
                      <a:pPr algn="ctr" latinLnBrk="0">
                        <a:lnSpc>
                          <a:spcPct val="107000"/>
                        </a:lnSpc>
                        <a:spcAft>
                          <a:spcPts val="0"/>
                        </a:spcAft>
                      </a:pPr>
                      <a:r>
                        <a:rPr lang="en-US" sz="600" kern="0" dirty="0">
                          <a:effectLst/>
                        </a:rPr>
                        <a:t>Primers</a:t>
                      </a:r>
                      <a:endParaRPr lang="ko-KR" sz="6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tc>
                  <a:txBody>
                    <a:bodyPr/>
                    <a:lstStyle/>
                    <a:p>
                      <a:pPr algn="ctr" latinLnBrk="0">
                        <a:lnSpc>
                          <a:spcPct val="107000"/>
                        </a:lnSpc>
                        <a:spcAft>
                          <a:spcPts val="0"/>
                        </a:spcAft>
                      </a:pPr>
                      <a:r>
                        <a:rPr lang="en-US" sz="600" kern="0" dirty="0">
                          <a:effectLst/>
                        </a:rPr>
                        <a:t>Sequence</a:t>
                      </a:r>
                      <a:endParaRPr lang="ko-KR" sz="6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extLst>
                  <a:ext uri="{0D108BD9-81ED-4DB2-BD59-A6C34878D82A}">
                    <a16:rowId xmlns="" xmlns:a16="http://schemas.microsoft.com/office/drawing/2014/main" val="10000"/>
                  </a:ext>
                </a:extLst>
              </a:tr>
              <a:tr h="117872">
                <a:tc>
                  <a:txBody>
                    <a:bodyPr/>
                    <a:lstStyle/>
                    <a:p>
                      <a:pPr algn="ctr" latinLnBrk="0">
                        <a:lnSpc>
                          <a:spcPct val="107000"/>
                        </a:lnSpc>
                        <a:spcAft>
                          <a:spcPts val="0"/>
                        </a:spcAft>
                      </a:pPr>
                      <a:r>
                        <a:rPr lang="en-US" sz="600" kern="0" dirty="0">
                          <a:effectLst/>
                        </a:rPr>
                        <a:t>mIL2_F</a:t>
                      </a:r>
                      <a:endParaRPr lang="ko-KR" sz="600" b="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tc>
                  <a:txBody>
                    <a:bodyPr/>
                    <a:lstStyle/>
                    <a:p>
                      <a:pPr algn="ctr" latinLnBrk="0">
                        <a:lnSpc>
                          <a:spcPct val="107000"/>
                        </a:lnSpc>
                        <a:spcAft>
                          <a:spcPts val="0"/>
                        </a:spcAft>
                      </a:pPr>
                      <a:r>
                        <a:rPr lang="en-US" sz="600" kern="0" dirty="0">
                          <a:effectLst/>
                        </a:rPr>
                        <a:t>5</a:t>
                      </a:r>
                      <a:r>
                        <a:rPr lang="ko-KR" sz="600" kern="0" dirty="0">
                          <a:effectLst/>
                        </a:rPr>
                        <a:t>’</a:t>
                      </a:r>
                      <a:r>
                        <a:rPr lang="en-US" sz="600" kern="0" dirty="0">
                          <a:effectLst/>
                        </a:rPr>
                        <a:t>-CTAGGCCACAGAATTGAAAGATCT-3</a:t>
                      </a:r>
                      <a:r>
                        <a:rPr lang="ko-KR" sz="600" kern="0" dirty="0">
                          <a:effectLst/>
                        </a:rPr>
                        <a:t>’</a:t>
                      </a:r>
                      <a:endParaRPr lang="ko-KR" sz="6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extLst>
                  <a:ext uri="{0D108BD9-81ED-4DB2-BD59-A6C34878D82A}">
                    <a16:rowId xmlns="" xmlns:a16="http://schemas.microsoft.com/office/drawing/2014/main" val="10001"/>
                  </a:ext>
                </a:extLst>
              </a:tr>
              <a:tr h="117872">
                <a:tc>
                  <a:txBody>
                    <a:bodyPr/>
                    <a:lstStyle/>
                    <a:p>
                      <a:pPr algn="ctr" latinLnBrk="0">
                        <a:lnSpc>
                          <a:spcPct val="107000"/>
                        </a:lnSpc>
                        <a:spcAft>
                          <a:spcPts val="0"/>
                        </a:spcAft>
                      </a:pPr>
                      <a:r>
                        <a:rPr lang="en-US" sz="600" kern="0" dirty="0">
                          <a:effectLst/>
                        </a:rPr>
                        <a:t>mIL2_R</a:t>
                      </a:r>
                      <a:endParaRPr lang="ko-KR" sz="600" b="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tc>
                  <a:txBody>
                    <a:bodyPr/>
                    <a:lstStyle/>
                    <a:p>
                      <a:pPr algn="ctr" latinLnBrk="0">
                        <a:lnSpc>
                          <a:spcPct val="107000"/>
                        </a:lnSpc>
                        <a:spcAft>
                          <a:spcPts val="0"/>
                        </a:spcAft>
                      </a:pPr>
                      <a:r>
                        <a:rPr lang="en-US" sz="600" kern="0" dirty="0">
                          <a:effectLst/>
                        </a:rPr>
                        <a:t>5</a:t>
                      </a:r>
                      <a:r>
                        <a:rPr lang="ko-KR" sz="600" kern="0" dirty="0">
                          <a:effectLst/>
                        </a:rPr>
                        <a:t>’</a:t>
                      </a:r>
                      <a:r>
                        <a:rPr lang="en-US" sz="600" kern="0" dirty="0">
                          <a:effectLst/>
                        </a:rPr>
                        <a:t>-GTAGGTGGAAATTCTAGCATCATCC-3</a:t>
                      </a:r>
                      <a:r>
                        <a:rPr lang="ko-KR" sz="600" kern="0" dirty="0">
                          <a:effectLst/>
                        </a:rPr>
                        <a:t>’</a:t>
                      </a:r>
                      <a:endParaRPr lang="ko-KR" sz="6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extLst>
                  <a:ext uri="{0D108BD9-81ED-4DB2-BD59-A6C34878D82A}">
                    <a16:rowId xmlns="" xmlns:a16="http://schemas.microsoft.com/office/drawing/2014/main" val="10002"/>
                  </a:ext>
                </a:extLst>
              </a:tr>
              <a:tr h="117872">
                <a:tc>
                  <a:txBody>
                    <a:bodyPr/>
                    <a:lstStyle/>
                    <a:p>
                      <a:pPr algn="ctr" latinLnBrk="0">
                        <a:lnSpc>
                          <a:spcPct val="107000"/>
                        </a:lnSpc>
                        <a:spcAft>
                          <a:spcPts val="0"/>
                        </a:spcAft>
                      </a:pPr>
                      <a:r>
                        <a:rPr lang="en-US" sz="600" kern="0" dirty="0">
                          <a:effectLst/>
                        </a:rPr>
                        <a:t>hSOD1_F</a:t>
                      </a:r>
                      <a:endParaRPr lang="ko-KR" sz="600" b="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tc>
                  <a:txBody>
                    <a:bodyPr/>
                    <a:lstStyle/>
                    <a:p>
                      <a:pPr algn="ctr" latinLnBrk="0">
                        <a:lnSpc>
                          <a:spcPct val="107000"/>
                        </a:lnSpc>
                        <a:spcAft>
                          <a:spcPts val="0"/>
                        </a:spcAft>
                      </a:pPr>
                      <a:r>
                        <a:rPr lang="en-US" sz="600" kern="0" dirty="0">
                          <a:effectLst/>
                        </a:rPr>
                        <a:t>5</a:t>
                      </a:r>
                      <a:r>
                        <a:rPr lang="ko-KR" sz="600" kern="0" dirty="0">
                          <a:effectLst/>
                        </a:rPr>
                        <a:t>’</a:t>
                      </a:r>
                      <a:r>
                        <a:rPr lang="en-US" sz="600" kern="0" dirty="0">
                          <a:effectLst/>
                        </a:rPr>
                        <a:t>-CATCAGCCCTAATCCATCTGA-3</a:t>
                      </a:r>
                      <a:r>
                        <a:rPr lang="ko-KR" sz="600" kern="0" dirty="0">
                          <a:effectLst/>
                        </a:rPr>
                        <a:t>’</a:t>
                      </a:r>
                      <a:endParaRPr lang="ko-KR" sz="6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extLst>
                  <a:ext uri="{0D108BD9-81ED-4DB2-BD59-A6C34878D82A}">
                    <a16:rowId xmlns="" xmlns:a16="http://schemas.microsoft.com/office/drawing/2014/main" val="10003"/>
                  </a:ext>
                </a:extLst>
              </a:tr>
              <a:tr h="117872">
                <a:tc>
                  <a:txBody>
                    <a:bodyPr/>
                    <a:lstStyle/>
                    <a:p>
                      <a:pPr algn="ctr" latinLnBrk="0">
                        <a:lnSpc>
                          <a:spcPct val="107000"/>
                        </a:lnSpc>
                        <a:spcAft>
                          <a:spcPts val="0"/>
                        </a:spcAft>
                      </a:pPr>
                      <a:r>
                        <a:rPr lang="en-US" sz="600" kern="0" dirty="0">
                          <a:effectLst/>
                        </a:rPr>
                        <a:t>hSOD1_R</a:t>
                      </a:r>
                      <a:endParaRPr lang="ko-KR" sz="600" b="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tc>
                  <a:txBody>
                    <a:bodyPr/>
                    <a:lstStyle/>
                    <a:p>
                      <a:pPr algn="ctr" latinLnBrk="0">
                        <a:lnSpc>
                          <a:spcPct val="107000"/>
                        </a:lnSpc>
                        <a:spcAft>
                          <a:spcPts val="0"/>
                        </a:spcAft>
                      </a:pPr>
                      <a:r>
                        <a:rPr lang="en-US" sz="600" kern="0" dirty="0">
                          <a:effectLst/>
                        </a:rPr>
                        <a:t>5</a:t>
                      </a:r>
                      <a:r>
                        <a:rPr lang="ko-KR" sz="600" kern="0" dirty="0">
                          <a:effectLst/>
                        </a:rPr>
                        <a:t>’</a:t>
                      </a:r>
                      <a:r>
                        <a:rPr lang="en-US" sz="600" kern="0" dirty="0">
                          <a:effectLst/>
                        </a:rPr>
                        <a:t>-CGCGACTAACAATCAAAGTGA-3</a:t>
                      </a:r>
                      <a:r>
                        <a:rPr lang="ko-KR" sz="600" kern="0" dirty="0">
                          <a:effectLst/>
                        </a:rPr>
                        <a:t>’</a:t>
                      </a:r>
                      <a:endParaRPr lang="ko-KR" sz="600" kern="100" dirty="0">
                        <a:effectLst/>
                        <a:latin typeface="맑은 고딕" panose="020B0503020000020004" pitchFamily="50" charset="-127"/>
                        <a:ea typeface="맑은 고딕" panose="020B0503020000020004" pitchFamily="50" charset="-127"/>
                        <a:cs typeface="Times New Roman" panose="02020603050405020304" pitchFamily="18" charset="0"/>
                      </a:endParaRPr>
                    </a:p>
                  </a:txBody>
                  <a:tcPr marL="38576" marR="38576" marT="0" marB="0"/>
                </a:tc>
                <a:extLst>
                  <a:ext uri="{0D108BD9-81ED-4DB2-BD59-A6C34878D82A}">
                    <a16:rowId xmlns="" xmlns:a16="http://schemas.microsoft.com/office/drawing/2014/main" val="10004"/>
                  </a:ext>
                </a:extLst>
              </a:tr>
            </a:tbl>
          </a:graphicData>
        </a:graphic>
      </p:graphicFrame>
      <p:sp>
        <p:nvSpPr>
          <p:cNvPr id="8" name="TextBox 7"/>
          <p:cNvSpPr txBox="1"/>
          <p:nvPr/>
        </p:nvSpPr>
        <p:spPr>
          <a:xfrm>
            <a:off x="404594" y="395165"/>
            <a:ext cx="287614" cy="261610"/>
          </a:xfrm>
          <a:prstGeom prst="rect">
            <a:avLst/>
          </a:prstGeom>
          <a:noFill/>
        </p:spPr>
        <p:txBody>
          <a:bodyPr wrap="square" rtlCol="0">
            <a:spAutoFit/>
          </a:bodyPr>
          <a:lstStyle/>
          <a:p>
            <a:pPr algn="ctr"/>
            <a:r>
              <a:rPr lang="en-US" altLang="ko-KR" sz="1100" b="1" dirty="0">
                <a:latin typeface="Arial" panose="020B0604020202020204" pitchFamily="34" charset="0"/>
                <a:cs typeface="Arial" panose="020B0604020202020204" pitchFamily="34" charset="0"/>
              </a:rPr>
              <a:t>a</a:t>
            </a:r>
            <a:endParaRPr lang="ko-KR" altLang="en-US" sz="1100" b="1" dirty="0">
              <a:latin typeface="Arial" panose="020B0604020202020204" pitchFamily="34" charset="0"/>
              <a:cs typeface="Arial" panose="020B0604020202020204" pitchFamily="34" charset="0"/>
            </a:endParaRPr>
          </a:p>
        </p:txBody>
      </p:sp>
      <p:sp>
        <p:nvSpPr>
          <p:cNvPr id="9" name="TextBox 8"/>
          <p:cNvSpPr txBox="1"/>
          <p:nvPr/>
        </p:nvSpPr>
        <p:spPr>
          <a:xfrm>
            <a:off x="3408204" y="398720"/>
            <a:ext cx="287614" cy="261610"/>
          </a:xfrm>
          <a:prstGeom prst="rect">
            <a:avLst/>
          </a:prstGeom>
          <a:noFill/>
        </p:spPr>
        <p:txBody>
          <a:bodyPr wrap="square" rtlCol="0">
            <a:spAutoFit/>
          </a:bodyPr>
          <a:lstStyle/>
          <a:p>
            <a:pPr algn="ctr"/>
            <a:r>
              <a:rPr lang="en-US" altLang="ko-KR" sz="1100" b="1" dirty="0">
                <a:latin typeface="Arial" panose="020B0604020202020204" pitchFamily="34" charset="0"/>
                <a:cs typeface="Arial" panose="020B0604020202020204" pitchFamily="34" charset="0"/>
              </a:rPr>
              <a:t>b</a:t>
            </a:r>
            <a:endParaRPr lang="ko-KR" altLang="en-US" sz="1100" b="1" dirty="0">
              <a:latin typeface="Arial" panose="020B0604020202020204" pitchFamily="34" charset="0"/>
              <a:cs typeface="Arial" panose="020B0604020202020204" pitchFamily="34" charset="0"/>
            </a:endParaRPr>
          </a:p>
        </p:txBody>
      </p:sp>
      <p:sp>
        <p:nvSpPr>
          <p:cNvPr id="10" name="TextBox 9"/>
          <p:cNvSpPr txBox="1"/>
          <p:nvPr/>
        </p:nvSpPr>
        <p:spPr>
          <a:xfrm>
            <a:off x="3407610" y="2175577"/>
            <a:ext cx="287614" cy="261610"/>
          </a:xfrm>
          <a:prstGeom prst="rect">
            <a:avLst/>
          </a:prstGeom>
          <a:noFill/>
        </p:spPr>
        <p:txBody>
          <a:bodyPr wrap="square" rtlCol="0">
            <a:spAutoFit/>
          </a:bodyPr>
          <a:lstStyle/>
          <a:p>
            <a:pPr algn="ctr"/>
            <a:r>
              <a:rPr lang="en-US" altLang="ko-KR" sz="1100" b="1" dirty="0">
                <a:latin typeface="Arial" panose="020B0604020202020204" pitchFamily="34" charset="0"/>
                <a:cs typeface="Arial" panose="020B0604020202020204" pitchFamily="34" charset="0"/>
              </a:rPr>
              <a:t>c</a:t>
            </a:r>
            <a:endParaRPr lang="ko-KR" altLang="en-US" sz="1100" b="1" dirty="0">
              <a:latin typeface="Arial" panose="020B0604020202020204" pitchFamily="34" charset="0"/>
              <a:cs typeface="Arial" panose="020B0604020202020204" pitchFamily="34" charset="0"/>
            </a:endParaRPr>
          </a:p>
        </p:txBody>
      </p:sp>
      <p:sp>
        <p:nvSpPr>
          <p:cNvPr id="12" name="TextBox 11"/>
          <p:cNvSpPr txBox="1"/>
          <p:nvPr/>
        </p:nvSpPr>
        <p:spPr>
          <a:xfrm>
            <a:off x="4401" y="0"/>
            <a:ext cx="906844" cy="265457"/>
          </a:xfrm>
          <a:prstGeom prst="rect">
            <a:avLst/>
          </a:prstGeom>
          <a:noFill/>
        </p:spPr>
        <p:txBody>
          <a:bodyPr wrap="square" rtlCol="0">
            <a:spAutoFit/>
          </a:bodyPr>
          <a:lstStyle/>
          <a:p>
            <a:pPr algn="ctr"/>
            <a:r>
              <a:rPr lang="en-US" altLang="ko-KR" sz="1100" b="1" dirty="0" smtClean="0">
                <a:latin typeface="Arial" panose="020B0604020202020204" pitchFamily="34" charset="0"/>
                <a:cs typeface="Arial" panose="020B0604020202020204" pitchFamily="34" charset="0"/>
              </a:rPr>
              <a:t>Table </a:t>
            </a:r>
            <a:r>
              <a:rPr lang="en-US" altLang="ko-KR" sz="1100" b="1" dirty="0" smtClean="0">
                <a:latin typeface="Arial" panose="020B0604020202020204" pitchFamily="34" charset="0"/>
                <a:cs typeface="Arial" panose="020B0604020202020204" pitchFamily="34" charset="0"/>
              </a:rPr>
              <a:t>S1</a:t>
            </a:r>
            <a:endParaRPr lang="ko-KR" altLang="en-US" sz="1100" b="1" dirty="0">
              <a:latin typeface="Arial" panose="020B0604020202020204" pitchFamily="34" charset="0"/>
              <a:cs typeface="Arial" panose="020B0604020202020204" pitchFamily="34" charset="0"/>
            </a:endParaRPr>
          </a:p>
        </p:txBody>
      </p:sp>
      <p:sp>
        <p:nvSpPr>
          <p:cNvPr id="3" name="직사각형 2"/>
          <p:cNvSpPr/>
          <p:nvPr/>
        </p:nvSpPr>
        <p:spPr>
          <a:xfrm>
            <a:off x="565022" y="3388557"/>
            <a:ext cx="5972790" cy="1015663"/>
          </a:xfrm>
          <a:prstGeom prst="rect">
            <a:avLst/>
          </a:prstGeom>
        </p:spPr>
        <p:txBody>
          <a:bodyPr wrap="square">
            <a:spAutoFit/>
          </a:bodyPr>
          <a:lstStyle/>
          <a:p>
            <a:pPr>
              <a:lnSpc>
                <a:spcPct val="200000"/>
              </a:lnSpc>
              <a:spcAft>
                <a:spcPts val="800"/>
              </a:spcAft>
            </a:pPr>
            <a:r>
              <a:rPr lang="en-US" altLang="ko-KR" sz="1000" b="1" kern="100" dirty="0" smtClean="0">
                <a:latin typeface="Times New Roman" panose="02020603050405020304" pitchFamily="18" charset="0"/>
                <a:cs typeface="Times New Roman" panose="02020603050405020304" pitchFamily="18" charset="0"/>
              </a:rPr>
              <a:t>Table S1 </a:t>
            </a:r>
            <a:r>
              <a:rPr lang="en-US" altLang="ko-KR" sz="1000" kern="100" dirty="0">
                <a:latin typeface="Times New Roman" panose="02020603050405020304" pitchFamily="18" charset="0"/>
                <a:cs typeface="Times New Roman" panose="02020603050405020304" pitchFamily="18" charset="0"/>
              </a:rPr>
              <a:t>Antibodies and primers used in this study.</a:t>
            </a:r>
            <a:br>
              <a:rPr lang="en-US" altLang="ko-KR" sz="1000" kern="100" dirty="0">
                <a:latin typeface="Times New Roman" panose="02020603050405020304" pitchFamily="18" charset="0"/>
                <a:cs typeface="Times New Roman" panose="02020603050405020304" pitchFamily="18" charset="0"/>
              </a:rPr>
            </a:br>
            <a:r>
              <a:rPr lang="en-US" altLang="ko-KR" sz="1000" b="1" kern="100" dirty="0">
                <a:latin typeface="Times New Roman" panose="02020603050405020304" pitchFamily="18" charset="0"/>
                <a:cs typeface="Times New Roman" panose="02020603050405020304" pitchFamily="18" charset="0"/>
              </a:rPr>
              <a:t>a-b </a:t>
            </a:r>
            <a:r>
              <a:rPr lang="en-US" altLang="ko-KR" sz="1000" kern="100" dirty="0">
                <a:latin typeface="Times New Roman" panose="02020603050405020304" pitchFamily="18" charset="0"/>
                <a:cs typeface="Times New Roman" panose="02020603050405020304" pitchFamily="18" charset="0"/>
              </a:rPr>
              <a:t>List of antibodies used for Western blot analysis (</a:t>
            </a:r>
            <a:r>
              <a:rPr lang="en-US" altLang="ko-KR" sz="1000" b="1" kern="100" dirty="0">
                <a:latin typeface="Times New Roman" panose="02020603050405020304" pitchFamily="18" charset="0"/>
                <a:cs typeface="Times New Roman" panose="02020603050405020304" pitchFamily="18" charset="0"/>
              </a:rPr>
              <a:t>a</a:t>
            </a:r>
            <a:r>
              <a:rPr lang="en-US" altLang="ko-KR" sz="1000" kern="100" dirty="0">
                <a:latin typeface="Times New Roman" panose="02020603050405020304" pitchFamily="18" charset="0"/>
                <a:cs typeface="Times New Roman" panose="02020603050405020304" pitchFamily="18" charset="0"/>
              </a:rPr>
              <a:t>) and immunostaining (</a:t>
            </a:r>
            <a:r>
              <a:rPr lang="en-US" altLang="ko-KR" sz="1000" b="1" kern="100" dirty="0">
                <a:latin typeface="Times New Roman" panose="02020603050405020304" pitchFamily="18" charset="0"/>
                <a:cs typeface="Times New Roman" panose="02020603050405020304" pitchFamily="18" charset="0"/>
              </a:rPr>
              <a:t>b</a:t>
            </a:r>
            <a:r>
              <a:rPr lang="en-US" altLang="ko-KR" sz="1000" kern="100" dirty="0">
                <a:latin typeface="Times New Roman" panose="02020603050405020304" pitchFamily="18" charset="0"/>
                <a:cs typeface="Times New Roman" panose="02020603050405020304" pitchFamily="18" charset="0"/>
              </a:rPr>
              <a:t>). </a:t>
            </a:r>
            <a:r>
              <a:rPr lang="en-US" altLang="ko-KR" sz="1000" b="1" kern="100" dirty="0">
                <a:latin typeface="Times New Roman" panose="02020603050405020304" pitchFamily="18" charset="0"/>
                <a:cs typeface="Times New Roman" panose="02020603050405020304" pitchFamily="18" charset="0"/>
              </a:rPr>
              <a:t>c</a:t>
            </a:r>
            <a:r>
              <a:rPr lang="en-US" altLang="ko-KR" sz="1000" kern="100" dirty="0">
                <a:latin typeface="Times New Roman" panose="02020603050405020304" pitchFamily="18" charset="0"/>
                <a:cs typeface="Times New Roman" panose="02020603050405020304" pitchFamily="18" charset="0"/>
              </a:rPr>
              <a:t> List of primers used for murine IL2 and human SOD1 to determine the copy number of mhSOD1. F: Forward primer, R: Reverse primer</a:t>
            </a:r>
            <a:endParaRPr lang="ko-KR" altLang="ko-KR" sz="1000" kern="100" dirty="0">
              <a:latin typeface="맑은 고딕" panose="020B0503020000020004" pitchFamily="50" charset="-127"/>
              <a:cs typeface="Times New Roman" panose="02020603050405020304" pitchFamily="18" charset="0"/>
            </a:endParaRPr>
          </a:p>
        </p:txBody>
      </p:sp>
    </p:spTree>
    <p:extLst>
      <p:ext uri="{BB962C8B-B14F-4D97-AF65-F5344CB8AC3E}">
        <p14:creationId xmlns:p14="http://schemas.microsoft.com/office/powerpoint/2010/main" val="722036060"/>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테마">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맑은 고딕"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맑은 고딕"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26162</TotalTime>
  <Words>483</Words>
  <Application>Microsoft Office PowerPoint</Application>
  <PresentationFormat>A4 Paper (210x297 mm)</PresentationFormat>
  <Paragraphs>270</Paragraphs>
  <Slides>7</Slides>
  <Notes>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7</vt:i4>
      </vt:variant>
    </vt:vector>
  </HeadingPairs>
  <TitlesOfParts>
    <vt:vector size="9" baseType="lpstr">
      <vt:lpstr>Office 테마</vt:lpstr>
      <vt:lpstr>Prism 7</vt:lpstr>
      <vt:lpstr>ADDITIONAL FILE 1</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논문 구성 방향</dc:title>
  <dc:creator>Sang</dc:creator>
  <cp:lastModifiedBy>JADIQUE</cp:lastModifiedBy>
  <cp:revision>915</cp:revision>
  <cp:lastPrinted>2019-05-02T11:03:27Z</cp:lastPrinted>
  <dcterms:created xsi:type="dcterms:W3CDTF">2018-03-12T11:40:29Z</dcterms:created>
  <dcterms:modified xsi:type="dcterms:W3CDTF">2019-05-16T02:36:32Z</dcterms:modified>
</cp:coreProperties>
</file>