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59" r:id="rId5"/>
  </p:sldIdLst>
  <p:sldSz cx="6858000" cy="9144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201" autoAdjust="0"/>
  </p:normalViewPr>
  <p:slideViewPr>
    <p:cSldViewPr showGuides="1">
      <p:cViewPr varScale="1">
        <p:scale>
          <a:sx n="88" d="100"/>
          <a:sy n="88" d="100"/>
        </p:scale>
        <p:origin x="-380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35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97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053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8543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95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05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1122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900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970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97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319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F362B-7C93-4721-9C5E-0DC5D48BBC50}" type="datetimeFigureOut">
              <a:rPr lang="de-DE" smtClean="0"/>
              <a:t>23.05.2019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A0EFE-8BCD-4BAA-9BCF-094EAA048E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643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954" y="3344"/>
            <a:ext cx="2314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s-E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1</a:t>
            </a:r>
            <a:endParaRPr lang="de-DE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364" y="31262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A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48364" y="268789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B</a:t>
            </a:r>
            <a:endParaRPr lang="de-DE" dirty="0"/>
          </a:p>
        </p:txBody>
      </p:sp>
      <p:sp>
        <p:nvSpPr>
          <p:cNvPr id="10" name="Rectangle 9"/>
          <p:cNvSpPr/>
          <p:nvPr/>
        </p:nvSpPr>
        <p:spPr>
          <a:xfrm>
            <a:off x="404664" y="1567301"/>
            <a:ext cx="983572" cy="11699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457380" y="4040326"/>
            <a:ext cx="1071563" cy="11699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05"/>
          <a:stretch/>
        </p:blipFill>
        <p:spPr bwMode="auto">
          <a:xfrm>
            <a:off x="493271" y="2687894"/>
            <a:ext cx="4273401" cy="2522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93460" y="8115632"/>
            <a:ext cx="672611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1: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Gating strategy for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ihM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 derived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liver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peripheral blood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respectively.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 were defined as single, CD45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HLA-DR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CD3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/CD19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/CD56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/zombie Aqua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and then CD14/CD16 markers defined classical/non-classical/intermediate MOs subsets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 and D)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t-SNE analyses of two additional samples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of CD49a, CD83, CD86, CD80, CD69, CD32 and CD11c. </a:t>
            </a:r>
            <a:endParaRPr lang="de-D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391796"/>
            <a:ext cx="4273401" cy="243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3236" y="297240"/>
            <a:ext cx="52770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" b="1" dirty="0" err="1" smtClean="0"/>
              <a:t>leukocytes</a:t>
            </a:r>
            <a:endParaRPr lang="en-US" sz="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844824" y="312629"/>
            <a:ext cx="5341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" b="1" dirty="0" smtClean="0"/>
              <a:t>single </a:t>
            </a:r>
            <a:r>
              <a:rPr lang="es-ES" sz="600" b="1" dirty="0" err="1" smtClean="0"/>
              <a:t>cells</a:t>
            </a:r>
            <a:endParaRPr lang="en-US" sz="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94879" y="312629"/>
            <a:ext cx="5341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" b="1" dirty="0" smtClean="0"/>
              <a:t>single </a:t>
            </a:r>
            <a:r>
              <a:rPr lang="es-ES" sz="600" b="1" dirty="0" err="1" smtClean="0"/>
              <a:t>cells</a:t>
            </a:r>
            <a:endParaRPr lang="en-US" sz="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01234" y="312629"/>
            <a:ext cx="3882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" b="1" dirty="0" smtClean="0"/>
              <a:t>CD45+</a:t>
            </a:r>
            <a:endParaRPr lang="en-US" sz="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99694" y="1671171"/>
            <a:ext cx="46519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" b="1" dirty="0" smtClean="0"/>
              <a:t>HLA-DR+</a:t>
            </a:r>
            <a:endParaRPr lang="en-US" sz="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48173" y="1671171"/>
            <a:ext cx="78579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" b="1" dirty="0" smtClean="0"/>
              <a:t>CD3</a:t>
            </a:r>
            <a:r>
              <a:rPr lang="es-ES" sz="600" b="1" baseline="30000" dirty="0"/>
              <a:t>-</a:t>
            </a:r>
            <a:r>
              <a:rPr lang="es-ES" sz="600" b="1" dirty="0" smtClean="0"/>
              <a:t>CD19</a:t>
            </a:r>
            <a:r>
              <a:rPr lang="es-ES" sz="600" b="1" baseline="30000" dirty="0"/>
              <a:t>-</a:t>
            </a:r>
            <a:r>
              <a:rPr lang="es-ES" sz="600" b="1" dirty="0" smtClean="0"/>
              <a:t>CD56</a:t>
            </a:r>
            <a:r>
              <a:rPr lang="es-ES" sz="600" b="1" baseline="30000" dirty="0"/>
              <a:t>-</a:t>
            </a:r>
            <a:r>
              <a:rPr lang="es-ES" sz="600" b="1" dirty="0" smtClean="0"/>
              <a:t>LD</a:t>
            </a:r>
            <a:r>
              <a:rPr lang="es-ES" sz="600" b="1" baseline="30000" dirty="0" smtClean="0"/>
              <a:t>-</a:t>
            </a:r>
            <a:endParaRPr lang="en-US" sz="600" b="1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1879902" y="1671171"/>
            <a:ext cx="50687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" b="1" dirty="0" err="1" smtClean="0"/>
              <a:t>MOs</a:t>
            </a:r>
            <a:r>
              <a:rPr lang="es-ES" sz="600" b="1" dirty="0" smtClean="0"/>
              <a:t>/M</a:t>
            </a:r>
            <a:r>
              <a:rPr lang="el-GR" sz="600" b="1" dirty="0" smtClean="0"/>
              <a:t>ϕ</a:t>
            </a:r>
            <a:r>
              <a:rPr lang="es-ES" sz="600" b="1" dirty="0" smtClean="0"/>
              <a:t> </a:t>
            </a:r>
            <a:endParaRPr lang="en-US" sz="600" b="1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723175" y="1671171"/>
            <a:ext cx="7473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" b="1" dirty="0" err="1"/>
              <a:t>MOs</a:t>
            </a:r>
            <a:r>
              <a:rPr lang="es-ES" sz="600" b="1" dirty="0"/>
              <a:t>/M</a:t>
            </a:r>
            <a:r>
              <a:rPr lang="el-GR" sz="600" b="1" dirty="0"/>
              <a:t>ϕ</a:t>
            </a:r>
            <a:r>
              <a:rPr lang="es-ES" sz="600" b="1" dirty="0"/>
              <a:t> </a:t>
            </a:r>
            <a:r>
              <a:rPr lang="en-US" sz="600" b="1" dirty="0" smtClean="0"/>
              <a:t>subsets</a:t>
            </a:r>
            <a:endParaRPr lang="en-US" sz="600" b="1" baseline="300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68760" y="1023099"/>
            <a:ext cx="36004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298590" y="1022003"/>
            <a:ext cx="36004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248980" y="1013287"/>
            <a:ext cx="38498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509120" y="1177620"/>
            <a:ext cx="0" cy="43204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573016" y="2570674"/>
            <a:ext cx="597562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478610" y="2535267"/>
            <a:ext cx="46725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470495" y="2031211"/>
            <a:ext cx="325733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73" y="5602972"/>
            <a:ext cx="6327163" cy="251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4940" y="53553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>
            <a:off x="3316250" y="536223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074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20" y="5292080"/>
            <a:ext cx="64181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2: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Representative flow cytometry plots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VSIG4, CD49a 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MARCO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(red) and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isotype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gated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ihM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(B)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Validation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MARCO in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unstimulated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PBMCs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48h-IL-10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stimulated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PBMCs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gated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monocytes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4544" y="-2222"/>
            <a:ext cx="2314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s-E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2</a:t>
            </a:r>
            <a:endParaRPr lang="de-DE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50" y="755576"/>
            <a:ext cx="5914154" cy="21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3" y="3131840"/>
            <a:ext cx="4206355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0" y="32352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A</a:t>
            </a:r>
            <a:endParaRPr lang="de-DE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280780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B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998435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734" y="9208"/>
            <a:ext cx="2314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s-E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3</a:t>
            </a:r>
            <a:endParaRPr lang="de-DE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2352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de-DE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274103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de-DE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2" r="14413"/>
          <a:stretch/>
        </p:blipFill>
        <p:spPr bwMode="auto">
          <a:xfrm>
            <a:off x="406876" y="2878685"/>
            <a:ext cx="6190476" cy="276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-734" y="7974449"/>
            <a:ext cx="6858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Representative Controls of liver tissue auto fluorescence for all 4 channels and merge (right).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Immunofluorescence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staining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Hoechst,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CD68,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VSIG4 and CD49a at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x10 (top) and x40 (lower pictures) magnification.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human healthy donor tissue slides (12µm thick) for CD68 (blue) and CD49 (green);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20x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magnification (left) and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60x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magnification (right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es-E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12" y="6353083"/>
            <a:ext cx="3398504" cy="156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87" y="666622"/>
            <a:ext cx="3212066" cy="160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0" y="586814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de-DE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5631" y="2619270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Hoescht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47036" y="2637454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CD68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5016" y="2637454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VSIG4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67416" y="2789854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VSIG4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67316" y="2620180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CD49a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91452" y="2620180"/>
            <a:ext cx="568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936" y="3223187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936" y="413286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x40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936" y="4982941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x40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6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-20538" y="0"/>
            <a:ext cx="2314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s-E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4</a:t>
            </a:r>
            <a:endParaRPr lang="de-DE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86" y="3491880"/>
            <a:ext cx="67261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4: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Scatter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plots showing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calculated intensity on stained tissue slides of CD49a on CD49a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signals (left)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n=291 for CD49a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n=270 for CD49a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VSIG4 on VSIG4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signals (middle) (n=209 for VSIG4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n=352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VSIG4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MARCO on  MARCO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signal (left) (n=247 for MARCO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n=314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MARCO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).</a:t>
            </a:r>
            <a:endParaRPr lang="es-E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" y="683568"/>
            <a:ext cx="6737301" cy="209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711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Heinrich-Pette-Institut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Martrus, Gloria</dc:creator>
  <cp:lastModifiedBy>Martrus, Gloria</cp:lastModifiedBy>
  <cp:revision>47</cp:revision>
  <cp:lastPrinted>2019-03-29T14:47:50Z</cp:lastPrinted>
  <dcterms:created xsi:type="dcterms:W3CDTF">2018-09-25T10:43:42Z</dcterms:created>
  <dcterms:modified xsi:type="dcterms:W3CDTF">2019-05-23T10:42:10Z</dcterms:modified>
</cp:coreProperties>
</file>