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6" r:id="rId2"/>
  </p:sldIdLst>
  <p:sldSz cx="6858000" cy="9144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51F"/>
    <a:srgbClr val="00E702"/>
    <a:srgbClr val="609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22"/>
    <p:restoredTop sz="91301"/>
  </p:normalViewPr>
  <p:slideViewPr>
    <p:cSldViewPr snapToGrid="0" snapToObjects="1">
      <p:cViewPr>
        <p:scale>
          <a:sx n="100" d="100"/>
          <a:sy n="100" d="100"/>
        </p:scale>
        <p:origin x="3152" y="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7421236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Arial"/>
      </a:defRPr>
    </a:lvl1pPr>
    <a:lvl2pPr indent="228600" latinLnBrk="0">
      <a:defRPr sz="1200">
        <a:latin typeface="+mn-lt"/>
        <a:ea typeface="+mn-ea"/>
        <a:cs typeface="+mn-cs"/>
        <a:sym typeface="Arial"/>
      </a:defRPr>
    </a:lvl2pPr>
    <a:lvl3pPr indent="457200" latinLnBrk="0">
      <a:defRPr sz="1200">
        <a:latin typeface="+mn-lt"/>
        <a:ea typeface="+mn-ea"/>
        <a:cs typeface="+mn-cs"/>
        <a:sym typeface="Arial"/>
      </a:defRPr>
    </a:lvl3pPr>
    <a:lvl4pPr indent="685800" latinLnBrk="0">
      <a:defRPr sz="1200">
        <a:latin typeface="+mn-lt"/>
        <a:ea typeface="+mn-ea"/>
        <a:cs typeface="+mn-cs"/>
        <a:sym typeface="Arial"/>
      </a:defRPr>
    </a:lvl4pPr>
    <a:lvl5pPr indent="914400" latinLnBrk="0">
      <a:defRPr sz="1200">
        <a:latin typeface="+mn-lt"/>
        <a:ea typeface="+mn-ea"/>
        <a:cs typeface="+mn-cs"/>
        <a:sym typeface="Arial"/>
      </a:defRPr>
    </a:lvl5pPr>
    <a:lvl6pPr indent="1143000" latinLnBrk="0">
      <a:defRPr sz="1200">
        <a:latin typeface="+mn-lt"/>
        <a:ea typeface="+mn-ea"/>
        <a:cs typeface="+mn-cs"/>
        <a:sym typeface="Arial"/>
      </a:defRPr>
    </a:lvl6pPr>
    <a:lvl7pPr indent="1371600" latinLnBrk="0">
      <a:defRPr sz="1200">
        <a:latin typeface="+mn-lt"/>
        <a:ea typeface="+mn-ea"/>
        <a:cs typeface="+mn-cs"/>
        <a:sym typeface="Arial"/>
      </a:defRPr>
    </a:lvl7pPr>
    <a:lvl8pPr indent="1600200" latinLnBrk="0">
      <a:defRPr sz="1200">
        <a:latin typeface="+mn-lt"/>
        <a:ea typeface="+mn-ea"/>
        <a:cs typeface="+mn-cs"/>
        <a:sym typeface="Arial"/>
      </a:defRPr>
    </a:lvl8pPr>
    <a:lvl9pPr indent="1828800" latinLnBrk="0">
      <a:defRPr sz="12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14350" y="2840568"/>
            <a:ext cx="5829300" cy="196003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4972050" y="366185"/>
            <a:ext cx="1543050" cy="780203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342900" y="366185"/>
            <a:ext cx="4514850" cy="780203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541736" y="5875867"/>
            <a:ext cx="5829301" cy="1816101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41736" y="3875617"/>
            <a:ext cx="5829301" cy="200025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42900" y="2133600"/>
            <a:ext cx="3028950" cy="6034619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42900" y="2046817"/>
            <a:ext cx="3030142" cy="853017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83769" y="2046816"/>
            <a:ext cx="3031332" cy="853016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342901" y="364068"/>
            <a:ext cx="2256235" cy="154940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idx="1"/>
          </p:nvPr>
        </p:nvSpPr>
        <p:spPr>
          <a:xfrm>
            <a:off x="2681286" y="364067"/>
            <a:ext cx="3833814" cy="78041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half" idx="13"/>
          </p:nvPr>
        </p:nvSpPr>
        <p:spPr>
          <a:xfrm>
            <a:off x="342901" y="1913468"/>
            <a:ext cx="2256235" cy="625475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1344217" y="6400801"/>
            <a:ext cx="4114801" cy="75565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344217" y="817033"/>
            <a:ext cx="4114801" cy="54864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44217" y="7156450"/>
            <a:ext cx="4114801" cy="107315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342900" y="366185"/>
            <a:ext cx="6172200" cy="152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342900" y="2133600"/>
            <a:ext cx="6172200" cy="60346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30411" y="8580052"/>
            <a:ext cx="284691" cy="276999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jpeg"/><Relationship Id="rId18" Type="http://schemas.openxmlformats.org/officeDocument/2006/relationships/image" Target="../media/image10.emf"/><Relationship Id="rId26" Type="http://schemas.openxmlformats.org/officeDocument/2006/relationships/image" Target="../media/image17.emf"/><Relationship Id="rId3" Type="http://schemas.microsoft.com/office/2007/relationships/hdphoto" Target="../media/hdphoto1.wdp"/><Relationship Id="rId21" Type="http://schemas.openxmlformats.org/officeDocument/2006/relationships/image" Target="../media/image13.jpeg"/><Relationship Id="rId7" Type="http://schemas.openxmlformats.org/officeDocument/2006/relationships/image" Target="../media/image4.jpeg"/><Relationship Id="rId12" Type="http://schemas.microsoft.com/office/2007/relationships/hdphoto" Target="../media/hdphoto5.wdp"/><Relationship Id="rId17" Type="http://schemas.openxmlformats.org/officeDocument/2006/relationships/image" Target="../media/image9.emf"/><Relationship Id="rId25" Type="http://schemas.microsoft.com/office/2007/relationships/hdphoto" Target="../media/hdphoto8.wdp"/><Relationship Id="rId2" Type="http://schemas.openxmlformats.org/officeDocument/2006/relationships/image" Target="../media/image1.png"/><Relationship Id="rId16" Type="http://schemas.microsoft.com/office/2007/relationships/hdphoto" Target="../media/hdphoto7.wdp"/><Relationship Id="rId20" Type="http://schemas.openxmlformats.org/officeDocument/2006/relationships/image" Target="../media/image12.emf"/><Relationship Id="rId29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24" Type="http://schemas.openxmlformats.org/officeDocument/2006/relationships/image" Target="../media/image16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23" Type="http://schemas.openxmlformats.org/officeDocument/2006/relationships/image" Target="../media/image15.jpeg"/><Relationship Id="rId28" Type="http://schemas.openxmlformats.org/officeDocument/2006/relationships/image" Target="../media/image19.emf"/><Relationship Id="rId10" Type="http://schemas.microsoft.com/office/2007/relationships/hdphoto" Target="../media/hdphoto4.wdp"/><Relationship Id="rId19" Type="http://schemas.openxmlformats.org/officeDocument/2006/relationships/image" Target="../media/image11.emf"/><Relationship Id="rId4" Type="http://schemas.openxmlformats.org/officeDocument/2006/relationships/image" Target="../media/image2.jpeg"/><Relationship Id="rId9" Type="http://schemas.openxmlformats.org/officeDocument/2006/relationships/image" Target="../media/image5.png"/><Relationship Id="rId14" Type="http://schemas.microsoft.com/office/2007/relationships/hdphoto" Target="../media/hdphoto6.wdp"/><Relationship Id="rId22" Type="http://schemas.openxmlformats.org/officeDocument/2006/relationships/image" Target="../media/image14.jpeg"/><Relationship Id="rId27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6216E8B-DCD9-6540-BA6E-7BE8D4A47B7D}"/>
              </a:ext>
            </a:extLst>
          </p:cNvPr>
          <p:cNvGrpSpPr/>
          <p:nvPr/>
        </p:nvGrpSpPr>
        <p:grpSpPr>
          <a:xfrm>
            <a:off x="162560" y="649327"/>
            <a:ext cx="3009901" cy="1088034"/>
            <a:chOff x="662978" y="485188"/>
            <a:chExt cx="4103696" cy="110586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4A3C82E-E4BA-3942-97CA-A5567758BA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4" t="24998" r="21591" b="62882"/>
            <a:stretch/>
          </p:blipFill>
          <p:spPr>
            <a:xfrm>
              <a:off x="1398103" y="952935"/>
              <a:ext cx="3226134" cy="336281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5D63E73-3746-714B-AB99-907AF051ED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47" t="23454" r="19469" b="65530"/>
            <a:stretch/>
          </p:blipFill>
          <p:spPr>
            <a:xfrm>
              <a:off x="1418930" y="1233212"/>
              <a:ext cx="3238500" cy="240254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553AEA1-BA67-794E-8817-775B86F14816}"/>
                </a:ext>
              </a:extLst>
            </p:cNvPr>
            <p:cNvSpPr txBox="1"/>
            <p:nvPr/>
          </p:nvSpPr>
          <p:spPr>
            <a:xfrm>
              <a:off x="662978" y="1000930"/>
              <a:ext cx="1137672" cy="318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pGluR1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6F5F997-7C8A-B840-B8B4-F2512E5CC4F4}"/>
                </a:ext>
              </a:extLst>
            </p:cNvPr>
            <p:cNvSpPr txBox="1"/>
            <p:nvPr/>
          </p:nvSpPr>
          <p:spPr>
            <a:xfrm>
              <a:off x="728812" y="1272464"/>
              <a:ext cx="1137673" cy="318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GluR1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55A0A5C-EA15-B549-B309-9C7608998715}"/>
                </a:ext>
              </a:extLst>
            </p:cNvPr>
            <p:cNvGrpSpPr/>
            <p:nvPr/>
          </p:nvGrpSpPr>
          <p:grpSpPr>
            <a:xfrm>
              <a:off x="1461602" y="485188"/>
              <a:ext cx="3305072" cy="439031"/>
              <a:chOff x="1742105" y="393048"/>
              <a:chExt cx="3305072" cy="439031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0A676E9-20B9-B144-A29E-637AC88E483E}"/>
                  </a:ext>
                </a:extLst>
              </p:cNvPr>
              <p:cNvSpPr txBox="1"/>
              <p:nvPr/>
            </p:nvSpPr>
            <p:spPr>
              <a:xfrm>
                <a:off x="1809045" y="417891"/>
                <a:ext cx="798157" cy="2580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/>
                  <a:t>Vehicle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EBC6C61-99E1-D743-9C40-88D9154C3D96}"/>
                  </a:ext>
                </a:extLst>
              </p:cNvPr>
              <p:cNvSpPr txBox="1"/>
              <p:nvPr/>
            </p:nvSpPr>
            <p:spPr>
              <a:xfrm>
                <a:off x="2861834" y="402119"/>
                <a:ext cx="1132554" cy="3385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err="1"/>
                  <a:t>NSCexo</a:t>
                </a:r>
                <a:endParaRPr lang="en-US" sz="105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6F54537-545F-7A4E-8163-74DD3DDDE44B}"/>
                  </a:ext>
                </a:extLst>
              </p:cNvPr>
              <p:cNvSpPr txBox="1"/>
              <p:nvPr/>
            </p:nvSpPr>
            <p:spPr>
              <a:xfrm>
                <a:off x="3949721" y="393048"/>
                <a:ext cx="1097456" cy="3385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err="1"/>
                  <a:t>MNexo</a:t>
                </a:r>
                <a:endParaRPr lang="en-US" sz="1050" dirty="0"/>
              </a:p>
            </p:txBody>
          </p:sp>
          <p:sp>
            <p:nvSpPr>
              <p:cNvPr id="11" name="Left Bracket 10">
                <a:extLst>
                  <a:ext uri="{FF2B5EF4-FFF2-40B4-BE49-F238E27FC236}">
                    <a16:creationId xmlns:a16="http://schemas.microsoft.com/office/drawing/2014/main" id="{42EDD501-06E0-414A-91FE-190621A7E604}"/>
                  </a:ext>
                </a:extLst>
              </p:cNvPr>
              <p:cNvSpPr/>
              <p:nvPr/>
            </p:nvSpPr>
            <p:spPr>
              <a:xfrm rot="16200000" flipH="1" flipV="1">
                <a:off x="3200576" y="245514"/>
                <a:ext cx="167289" cy="1005841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" name="Left Bracket 11">
                <a:extLst>
                  <a:ext uri="{FF2B5EF4-FFF2-40B4-BE49-F238E27FC236}">
                    <a16:creationId xmlns:a16="http://schemas.microsoft.com/office/drawing/2014/main" id="{D05E4935-460A-4441-9934-EC4765C2B883}"/>
                  </a:ext>
                </a:extLst>
              </p:cNvPr>
              <p:cNvSpPr/>
              <p:nvPr/>
            </p:nvSpPr>
            <p:spPr>
              <a:xfrm rot="16200000" flipH="1" flipV="1">
                <a:off x="4254674" y="245512"/>
                <a:ext cx="167289" cy="1005841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3" name="Left Bracket 12">
                <a:extLst>
                  <a:ext uri="{FF2B5EF4-FFF2-40B4-BE49-F238E27FC236}">
                    <a16:creationId xmlns:a16="http://schemas.microsoft.com/office/drawing/2014/main" id="{1A64C9B7-00F8-4C48-913F-B47ED1838366}"/>
                  </a:ext>
                </a:extLst>
              </p:cNvPr>
              <p:cNvSpPr/>
              <p:nvPr/>
            </p:nvSpPr>
            <p:spPr>
              <a:xfrm rot="16200000" flipH="1" flipV="1">
                <a:off x="2161381" y="238936"/>
                <a:ext cx="167289" cy="1005841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22FE83B-FA01-EB43-AD8C-D90410CFA02D}"/>
              </a:ext>
            </a:extLst>
          </p:cNvPr>
          <p:cNvGrpSpPr/>
          <p:nvPr/>
        </p:nvGrpSpPr>
        <p:grpSpPr>
          <a:xfrm>
            <a:off x="171993" y="2525841"/>
            <a:ext cx="2841811" cy="2259304"/>
            <a:chOff x="1034846" y="400518"/>
            <a:chExt cx="3920132" cy="241203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8BE34A2-78F5-6444-BFB6-256F80DDA8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51" t="20915" r="22221" b="66013"/>
            <a:stretch/>
          </p:blipFill>
          <p:spPr>
            <a:xfrm rot="21441795">
              <a:off x="1672216" y="744175"/>
              <a:ext cx="3282762" cy="337465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CF914E4-62F5-EC41-B8EC-BF2C2FD51CD9}"/>
                </a:ext>
              </a:extLst>
            </p:cNvPr>
            <p:cNvGrpSpPr/>
            <p:nvPr/>
          </p:nvGrpSpPr>
          <p:grpSpPr>
            <a:xfrm>
              <a:off x="1034846" y="400518"/>
              <a:ext cx="3912638" cy="2412030"/>
              <a:chOff x="1034846" y="400518"/>
              <a:chExt cx="3912638" cy="241203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9F84068D-076F-AD42-8D43-904784C923C7}"/>
                  </a:ext>
                </a:extLst>
              </p:cNvPr>
              <p:cNvSpPr/>
              <p:nvPr/>
            </p:nvSpPr>
            <p:spPr>
              <a:xfrm flipH="1">
                <a:off x="1587229" y="781278"/>
                <a:ext cx="193442" cy="203127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39355FCA-C321-5943-A782-C75EE7341B99}"/>
                  </a:ext>
                </a:extLst>
              </p:cNvPr>
              <p:cNvGrpSpPr/>
              <p:nvPr/>
            </p:nvGrpSpPr>
            <p:grpSpPr>
              <a:xfrm>
                <a:off x="1034846" y="400518"/>
                <a:ext cx="3912638" cy="1058176"/>
                <a:chOff x="1034846" y="400518"/>
                <a:chExt cx="3912638" cy="1058176"/>
              </a:xfrm>
            </p:grpSpPr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862AF598-96C4-104B-8982-F8D236687D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alphaModFix/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sharpenSoften amount="52000"/>
                          </a14:imgEffect>
                          <a14:imgEffect>
                            <a14:brightnessContrast bright="7000" contrast="-24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731" t="24216" r="18225" b="61078"/>
                <a:stretch/>
              </p:blipFill>
              <p:spPr>
                <a:xfrm>
                  <a:off x="1747084" y="1059657"/>
                  <a:ext cx="3200400" cy="374779"/>
                </a:xfrm>
                <a:prstGeom prst="rect">
                  <a:avLst/>
                </a:prstGeom>
              </p:spPr>
            </p:pic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93D89A8-72C7-0B43-AB14-88A222859D02}"/>
                    </a:ext>
                  </a:extLst>
                </p:cNvPr>
                <p:cNvSpPr txBox="1"/>
                <p:nvPr/>
              </p:nvSpPr>
              <p:spPr>
                <a:xfrm>
                  <a:off x="1094068" y="1127400"/>
                  <a:ext cx="812967" cy="3312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/>
                    <a:t>GluR2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B2B20358-AFFF-8741-8A15-749A8C5A7507}"/>
                    </a:ext>
                  </a:extLst>
                </p:cNvPr>
                <p:cNvSpPr txBox="1"/>
                <p:nvPr/>
              </p:nvSpPr>
              <p:spPr>
                <a:xfrm>
                  <a:off x="1888125" y="426101"/>
                  <a:ext cx="807553" cy="2710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dirty="0"/>
                    <a:t>Vehicle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CA127293-E20C-8B4C-A050-654589DA35A0}"/>
                    </a:ext>
                  </a:extLst>
                </p:cNvPr>
                <p:cNvSpPr txBox="1"/>
                <p:nvPr/>
              </p:nvSpPr>
              <p:spPr>
                <a:xfrm>
                  <a:off x="2894709" y="407841"/>
                  <a:ext cx="829666" cy="3416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dirty="0" err="1"/>
                    <a:t>NSCexo</a:t>
                  </a:r>
                  <a:endParaRPr lang="en-US" sz="1050" dirty="0"/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C961A492-17DF-154C-9C73-19AECEE25B60}"/>
                    </a:ext>
                  </a:extLst>
                </p:cNvPr>
                <p:cNvSpPr txBox="1"/>
                <p:nvPr/>
              </p:nvSpPr>
              <p:spPr>
                <a:xfrm>
                  <a:off x="3947760" y="400518"/>
                  <a:ext cx="803130" cy="3416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dirty="0" err="1"/>
                    <a:t>MNexo</a:t>
                  </a:r>
                  <a:endParaRPr lang="en-US" sz="1050" dirty="0"/>
                </a:p>
              </p:txBody>
            </p:sp>
            <p:sp>
              <p:nvSpPr>
                <p:cNvPr id="25" name="Left Bracket 24">
                  <a:extLst>
                    <a:ext uri="{FF2B5EF4-FFF2-40B4-BE49-F238E27FC236}">
                      <a16:creationId xmlns:a16="http://schemas.microsoft.com/office/drawing/2014/main" id="{A5807659-556D-1748-B678-1C3A899D98E4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2205594" y="288752"/>
                  <a:ext cx="175718" cy="975694"/>
                </a:xfrm>
                <a:prstGeom prst="leftBracke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26" name="Left Bracket 25">
                  <a:extLst>
                    <a:ext uri="{FF2B5EF4-FFF2-40B4-BE49-F238E27FC236}">
                      <a16:creationId xmlns:a16="http://schemas.microsoft.com/office/drawing/2014/main" id="{7FC7AB30-96E7-AD47-8309-FBB0EC85239A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3225738" y="275422"/>
                  <a:ext cx="175718" cy="988395"/>
                </a:xfrm>
                <a:prstGeom prst="leftBracke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27" name="Left Bracket 26">
                  <a:extLst>
                    <a:ext uri="{FF2B5EF4-FFF2-40B4-BE49-F238E27FC236}">
                      <a16:creationId xmlns:a16="http://schemas.microsoft.com/office/drawing/2014/main" id="{39FEBA32-BA4C-FC48-AD0D-1CA2E40178BA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4267138" y="275422"/>
                  <a:ext cx="175718" cy="988395"/>
                </a:xfrm>
                <a:prstGeom prst="leftBracke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E3E1F719-772E-FF49-900F-84C39F354419}"/>
                    </a:ext>
                  </a:extLst>
                </p:cNvPr>
                <p:cNvSpPr txBox="1"/>
                <p:nvPr/>
              </p:nvSpPr>
              <p:spPr>
                <a:xfrm>
                  <a:off x="1034846" y="791021"/>
                  <a:ext cx="812966" cy="3312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/>
                    <a:t>pGluR2</a:t>
                  </a:r>
                </a:p>
              </p:txBody>
            </p:sp>
          </p:grp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B9A3848-A37C-5A47-8B03-55305C339E0A}"/>
              </a:ext>
            </a:extLst>
          </p:cNvPr>
          <p:cNvGrpSpPr/>
          <p:nvPr/>
        </p:nvGrpSpPr>
        <p:grpSpPr>
          <a:xfrm>
            <a:off x="305308" y="4281027"/>
            <a:ext cx="2748137" cy="2366123"/>
            <a:chOff x="1056949" y="332043"/>
            <a:chExt cx="3926915" cy="2480505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2212BF0-B799-994A-BC51-8760B26CE18A}"/>
                </a:ext>
              </a:extLst>
            </p:cNvPr>
            <p:cNvGrpSpPr/>
            <p:nvPr/>
          </p:nvGrpSpPr>
          <p:grpSpPr>
            <a:xfrm>
              <a:off x="1056949" y="332043"/>
              <a:ext cx="3926915" cy="2480505"/>
              <a:chOff x="1056949" y="332043"/>
              <a:chExt cx="3926915" cy="2480505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9663E942-4310-6545-8644-443815E4EC86}"/>
                  </a:ext>
                </a:extLst>
              </p:cNvPr>
              <p:cNvGrpSpPr/>
              <p:nvPr/>
            </p:nvGrpSpPr>
            <p:grpSpPr>
              <a:xfrm>
                <a:off x="1056949" y="332043"/>
                <a:ext cx="3926915" cy="1091066"/>
                <a:chOff x="1056949" y="332043"/>
                <a:chExt cx="3926915" cy="1091066"/>
              </a:xfrm>
            </p:grpSpPr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69994632-A2FE-B84C-BAD0-0F86725069FA}"/>
                    </a:ext>
                  </a:extLst>
                </p:cNvPr>
                <p:cNvSpPr txBox="1"/>
                <p:nvPr/>
              </p:nvSpPr>
              <p:spPr>
                <a:xfrm>
                  <a:off x="1056949" y="817650"/>
                  <a:ext cx="962198" cy="2871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/>
                    <a:t>pNR1</a:t>
                  </a: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AA7918EF-79E3-424E-8524-FD1693BB6C4C}"/>
                    </a:ext>
                  </a:extLst>
                </p:cNvPr>
                <p:cNvSpPr txBox="1"/>
                <p:nvPr/>
              </p:nvSpPr>
              <p:spPr>
                <a:xfrm>
                  <a:off x="1144537" y="1135920"/>
                  <a:ext cx="782592" cy="2871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/>
                    <a:t>NR1</a:t>
                  </a:r>
                </a:p>
              </p:txBody>
            </p:sp>
            <p:pic>
              <p:nvPicPr>
                <p:cNvPr id="37" name="Picture 36">
                  <a:extLst>
                    <a:ext uri="{FF2B5EF4-FFF2-40B4-BE49-F238E27FC236}">
                      <a16:creationId xmlns:a16="http://schemas.microsoft.com/office/drawing/2014/main" id="{4DFA313E-B3B8-294D-8B59-C0AFC2A95D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 cstate="print">
                  <a:extLst>
                    <a:ext uri="{BEBA8EAE-BF5A-486C-A8C5-ECC9F3942E4B}">
                      <a14:imgProps xmlns:a14="http://schemas.microsoft.com/office/drawing/2010/main">
                        <a14:imgLayer r:embed="rId10">
                          <a14:imgEffect>
                            <a14:brightnessContrast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585" t="14704" r="17183" b="72770"/>
                <a:stretch/>
              </p:blipFill>
              <p:spPr>
                <a:xfrm>
                  <a:off x="1634348" y="1097819"/>
                  <a:ext cx="3349516" cy="286831"/>
                </a:xfrm>
                <a:prstGeom prst="rect">
                  <a:avLst/>
                </a:prstGeom>
              </p:spPr>
            </p:pic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6C4B9C14-8E5D-3142-9B48-C80FFB740B99}"/>
                    </a:ext>
                  </a:extLst>
                </p:cNvPr>
                <p:cNvSpPr txBox="1"/>
                <p:nvPr/>
              </p:nvSpPr>
              <p:spPr>
                <a:xfrm>
                  <a:off x="1787536" y="362166"/>
                  <a:ext cx="836524" cy="26619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dirty="0"/>
                    <a:t>Vehicle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E2E45B55-2A54-CF4F-B58A-9844129A80D1}"/>
                    </a:ext>
                  </a:extLst>
                </p:cNvPr>
                <p:cNvSpPr txBox="1"/>
                <p:nvPr/>
              </p:nvSpPr>
              <p:spPr>
                <a:xfrm>
                  <a:off x="2824707" y="332043"/>
                  <a:ext cx="990271" cy="3051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dirty="0" err="1"/>
                    <a:t>NSCexo</a:t>
                  </a:r>
                  <a:endParaRPr lang="en-US" sz="1050" dirty="0"/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6F1F3D71-86B3-124A-9469-DF510BE28408}"/>
                    </a:ext>
                  </a:extLst>
                </p:cNvPr>
                <p:cNvSpPr txBox="1"/>
                <p:nvPr/>
              </p:nvSpPr>
              <p:spPr>
                <a:xfrm>
                  <a:off x="3890014" y="337078"/>
                  <a:ext cx="959580" cy="3051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dirty="0" err="1"/>
                    <a:t>MNexo</a:t>
                  </a:r>
                  <a:endParaRPr lang="en-US" sz="1050" dirty="0"/>
                </a:p>
              </p:txBody>
            </p:sp>
            <p:sp>
              <p:nvSpPr>
                <p:cNvPr id="41" name="Left Bracket 40">
                  <a:extLst>
                    <a:ext uri="{FF2B5EF4-FFF2-40B4-BE49-F238E27FC236}">
                      <a16:creationId xmlns:a16="http://schemas.microsoft.com/office/drawing/2014/main" id="{115EC279-9F18-6A41-8B31-A5BCD65ABD0B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2129174" y="214507"/>
                  <a:ext cx="172549" cy="975694"/>
                </a:xfrm>
                <a:prstGeom prst="leftBracke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42" name="Left Bracket 41">
                  <a:extLst>
                    <a:ext uri="{FF2B5EF4-FFF2-40B4-BE49-F238E27FC236}">
                      <a16:creationId xmlns:a16="http://schemas.microsoft.com/office/drawing/2014/main" id="{26C4B279-4D51-F04C-B3C0-0521423764BF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3189658" y="201242"/>
                  <a:ext cx="171678" cy="988394"/>
                </a:xfrm>
                <a:prstGeom prst="leftBracke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43" name="Left Bracket 42">
                  <a:extLst>
                    <a:ext uri="{FF2B5EF4-FFF2-40B4-BE49-F238E27FC236}">
                      <a16:creationId xmlns:a16="http://schemas.microsoft.com/office/drawing/2014/main" id="{2E1A3ABC-1DCA-CB49-B476-037563A05C55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4294121" y="188107"/>
                  <a:ext cx="172549" cy="988394"/>
                </a:xfrm>
                <a:prstGeom prst="leftBracke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</p:grp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8E5313CA-AACF-2447-B73D-D4A4D1679ACB}"/>
                  </a:ext>
                </a:extLst>
              </p:cNvPr>
              <p:cNvSpPr/>
              <p:nvPr/>
            </p:nvSpPr>
            <p:spPr>
              <a:xfrm flipH="1">
                <a:off x="1599929" y="781278"/>
                <a:ext cx="91438" cy="203127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AC5AE5F9-4DB1-0646-A4BA-E0F9B2C17E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harpenSoften amount="500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81" t="20253" r="17855" b="70886"/>
            <a:stretch/>
          </p:blipFill>
          <p:spPr>
            <a:xfrm>
              <a:off x="1645648" y="821964"/>
              <a:ext cx="3294652" cy="213330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1C7FC53-1FE2-3D43-B04F-B0876AD88DDC}"/>
              </a:ext>
            </a:extLst>
          </p:cNvPr>
          <p:cNvGrpSpPr/>
          <p:nvPr/>
        </p:nvGrpSpPr>
        <p:grpSpPr>
          <a:xfrm>
            <a:off x="209491" y="6359994"/>
            <a:ext cx="2882667" cy="1924903"/>
            <a:chOff x="965297" y="312835"/>
            <a:chExt cx="3908454" cy="2499713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DB11A3B-A585-2243-87F2-7CA927E1AE75}"/>
                </a:ext>
              </a:extLst>
            </p:cNvPr>
            <p:cNvGrpSpPr/>
            <p:nvPr/>
          </p:nvGrpSpPr>
          <p:grpSpPr>
            <a:xfrm>
              <a:off x="965297" y="312835"/>
              <a:ext cx="3907554" cy="2499713"/>
              <a:chOff x="965297" y="312835"/>
              <a:chExt cx="3907554" cy="2499713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DFD02FEE-E87B-2748-8F5E-771650EA7EC7}"/>
                  </a:ext>
                </a:extLst>
              </p:cNvPr>
              <p:cNvGrpSpPr/>
              <p:nvPr/>
            </p:nvGrpSpPr>
            <p:grpSpPr>
              <a:xfrm>
                <a:off x="965297" y="312835"/>
                <a:ext cx="3907554" cy="1144108"/>
                <a:chOff x="965297" y="312835"/>
                <a:chExt cx="3907554" cy="1144108"/>
              </a:xfrm>
            </p:grpSpPr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640CC702-4DF0-2846-A8C9-EF8B38506344}"/>
                    </a:ext>
                  </a:extLst>
                </p:cNvPr>
                <p:cNvSpPr txBox="1"/>
                <p:nvPr/>
              </p:nvSpPr>
              <p:spPr>
                <a:xfrm>
                  <a:off x="965297" y="791024"/>
                  <a:ext cx="807022" cy="3243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/>
                    <a:t>pNR2B</a:t>
                  </a:r>
                </a:p>
              </p:txBody>
            </p:sp>
            <p:pic>
              <p:nvPicPr>
                <p:cNvPr id="50" name="Picture 49">
                  <a:extLst>
                    <a:ext uri="{FF2B5EF4-FFF2-40B4-BE49-F238E27FC236}">
                      <a16:creationId xmlns:a16="http://schemas.microsoft.com/office/drawing/2014/main" id="{1E921A83-D415-754B-8C75-5261CE7124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3" cstate="print">
                  <a:extLst>
                    <a:ext uri="{BEBA8EAE-BF5A-486C-A8C5-ECC9F3942E4B}">
                      <a14:imgProps xmlns:a14="http://schemas.microsoft.com/office/drawing/2010/main">
                        <a14:imgLayer r:embed="rId14">
                          <a14:imgEffect>
                            <a14:brightnessContrast bright="40000"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866" t="5294" r="19690" b="81063"/>
                <a:stretch/>
              </p:blipFill>
              <p:spPr>
                <a:xfrm>
                  <a:off x="1648334" y="1102715"/>
                  <a:ext cx="3224517" cy="354228"/>
                </a:xfrm>
                <a:prstGeom prst="rect">
                  <a:avLst/>
                </a:prstGeom>
              </p:spPr>
            </p:pic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588DFD62-8447-684F-8493-A435EE39B768}"/>
                    </a:ext>
                  </a:extLst>
                </p:cNvPr>
                <p:cNvSpPr txBox="1"/>
                <p:nvPr/>
              </p:nvSpPr>
              <p:spPr>
                <a:xfrm>
                  <a:off x="1095210" y="1115414"/>
                  <a:ext cx="680051" cy="3197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/>
                    <a:t>NR2B</a:t>
                  </a:r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90491583-BE1E-A344-8A3C-9E5161BF49AB}"/>
                    </a:ext>
                  </a:extLst>
                </p:cNvPr>
                <p:cNvSpPr txBox="1"/>
                <p:nvPr/>
              </p:nvSpPr>
              <p:spPr>
                <a:xfrm>
                  <a:off x="1791708" y="337727"/>
                  <a:ext cx="793736" cy="3297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dirty="0"/>
                    <a:t>Vehicle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D33A8614-E505-0549-9354-F25C10CD1C59}"/>
                    </a:ext>
                  </a:extLst>
                </p:cNvPr>
                <p:cNvSpPr txBox="1"/>
                <p:nvPr/>
              </p:nvSpPr>
              <p:spPr>
                <a:xfrm>
                  <a:off x="2879151" y="321907"/>
                  <a:ext cx="771106" cy="3397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dirty="0" err="1"/>
                    <a:t>NSCexo</a:t>
                  </a:r>
                  <a:endParaRPr lang="en-US" sz="1050" dirty="0"/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41CBDAE1-2BAC-CA41-A1E9-E22B77A167A7}"/>
                    </a:ext>
                  </a:extLst>
                </p:cNvPr>
                <p:cNvSpPr txBox="1"/>
                <p:nvPr/>
              </p:nvSpPr>
              <p:spPr>
                <a:xfrm>
                  <a:off x="3967036" y="312835"/>
                  <a:ext cx="747208" cy="3397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dirty="0" err="1"/>
                    <a:t>MNexo</a:t>
                  </a:r>
                  <a:endParaRPr lang="en-US" sz="1050" dirty="0"/>
                </a:p>
              </p:txBody>
            </p:sp>
            <p:sp>
              <p:nvSpPr>
                <p:cNvPr id="55" name="Left Bracket 54">
                  <a:extLst>
                    <a:ext uri="{FF2B5EF4-FFF2-40B4-BE49-F238E27FC236}">
                      <a16:creationId xmlns:a16="http://schemas.microsoft.com/office/drawing/2014/main" id="{1CFB70D0-14E7-EA4C-9D39-70B822AD78C5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2114788" y="258169"/>
                  <a:ext cx="213742" cy="991829"/>
                </a:xfrm>
                <a:prstGeom prst="leftBracke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56" name="Left Bracket 55">
                  <a:extLst>
                    <a:ext uri="{FF2B5EF4-FFF2-40B4-BE49-F238E27FC236}">
                      <a16:creationId xmlns:a16="http://schemas.microsoft.com/office/drawing/2014/main" id="{E7219AD8-8E21-994A-9D47-0BFBB195F584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3185845" y="262672"/>
                  <a:ext cx="213742" cy="988394"/>
                </a:xfrm>
                <a:prstGeom prst="leftBracke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57" name="Left Bracket 56">
                  <a:extLst>
                    <a:ext uri="{FF2B5EF4-FFF2-40B4-BE49-F238E27FC236}">
                      <a16:creationId xmlns:a16="http://schemas.microsoft.com/office/drawing/2014/main" id="{82D399AE-1269-1E4C-B147-647A5BAAC62A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4239086" y="249973"/>
                  <a:ext cx="213742" cy="988394"/>
                </a:xfrm>
                <a:prstGeom prst="leftBracke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</p:grp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A522C913-5E87-6245-B236-002E8DFA52F6}"/>
                  </a:ext>
                </a:extLst>
              </p:cNvPr>
              <p:cNvSpPr/>
              <p:nvPr/>
            </p:nvSpPr>
            <p:spPr>
              <a:xfrm flipH="1">
                <a:off x="1599929" y="781278"/>
                <a:ext cx="91438" cy="203127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42CD08E6-586F-9E46-A877-B830AACFE9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sharpenSoften amount="89000"/>
                      </a14:imgEffect>
                      <a14:imgEffect>
                        <a14:brightnessContrast bright="23000" contrast="-2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98" t="9018" r="23272" b="82051"/>
            <a:stretch/>
          </p:blipFill>
          <p:spPr>
            <a:xfrm>
              <a:off x="1676400" y="825500"/>
              <a:ext cx="3197351" cy="232366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E4B36144-0F5B-064C-B996-F9421C0E020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995949" y="2494775"/>
            <a:ext cx="1671840" cy="1765192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46004074-C82B-CD4A-A19C-7E4C57499C5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141783" y="4320343"/>
            <a:ext cx="1604679" cy="1800996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258EB6FD-3A86-9A4E-8F8C-74D2B57F679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040692" y="6224038"/>
            <a:ext cx="1671840" cy="1765192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6B49F583-99C1-D443-972D-45E54D2BE38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991908" y="684646"/>
            <a:ext cx="1645227" cy="1765192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E16C30E5-078D-5A41-98CE-4D435AC39118}"/>
              </a:ext>
            </a:extLst>
          </p:cNvPr>
          <p:cNvSpPr txBox="1"/>
          <p:nvPr/>
        </p:nvSpPr>
        <p:spPr>
          <a:xfrm>
            <a:off x="117030" y="228600"/>
            <a:ext cx="163442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Calibri"/>
                <a:cs typeface="Calibri"/>
                <a:sym typeface="Calibri"/>
              </a:rPr>
              <a:t>Supplemental Figure 5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35A394E5-08D8-8644-B89B-90DEA9CD92CB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4" t="68205" r="10823" b="15374"/>
          <a:stretch/>
        </p:blipFill>
        <p:spPr>
          <a:xfrm>
            <a:off x="610020" y="1686990"/>
            <a:ext cx="2497713" cy="260438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E76B13C4-C4B7-5F4C-967F-8408301AD9AC}"/>
              </a:ext>
            </a:extLst>
          </p:cNvPr>
          <p:cNvSpPr txBox="1"/>
          <p:nvPr/>
        </p:nvSpPr>
        <p:spPr>
          <a:xfrm>
            <a:off x="144664" y="1664700"/>
            <a:ext cx="6322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Symbol" pitchFamily="2" charset="2"/>
              </a:rPr>
              <a:t>b</a:t>
            </a:r>
            <a:r>
              <a:rPr lang="en-US" sz="1000" b="1" dirty="0"/>
              <a:t>-Actin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FC0167E-8762-634F-A019-219F9BEA4163}"/>
              </a:ext>
            </a:extLst>
          </p:cNvPr>
          <p:cNvCxnSpPr>
            <a:cxnSpLocks/>
          </p:cNvCxnSpPr>
          <p:nvPr/>
        </p:nvCxnSpPr>
        <p:spPr>
          <a:xfrm>
            <a:off x="1488765" y="1100250"/>
            <a:ext cx="0" cy="822960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F837C69-D9E7-514A-AEB5-E16B3337B767}"/>
              </a:ext>
            </a:extLst>
          </p:cNvPr>
          <p:cNvCxnSpPr>
            <a:cxnSpLocks/>
          </p:cNvCxnSpPr>
          <p:nvPr/>
        </p:nvCxnSpPr>
        <p:spPr>
          <a:xfrm>
            <a:off x="2274627" y="1123566"/>
            <a:ext cx="0" cy="822960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5" name="Picture 74">
            <a:extLst>
              <a:ext uri="{FF2B5EF4-FFF2-40B4-BE49-F238E27FC236}">
                <a16:creationId xmlns:a16="http://schemas.microsoft.com/office/drawing/2014/main" id="{F047C607-F5B5-194D-83D4-A0225D9458EC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9" t="59704" r="19107" b="28419"/>
          <a:stretch/>
        </p:blipFill>
        <p:spPr>
          <a:xfrm rot="21480000">
            <a:off x="674694" y="3455066"/>
            <a:ext cx="2376237" cy="236262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B40F006B-CC83-5740-A1D6-661F1C478246}"/>
              </a:ext>
            </a:extLst>
          </p:cNvPr>
          <p:cNvSpPr txBox="1"/>
          <p:nvPr/>
        </p:nvSpPr>
        <p:spPr>
          <a:xfrm>
            <a:off x="162560" y="3440488"/>
            <a:ext cx="6322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Symbol" pitchFamily="2" charset="2"/>
              </a:rPr>
              <a:t>b</a:t>
            </a:r>
            <a:r>
              <a:rPr lang="en-US" sz="1000" b="1" dirty="0"/>
              <a:t>-Actin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FB941A04-02C2-2F4D-A165-5887EFFAABE5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" t="62418" r="16043" b="22222"/>
          <a:stretch/>
        </p:blipFill>
        <p:spPr>
          <a:xfrm>
            <a:off x="639228" y="5267364"/>
            <a:ext cx="2461794" cy="245539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2A6A5C32-5B2F-D246-8979-EEFBF16280EC}"/>
              </a:ext>
            </a:extLst>
          </p:cNvPr>
          <p:cNvSpPr txBox="1"/>
          <p:nvPr/>
        </p:nvSpPr>
        <p:spPr>
          <a:xfrm>
            <a:off x="206843" y="5257482"/>
            <a:ext cx="6322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Symbol" pitchFamily="2" charset="2"/>
              </a:rPr>
              <a:t>b</a:t>
            </a:r>
            <a:r>
              <a:rPr lang="en-US" sz="1000" b="1" dirty="0"/>
              <a:t>-Actin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276CDA73-A9BA-C84D-8A97-96C76FE6CB5F}"/>
              </a:ext>
            </a:extLst>
          </p:cNvPr>
          <p:cNvPicPr>
            <a:picLocks noChangeAspect="1"/>
          </p:cNvPicPr>
          <p:nvPr/>
        </p:nvPicPr>
        <p:blipFill rotWithShape="1"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48" t="64484" r="14848" b="22347"/>
          <a:stretch/>
        </p:blipFill>
        <p:spPr>
          <a:xfrm>
            <a:off x="677561" y="7247739"/>
            <a:ext cx="2482429" cy="184422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1FA03032-9636-2F40-97CD-B751C446D997}"/>
              </a:ext>
            </a:extLst>
          </p:cNvPr>
          <p:cNvSpPr txBox="1"/>
          <p:nvPr/>
        </p:nvSpPr>
        <p:spPr>
          <a:xfrm>
            <a:off x="203833" y="7212440"/>
            <a:ext cx="599653" cy="2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Symbol" pitchFamily="2" charset="2"/>
              </a:rPr>
              <a:t>b</a:t>
            </a:r>
            <a:r>
              <a:rPr lang="en-US" sz="1000" b="1" dirty="0"/>
              <a:t>-Actin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E96C866-1500-C942-9163-F51FCAFCBB4F}"/>
              </a:ext>
            </a:extLst>
          </p:cNvPr>
          <p:cNvCxnSpPr>
            <a:cxnSpLocks/>
          </p:cNvCxnSpPr>
          <p:nvPr/>
        </p:nvCxnSpPr>
        <p:spPr>
          <a:xfrm>
            <a:off x="1479706" y="4714741"/>
            <a:ext cx="0" cy="731520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D6406A1-D00B-174E-B023-CFFFB6AF0712}"/>
              </a:ext>
            </a:extLst>
          </p:cNvPr>
          <p:cNvCxnSpPr>
            <a:cxnSpLocks/>
          </p:cNvCxnSpPr>
          <p:nvPr/>
        </p:nvCxnSpPr>
        <p:spPr>
          <a:xfrm>
            <a:off x="2233794" y="4731541"/>
            <a:ext cx="0" cy="731520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63280B5C-0471-5F47-84AF-4CB43AF7CD06}"/>
              </a:ext>
            </a:extLst>
          </p:cNvPr>
          <p:cNvCxnSpPr>
            <a:cxnSpLocks/>
          </p:cNvCxnSpPr>
          <p:nvPr/>
        </p:nvCxnSpPr>
        <p:spPr>
          <a:xfrm>
            <a:off x="1447563" y="2968376"/>
            <a:ext cx="0" cy="640080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67A9BEF-D8C3-F94A-811D-E42F715D2B30}"/>
              </a:ext>
            </a:extLst>
          </p:cNvPr>
          <p:cNvCxnSpPr>
            <a:cxnSpLocks/>
          </p:cNvCxnSpPr>
          <p:nvPr/>
        </p:nvCxnSpPr>
        <p:spPr>
          <a:xfrm>
            <a:off x="2206907" y="2989808"/>
            <a:ext cx="0" cy="640080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96A2A91-F048-5240-9E22-BAD9798993AC}"/>
              </a:ext>
            </a:extLst>
          </p:cNvPr>
          <p:cNvCxnSpPr>
            <a:cxnSpLocks/>
          </p:cNvCxnSpPr>
          <p:nvPr/>
        </p:nvCxnSpPr>
        <p:spPr>
          <a:xfrm>
            <a:off x="1523478" y="6764555"/>
            <a:ext cx="0" cy="640080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BE4B25C0-EF19-B440-A58F-227ED3A24478}"/>
              </a:ext>
            </a:extLst>
          </p:cNvPr>
          <p:cNvCxnSpPr>
            <a:cxnSpLocks/>
          </p:cNvCxnSpPr>
          <p:nvPr/>
        </p:nvCxnSpPr>
        <p:spPr>
          <a:xfrm>
            <a:off x="2326718" y="6767041"/>
            <a:ext cx="0" cy="640080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2" name="Picture 81">
            <a:extLst>
              <a:ext uri="{FF2B5EF4-FFF2-40B4-BE49-F238E27FC236}">
                <a16:creationId xmlns:a16="http://schemas.microsoft.com/office/drawing/2014/main" id="{6C0451C1-7C49-554F-AF37-AF5FDFCB3E10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3150434" y="597894"/>
            <a:ext cx="1849872" cy="1883054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443F7095-5EF4-D843-A7A1-054C7F9DB9B1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135699" y="2340842"/>
            <a:ext cx="1869125" cy="1902653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FECFFE78-DE05-674C-8B73-3243B1D32261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180366" y="4200179"/>
            <a:ext cx="1895691" cy="1947158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26BF7CCB-B4C3-0140-9D3E-36A6FC07E6EF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266461" y="6121937"/>
            <a:ext cx="1818836" cy="1902653"/>
          </a:xfrm>
          <a:prstGeom prst="rect">
            <a:avLst/>
          </a:prstGeom>
        </p:spPr>
      </p:pic>
      <p:sp>
        <p:nvSpPr>
          <p:cNvPr id="86" name="TextBox 85">
            <a:extLst>
              <a:ext uri="{FF2B5EF4-FFF2-40B4-BE49-F238E27FC236}">
                <a16:creationId xmlns:a16="http://schemas.microsoft.com/office/drawing/2014/main" id="{305C9519-D249-5E44-B19D-C52A0653A6E3}"/>
              </a:ext>
            </a:extLst>
          </p:cNvPr>
          <p:cNvSpPr txBox="1"/>
          <p:nvPr/>
        </p:nvSpPr>
        <p:spPr>
          <a:xfrm>
            <a:off x="251033" y="429035"/>
            <a:ext cx="229187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Calibri"/>
                <a:cs typeface="Calibri"/>
                <a:sym typeface="Calibri"/>
              </a:rPr>
              <a:t>A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4BE0132-9D1E-3A4D-9E51-DC5473EEA90D}"/>
              </a:ext>
            </a:extLst>
          </p:cNvPr>
          <p:cNvSpPr txBox="1"/>
          <p:nvPr/>
        </p:nvSpPr>
        <p:spPr>
          <a:xfrm>
            <a:off x="3135699" y="425256"/>
            <a:ext cx="228587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latin typeface="+mn-lt"/>
              </a:rPr>
              <a:t>B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301659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13004</TotalTime>
  <Words>29</Words>
  <Application>Microsoft Macintosh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Micci, Maria A.</cp:lastModifiedBy>
  <cp:revision>176</cp:revision>
  <cp:lastPrinted>2019-04-15T16:22:02Z</cp:lastPrinted>
  <dcterms:modified xsi:type="dcterms:W3CDTF">2019-05-08T23:03:44Z</dcterms:modified>
</cp:coreProperties>
</file>