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8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8302C-C2E8-486D-A7EA-033084BD89C1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2C4AFFC7-8BC9-4E47-91D4-C1774CD2FB1F}">
      <dgm:prSet phldrT="[Text]"/>
      <dgm:spPr>
        <a:solidFill>
          <a:schemeClr val="accent6">
            <a:lumMod val="60000"/>
            <a:lumOff val="40000"/>
          </a:schemeClr>
        </a:solidFill>
        <a:ln w="19050">
          <a:solidFill>
            <a:srgbClr val="0070C0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NIST 14 MS/MS</a:t>
          </a:r>
        </a:p>
        <a:p>
          <a:r>
            <a:rPr lang="en-US" dirty="0">
              <a:solidFill>
                <a:schemeClr val="tx1"/>
              </a:solidFill>
            </a:rPr>
            <a:t>library</a:t>
          </a:r>
          <a:endParaRPr lang="en-US" dirty="0"/>
        </a:p>
      </dgm:t>
    </dgm:pt>
    <dgm:pt modelId="{5E91DDED-0B3E-4BED-A5A7-705E38C4A01A}" type="parTrans" cxnId="{2900F38D-04A4-4E97-898B-F3E9C908911D}">
      <dgm:prSet/>
      <dgm:spPr/>
      <dgm:t>
        <a:bodyPr/>
        <a:lstStyle/>
        <a:p>
          <a:endParaRPr lang="en-US"/>
        </a:p>
      </dgm:t>
    </dgm:pt>
    <dgm:pt modelId="{5EC8FB10-9CB5-4D8B-85A4-C64102B9C83E}" type="sibTrans" cxnId="{2900F38D-04A4-4E97-898B-F3E9C908911D}">
      <dgm:prSet/>
      <dgm:spPr>
        <a:solidFill>
          <a:schemeClr val="accent2">
            <a:lumMod val="40000"/>
            <a:lumOff val="60000"/>
          </a:schemeClr>
        </a:solidFill>
        <a:ln w="190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/>
        </a:p>
      </dgm:t>
    </dgm:pt>
    <dgm:pt modelId="{0020DAD0-EAB3-4873-A0A4-67FDA02683EE}">
      <dgm:prSet phldrT="[Text]"/>
      <dgm:spPr>
        <a:solidFill>
          <a:schemeClr val="accent6">
            <a:lumMod val="60000"/>
            <a:lumOff val="40000"/>
          </a:schemeClr>
        </a:solidFill>
        <a:ln w="19050">
          <a:solidFill>
            <a:srgbClr val="0070C0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NIST MS Pep Search</a:t>
          </a:r>
          <a:endParaRPr lang="en-US" dirty="0"/>
        </a:p>
      </dgm:t>
    </dgm:pt>
    <dgm:pt modelId="{3C4D78E8-1602-4E77-A2B8-568F791E5025}" type="parTrans" cxnId="{B7C8F62B-2CFB-498A-823E-C36D1D5C93DE}">
      <dgm:prSet/>
      <dgm:spPr/>
      <dgm:t>
        <a:bodyPr/>
        <a:lstStyle/>
        <a:p>
          <a:endParaRPr lang="en-US"/>
        </a:p>
      </dgm:t>
    </dgm:pt>
    <dgm:pt modelId="{4954740B-7141-42CE-AF01-3BA7262B49F7}" type="sibTrans" cxnId="{B7C8F62B-2CFB-498A-823E-C36D1D5C93DE}">
      <dgm:prSet/>
      <dgm:spPr>
        <a:solidFill>
          <a:schemeClr val="accent2">
            <a:lumMod val="40000"/>
            <a:lumOff val="60000"/>
          </a:schemeClr>
        </a:solidFill>
        <a:ln w="190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US"/>
        </a:p>
      </dgm:t>
    </dgm:pt>
    <dgm:pt modelId="{6ADD9B54-681E-47A6-94AB-CED1947DC403}">
      <dgm:prSet phldrT="[Text]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Annotated Metabolites</a:t>
          </a:r>
          <a:endParaRPr lang="en-US" dirty="0"/>
        </a:p>
      </dgm:t>
    </dgm:pt>
    <dgm:pt modelId="{B7B1D9B0-F317-4CC4-A3F7-8502FB70C7C6}" type="parTrans" cxnId="{B436CCB8-012D-431D-B86E-1F997F119A81}">
      <dgm:prSet/>
      <dgm:spPr/>
      <dgm:t>
        <a:bodyPr/>
        <a:lstStyle/>
        <a:p>
          <a:endParaRPr lang="en-US"/>
        </a:p>
      </dgm:t>
    </dgm:pt>
    <dgm:pt modelId="{24B1063C-EB9B-4DB1-9179-F8D6877F2C38}" type="sibTrans" cxnId="{B436CCB8-012D-431D-B86E-1F997F119A81}">
      <dgm:prSet/>
      <dgm:spPr/>
      <dgm:t>
        <a:bodyPr/>
        <a:lstStyle/>
        <a:p>
          <a:endParaRPr lang="en-US"/>
        </a:p>
      </dgm:t>
    </dgm:pt>
    <dgm:pt modelId="{1BE05BB2-2265-470A-AB07-A21A9835E85B}" type="pres">
      <dgm:prSet presAssocID="{B1A8302C-C2E8-486D-A7EA-033084BD89C1}" presName="Name0" presStyleCnt="0">
        <dgm:presLayoutVars>
          <dgm:dir/>
          <dgm:resizeHandles val="exact"/>
        </dgm:presLayoutVars>
      </dgm:prSet>
      <dgm:spPr/>
    </dgm:pt>
    <dgm:pt modelId="{57C999C2-03E2-45DF-9C56-65E801A010A2}" type="pres">
      <dgm:prSet presAssocID="{B1A8302C-C2E8-486D-A7EA-033084BD89C1}" presName="vNodes" presStyleCnt="0"/>
      <dgm:spPr/>
    </dgm:pt>
    <dgm:pt modelId="{34BD9C1C-600F-46E6-8B96-F9C0B1A1A9C1}" type="pres">
      <dgm:prSet presAssocID="{2C4AFFC7-8BC9-4E47-91D4-C1774CD2FB1F}" presName="node" presStyleLbl="node1" presStyleIdx="0" presStyleCnt="3" custScaleX="169485" custScaleY="168385" custLinFactNeighborX="-29468" custLinFactNeighborY="-17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BF17D5-BCAF-48DF-B972-895566110216}" type="pres">
      <dgm:prSet presAssocID="{5EC8FB10-9CB5-4D8B-85A4-C64102B9C83E}" presName="spacerT" presStyleCnt="0"/>
      <dgm:spPr/>
    </dgm:pt>
    <dgm:pt modelId="{F1FFB32D-AE90-402D-9259-11F0B7AC75AD}" type="pres">
      <dgm:prSet presAssocID="{5EC8FB10-9CB5-4D8B-85A4-C64102B9C83E}" presName="sibTrans" presStyleLbl="sibTrans2D1" presStyleIdx="0" presStyleCnt="2" custLinFactNeighborX="-27469" custLinFactNeighborY="-49361"/>
      <dgm:spPr/>
      <dgm:t>
        <a:bodyPr/>
        <a:lstStyle/>
        <a:p>
          <a:endParaRPr lang="en-US"/>
        </a:p>
      </dgm:t>
    </dgm:pt>
    <dgm:pt modelId="{0C7BD29D-2D73-4940-8F57-AFFABB1DD0FC}" type="pres">
      <dgm:prSet presAssocID="{5EC8FB10-9CB5-4D8B-85A4-C64102B9C83E}" presName="spacerB" presStyleCnt="0"/>
      <dgm:spPr/>
    </dgm:pt>
    <dgm:pt modelId="{98955855-55C8-40B0-8A6F-2B1575A2376D}" type="pres">
      <dgm:prSet presAssocID="{0020DAD0-EAB3-4873-A0A4-67FDA02683EE}" presName="node" presStyleLbl="node1" presStyleIdx="1" presStyleCnt="3" custScaleX="168710" custScaleY="164304" custLinFactNeighborX="-16175" custLinFactNeighborY="-3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CFBD78-61A9-4099-BDB7-D02E259EBE8A}" type="pres">
      <dgm:prSet presAssocID="{B1A8302C-C2E8-486D-A7EA-033084BD89C1}" presName="sibTransLast" presStyleLbl="sibTrans2D1" presStyleIdx="1" presStyleCnt="2" custScaleX="78150" custScaleY="222933" custLinFactX="-191237" custLinFactNeighborX="-200000" custLinFactNeighborY="2717"/>
      <dgm:spPr/>
      <dgm:t>
        <a:bodyPr/>
        <a:lstStyle/>
        <a:p>
          <a:endParaRPr lang="en-US"/>
        </a:p>
      </dgm:t>
    </dgm:pt>
    <dgm:pt modelId="{D1EF7371-D25F-454C-9CAF-62C8D929C029}" type="pres">
      <dgm:prSet presAssocID="{B1A8302C-C2E8-486D-A7EA-033084BD89C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09CE92B9-CBD5-488E-B7D9-0A5F4253D370}" type="pres">
      <dgm:prSet presAssocID="{B1A8302C-C2E8-486D-A7EA-033084BD89C1}" presName="lastNode" presStyleLbl="node1" presStyleIdx="2" presStyleCnt="3" custLinFactNeighborX="35465" custLinFactNeighborY="-7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37BC22-94A3-481E-A78B-F8D4665943CC}" type="presOf" srcId="{4954740B-7141-42CE-AF01-3BA7262B49F7}" destId="{D1EF7371-D25F-454C-9CAF-62C8D929C029}" srcOrd="1" destOrd="0" presId="urn:microsoft.com/office/officeart/2005/8/layout/equation2"/>
    <dgm:cxn modelId="{A0F9664F-18C1-4C82-9B3F-88E32A24FD63}" type="presOf" srcId="{4954740B-7141-42CE-AF01-3BA7262B49F7}" destId="{D5CFBD78-61A9-4099-BDB7-D02E259EBE8A}" srcOrd="0" destOrd="0" presId="urn:microsoft.com/office/officeart/2005/8/layout/equation2"/>
    <dgm:cxn modelId="{6BCEB126-2484-4F58-A0A6-E6E14734ABBE}" type="presOf" srcId="{6ADD9B54-681E-47A6-94AB-CED1947DC403}" destId="{09CE92B9-CBD5-488E-B7D9-0A5F4253D370}" srcOrd="0" destOrd="0" presId="urn:microsoft.com/office/officeart/2005/8/layout/equation2"/>
    <dgm:cxn modelId="{2900F38D-04A4-4E97-898B-F3E9C908911D}" srcId="{B1A8302C-C2E8-486D-A7EA-033084BD89C1}" destId="{2C4AFFC7-8BC9-4E47-91D4-C1774CD2FB1F}" srcOrd="0" destOrd="0" parTransId="{5E91DDED-0B3E-4BED-A5A7-705E38C4A01A}" sibTransId="{5EC8FB10-9CB5-4D8B-85A4-C64102B9C83E}"/>
    <dgm:cxn modelId="{6E8CF109-0B2D-469D-8246-68C5D8DCA9F8}" type="presOf" srcId="{5EC8FB10-9CB5-4D8B-85A4-C64102B9C83E}" destId="{F1FFB32D-AE90-402D-9259-11F0B7AC75AD}" srcOrd="0" destOrd="0" presId="urn:microsoft.com/office/officeart/2005/8/layout/equation2"/>
    <dgm:cxn modelId="{783D90AC-C701-45DA-B106-42E9253B3F2C}" type="presOf" srcId="{B1A8302C-C2E8-486D-A7EA-033084BD89C1}" destId="{1BE05BB2-2265-470A-AB07-A21A9835E85B}" srcOrd="0" destOrd="0" presId="urn:microsoft.com/office/officeart/2005/8/layout/equation2"/>
    <dgm:cxn modelId="{ED9535FC-2108-4908-901F-3ED94D6E1E7A}" type="presOf" srcId="{0020DAD0-EAB3-4873-A0A4-67FDA02683EE}" destId="{98955855-55C8-40B0-8A6F-2B1575A2376D}" srcOrd="0" destOrd="0" presId="urn:microsoft.com/office/officeart/2005/8/layout/equation2"/>
    <dgm:cxn modelId="{30A319F1-173F-4F6F-ACF1-27F4FF009577}" type="presOf" srcId="{2C4AFFC7-8BC9-4E47-91D4-C1774CD2FB1F}" destId="{34BD9C1C-600F-46E6-8B96-F9C0B1A1A9C1}" srcOrd="0" destOrd="0" presId="urn:microsoft.com/office/officeart/2005/8/layout/equation2"/>
    <dgm:cxn modelId="{B7C8F62B-2CFB-498A-823E-C36D1D5C93DE}" srcId="{B1A8302C-C2E8-486D-A7EA-033084BD89C1}" destId="{0020DAD0-EAB3-4873-A0A4-67FDA02683EE}" srcOrd="1" destOrd="0" parTransId="{3C4D78E8-1602-4E77-A2B8-568F791E5025}" sibTransId="{4954740B-7141-42CE-AF01-3BA7262B49F7}"/>
    <dgm:cxn modelId="{B436CCB8-012D-431D-B86E-1F997F119A81}" srcId="{B1A8302C-C2E8-486D-A7EA-033084BD89C1}" destId="{6ADD9B54-681E-47A6-94AB-CED1947DC403}" srcOrd="2" destOrd="0" parTransId="{B7B1D9B0-F317-4CC4-A3F7-8502FB70C7C6}" sibTransId="{24B1063C-EB9B-4DB1-9179-F8D6877F2C38}"/>
    <dgm:cxn modelId="{F5066E0D-A7E9-47D1-B8F9-05951336F2F9}" type="presParOf" srcId="{1BE05BB2-2265-470A-AB07-A21A9835E85B}" destId="{57C999C2-03E2-45DF-9C56-65E801A010A2}" srcOrd="0" destOrd="0" presId="urn:microsoft.com/office/officeart/2005/8/layout/equation2"/>
    <dgm:cxn modelId="{422B6B88-ADEC-4FD5-AB87-1BB5C227E5CB}" type="presParOf" srcId="{57C999C2-03E2-45DF-9C56-65E801A010A2}" destId="{34BD9C1C-600F-46E6-8B96-F9C0B1A1A9C1}" srcOrd="0" destOrd="0" presId="urn:microsoft.com/office/officeart/2005/8/layout/equation2"/>
    <dgm:cxn modelId="{E7FAEA55-4B97-4875-8D33-807A773C0F99}" type="presParOf" srcId="{57C999C2-03E2-45DF-9C56-65E801A010A2}" destId="{E8BF17D5-BCAF-48DF-B972-895566110216}" srcOrd="1" destOrd="0" presId="urn:microsoft.com/office/officeart/2005/8/layout/equation2"/>
    <dgm:cxn modelId="{AEA91070-7BC1-402F-AA14-167AE4670831}" type="presParOf" srcId="{57C999C2-03E2-45DF-9C56-65E801A010A2}" destId="{F1FFB32D-AE90-402D-9259-11F0B7AC75AD}" srcOrd="2" destOrd="0" presId="urn:microsoft.com/office/officeart/2005/8/layout/equation2"/>
    <dgm:cxn modelId="{CBE174DE-C656-4385-A811-A267CCA8E494}" type="presParOf" srcId="{57C999C2-03E2-45DF-9C56-65E801A010A2}" destId="{0C7BD29D-2D73-4940-8F57-AFFABB1DD0FC}" srcOrd="3" destOrd="0" presId="urn:microsoft.com/office/officeart/2005/8/layout/equation2"/>
    <dgm:cxn modelId="{394BBE2E-FC2E-4280-81FD-FBE8ABD4B57A}" type="presParOf" srcId="{57C999C2-03E2-45DF-9C56-65E801A010A2}" destId="{98955855-55C8-40B0-8A6F-2B1575A2376D}" srcOrd="4" destOrd="0" presId="urn:microsoft.com/office/officeart/2005/8/layout/equation2"/>
    <dgm:cxn modelId="{EEA6B8F6-42AC-4F70-8F70-BE05AA3C0A61}" type="presParOf" srcId="{1BE05BB2-2265-470A-AB07-A21A9835E85B}" destId="{D5CFBD78-61A9-4099-BDB7-D02E259EBE8A}" srcOrd="1" destOrd="0" presId="urn:microsoft.com/office/officeart/2005/8/layout/equation2"/>
    <dgm:cxn modelId="{97476B07-A50C-4165-8D6A-625EFFB8BADE}" type="presParOf" srcId="{D5CFBD78-61A9-4099-BDB7-D02E259EBE8A}" destId="{D1EF7371-D25F-454C-9CAF-62C8D929C029}" srcOrd="0" destOrd="0" presId="urn:microsoft.com/office/officeart/2005/8/layout/equation2"/>
    <dgm:cxn modelId="{EE466F8B-42D7-4649-8B1C-99B92062D05D}" type="presParOf" srcId="{1BE05BB2-2265-470A-AB07-A21A9835E85B}" destId="{09CE92B9-CBD5-488E-B7D9-0A5F4253D370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D9C1C-600F-46E6-8B96-F9C0B1A1A9C1}">
      <dsp:nvSpPr>
        <dsp:cNvPr id="0" name=""/>
        <dsp:cNvSpPr/>
      </dsp:nvSpPr>
      <dsp:spPr>
        <a:xfrm>
          <a:off x="512979" y="147"/>
          <a:ext cx="1193978" cy="1186229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/>
              </a:solidFill>
            </a:rPr>
            <a:t>NIST 14 MS/MS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/>
              </a:solidFill>
            </a:rPr>
            <a:t>library</a:t>
          </a:r>
          <a:endParaRPr lang="en-US" sz="1600" kern="1200" dirty="0"/>
        </a:p>
      </dsp:txBody>
      <dsp:txXfrm>
        <a:off x="687833" y="173866"/>
        <a:ext cx="844270" cy="838791"/>
      </dsp:txXfrm>
    </dsp:sp>
    <dsp:sp modelId="{F1FFB32D-AE90-402D-9259-11F0B7AC75AD}">
      <dsp:nvSpPr>
        <dsp:cNvPr id="0" name=""/>
        <dsp:cNvSpPr/>
      </dsp:nvSpPr>
      <dsp:spPr>
        <a:xfrm>
          <a:off x="1001029" y="1216329"/>
          <a:ext cx="408595" cy="408595"/>
        </a:xfrm>
        <a:prstGeom prst="mathPlus">
          <a:avLst/>
        </a:prstGeom>
        <a:solidFill>
          <a:schemeClr val="accent2">
            <a:lumMod val="40000"/>
            <a:lumOff val="60000"/>
          </a:schemeClr>
        </a:solidFill>
        <a:ln w="19050">
          <a:solidFill>
            <a:schemeClr val="accent5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055188" y="1372576"/>
        <a:ext cx="300277" cy="96101"/>
      </dsp:txXfrm>
    </dsp:sp>
    <dsp:sp modelId="{98955855-55C8-40B0-8A6F-2B1575A2376D}">
      <dsp:nvSpPr>
        <dsp:cNvPr id="0" name=""/>
        <dsp:cNvSpPr/>
      </dsp:nvSpPr>
      <dsp:spPr>
        <a:xfrm>
          <a:off x="609355" y="1708360"/>
          <a:ext cx="1188518" cy="1157479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/>
              </a:solidFill>
            </a:rPr>
            <a:t>NIST MS Pep Search</a:t>
          </a:r>
          <a:endParaRPr lang="en-US" sz="1600" kern="1200" dirty="0"/>
        </a:p>
      </dsp:txBody>
      <dsp:txXfrm>
        <a:off x="783409" y="1877869"/>
        <a:ext cx="840410" cy="818461"/>
      </dsp:txXfrm>
    </dsp:sp>
    <dsp:sp modelId="{D5CFBD78-61A9-4099-BDB7-D02E259EBE8A}">
      <dsp:nvSpPr>
        <dsp:cNvPr id="0" name=""/>
        <dsp:cNvSpPr/>
      </dsp:nvSpPr>
      <dsp:spPr>
        <a:xfrm rot="21584269">
          <a:off x="506832" y="1143337"/>
          <a:ext cx="302857" cy="584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 w="19050">
          <a:solidFill>
            <a:schemeClr val="accent5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506832" y="1260391"/>
        <a:ext cx="212000" cy="350536"/>
      </dsp:txXfrm>
    </dsp:sp>
    <dsp:sp modelId="{09CE92B9-CBD5-488E-B7D9-0A5F4253D370}">
      <dsp:nvSpPr>
        <dsp:cNvPr id="0" name=""/>
        <dsp:cNvSpPr/>
      </dsp:nvSpPr>
      <dsp:spPr>
        <a:xfrm>
          <a:off x="2529054" y="719010"/>
          <a:ext cx="1408949" cy="1408949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8575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>
              <a:solidFill>
                <a:schemeClr val="tx1"/>
              </a:solidFill>
            </a:rPr>
            <a:t>Annotated Metabolites</a:t>
          </a:r>
          <a:endParaRPr lang="en-US" sz="1500" kern="1200" dirty="0"/>
        </a:p>
      </dsp:txBody>
      <dsp:txXfrm>
        <a:off x="2735390" y="925346"/>
        <a:ext cx="996277" cy="996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0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8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1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79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1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6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1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5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FC12-EA3D-4943-8F8B-318823496BA8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DE755-4723-4A89-ABB3-D51BA54E6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6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4">
            <a:extLst>
              <a:ext uri="{FF2B5EF4-FFF2-40B4-BE49-F238E27FC236}">
                <a16:creationId xmlns:a16="http://schemas.microsoft.com/office/drawing/2014/main" xmlns="" id="{E269BB99-6D0A-4352-B23B-EA2828DDEDC7}"/>
              </a:ext>
            </a:extLst>
          </p:cNvPr>
          <p:cNvSpPr/>
          <p:nvPr/>
        </p:nvSpPr>
        <p:spPr>
          <a:xfrm>
            <a:off x="1596245" y="132744"/>
            <a:ext cx="1638770" cy="1143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Raw MS/MS Data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From AB Sciex “.wiff” format  </a:t>
            </a:r>
          </a:p>
        </p:txBody>
      </p:sp>
      <p:sp>
        <p:nvSpPr>
          <p:cNvPr id="13" name="Rectangle: Rounded Corners 4">
            <a:extLst>
              <a:ext uri="{FF2B5EF4-FFF2-40B4-BE49-F238E27FC236}">
                <a16:creationId xmlns:a16="http://schemas.microsoft.com/office/drawing/2014/main" xmlns="" id="{E269BB99-6D0A-4352-B23B-EA2828DDEDC7}"/>
              </a:ext>
            </a:extLst>
          </p:cNvPr>
          <p:cNvSpPr/>
          <p:nvPr/>
        </p:nvSpPr>
        <p:spPr>
          <a:xfrm>
            <a:off x="3410680" y="1483658"/>
            <a:ext cx="1312329" cy="1143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Data in MGF format</a:t>
            </a:r>
          </a:p>
        </p:txBody>
      </p:sp>
      <p:sp>
        <p:nvSpPr>
          <p:cNvPr id="15" name="Rectangle: Rounded Corners 4">
            <a:extLst>
              <a:ext uri="{FF2B5EF4-FFF2-40B4-BE49-F238E27FC236}">
                <a16:creationId xmlns:a16="http://schemas.microsoft.com/office/drawing/2014/main" xmlns="" id="{E269BB99-6D0A-4352-B23B-EA2828DDEDC7}"/>
              </a:ext>
            </a:extLst>
          </p:cNvPr>
          <p:cNvSpPr/>
          <p:nvPr/>
        </p:nvSpPr>
        <p:spPr>
          <a:xfrm>
            <a:off x="8922735" y="196848"/>
            <a:ext cx="1434891" cy="122236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Multi-Quant </a:t>
            </a:r>
          </a:p>
        </p:txBody>
      </p:sp>
      <p:sp>
        <p:nvSpPr>
          <p:cNvPr id="16" name="Rectangle: Rounded Corners 4">
            <a:extLst>
              <a:ext uri="{FF2B5EF4-FFF2-40B4-BE49-F238E27FC236}">
                <a16:creationId xmlns:a16="http://schemas.microsoft.com/office/drawing/2014/main" xmlns="" id="{E269BB99-6D0A-4352-B23B-EA2828DDEDC7}"/>
              </a:ext>
            </a:extLst>
          </p:cNvPr>
          <p:cNvSpPr/>
          <p:nvPr/>
        </p:nvSpPr>
        <p:spPr>
          <a:xfrm>
            <a:off x="8923223" y="2120694"/>
            <a:ext cx="1434403" cy="1143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Abundance of the Metabolites</a:t>
            </a:r>
          </a:p>
        </p:txBody>
      </p:sp>
      <p:sp>
        <p:nvSpPr>
          <p:cNvPr id="19" name="Rectangle: Rounded Corners 4">
            <a:extLst>
              <a:ext uri="{FF2B5EF4-FFF2-40B4-BE49-F238E27FC236}">
                <a16:creationId xmlns:a16="http://schemas.microsoft.com/office/drawing/2014/main" xmlns="" id="{E269BB99-6D0A-4352-B23B-EA2828DDEDC7}"/>
              </a:ext>
            </a:extLst>
          </p:cNvPr>
          <p:cNvSpPr/>
          <p:nvPr/>
        </p:nvSpPr>
        <p:spPr>
          <a:xfrm>
            <a:off x="8922735" y="3975722"/>
            <a:ext cx="1434403" cy="10255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Imputation  &amp; normalization </a:t>
            </a:r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2860755174"/>
              </p:ext>
            </p:extLst>
          </p:nvPr>
        </p:nvGraphicFramePr>
        <p:xfrm>
          <a:off x="4628718" y="572237"/>
          <a:ext cx="4466761" cy="286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9" name="Group 28"/>
          <p:cNvGrpSpPr/>
          <p:nvPr/>
        </p:nvGrpSpPr>
        <p:grpSpPr>
          <a:xfrm rot="5400000">
            <a:off x="9388750" y="1537238"/>
            <a:ext cx="503346" cy="532205"/>
            <a:chOff x="1536599" y="1161714"/>
            <a:chExt cx="311462" cy="364352"/>
          </a:xfrm>
        </p:grpSpPr>
        <p:sp>
          <p:nvSpPr>
            <p:cNvPr id="30" name="Right Arrow 29"/>
            <p:cNvSpPr/>
            <p:nvPr/>
          </p:nvSpPr>
          <p:spPr>
            <a:xfrm rot="1866">
              <a:off x="1536599" y="1161714"/>
              <a:ext cx="311462" cy="36435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ight Arrow 4"/>
            <p:cNvSpPr txBox="1"/>
            <p:nvPr/>
          </p:nvSpPr>
          <p:spPr>
            <a:xfrm rot="1866">
              <a:off x="1536599" y="1234559"/>
              <a:ext cx="218023" cy="2186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32" name="Group 31"/>
          <p:cNvGrpSpPr/>
          <p:nvPr/>
        </p:nvGrpSpPr>
        <p:grpSpPr>
          <a:xfrm rot="5400000">
            <a:off x="9388887" y="3383396"/>
            <a:ext cx="503346" cy="532205"/>
            <a:chOff x="1536599" y="1161714"/>
            <a:chExt cx="311462" cy="364352"/>
          </a:xfrm>
        </p:grpSpPr>
        <p:sp>
          <p:nvSpPr>
            <p:cNvPr id="33" name="Right Arrow 32"/>
            <p:cNvSpPr/>
            <p:nvPr/>
          </p:nvSpPr>
          <p:spPr>
            <a:xfrm rot="1866">
              <a:off x="1536599" y="1161714"/>
              <a:ext cx="311462" cy="36435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ight Arrow 4"/>
            <p:cNvSpPr txBox="1"/>
            <p:nvPr/>
          </p:nvSpPr>
          <p:spPr>
            <a:xfrm rot="1866">
              <a:off x="1536599" y="1234559"/>
              <a:ext cx="218023" cy="2186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41" name="Group 40"/>
          <p:cNvGrpSpPr/>
          <p:nvPr/>
        </p:nvGrpSpPr>
        <p:grpSpPr>
          <a:xfrm rot="18867604">
            <a:off x="8362618" y="1131450"/>
            <a:ext cx="447420" cy="314506"/>
            <a:chOff x="1854855" y="1198073"/>
            <a:chExt cx="411236" cy="459616"/>
          </a:xfrm>
        </p:grpSpPr>
        <p:sp>
          <p:nvSpPr>
            <p:cNvPr id="42" name="Right Arrow 41"/>
            <p:cNvSpPr/>
            <p:nvPr/>
          </p:nvSpPr>
          <p:spPr>
            <a:xfrm rot="1601">
              <a:off x="1854855" y="1198073"/>
              <a:ext cx="411236" cy="4596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ight Arrow 4"/>
            <p:cNvSpPr txBox="1"/>
            <p:nvPr/>
          </p:nvSpPr>
          <p:spPr>
            <a:xfrm rot="1601">
              <a:off x="1854855" y="1289967"/>
              <a:ext cx="287865" cy="275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0357626" y="254880"/>
            <a:ext cx="1651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Quantification </a:t>
            </a:r>
          </a:p>
          <a:p>
            <a:r>
              <a:rPr lang="en-US" sz="1400" dirty="0"/>
              <a:t>done with matched </a:t>
            </a:r>
            <a:r>
              <a:rPr lang="en-US" sz="1400" dirty="0" smtClean="0"/>
              <a:t>retention </a:t>
            </a:r>
            <a:r>
              <a:rPr lang="en-US" sz="1400" dirty="0"/>
              <a:t>t</a:t>
            </a:r>
            <a:r>
              <a:rPr lang="en-US" sz="1400" dirty="0" smtClean="0"/>
              <a:t>ime </a:t>
            </a:r>
            <a:r>
              <a:rPr lang="en-US" sz="1400" dirty="0"/>
              <a:t>(RT)</a:t>
            </a:r>
          </a:p>
          <a:p>
            <a:r>
              <a:rPr lang="en-US" sz="1400" dirty="0"/>
              <a:t>and </a:t>
            </a:r>
            <a:r>
              <a:rPr lang="en-US" sz="1400" dirty="0" smtClean="0"/>
              <a:t>mass </a:t>
            </a:r>
            <a:r>
              <a:rPr lang="en-US" sz="1400" dirty="0"/>
              <a:t>of the </a:t>
            </a:r>
          </a:p>
          <a:p>
            <a:r>
              <a:rPr lang="en-US" sz="1400" dirty="0" smtClean="0"/>
              <a:t>m</a:t>
            </a:r>
            <a:r>
              <a:rPr lang="en-US" sz="1400" dirty="0" smtClean="0"/>
              <a:t>etabolites</a:t>
            </a:r>
            <a:endParaRPr lang="en-US" sz="1400" dirty="0"/>
          </a:p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6154549" y="1711034"/>
            <a:ext cx="855142" cy="569435"/>
            <a:chOff x="1854855" y="1198073"/>
            <a:chExt cx="411236" cy="459616"/>
          </a:xfrm>
        </p:grpSpPr>
        <p:sp>
          <p:nvSpPr>
            <p:cNvPr id="46" name="Right Arrow 45"/>
            <p:cNvSpPr/>
            <p:nvPr/>
          </p:nvSpPr>
          <p:spPr>
            <a:xfrm rot="1601">
              <a:off x="1854855" y="1198073"/>
              <a:ext cx="411236" cy="4596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Right Arrow 4"/>
            <p:cNvSpPr txBox="1"/>
            <p:nvPr/>
          </p:nvSpPr>
          <p:spPr>
            <a:xfrm rot="1601">
              <a:off x="1854855" y="1289967"/>
              <a:ext cx="287865" cy="275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>
                  <a:solidFill>
                    <a:schemeClr val="tx1"/>
                  </a:solidFill>
                </a:rPr>
                <a:t>Library Match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 rot="253548">
            <a:off x="2320304" y="1524537"/>
            <a:ext cx="1134967" cy="689001"/>
            <a:chOff x="1998323" y="1731918"/>
            <a:chExt cx="1134967" cy="689001"/>
          </a:xfrm>
        </p:grpSpPr>
        <p:grpSp>
          <p:nvGrpSpPr>
            <p:cNvPr id="48" name="Group 47"/>
            <p:cNvGrpSpPr/>
            <p:nvPr/>
          </p:nvGrpSpPr>
          <p:grpSpPr>
            <a:xfrm rot="2398394">
              <a:off x="1998323" y="1731918"/>
              <a:ext cx="1134967" cy="689001"/>
              <a:chOff x="1854855" y="1198073"/>
              <a:chExt cx="411236" cy="459616"/>
            </a:xfrm>
          </p:grpSpPr>
          <p:sp>
            <p:nvSpPr>
              <p:cNvPr id="49" name="Right Arrow 48"/>
              <p:cNvSpPr/>
              <p:nvPr/>
            </p:nvSpPr>
            <p:spPr>
              <a:xfrm rot="1601">
                <a:off x="1854855" y="1198073"/>
                <a:ext cx="411236" cy="45961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0" name="Right Arrow 4"/>
              <p:cNvSpPr txBox="1"/>
              <p:nvPr/>
            </p:nvSpPr>
            <p:spPr>
              <a:xfrm rot="1601">
                <a:off x="1854855" y="1289967"/>
                <a:ext cx="287865" cy="27577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300" kern="12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 rot="2338366">
              <a:off x="2027275" y="1906057"/>
              <a:ext cx="10309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Proteowizard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361765" y="192789"/>
            <a:ext cx="5360893" cy="314870"/>
            <a:chOff x="1854855" y="1198073"/>
            <a:chExt cx="411236" cy="459616"/>
          </a:xfrm>
        </p:grpSpPr>
        <p:sp>
          <p:nvSpPr>
            <p:cNvPr id="52" name="Right Arrow 51"/>
            <p:cNvSpPr/>
            <p:nvPr/>
          </p:nvSpPr>
          <p:spPr>
            <a:xfrm rot="1601">
              <a:off x="1854855" y="1198073"/>
              <a:ext cx="411236" cy="45961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Right Arrow 4"/>
            <p:cNvSpPr txBox="1"/>
            <p:nvPr/>
          </p:nvSpPr>
          <p:spPr>
            <a:xfrm rot="1601">
              <a:off x="1854855" y="1289967"/>
              <a:ext cx="287865" cy="275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188590" y="563460"/>
            <a:ext cx="581233" cy="547905"/>
            <a:chOff x="1113266" y="1244565"/>
            <a:chExt cx="408595" cy="408595"/>
          </a:xfrm>
        </p:grpSpPr>
        <p:sp>
          <p:nvSpPr>
            <p:cNvPr id="56" name="Plus 55"/>
            <p:cNvSpPr/>
            <p:nvPr/>
          </p:nvSpPr>
          <p:spPr>
            <a:xfrm>
              <a:off x="1113266" y="1244565"/>
              <a:ext cx="408595" cy="408595"/>
            </a:xfrm>
            <a:prstGeom prst="mathPlus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Plus 4"/>
            <p:cNvSpPr txBox="1"/>
            <p:nvPr/>
          </p:nvSpPr>
          <p:spPr>
            <a:xfrm>
              <a:off x="1167425" y="1400812"/>
              <a:ext cx="300277" cy="961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600" kern="120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87025" y="208997"/>
            <a:ext cx="1687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Raw data with (RT)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AE03E51-6B9F-40F4-A0B7-988E77D31E94}"/>
              </a:ext>
            </a:extLst>
          </p:cNvPr>
          <p:cNvSpPr txBox="1"/>
          <p:nvPr/>
        </p:nvSpPr>
        <p:spPr>
          <a:xfrm>
            <a:off x="8857309" y="5916431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</a:t>
            </a:r>
            <a:r>
              <a:rPr lang="en-US" b="1"/>
              <a:t>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57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58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Piyarathna, Danthasinghe Waduge Badrajee</dc:creator>
  <cp:lastModifiedBy>Vantaku, Venkata  Rao</cp:lastModifiedBy>
  <cp:revision>18</cp:revision>
  <dcterms:created xsi:type="dcterms:W3CDTF">2018-04-13T16:19:55Z</dcterms:created>
  <dcterms:modified xsi:type="dcterms:W3CDTF">2019-02-08T19:48:14Z</dcterms:modified>
</cp:coreProperties>
</file>