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51" d="100"/>
          <a:sy n="151" d="100"/>
        </p:scale>
        <p:origin x="-16" y="17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9229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18178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71013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003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16600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8622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8758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084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4289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67494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1151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8E036-3F0D-4184-8C9C-B8A7D7225F7E}" type="datetimeFigureOut">
              <a:rPr lang="en-GB" smtClean="0"/>
              <a:pPr/>
              <a:t>31/01/2019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16423-2CC5-4AF7-8250-8CB78541E29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9006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Rectangle 270"/>
          <p:cNvSpPr>
            <a:spLocks noChangeArrowheads="1"/>
          </p:cNvSpPr>
          <p:nvPr/>
        </p:nvSpPr>
        <p:spPr bwMode="auto">
          <a:xfrm>
            <a:off x="693738" y="-747464"/>
            <a:ext cx="7740650" cy="9259639"/>
          </a:xfrm>
          <a:prstGeom prst="rect">
            <a:avLst/>
          </a:prstGeom>
          <a:noFill/>
          <a:ln w="15875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" name="Rectangle 271"/>
          <p:cNvSpPr>
            <a:spLocks noChangeArrowheads="1"/>
          </p:cNvSpPr>
          <p:nvPr/>
        </p:nvSpPr>
        <p:spPr bwMode="auto">
          <a:xfrm>
            <a:off x="857251" y="332656"/>
            <a:ext cx="4110038" cy="652713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" name="Rectangle 272"/>
          <p:cNvSpPr>
            <a:spLocks noChangeArrowheads="1"/>
          </p:cNvSpPr>
          <p:nvPr/>
        </p:nvSpPr>
        <p:spPr bwMode="auto">
          <a:xfrm>
            <a:off x="863601" y="-595177"/>
            <a:ext cx="4098925" cy="8956488"/>
          </a:xfrm>
          <a:prstGeom prst="rect">
            <a:avLst/>
          </a:prstGeom>
          <a:noFill/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8" name="Rectangle 399"/>
          <p:cNvSpPr>
            <a:spLocks noChangeArrowheads="1"/>
          </p:cNvSpPr>
          <p:nvPr/>
        </p:nvSpPr>
        <p:spPr bwMode="auto">
          <a:xfrm>
            <a:off x="4967288" y="332657"/>
            <a:ext cx="3303588" cy="633670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9" name="Rectangle 400"/>
          <p:cNvSpPr>
            <a:spLocks noChangeArrowheads="1"/>
          </p:cNvSpPr>
          <p:nvPr/>
        </p:nvSpPr>
        <p:spPr bwMode="auto">
          <a:xfrm>
            <a:off x="4973638" y="-595177"/>
            <a:ext cx="3290888" cy="8956488"/>
          </a:xfrm>
          <a:prstGeom prst="rect">
            <a:avLst/>
          </a:prstGeom>
          <a:noFill/>
          <a:ln w="11113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27" name="Group 526"/>
          <p:cNvGrpSpPr/>
          <p:nvPr/>
        </p:nvGrpSpPr>
        <p:grpSpPr>
          <a:xfrm>
            <a:off x="684213" y="260648"/>
            <a:ext cx="7753350" cy="5479497"/>
            <a:chOff x="684213" y="1114142"/>
            <a:chExt cx="7753350" cy="5479497"/>
          </a:xfrm>
        </p:grpSpPr>
        <p:sp>
          <p:nvSpPr>
            <p:cNvPr id="266" name="AutoShape 266"/>
            <p:cNvSpPr>
              <a:spLocks noChangeAspect="1" noChangeArrowheads="1" noTextEdit="1"/>
            </p:cNvSpPr>
            <p:nvPr/>
          </p:nvSpPr>
          <p:spPr bwMode="auto">
            <a:xfrm>
              <a:off x="684213" y="1114142"/>
              <a:ext cx="7753350" cy="5479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2" name="Rectangle 273"/>
            <p:cNvSpPr>
              <a:spLocks noChangeArrowheads="1"/>
            </p:cNvSpPr>
            <p:nvPr/>
          </p:nvSpPr>
          <p:spPr bwMode="auto">
            <a:xfrm>
              <a:off x="917576" y="1229425"/>
              <a:ext cx="4049713" cy="47650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3" name="Rectangle 274"/>
            <p:cNvSpPr>
              <a:spLocks noChangeArrowheads="1"/>
            </p:cNvSpPr>
            <p:nvPr/>
          </p:nvSpPr>
          <p:spPr bwMode="auto">
            <a:xfrm>
              <a:off x="923926" y="1233695"/>
              <a:ext cx="4038600" cy="4755065"/>
            </a:xfrm>
            <a:prstGeom prst="rect">
              <a:avLst/>
            </a:pr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4" name="Line 275"/>
            <p:cNvSpPr>
              <a:spLocks noChangeShapeType="1"/>
            </p:cNvSpPr>
            <p:nvPr/>
          </p:nvSpPr>
          <p:spPr bwMode="auto">
            <a:xfrm>
              <a:off x="917576" y="1606585"/>
              <a:ext cx="4049713" cy="0"/>
            </a:xfrm>
            <a:prstGeom prst="line">
              <a:avLst/>
            </a:prstGeom>
            <a:noFill/>
            <a:ln w="11113" cap="flat">
              <a:solidFill>
                <a:srgbClr val="C0C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5" name="Rectangle 276"/>
            <p:cNvSpPr>
              <a:spLocks noChangeArrowheads="1"/>
            </p:cNvSpPr>
            <p:nvPr/>
          </p:nvSpPr>
          <p:spPr bwMode="auto">
            <a:xfrm>
              <a:off x="3652838" y="5479238"/>
              <a:ext cx="111125" cy="99627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6" name="Rectangle 277"/>
            <p:cNvSpPr>
              <a:spLocks noChangeArrowheads="1"/>
            </p:cNvSpPr>
            <p:nvPr/>
          </p:nvSpPr>
          <p:spPr bwMode="auto">
            <a:xfrm>
              <a:off x="3660776" y="5487777"/>
              <a:ext cx="93663" cy="83972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7" name="Rectangle 278"/>
            <p:cNvSpPr>
              <a:spLocks noChangeArrowheads="1"/>
            </p:cNvSpPr>
            <p:nvPr/>
          </p:nvSpPr>
          <p:spPr bwMode="auto">
            <a:xfrm>
              <a:off x="3614738" y="5388150"/>
              <a:ext cx="55563" cy="4981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8" name="Rectangle 279"/>
            <p:cNvSpPr>
              <a:spLocks noChangeArrowheads="1"/>
            </p:cNvSpPr>
            <p:nvPr/>
          </p:nvSpPr>
          <p:spPr bwMode="auto">
            <a:xfrm>
              <a:off x="3624263" y="5396689"/>
              <a:ext cx="36513" cy="32735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9" name="Rectangle 280"/>
            <p:cNvSpPr>
              <a:spLocks noChangeArrowheads="1"/>
            </p:cNvSpPr>
            <p:nvPr/>
          </p:nvSpPr>
          <p:spPr bwMode="auto">
            <a:xfrm>
              <a:off x="3687763" y="4993911"/>
              <a:ext cx="157163" cy="14090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0" name="Rectangle 281"/>
            <p:cNvSpPr>
              <a:spLocks noChangeArrowheads="1"/>
            </p:cNvSpPr>
            <p:nvPr/>
          </p:nvSpPr>
          <p:spPr bwMode="auto">
            <a:xfrm>
              <a:off x="3697288" y="5002450"/>
              <a:ext cx="138113" cy="125246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1" name="Rectangle 282"/>
            <p:cNvSpPr>
              <a:spLocks noChangeArrowheads="1"/>
            </p:cNvSpPr>
            <p:nvPr/>
          </p:nvSpPr>
          <p:spPr bwMode="auto">
            <a:xfrm>
              <a:off x="3455988" y="4888590"/>
              <a:ext cx="133350" cy="11955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2" name="Rectangle 283"/>
            <p:cNvSpPr>
              <a:spLocks noChangeArrowheads="1"/>
            </p:cNvSpPr>
            <p:nvPr/>
          </p:nvSpPr>
          <p:spPr bwMode="auto">
            <a:xfrm>
              <a:off x="3463926" y="4897130"/>
              <a:ext cx="115888" cy="102474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3" name="Rectangle 284"/>
            <p:cNvSpPr>
              <a:spLocks noChangeArrowheads="1"/>
            </p:cNvSpPr>
            <p:nvPr/>
          </p:nvSpPr>
          <p:spPr bwMode="auto">
            <a:xfrm>
              <a:off x="3775076" y="3967750"/>
              <a:ext cx="112713" cy="101050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4" name="Rectangle 285"/>
            <p:cNvSpPr>
              <a:spLocks noChangeArrowheads="1"/>
            </p:cNvSpPr>
            <p:nvPr/>
          </p:nvSpPr>
          <p:spPr bwMode="auto">
            <a:xfrm>
              <a:off x="3784601" y="3976290"/>
              <a:ext cx="93663" cy="83972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5" name="Rectangle 286"/>
            <p:cNvSpPr>
              <a:spLocks noChangeArrowheads="1"/>
            </p:cNvSpPr>
            <p:nvPr/>
          </p:nvSpPr>
          <p:spPr bwMode="auto">
            <a:xfrm>
              <a:off x="3355976" y="3879509"/>
              <a:ext cx="50800" cy="45544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6" name="Rectangle 287"/>
            <p:cNvSpPr>
              <a:spLocks noChangeArrowheads="1"/>
            </p:cNvSpPr>
            <p:nvPr/>
          </p:nvSpPr>
          <p:spPr bwMode="auto">
            <a:xfrm>
              <a:off x="3365501" y="3886625"/>
              <a:ext cx="33338" cy="29888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7" name="Rectangle 288"/>
            <p:cNvSpPr>
              <a:spLocks noChangeArrowheads="1"/>
            </p:cNvSpPr>
            <p:nvPr/>
          </p:nvSpPr>
          <p:spPr bwMode="auto">
            <a:xfrm>
              <a:off x="3803651" y="3481000"/>
              <a:ext cx="160338" cy="145171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8" name="Rectangle 289"/>
            <p:cNvSpPr>
              <a:spLocks noChangeArrowheads="1"/>
            </p:cNvSpPr>
            <p:nvPr/>
          </p:nvSpPr>
          <p:spPr bwMode="auto">
            <a:xfrm>
              <a:off x="3813176" y="3489540"/>
              <a:ext cx="142875" cy="128092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9" name="Rectangle 290"/>
            <p:cNvSpPr>
              <a:spLocks noChangeArrowheads="1"/>
            </p:cNvSpPr>
            <p:nvPr/>
          </p:nvSpPr>
          <p:spPr bwMode="auto">
            <a:xfrm>
              <a:off x="3686176" y="3379950"/>
              <a:ext cx="130175" cy="11528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0" name="Rectangle 291"/>
            <p:cNvSpPr>
              <a:spLocks noChangeArrowheads="1"/>
            </p:cNvSpPr>
            <p:nvPr/>
          </p:nvSpPr>
          <p:spPr bwMode="auto">
            <a:xfrm>
              <a:off x="3695701" y="3387066"/>
              <a:ext cx="111125" cy="99627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1" name="Rectangle 292"/>
            <p:cNvSpPr>
              <a:spLocks noChangeArrowheads="1"/>
            </p:cNvSpPr>
            <p:nvPr/>
          </p:nvSpPr>
          <p:spPr bwMode="auto">
            <a:xfrm>
              <a:off x="3775076" y="2451993"/>
              <a:ext cx="123825" cy="11101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2" name="Rectangle 293"/>
            <p:cNvSpPr>
              <a:spLocks noChangeArrowheads="1"/>
            </p:cNvSpPr>
            <p:nvPr/>
          </p:nvSpPr>
          <p:spPr bwMode="auto">
            <a:xfrm>
              <a:off x="3783013" y="2459109"/>
              <a:ext cx="106363" cy="95357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3" name="Rectangle 294"/>
            <p:cNvSpPr>
              <a:spLocks noChangeArrowheads="1"/>
            </p:cNvSpPr>
            <p:nvPr/>
          </p:nvSpPr>
          <p:spPr bwMode="auto">
            <a:xfrm>
              <a:off x="3354388" y="2366598"/>
              <a:ext cx="53975" cy="48390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4" name="Rectangle 295"/>
            <p:cNvSpPr>
              <a:spLocks noChangeArrowheads="1"/>
            </p:cNvSpPr>
            <p:nvPr/>
          </p:nvSpPr>
          <p:spPr bwMode="auto">
            <a:xfrm>
              <a:off x="3363913" y="2375138"/>
              <a:ext cx="36513" cy="32735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5" name="Rectangle 296"/>
            <p:cNvSpPr>
              <a:spLocks noChangeArrowheads="1"/>
            </p:cNvSpPr>
            <p:nvPr/>
          </p:nvSpPr>
          <p:spPr bwMode="auto">
            <a:xfrm>
              <a:off x="3811588" y="1970936"/>
              <a:ext cx="158750" cy="142325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6" name="Rectangle 297"/>
            <p:cNvSpPr>
              <a:spLocks noChangeArrowheads="1"/>
            </p:cNvSpPr>
            <p:nvPr/>
          </p:nvSpPr>
          <p:spPr bwMode="auto">
            <a:xfrm>
              <a:off x="3819526" y="1979475"/>
              <a:ext cx="141288" cy="126669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7" name="Rectangle 298"/>
            <p:cNvSpPr>
              <a:spLocks noChangeArrowheads="1"/>
            </p:cNvSpPr>
            <p:nvPr/>
          </p:nvSpPr>
          <p:spPr bwMode="auto">
            <a:xfrm>
              <a:off x="3617913" y="1872732"/>
              <a:ext cx="119063" cy="106743"/>
            </a:xfrm>
            <a:prstGeom prst="rect">
              <a:avLst/>
            </a:pr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8" name="Rectangle 299"/>
            <p:cNvSpPr>
              <a:spLocks noChangeArrowheads="1"/>
            </p:cNvSpPr>
            <p:nvPr/>
          </p:nvSpPr>
          <p:spPr bwMode="auto">
            <a:xfrm>
              <a:off x="3627438" y="1881272"/>
              <a:ext cx="100013" cy="91088"/>
            </a:xfrm>
            <a:prstGeom prst="rect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9" name="Line 300"/>
            <p:cNvSpPr>
              <a:spLocks noChangeShapeType="1"/>
            </p:cNvSpPr>
            <p:nvPr/>
          </p:nvSpPr>
          <p:spPr bwMode="auto">
            <a:xfrm>
              <a:off x="3559176" y="5529051"/>
              <a:ext cx="296863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0" name="Line 301"/>
            <p:cNvSpPr>
              <a:spLocks noChangeShapeType="1"/>
            </p:cNvSpPr>
            <p:nvPr/>
          </p:nvSpPr>
          <p:spPr bwMode="auto">
            <a:xfrm>
              <a:off x="3243263" y="5412345"/>
              <a:ext cx="800100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1" name="Line 302"/>
            <p:cNvSpPr>
              <a:spLocks noChangeShapeType="1"/>
            </p:cNvSpPr>
            <p:nvPr/>
          </p:nvSpPr>
          <p:spPr bwMode="auto">
            <a:xfrm>
              <a:off x="3668713" y="5063650"/>
              <a:ext cx="196850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2" name="Line 303"/>
            <p:cNvSpPr>
              <a:spLocks noChangeShapeType="1"/>
            </p:cNvSpPr>
            <p:nvPr/>
          </p:nvSpPr>
          <p:spPr bwMode="auto">
            <a:xfrm>
              <a:off x="3403601" y="4948367"/>
              <a:ext cx="238125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3" name="Line 304"/>
            <p:cNvSpPr>
              <a:spLocks noChangeShapeType="1"/>
            </p:cNvSpPr>
            <p:nvPr/>
          </p:nvSpPr>
          <p:spPr bwMode="auto">
            <a:xfrm>
              <a:off x="3667126" y="4018987"/>
              <a:ext cx="328613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4" name="Line 305"/>
            <p:cNvSpPr>
              <a:spLocks noChangeShapeType="1"/>
            </p:cNvSpPr>
            <p:nvPr/>
          </p:nvSpPr>
          <p:spPr bwMode="auto">
            <a:xfrm>
              <a:off x="2871788" y="3902281"/>
              <a:ext cx="1019175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5" name="Line 306"/>
            <p:cNvSpPr>
              <a:spLocks noChangeShapeType="1"/>
            </p:cNvSpPr>
            <p:nvPr/>
          </p:nvSpPr>
          <p:spPr bwMode="auto">
            <a:xfrm>
              <a:off x="3781426" y="3553586"/>
              <a:ext cx="214313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6" name="Line 307"/>
            <p:cNvSpPr>
              <a:spLocks noChangeShapeType="1"/>
            </p:cNvSpPr>
            <p:nvPr/>
          </p:nvSpPr>
          <p:spPr bwMode="auto">
            <a:xfrm>
              <a:off x="3613151" y="3436879"/>
              <a:ext cx="277813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7" name="Line 308"/>
            <p:cNvSpPr>
              <a:spLocks noChangeShapeType="1"/>
            </p:cNvSpPr>
            <p:nvPr/>
          </p:nvSpPr>
          <p:spPr bwMode="auto">
            <a:xfrm>
              <a:off x="3668713" y="2507500"/>
              <a:ext cx="334963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8" name="Line 309"/>
            <p:cNvSpPr>
              <a:spLocks noChangeShapeType="1"/>
            </p:cNvSpPr>
            <p:nvPr/>
          </p:nvSpPr>
          <p:spPr bwMode="auto">
            <a:xfrm>
              <a:off x="2854326" y="2390794"/>
              <a:ext cx="1054100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9" name="Line 310"/>
            <p:cNvSpPr>
              <a:spLocks noChangeShapeType="1"/>
            </p:cNvSpPr>
            <p:nvPr/>
          </p:nvSpPr>
          <p:spPr bwMode="auto">
            <a:xfrm>
              <a:off x="3767138" y="2042098"/>
              <a:ext cx="249238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0" name="Line 311"/>
            <p:cNvSpPr>
              <a:spLocks noChangeShapeType="1"/>
            </p:cNvSpPr>
            <p:nvPr/>
          </p:nvSpPr>
          <p:spPr bwMode="auto">
            <a:xfrm>
              <a:off x="3500438" y="1926815"/>
              <a:ext cx="350838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1" name="Line 312"/>
            <p:cNvSpPr>
              <a:spLocks noChangeShapeType="1"/>
            </p:cNvSpPr>
            <p:nvPr/>
          </p:nvSpPr>
          <p:spPr bwMode="auto">
            <a:xfrm flipV="1">
              <a:off x="3851276" y="1606585"/>
              <a:ext cx="0" cy="4387868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2" name="Freeform 313"/>
            <p:cNvSpPr>
              <a:spLocks/>
            </p:cNvSpPr>
            <p:nvPr/>
          </p:nvSpPr>
          <p:spPr bwMode="auto">
            <a:xfrm>
              <a:off x="3671888" y="5497740"/>
              <a:ext cx="71438" cy="64046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2 h 45"/>
                <a:gd name="T4" fmla="*/ 23 w 45"/>
                <a:gd name="T5" fmla="*/ 45 h 45"/>
                <a:gd name="T6" fmla="*/ 45 w 45"/>
                <a:gd name="T7" fmla="*/ 22 h 45"/>
                <a:gd name="T8" fmla="*/ 2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0" y="22"/>
                  </a:lnTo>
                  <a:lnTo>
                    <a:pt x="23" y="45"/>
                  </a:lnTo>
                  <a:lnTo>
                    <a:pt x="45" y="2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3" name="Freeform 314"/>
            <p:cNvSpPr>
              <a:spLocks/>
            </p:cNvSpPr>
            <p:nvPr/>
          </p:nvSpPr>
          <p:spPr bwMode="auto">
            <a:xfrm>
              <a:off x="3684588" y="5507703"/>
              <a:ext cx="47625" cy="42697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5 w 30"/>
                <a:gd name="T5" fmla="*/ 30 h 30"/>
                <a:gd name="T6" fmla="*/ 30 w 30"/>
                <a:gd name="T7" fmla="*/ 15 h 30"/>
                <a:gd name="T8" fmla="*/ 15 w 3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30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4" name="Freeform 315"/>
            <p:cNvSpPr>
              <a:spLocks/>
            </p:cNvSpPr>
            <p:nvPr/>
          </p:nvSpPr>
          <p:spPr bwMode="auto">
            <a:xfrm>
              <a:off x="3606801" y="5381034"/>
              <a:ext cx="71438" cy="64046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2 h 45"/>
                <a:gd name="T4" fmla="*/ 23 w 45"/>
                <a:gd name="T5" fmla="*/ 45 h 45"/>
                <a:gd name="T6" fmla="*/ 45 w 45"/>
                <a:gd name="T7" fmla="*/ 22 h 45"/>
                <a:gd name="T8" fmla="*/ 2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0" y="22"/>
                  </a:lnTo>
                  <a:lnTo>
                    <a:pt x="23" y="45"/>
                  </a:lnTo>
                  <a:lnTo>
                    <a:pt x="45" y="2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5" name="Freeform 316"/>
            <p:cNvSpPr>
              <a:spLocks/>
            </p:cNvSpPr>
            <p:nvPr/>
          </p:nvSpPr>
          <p:spPr bwMode="auto">
            <a:xfrm>
              <a:off x="3619501" y="5392420"/>
              <a:ext cx="46038" cy="41274"/>
            </a:xfrm>
            <a:custGeom>
              <a:avLst/>
              <a:gdLst>
                <a:gd name="T0" fmla="*/ 15 w 29"/>
                <a:gd name="T1" fmla="*/ 0 h 29"/>
                <a:gd name="T2" fmla="*/ 0 w 29"/>
                <a:gd name="T3" fmla="*/ 14 h 29"/>
                <a:gd name="T4" fmla="*/ 15 w 29"/>
                <a:gd name="T5" fmla="*/ 29 h 29"/>
                <a:gd name="T6" fmla="*/ 29 w 29"/>
                <a:gd name="T7" fmla="*/ 14 h 29"/>
                <a:gd name="T8" fmla="*/ 15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lnTo>
                    <a:pt x="0" y="14"/>
                  </a:lnTo>
                  <a:lnTo>
                    <a:pt x="15" y="29"/>
                  </a:lnTo>
                  <a:lnTo>
                    <a:pt x="29" y="14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6" name="Freeform 317"/>
            <p:cNvSpPr>
              <a:spLocks/>
            </p:cNvSpPr>
            <p:nvPr/>
          </p:nvSpPr>
          <p:spPr bwMode="auto">
            <a:xfrm>
              <a:off x="3730626" y="5032338"/>
              <a:ext cx="71438" cy="64046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3 h 45"/>
                <a:gd name="T4" fmla="*/ 23 w 45"/>
                <a:gd name="T5" fmla="*/ 45 h 45"/>
                <a:gd name="T6" fmla="*/ 45 w 45"/>
                <a:gd name="T7" fmla="*/ 23 h 45"/>
                <a:gd name="T8" fmla="*/ 2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0" y="23"/>
                  </a:lnTo>
                  <a:lnTo>
                    <a:pt x="23" y="45"/>
                  </a:lnTo>
                  <a:lnTo>
                    <a:pt x="45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7" name="Freeform 318"/>
            <p:cNvSpPr>
              <a:spLocks/>
            </p:cNvSpPr>
            <p:nvPr/>
          </p:nvSpPr>
          <p:spPr bwMode="auto">
            <a:xfrm>
              <a:off x="3743326" y="5043724"/>
              <a:ext cx="46038" cy="41274"/>
            </a:xfrm>
            <a:custGeom>
              <a:avLst/>
              <a:gdLst>
                <a:gd name="T0" fmla="*/ 15 w 29"/>
                <a:gd name="T1" fmla="*/ 0 h 29"/>
                <a:gd name="T2" fmla="*/ 0 w 29"/>
                <a:gd name="T3" fmla="*/ 15 h 29"/>
                <a:gd name="T4" fmla="*/ 15 w 29"/>
                <a:gd name="T5" fmla="*/ 29 h 29"/>
                <a:gd name="T6" fmla="*/ 29 w 29"/>
                <a:gd name="T7" fmla="*/ 15 h 29"/>
                <a:gd name="T8" fmla="*/ 15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lnTo>
                    <a:pt x="0" y="15"/>
                  </a:lnTo>
                  <a:lnTo>
                    <a:pt x="15" y="29"/>
                  </a:lnTo>
                  <a:lnTo>
                    <a:pt x="29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8" name="Freeform 319"/>
            <p:cNvSpPr>
              <a:spLocks/>
            </p:cNvSpPr>
            <p:nvPr/>
          </p:nvSpPr>
          <p:spPr bwMode="auto">
            <a:xfrm>
              <a:off x="3486151" y="4915632"/>
              <a:ext cx="71438" cy="64046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3 h 45"/>
                <a:gd name="T4" fmla="*/ 23 w 45"/>
                <a:gd name="T5" fmla="*/ 45 h 45"/>
                <a:gd name="T6" fmla="*/ 45 w 45"/>
                <a:gd name="T7" fmla="*/ 23 h 45"/>
                <a:gd name="T8" fmla="*/ 2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0" y="23"/>
                  </a:lnTo>
                  <a:lnTo>
                    <a:pt x="23" y="45"/>
                  </a:lnTo>
                  <a:lnTo>
                    <a:pt x="45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9" name="Freeform 320"/>
            <p:cNvSpPr>
              <a:spLocks/>
            </p:cNvSpPr>
            <p:nvPr/>
          </p:nvSpPr>
          <p:spPr bwMode="auto">
            <a:xfrm>
              <a:off x="3498851" y="4927018"/>
              <a:ext cx="47625" cy="42697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5 w 30"/>
                <a:gd name="T5" fmla="*/ 30 h 30"/>
                <a:gd name="T6" fmla="*/ 30 w 30"/>
                <a:gd name="T7" fmla="*/ 15 h 30"/>
                <a:gd name="T8" fmla="*/ 15 w 3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30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0" name="Freeform 321"/>
            <p:cNvSpPr>
              <a:spLocks/>
            </p:cNvSpPr>
            <p:nvPr/>
          </p:nvSpPr>
          <p:spPr bwMode="auto">
            <a:xfrm>
              <a:off x="3795713" y="3986252"/>
              <a:ext cx="71438" cy="64046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3 h 45"/>
                <a:gd name="T4" fmla="*/ 23 w 45"/>
                <a:gd name="T5" fmla="*/ 45 h 45"/>
                <a:gd name="T6" fmla="*/ 45 w 45"/>
                <a:gd name="T7" fmla="*/ 23 h 45"/>
                <a:gd name="T8" fmla="*/ 2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0" y="23"/>
                  </a:lnTo>
                  <a:lnTo>
                    <a:pt x="23" y="45"/>
                  </a:lnTo>
                  <a:lnTo>
                    <a:pt x="45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1" name="Freeform 322"/>
            <p:cNvSpPr>
              <a:spLocks/>
            </p:cNvSpPr>
            <p:nvPr/>
          </p:nvSpPr>
          <p:spPr bwMode="auto">
            <a:xfrm>
              <a:off x="3808413" y="3997638"/>
              <a:ext cx="46038" cy="41274"/>
            </a:xfrm>
            <a:custGeom>
              <a:avLst/>
              <a:gdLst>
                <a:gd name="T0" fmla="*/ 15 w 29"/>
                <a:gd name="T1" fmla="*/ 0 h 29"/>
                <a:gd name="T2" fmla="*/ 0 w 29"/>
                <a:gd name="T3" fmla="*/ 15 h 29"/>
                <a:gd name="T4" fmla="*/ 15 w 29"/>
                <a:gd name="T5" fmla="*/ 29 h 29"/>
                <a:gd name="T6" fmla="*/ 29 w 29"/>
                <a:gd name="T7" fmla="*/ 15 h 29"/>
                <a:gd name="T8" fmla="*/ 15 w 29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lnTo>
                    <a:pt x="0" y="15"/>
                  </a:lnTo>
                  <a:lnTo>
                    <a:pt x="15" y="29"/>
                  </a:lnTo>
                  <a:lnTo>
                    <a:pt x="29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2" name="Freeform 323"/>
            <p:cNvSpPr>
              <a:spLocks/>
            </p:cNvSpPr>
            <p:nvPr/>
          </p:nvSpPr>
          <p:spPr bwMode="auto">
            <a:xfrm>
              <a:off x="3346451" y="3869546"/>
              <a:ext cx="71438" cy="65469"/>
            </a:xfrm>
            <a:custGeom>
              <a:avLst/>
              <a:gdLst>
                <a:gd name="T0" fmla="*/ 22 w 45"/>
                <a:gd name="T1" fmla="*/ 0 h 46"/>
                <a:gd name="T2" fmla="*/ 0 w 45"/>
                <a:gd name="T3" fmla="*/ 23 h 46"/>
                <a:gd name="T4" fmla="*/ 22 w 45"/>
                <a:gd name="T5" fmla="*/ 46 h 46"/>
                <a:gd name="T6" fmla="*/ 45 w 45"/>
                <a:gd name="T7" fmla="*/ 23 h 46"/>
                <a:gd name="T8" fmla="*/ 22 w 4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6">
                  <a:moveTo>
                    <a:pt x="22" y="0"/>
                  </a:moveTo>
                  <a:lnTo>
                    <a:pt x="0" y="23"/>
                  </a:lnTo>
                  <a:lnTo>
                    <a:pt x="22" y="46"/>
                  </a:lnTo>
                  <a:lnTo>
                    <a:pt x="45" y="2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3" name="Freeform 324"/>
            <p:cNvSpPr>
              <a:spLocks/>
            </p:cNvSpPr>
            <p:nvPr/>
          </p:nvSpPr>
          <p:spPr bwMode="auto">
            <a:xfrm>
              <a:off x="3357563" y="3880932"/>
              <a:ext cx="47625" cy="42697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5 w 30"/>
                <a:gd name="T5" fmla="*/ 30 h 30"/>
                <a:gd name="T6" fmla="*/ 30 w 30"/>
                <a:gd name="T7" fmla="*/ 15 h 30"/>
                <a:gd name="T8" fmla="*/ 15 w 3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30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4" name="Freeform 325"/>
            <p:cNvSpPr>
              <a:spLocks/>
            </p:cNvSpPr>
            <p:nvPr/>
          </p:nvSpPr>
          <p:spPr bwMode="auto">
            <a:xfrm>
              <a:off x="3848101" y="3520851"/>
              <a:ext cx="71438" cy="65469"/>
            </a:xfrm>
            <a:custGeom>
              <a:avLst/>
              <a:gdLst>
                <a:gd name="T0" fmla="*/ 23 w 45"/>
                <a:gd name="T1" fmla="*/ 0 h 46"/>
                <a:gd name="T2" fmla="*/ 0 w 45"/>
                <a:gd name="T3" fmla="*/ 23 h 46"/>
                <a:gd name="T4" fmla="*/ 23 w 45"/>
                <a:gd name="T5" fmla="*/ 46 h 46"/>
                <a:gd name="T6" fmla="*/ 45 w 45"/>
                <a:gd name="T7" fmla="*/ 23 h 46"/>
                <a:gd name="T8" fmla="*/ 23 w 4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5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5" name="Freeform 326"/>
            <p:cNvSpPr>
              <a:spLocks/>
            </p:cNvSpPr>
            <p:nvPr/>
          </p:nvSpPr>
          <p:spPr bwMode="auto">
            <a:xfrm>
              <a:off x="3860801" y="3532237"/>
              <a:ext cx="46038" cy="42697"/>
            </a:xfrm>
            <a:custGeom>
              <a:avLst/>
              <a:gdLst>
                <a:gd name="T0" fmla="*/ 15 w 29"/>
                <a:gd name="T1" fmla="*/ 0 h 30"/>
                <a:gd name="T2" fmla="*/ 0 w 29"/>
                <a:gd name="T3" fmla="*/ 15 h 30"/>
                <a:gd name="T4" fmla="*/ 15 w 29"/>
                <a:gd name="T5" fmla="*/ 30 h 30"/>
                <a:gd name="T6" fmla="*/ 29 w 29"/>
                <a:gd name="T7" fmla="*/ 15 h 30"/>
                <a:gd name="T8" fmla="*/ 15 w 29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29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6" name="Freeform 327"/>
            <p:cNvSpPr>
              <a:spLocks/>
            </p:cNvSpPr>
            <p:nvPr/>
          </p:nvSpPr>
          <p:spPr bwMode="auto">
            <a:xfrm>
              <a:off x="3714751" y="3405568"/>
              <a:ext cx="73025" cy="64046"/>
            </a:xfrm>
            <a:custGeom>
              <a:avLst/>
              <a:gdLst>
                <a:gd name="T0" fmla="*/ 23 w 46"/>
                <a:gd name="T1" fmla="*/ 0 h 45"/>
                <a:gd name="T2" fmla="*/ 0 w 46"/>
                <a:gd name="T3" fmla="*/ 22 h 45"/>
                <a:gd name="T4" fmla="*/ 23 w 46"/>
                <a:gd name="T5" fmla="*/ 45 h 45"/>
                <a:gd name="T6" fmla="*/ 46 w 46"/>
                <a:gd name="T7" fmla="*/ 22 h 45"/>
                <a:gd name="T8" fmla="*/ 23 w 46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5">
                  <a:moveTo>
                    <a:pt x="23" y="0"/>
                  </a:moveTo>
                  <a:lnTo>
                    <a:pt x="0" y="22"/>
                  </a:lnTo>
                  <a:lnTo>
                    <a:pt x="23" y="45"/>
                  </a:lnTo>
                  <a:lnTo>
                    <a:pt x="46" y="2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7" name="Freeform 328"/>
            <p:cNvSpPr>
              <a:spLocks/>
            </p:cNvSpPr>
            <p:nvPr/>
          </p:nvSpPr>
          <p:spPr bwMode="auto">
            <a:xfrm>
              <a:off x="3727451" y="3416954"/>
              <a:ext cx="47625" cy="41274"/>
            </a:xfrm>
            <a:custGeom>
              <a:avLst/>
              <a:gdLst>
                <a:gd name="T0" fmla="*/ 15 w 30"/>
                <a:gd name="T1" fmla="*/ 0 h 29"/>
                <a:gd name="T2" fmla="*/ 0 w 30"/>
                <a:gd name="T3" fmla="*/ 14 h 29"/>
                <a:gd name="T4" fmla="*/ 15 w 30"/>
                <a:gd name="T5" fmla="*/ 29 h 29"/>
                <a:gd name="T6" fmla="*/ 30 w 30"/>
                <a:gd name="T7" fmla="*/ 14 h 29"/>
                <a:gd name="T8" fmla="*/ 15 w 3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9">
                  <a:moveTo>
                    <a:pt x="15" y="0"/>
                  </a:moveTo>
                  <a:lnTo>
                    <a:pt x="0" y="14"/>
                  </a:lnTo>
                  <a:lnTo>
                    <a:pt x="15" y="29"/>
                  </a:lnTo>
                  <a:lnTo>
                    <a:pt x="30" y="14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8" name="Freeform 329"/>
            <p:cNvSpPr>
              <a:spLocks/>
            </p:cNvSpPr>
            <p:nvPr/>
          </p:nvSpPr>
          <p:spPr bwMode="auto">
            <a:xfrm>
              <a:off x="3800476" y="2474765"/>
              <a:ext cx="71438" cy="65469"/>
            </a:xfrm>
            <a:custGeom>
              <a:avLst/>
              <a:gdLst>
                <a:gd name="T0" fmla="*/ 23 w 45"/>
                <a:gd name="T1" fmla="*/ 0 h 46"/>
                <a:gd name="T2" fmla="*/ 0 w 45"/>
                <a:gd name="T3" fmla="*/ 23 h 46"/>
                <a:gd name="T4" fmla="*/ 23 w 45"/>
                <a:gd name="T5" fmla="*/ 46 h 46"/>
                <a:gd name="T6" fmla="*/ 45 w 45"/>
                <a:gd name="T7" fmla="*/ 23 h 46"/>
                <a:gd name="T8" fmla="*/ 23 w 4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5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9" name="Freeform 330"/>
            <p:cNvSpPr>
              <a:spLocks/>
            </p:cNvSpPr>
            <p:nvPr/>
          </p:nvSpPr>
          <p:spPr bwMode="auto">
            <a:xfrm>
              <a:off x="3813176" y="2486151"/>
              <a:ext cx="46038" cy="42697"/>
            </a:xfrm>
            <a:custGeom>
              <a:avLst/>
              <a:gdLst>
                <a:gd name="T0" fmla="*/ 15 w 29"/>
                <a:gd name="T1" fmla="*/ 0 h 30"/>
                <a:gd name="T2" fmla="*/ 0 w 29"/>
                <a:gd name="T3" fmla="*/ 15 h 30"/>
                <a:gd name="T4" fmla="*/ 15 w 29"/>
                <a:gd name="T5" fmla="*/ 30 h 30"/>
                <a:gd name="T6" fmla="*/ 29 w 29"/>
                <a:gd name="T7" fmla="*/ 15 h 30"/>
                <a:gd name="T8" fmla="*/ 15 w 29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29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0" name="Freeform 331"/>
            <p:cNvSpPr>
              <a:spLocks/>
            </p:cNvSpPr>
            <p:nvPr/>
          </p:nvSpPr>
          <p:spPr bwMode="auto">
            <a:xfrm>
              <a:off x="3346451" y="2359482"/>
              <a:ext cx="71438" cy="64046"/>
            </a:xfrm>
            <a:custGeom>
              <a:avLst/>
              <a:gdLst>
                <a:gd name="T0" fmla="*/ 22 w 45"/>
                <a:gd name="T1" fmla="*/ 0 h 45"/>
                <a:gd name="T2" fmla="*/ 0 w 45"/>
                <a:gd name="T3" fmla="*/ 22 h 45"/>
                <a:gd name="T4" fmla="*/ 22 w 45"/>
                <a:gd name="T5" fmla="*/ 45 h 45"/>
                <a:gd name="T6" fmla="*/ 45 w 45"/>
                <a:gd name="T7" fmla="*/ 22 h 45"/>
                <a:gd name="T8" fmla="*/ 22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2" y="0"/>
                  </a:moveTo>
                  <a:lnTo>
                    <a:pt x="0" y="22"/>
                  </a:lnTo>
                  <a:lnTo>
                    <a:pt x="22" y="45"/>
                  </a:lnTo>
                  <a:lnTo>
                    <a:pt x="45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1" name="Freeform 332"/>
            <p:cNvSpPr>
              <a:spLocks/>
            </p:cNvSpPr>
            <p:nvPr/>
          </p:nvSpPr>
          <p:spPr bwMode="auto">
            <a:xfrm>
              <a:off x="3357563" y="2370868"/>
              <a:ext cx="47625" cy="41274"/>
            </a:xfrm>
            <a:custGeom>
              <a:avLst/>
              <a:gdLst>
                <a:gd name="T0" fmla="*/ 15 w 30"/>
                <a:gd name="T1" fmla="*/ 0 h 29"/>
                <a:gd name="T2" fmla="*/ 0 w 30"/>
                <a:gd name="T3" fmla="*/ 14 h 29"/>
                <a:gd name="T4" fmla="*/ 15 w 30"/>
                <a:gd name="T5" fmla="*/ 29 h 29"/>
                <a:gd name="T6" fmla="*/ 30 w 30"/>
                <a:gd name="T7" fmla="*/ 14 h 29"/>
                <a:gd name="T8" fmla="*/ 15 w 3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9">
                  <a:moveTo>
                    <a:pt x="15" y="0"/>
                  </a:moveTo>
                  <a:lnTo>
                    <a:pt x="0" y="14"/>
                  </a:lnTo>
                  <a:lnTo>
                    <a:pt x="15" y="29"/>
                  </a:lnTo>
                  <a:lnTo>
                    <a:pt x="30" y="14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2" name="Freeform 333"/>
            <p:cNvSpPr>
              <a:spLocks/>
            </p:cNvSpPr>
            <p:nvPr/>
          </p:nvSpPr>
          <p:spPr bwMode="auto">
            <a:xfrm>
              <a:off x="3854451" y="2010787"/>
              <a:ext cx="71438" cy="64046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2 h 45"/>
                <a:gd name="T4" fmla="*/ 23 w 45"/>
                <a:gd name="T5" fmla="*/ 45 h 45"/>
                <a:gd name="T6" fmla="*/ 45 w 45"/>
                <a:gd name="T7" fmla="*/ 22 h 45"/>
                <a:gd name="T8" fmla="*/ 2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0" y="22"/>
                  </a:lnTo>
                  <a:lnTo>
                    <a:pt x="23" y="45"/>
                  </a:lnTo>
                  <a:lnTo>
                    <a:pt x="45" y="2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3" name="Freeform 334"/>
            <p:cNvSpPr>
              <a:spLocks/>
            </p:cNvSpPr>
            <p:nvPr/>
          </p:nvSpPr>
          <p:spPr bwMode="auto">
            <a:xfrm>
              <a:off x="3867151" y="2022173"/>
              <a:ext cx="47625" cy="41274"/>
            </a:xfrm>
            <a:custGeom>
              <a:avLst/>
              <a:gdLst>
                <a:gd name="T0" fmla="*/ 15 w 30"/>
                <a:gd name="T1" fmla="*/ 0 h 29"/>
                <a:gd name="T2" fmla="*/ 0 w 30"/>
                <a:gd name="T3" fmla="*/ 14 h 29"/>
                <a:gd name="T4" fmla="*/ 15 w 30"/>
                <a:gd name="T5" fmla="*/ 29 h 29"/>
                <a:gd name="T6" fmla="*/ 30 w 30"/>
                <a:gd name="T7" fmla="*/ 14 h 29"/>
                <a:gd name="T8" fmla="*/ 15 w 3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9">
                  <a:moveTo>
                    <a:pt x="15" y="0"/>
                  </a:moveTo>
                  <a:lnTo>
                    <a:pt x="0" y="14"/>
                  </a:lnTo>
                  <a:lnTo>
                    <a:pt x="15" y="29"/>
                  </a:lnTo>
                  <a:lnTo>
                    <a:pt x="30" y="14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4" name="Freeform 335"/>
            <p:cNvSpPr>
              <a:spLocks/>
            </p:cNvSpPr>
            <p:nvPr/>
          </p:nvSpPr>
          <p:spPr bwMode="auto">
            <a:xfrm>
              <a:off x="3641726" y="1894081"/>
              <a:ext cx="71438" cy="64046"/>
            </a:xfrm>
            <a:custGeom>
              <a:avLst/>
              <a:gdLst>
                <a:gd name="T0" fmla="*/ 22 w 45"/>
                <a:gd name="T1" fmla="*/ 0 h 45"/>
                <a:gd name="T2" fmla="*/ 0 w 45"/>
                <a:gd name="T3" fmla="*/ 23 h 45"/>
                <a:gd name="T4" fmla="*/ 22 w 45"/>
                <a:gd name="T5" fmla="*/ 45 h 45"/>
                <a:gd name="T6" fmla="*/ 45 w 45"/>
                <a:gd name="T7" fmla="*/ 23 h 45"/>
                <a:gd name="T8" fmla="*/ 22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2" y="0"/>
                  </a:moveTo>
                  <a:lnTo>
                    <a:pt x="0" y="23"/>
                  </a:lnTo>
                  <a:lnTo>
                    <a:pt x="22" y="45"/>
                  </a:lnTo>
                  <a:lnTo>
                    <a:pt x="45" y="2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5" name="Freeform 336"/>
            <p:cNvSpPr>
              <a:spLocks/>
            </p:cNvSpPr>
            <p:nvPr/>
          </p:nvSpPr>
          <p:spPr bwMode="auto">
            <a:xfrm>
              <a:off x="3654426" y="1905467"/>
              <a:ext cx="46038" cy="42697"/>
            </a:xfrm>
            <a:custGeom>
              <a:avLst/>
              <a:gdLst>
                <a:gd name="T0" fmla="*/ 14 w 29"/>
                <a:gd name="T1" fmla="*/ 0 h 30"/>
                <a:gd name="T2" fmla="*/ 0 w 29"/>
                <a:gd name="T3" fmla="*/ 15 h 30"/>
                <a:gd name="T4" fmla="*/ 14 w 29"/>
                <a:gd name="T5" fmla="*/ 30 h 30"/>
                <a:gd name="T6" fmla="*/ 29 w 29"/>
                <a:gd name="T7" fmla="*/ 15 h 30"/>
                <a:gd name="T8" fmla="*/ 14 w 29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4" y="0"/>
                  </a:moveTo>
                  <a:lnTo>
                    <a:pt x="0" y="15"/>
                  </a:lnTo>
                  <a:lnTo>
                    <a:pt x="14" y="30"/>
                  </a:lnTo>
                  <a:lnTo>
                    <a:pt x="29" y="15"/>
                  </a:lnTo>
                  <a:lnTo>
                    <a:pt x="14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96" name="Rectangle 337"/>
            <p:cNvSpPr>
              <a:spLocks noChangeArrowheads="1"/>
            </p:cNvSpPr>
            <p:nvPr/>
          </p:nvSpPr>
          <p:spPr bwMode="auto">
            <a:xfrm>
              <a:off x="960438" y="5493470"/>
              <a:ext cx="49693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High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7" name="Rectangle 338"/>
            <p:cNvSpPr>
              <a:spLocks noChangeArrowheads="1"/>
            </p:cNvSpPr>
            <p:nvPr/>
          </p:nvSpPr>
          <p:spPr bwMode="auto">
            <a:xfrm>
              <a:off x="960438" y="5373917"/>
              <a:ext cx="47769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Low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8" name="Rectangle 339"/>
            <p:cNvSpPr>
              <a:spLocks noChangeArrowheads="1"/>
            </p:cNvSpPr>
            <p:nvPr/>
          </p:nvSpPr>
          <p:spPr bwMode="auto">
            <a:xfrm>
              <a:off x="960438" y="5258634"/>
              <a:ext cx="4318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HORRAD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9" name="Rectangle 340"/>
            <p:cNvSpPr>
              <a:spLocks noChangeArrowheads="1"/>
            </p:cNvSpPr>
            <p:nvPr/>
          </p:nvSpPr>
          <p:spPr bwMode="auto">
            <a:xfrm>
              <a:off x="960438" y="5026645"/>
              <a:ext cx="49693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High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0" name="Rectangle 341"/>
            <p:cNvSpPr>
              <a:spLocks noChangeArrowheads="1"/>
            </p:cNvSpPr>
            <p:nvPr/>
          </p:nvSpPr>
          <p:spPr bwMode="auto">
            <a:xfrm>
              <a:off x="960438" y="4909939"/>
              <a:ext cx="47769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Low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1" name="Rectangle 342"/>
            <p:cNvSpPr>
              <a:spLocks noChangeArrowheads="1"/>
            </p:cNvSpPr>
            <p:nvPr/>
          </p:nvSpPr>
          <p:spPr bwMode="auto">
            <a:xfrm>
              <a:off x="960438" y="4794656"/>
              <a:ext cx="5349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STAMPEDE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2" name="Rectangle 343"/>
            <p:cNvSpPr>
              <a:spLocks noChangeArrowheads="1"/>
            </p:cNvSpPr>
            <p:nvPr/>
          </p:nvSpPr>
          <p:spPr bwMode="auto">
            <a:xfrm>
              <a:off x="960438" y="4677950"/>
              <a:ext cx="8413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Failure-free survival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3" name="Rectangle 344"/>
            <p:cNvSpPr>
              <a:spLocks noChangeArrowheads="1"/>
            </p:cNvSpPr>
            <p:nvPr/>
          </p:nvSpPr>
          <p:spPr bwMode="auto">
            <a:xfrm>
              <a:off x="960438" y="3983406"/>
              <a:ext cx="49693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High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4" name="Rectangle 345"/>
            <p:cNvSpPr>
              <a:spLocks noChangeArrowheads="1"/>
            </p:cNvSpPr>
            <p:nvPr/>
          </p:nvSpPr>
          <p:spPr bwMode="auto">
            <a:xfrm>
              <a:off x="960438" y="3866700"/>
              <a:ext cx="47769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Low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5" name="Rectangle 346"/>
            <p:cNvSpPr>
              <a:spLocks noChangeArrowheads="1"/>
            </p:cNvSpPr>
            <p:nvPr/>
          </p:nvSpPr>
          <p:spPr bwMode="auto">
            <a:xfrm>
              <a:off x="960438" y="3751417"/>
              <a:ext cx="4318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HORRAD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Rectangle 347"/>
            <p:cNvSpPr>
              <a:spLocks noChangeArrowheads="1"/>
            </p:cNvSpPr>
            <p:nvPr/>
          </p:nvSpPr>
          <p:spPr bwMode="auto">
            <a:xfrm>
              <a:off x="960438" y="3515158"/>
              <a:ext cx="49693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High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7" name="Rectangle 348"/>
            <p:cNvSpPr>
              <a:spLocks noChangeArrowheads="1"/>
            </p:cNvSpPr>
            <p:nvPr/>
          </p:nvSpPr>
          <p:spPr bwMode="auto">
            <a:xfrm>
              <a:off x="960438" y="3398452"/>
              <a:ext cx="47769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Low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Rectangle 349"/>
            <p:cNvSpPr>
              <a:spLocks noChangeArrowheads="1"/>
            </p:cNvSpPr>
            <p:nvPr/>
          </p:nvSpPr>
          <p:spPr bwMode="auto">
            <a:xfrm>
              <a:off x="960438" y="3283169"/>
              <a:ext cx="5349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STAMPEDE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9" name="Rectangle 350"/>
            <p:cNvSpPr>
              <a:spLocks noChangeArrowheads="1"/>
            </p:cNvSpPr>
            <p:nvPr/>
          </p:nvSpPr>
          <p:spPr bwMode="auto">
            <a:xfrm>
              <a:off x="960438" y="3166463"/>
              <a:ext cx="1052513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Progression-free survival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" name="Rectangle 351"/>
            <p:cNvSpPr>
              <a:spLocks noChangeArrowheads="1"/>
            </p:cNvSpPr>
            <p:nvPr/>
          </p:nvSpPr>
          <p:spPr bwMode="auto">
            <a:xfrm>
              <a:off x="960438" y="2471919"/>
              <a:ext cx="49693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High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Rectangle 352"/>
            <p:cNvSpPr>
              <a:spLocks noChangeArrowheads="1"/>
            </p:cNvSpPr>
            <p:nvPr/>
          </p:nvSpPr>
          <p:spPr bwMode="auto">
            <a:xfrm>
              <a:off x="960438" y="2355212"/>
              <a:ext cx="47769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Low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" name="Rectangle 353"/>
            <p:cNvSpPr>
              <a:spLocks noChangeArrowheads="1"/>
            </p:cNvSpPr>
            <p:nvPr/>
          </p:nvSpPr>
          <p:spPr bwMode="auto">
            <a:xfrm>
              <a:off x="960438" y="2239930"/>
              <a:ext cx="45365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HORRAD</a:t>
              </a:r>
              <a:r>
                <a:rPr kumimoji="0" lang="en-US" altLang="en-US" sz="700" b="0" i="0" u="none" strike="noStrike" cap="none" normalizeH="0" baseline="3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</a:t>
              </a:r>
              <a:endParaRPr kumimoji="0" lang="en-US" altLang="en-US" sz="1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3" name="Rectangle 354"/>
            <p:cNvSpPr>
              <a:spLocks noChangeArrowheads="1"/>
            </p:cNvSpPr>
            <p:nvPr/>
          </p:nvSpPr>
          <p:spPr bwMode="auto">
            <a:xfrm>
              <a:off x="960438" y="2003671"/>
              <a:ext cx="49693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High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4" name="Rectangle 355"/>
            <p:cNvSpPr>
              <a:spLocks noChangeArrowheads="1"/>
            </p:cNvSpPr>
            <p:nvPr/>
          </p:nvSpPr>
          <p:spPr bwMode="auto">
            <a:xfrm>
              <a:off x="960438" y="1888388"/>
              <a:ext cx="47769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Low volume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5" name="Rectangle 356"/>
            <p:cNvSpPr>
              <a:spLocks noChangeArrowheads="1"/>
            </p:cNvSpPr>
            <p:nvPr/>
          </p:nvSpPr>
          <p:spPr bwMode="auto">
            <a:xfrm>
              <a:off x="960438" y="1771682"/>
              <a:ext cx="557845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STAMPEDE</a:t>
              </a:r>
              <a:r>
                <a:rPr lang="en-US" altLang="en-US" sz="700" baseline="30000" dirty="0" smtClean="0">
                  <a:solidFill>
                    <a:srgbClr val="000000"/>
                  </a:solidFill>
                </a:rPr>
                <a:t>11</a:t>
              </a:r>
              <a:endParaRPr kumimoji="0" lang="en-US" altLang="en-US" sz="1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6" name="Rectangle 357"/>
            <p:cNvSpPr>
              <a:spLocks noChangeArrowheads="1"/>
            </p:cNvSpPr>
            <p:nvPr/>
          </p:nvSpPr>
          <p:spPr bwMode="auto">
            <a:xfrm>
              <a:off x="960438" y="1656399"/>
              <a:ext cx="6635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Overall survival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7" name="Rectangle 358"/>
            <p:cNvSpPr>
              <a:spLocks noChangeArrowheads="1"/>
            </p:cNvSpPr>
            <p:nvPr/>
          </p:nvSpPr>
          <p:spPr bwMode="auto">
            <a:xfrm>
              <a:off x="960438" y="1424410"/>
              <a:ext cx="474663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Trial name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8" name="Rectangle 359"/>
            <p:cNvSpPr>
              <a:spLocks noChangeArrowheads="1"/>
            </p:cNvSpPr>
            <p:nvPr/>
          </p:nvSpPr>
          <p:spPr bwMode="auto">
            <a:xfrm>
              <a:off x="960438" y="1307703"/>
              <a:ext cx="5857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Outcome and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9" name="Rectangle 360"/>
            <p:cNvSpPr>
              <a:spLocks noChangeArrowheads="1"/>
            </p:cNvSpPr>
            <p:nvPr/>
          </p:nvSpPr>
          <p:spPr bwMode="auto">
            <a:xfrm>
              <a:off x="1820863" y="5493470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151/177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0" name="Rectangle 361"/>
            <p:cNvSpPr>
              <a:spLocks noChangeArrowheads="1"/>
            </p:cNvSpPr>
            <p:nvPr/>
          </p:nvSpPr>
          <p:spPr bwMode="auto">
            <a:xfrm>
              <a:off x="1924051" y="5373917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23/39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1" name="Rectangle 362"/>
            <p:cNvSpPr>
              <a:spLocks noChangeArrowheads="1"/>
            </p:cNvSpPr>
            <p:nvPr/>
          </p:nvSpPr>
          <p:spPr bwMode="auto">
            <a:xfrm>
              <a:off x="1820863" y="5026645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355/405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Rectangle 363"/>
            <p:cNvSpPr>
              <a:spLocks noChangeArrowheads="1"/>
            </p:cNvSpPr>
            <p:nvPr/>
          </p:nvSpPr>
          <p:spPr bwMode="auto">
            <a:xfrm>
              <a:off x="1820863" y="4909939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230/387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3" name="Rectangle 364"/>
            <p:cNvSpPr>
              <a:spLocks noChangeArrowheads="1"/>
            </p:cNvSpPr>
            <p:nvPr/>
          </p:nvSpPr>
          <p:spPr bwMode="auto">
            <a:xfrm>
              <a:off x="1820863" y="3983406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124/177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4" name="Rectangle 365"/>
            <p:cNvSpPr>
              <a:spLocks noChangeArrowheads="1"/>
            </p:cNvSpPr>
            <p:nvPr/>
          </p:nvSpPr>
          <p:spPr bwMode="auto">
            <a:xfrm>
              <a:off x="1924051" y="3866700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13/39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5" name="Rectangle 366"/>
            <p:cNvSpPr>
              <a:spLocks noChangeArrowheads="1"/>
            </p:cNvSpPr>
            <p:nvPr/>
          </p:nvSpPr>
          <p:spPr bwMode="auto">
            <a:xfrm>
              <a:off x="1820863" y="3515158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304/405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6" name="Rectangle 367"/>
            <p:cNvSpPr>
              <a:spLocks noChangeArrowheads="1"/>
            </p:cNvSpPr>
            <p:nvPr/>
          </p:nvSpPr>
          <p:spPr bwMode="auto">
            <a:xfrm>
              <a:off x="1820863" y="3398452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179/387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7" name="Rectangle 368"/>
            <p:cNvSpPr>
              <a:spLocks noChangeArrowheads="1"/>
            </p:cNvSpPr>
            <p:nvPr/>
          </p:nvSpPr>
          <p:spPr bwMode="auto">
            <a:xfrm>
              <a:off x="1820863" y="2471919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119/177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8" name="Rectangle 369"/>
            <p:cNvSpPr>
              <a:spLocks noChangeArrowheads="1"/>
            </p:cNvSpPr>
            <p:nvPr/>
          </p:nvSpPr>
          <p:spPr bwMode="auto">
            <a:xfrm>
              <a:off x="1924051" y="2355212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12/39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9" name="Rectangle 370"/>
            <p:cNvSpPr>
              <a:spLocks noChangeArrowheads="1"/>
            </p:cNvSpPr>
            <p:nvPr/>
          </p:nvSpPr>
          <p:spPr bwMode="auto">
            <a:xfrm>
              <a:off x="1820863" y="2003671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222/405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Rectangle 371"/>
            <p:cNvSpPr>
              <a:spLocks noChangeArrowheads="1"/>
            </p:cNvSpPr>
            <p:nvPr/>
          </p:nvSpPr>
          <p:spPr bwMode="auto">
            <a:xfrm>
              <a:off x="1820863" y="1888388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101/387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1" name="Rectangle 372"/>
            <p:cNvSpPr>
              <a:spLocks noChangeArrowheads="1"/>
            </p:cNvSpPr>
            <p:nvPr/>
          </p:nvSpPr>
          <p:spPr bwMode="auto">
            <a:xfrm>
              <a:off x="1712913" y="1424410"/>
              <a:ext cx="604838" cy="96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events/patients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2" name="Rectangle 373"/>
            <p:cNvSpPr>
              <a:spLocks noChangeArrowheads="1"/>
            </p:cNvSpPr>
            <p:nvPr/>
          </p:nvSpPr>
          <p:spPr bwMode="auto">
            <a:xfrm>
              <a:off x="1803401" y="1307703"/>
              <a:ext cx="392113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RT+ADT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3" name="Rectangle 374"/>
            <p:cNvSpPr>
              <a:spLocks noChangeArrowheads="1"/>
            </p:cNvSpPr>
            <p:nvPr/>
          </p:nvSpPr>
          <p:spPr bwMode="auto">
            <a:xfrm>
              <a:off x="2493963" y="5493470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165/181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4" name="Rectangle 375"/>
            <p:cNvSpPr>
              <a:spLocks noChangeArrowheads="1"/>
            </p:cNvSpPr>
            <p:nvPr/>
          </p:nvSpPr>
          <p:spPr bwMode="auto">
            <a:xfrm>
              <a:off x="2598738" y="5373917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22/35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5" name="Rectangle 376"/>
            <p:cNvSpPr>
              <a:spLocks noChangeArrowheads="1"/>
            </p:cNvSpPr>
            <p:nvPr/>
          </p:nvSpPr>
          <p:spPr bwMode="auto">
            <a:xfrm>
              <a:off x="2493963" y="5026645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364/416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6" name="Rectangle 377"/>
            <p:cNvSpPr>
              <a:spLocks noChangeArrowheads="1"/>
            </p:cNvSpPr>
            <p:nvPr/>
          </p:nvSpPr>
          <p:spPr bwMode="auto">
            <a:xfrm>
              <a:off x="2493963" y="4909939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284/385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7" name="Rectangle 378"/>
            <p:cNvSpPr>
              <a:spLocks noChangeArrowheads="1"/>
            </p:cNvSpPr>
            <p:nvPr/>
          </p:nvSpPr>
          <p:spPr bwMode="auto">
            <a:xfrm>
              <a:off x="2493963" y="3983406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129/181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8" name="Rectangle 379"/>
            <p:cNvSpPr>
              <a:spLocks noChangeArrowheads="1"/>
            </p:cNvSpPr>
            <p:nvPr/>
          </p:nvSpPr>
          <p:spPr bwMode="auto">
            <a:xfrm>
              <a:off x="2598738" y="3866700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16/35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9" name="Rectangle 380"/>
            <p:cNvSpPr>
              <a:spLocks noChangeArrowheads="1"/>
            </p:cNvSpPr>
            <p:nvPr/>
          </p:nvSpPr>
          <p:spPr bwMode="auto">
            <a:xfrm>
              <a:off x="2493963" y="3515158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300/416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0" name="Rectangle 381"/>
            <p:cNvSpPr>
              <a:spLocks noChangeArrowheads="1"/>
            </p:cNvSpPr>
            <p:nvPr/>
          </p:nvSpPr>
          <p:spPr bwMode="auto">
            <a:xfrm>
              <a:off x="2493963" y="3398452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188/385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1" name="Rectangle 382"/>
            <p:cNvSpPr>
              <a:spLocks noChangeArrowheads="1"/>
            </p:cNvSpPr>
            <p:nvPr/>
          </p:nvSpPr>
          <p:spPr bwMode="auto">
            <a:xfrm>
              <a:off x="2493963" y="2471919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124/181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2" name="Rectangle 383"/>
            <p:cNvSpPr>
              <a:spLocks noChangeArrowheads="1"/>
            </p:cNvSpPr>
            <p:nvPr/>
          </p:nvSpPr>
          <p:spPr bwMode="auto">
            <a:xfrm>
              <a:off x="2598738" y="2355212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15/35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3" name="Rectangle 384"/>
            <p:cNvSpPr>
              <a:spLocks noChangeArrowheads="1"/>
            </p:cNvSpPr>
            <p:nvPr/>
          </p:nvSpPr>
          <p:spPr bwMode="auto">
            <a:xfrm>
              <a:off x="2493963" y="2003671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217/416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4" name="Rectangle 385"/>
            <p:cNvSpPr>
              <a:spLocks noChangeArrowheads="1"/>
            </p:cNvSpPr>
            <p:nvPr/>
          </p:nvSpPr>
          <p:spPr bwMode="auto">
            <a:xfrm>
              <a:off x="2493963" y="1888388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120/385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5" name="Rectangle 386"/>
            <p:cNvSpPr>
              <a:spLocks noChangeArrowheads="1"/>
            </p:cNvSpPr>
            <p:nvPr/>
          </p:nvSpPr>
          <p:spPr bwMode="auto">
            <a:xfrm>
              <a:off x="2387601" y="1424410"/>
              <a:ext cx="604838" cy="96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events/patients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6" name="Rectangle 387"/>
            <p:cNvSpPr>
              <a:spLocks noChangeArrowheads="1"/>
            </p:cNvSpPr>
            <p:nvPr/>
          </p:nvSpPr>
          <p:spPr bwMode="auto">
            <a:xfrm>
              <a:off x="2649538" y="1307703"/>
              <a:ext cx="2190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ADT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7" name="Line 388"/>
            <p:cNvSpPr>
              <a:spLocks noChangeShapeType="1"/>
            </p:cNvSpPr>
            <p:nvPr/>
          </p:nvSpPr>
          <p:spPr bwMode="auto">
            <a:xfrm>
              <a:off x="917576" y="5994453"/>
              <a:ext cx="4049713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8" name="Rectangle 389"/>
            <p:cNvSpPr>
              <a:spLocks noChangeArrowheads="1"/>
            </p:cNvSpPr>
            <p:nvPr/>
          </p:nvSpPr>
          <p:spPr bwMode="auto">
            <a:xfrm>
              <a:off x="3425826" y="6259176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Favours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9" name="Rectangle 390"/>
            <p:cNvSpPr>
              <a:spLocks noChangeArrowheads="1"/>
            </p:cNvSpPr>
            <p:nvPr/>
          </p:nvSpPr>
          <p:spPr bwMode="auto">
            <a:xfrm>
              <a:off x="3413126" y="6333185"/>
              <a:ext cx="392113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RT+ADT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0" name="Rectangle 391"/>
            <p:cNvSpPr>
              <a:spLocks noChangeArrowheads="1"/>
            </p:cNvSpPr>
            <p:nvPr/>
          </p:nvSpPr>
          <p:spPr bwMode="auto">
            <a:xfrm>
              <a:off x="3963988" y="6259176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Favours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1" name="Rectangle 392"/>
            <p:cNvSpPr>
              <a:spLocks noChangeArrowheads="1"/>
            </p:cNvSpPr>
            <p:nvPr/>
          </p:nvSpPr>
          <p:spPr bwMode="auto">
            <a:xfrm>
              <a:off x="4038601" y="6333185"/>
              <a:ext cx="2190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ADT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2" name="Line 393"/>
            <p:cNvSpPr>
              <a:spLocks noChangeShapeType="1"/>
            </p:cNvSpPr>
            <p:nvPr/>
          </p:nvSpPr>
          <p:spPr bwMode="auto">
            <a:xfrm>
              <a:off x="3389313" y="5994453"/>
              <a:ext cx="0" cy="72586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3" name="Rectangle 394"/>
            <p:cNvSpPr>
              <a:spLocks noChangeArrowheads="1"/>
            </p:cNvSpPr>
            <p:nvPr/>
          </p:nvSpPr>
          <p:spPr bwMode="auto">
            <a:xfrm>
              <a:off x="3352801" y="6105466"/>
              <a:ext cx="1158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4" name="Line 395"/>
            <p:cNvSpPr>
              <a:spLocks noChangeShapeType="1"/>
            </p:cNvSpPr>
            <p:nvPr/>
          </p:nvSpPr>
          <p:spPr bwMode="auto">
            <a:xfrm>
              <a:off x="3851276" y="5994453"/>
              <a:ext cx="0" cy="72586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5" name="Rectangle 396"/>
            <p:cNvSpPr>
              <a:spLocks noChangeArrowheads="1"/>
            </p:cNvSpPr>
            <p:nvPr/>
          </p:nvSpPr>
          <p:spPr bwMode="auto">
            <a:xfrm>
              <a:off x="3827463" y="6105466"/>
              <a:ext cx="904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6" name="Line 397"/>
            <p:cNvSpPr>
              <a:spLocks noChangeShapeType="1"/>
            </p:cNvSpPr>
            <p:nvPr/>
          </p:nvSpPr>
          <p:spPr bwMode="auto">
            <a:xfrm>
              <a:off x="4313238" y="5994453"/>
              <a:ext cx="0" cy="72586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7" name="Rectangle 398"/>
            <p:cNvSpPr>
              <a:spLocks noChangeArrowheads="1"/>
            </p:cNvSpPr>
            <p:nvPr/>
          </p:nvSpPr>
          <p:spPr bwMode="auto">
            <a:xfrm>
              <a:off x="4287838" y="6105466"/>
              <a:ext cx="904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0" name="Rectangle 401"/>
            <p:cNvSpPr>
              <a:spLocks noChangeArrowheads="1"/>
            </p:cNvSpPr>
            <p:nvPr/>
          </p:nvSpPr>
          <p:spPr bwMode="auto">
            <a:xfrm>
              <a:off x="5027613" y="1237964"/>
              <a:ext cx="3243263" cy="47479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1" name="Rectangle 402"/>
            <p:cNvSpPr>
              <a:spLocks noChangeArrowheads="1"/>
            </p:cNvSpPr>
            <p:nvPr/>
          </p:nvSpPr>
          <p:spPr bwMode="auto">
            <a:xfrm>
              <a:off x="5033963" y="1242234"/>
              <a:ext cx="3230563" cy="4737986"/>
            </a:xfrm>
            <a:prstGeom prst="rect">
              <a:avLst/>
            </a:pr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2" name="Line 403"/>
            <p:cNvSpPr>
              <a:spLocks noChangeShapeType="1"/>
            </p:cNvSpPr>
            <p:nvPr/>
          </p:nvSpPr>
          <p:spPr bwMode="auto">
            <a:xfrm>
              <a:off x="5027613" y="1613701"/>
              <a:ext cx="3243263" cy="0"/>
            </a:xfrm>
            <a:prstGeom prst="line">
              <a:avLst/>
            </a:prstGeom>
            <a:noFill/>
            <a:ln w="11113" cap="flat">
              <a:solidFill>
                <a:srgbClr val="C0C0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3" name="Oval 404"/>
            <p:cNvSpPr>
              <a:spLocks noChangeArrowheads="1"/>
            </p:cNvSpPr>
            <p:nvPr/>
          </p:nvSpPr>
          <p:spPr bwMode="auto">
            <a:xfrm>
              <a:off x="6126163" y="5252941"/>
              <a:ext cx="85725" cy="76855"/>
            </a:xfrm>
            <a:prstGeom prst="ellipse">
              <a:avLst/>
            </a:prstGeom>
            <a:solidFill>
              <a:srgbClr val="B4B4B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4" name="Oval 405"/>
            <p:cNvSpPr>
              <a:spLocks noChangeArrowheads="1"/>
            </p:cNvSpPr>
            <p:nvPr/>
          </p:nvSpPr>
          <p:spPr bwMode="auto">
            <a:xfrm>
              <a:off x="6134101" y="5260058"/>
              <a:ext cx="68263" cy="61200"/>
            </a:xfrm>
            <a:prstGeom prst="ellipse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5" name="Oval 406"/>
            <p:cNvSpPr>
              <a:spLocks noChangeArrowheads="1"/>
            </p:cNvSpPr>
            <p:nvPr/>
          </p:nvSpPr>
          <p:spPr bwMode="auto">
            <a:xfrm>
              <a:off x="6242051" y="4739150"/>
              <a:ext cx="198438" cy="177906"/>
            </a:xfrm>
            <a:prstGeom prst="ellipse">
              <a:avLst/>
            </a:prstGeom>
            <a:solidFill>
              <a:srgbClr val="B4B4B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6" name="Oval 407"/>
            <p:cNvSpPr>
              <a:spLocks noChangeArrowheads="1"/>
            </p:cNvSpPr>
            <p:nvPr/>
          </p:nvSpPr>
          <p:spPr bwMode="auto">
            <a:xfrm>
              <a:off x="6251576" y="4746266"/>
              <a:ext cx="180975" cy="162250"/>
            </a:xfrm>
            <a:prstGeom prst="ellipse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7" name="Oval 408"/>
            <p:cNvSpPr>
              <a:spLocks noChangeArrowheads="1"/>
            </p:cNvSpPr>
            <p:nvPr/>
          </p:nvSpPr>
          <p:spPr bwMode="auto">
            <a:xfrm>
              <a:off x="6500813" y="3749994"/>
              <a:ext cx="79375" cy="71162"/>
            </a:xfrm>
            <a:prstGeom prst="ellipse">
              <a:avLst/>
            </a:prstGeom>
            <a:solidFill>
              <a:srgbClr val="B4B4B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8" name="Oval 409"/>
            <p:cNvSpPr>
              <a:spLocks noChangeArrowheads="1"/>
            </p:cNvSpPr>
            <p:nvPr/>
          </p:nvSpPr>
          <p:spPr bwMode="auto">
            <a:xfrm>
              <a:off x="6508751" y="3757110"/>
              <a:ext cx="63500" cy="56930"/>
            </a:xfrm>
            <a:prstGeom prst="ellipse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9" name="Oval 410"/>
            <p:cNvSpPr>
              <a:spLocks noChangeArrowheads="1"/>
            </p:cNvSpPr>
            <p:nvPr/>
          </p:nvSpPr>
          <p:spPr bwMode="auto">
            <a:xfrm>
              <a:off x="6134101" y="3231932"/>
              <a:ext cx="200025" cy="179329"/>
            </a:xfrm>
            <a:prstGeom prst="ellipse">
              <a:avLst/>
            </a:prstGeom>
            <a:solidFill>
              <a:srgbClr val="B4B4B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0" name="Oval 411"/>
            <p:cNvSpPr>
              <a:spLocks noChangeArrowheads="1"/>
            </p:cNvSpPr>
            <p:nvPr/>
          </p:nvSpPr>
          <p:spPr bwMode="auto">
            <a:xfrm>
              <a:off x="6143626" y="3240472"/>
              <a:ext cx="182563" cy="163673"/>
            </a:xfrm>
            <a:prstGeom prst="ellipse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1" name="Oval 412"/>
            <p:cNvSpPr>
              <a:spLocks noChangeArrowheads="1"/>
            </p:cNvSpPr>
            <p:nvPr/>
          </p:nvSpPr>
          <p:spPr bwMode="auto">
            <a:xfrm>
              <a:off x="6499226" y="2239930"/>
              <a:ext cx="90488" cy="81125"/>
            </a:xfrm>
            <a:prstGeom prst="ellipse">
              <a:avLst/>
            </a:prstGeom>
            <a:solidFill>
              <a:srgbClr val="B4B4B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2" name="Oval 413"/>
            <p:cNvSpPr>
              <a:spLocks noChangeArrowheads="1"/>
            </p:cNvSpPr>
            <p:nvPr/>
          </p:nvSpPr>
          <p:spPr bwMode="auto">
            <a:xfrm>
              <a:off x="6508751" y="2247046"/>
              <a:ext cx="71438" cy="65469"/>
            </a:xfrm>
            <a:prstGeom prst="ellipse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3" name="Oval 414"/>
            <p:cNvSpPr>
              <a:spLocks noChangeArrowheads="1"/>
            </p:cNvSpPr>
            <p:nvPr/>
          </p:nvSpPr>
          <p:spPr bwMode="auto">
            <a:xfrm>
              <a:off x="6213476" y="1728984"/>
              <a:ext cx="196850" cy="176483"/>
            </a:xfrm>
            <a:prstGeom prst="ellipse">
              <a:avLst/>
            </a:prstGeom>
            <a:solidFill>
              <a:srgbClr val="B4B4B4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4" name="Oval 415"/>
            <p:cNvSpPr>
              <a:spLocks noChangeArrowheads="1"/>
            </p:cNvSpPr>
            <p:nvPr/>
          </p:nvSpPr>
          <p:spPr bwMode="auto">
            <a:xfrm>
              <a:off x="6221413" y="1737524"/>
              <a:ext cx="179388" cy="159404"/>
            </a:xfrm>
            <a:prstGeom prst="ellipse">
              <a:avLst/>
            </a:prstGeom>
            <a:noFill/>
            <a:ln w="17463" cap="flat">
              <a:solidFill>
                <a:srgbClr val="B4B4B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5" name="Line 416"/>
            <p:cNvSpPr>
              <a:spLocks noChangeShapeType="1"/>
            </p:cNvSpPr>
            <p:nvPr/>
          </p:nvSpPr>
          <p:spPr bwMode="auto">
            <a:xfrm>
              <a:off x="5756276" y="5289946"/>
              <a:ext cx="825500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6" name="Line 417"/>
            <p:cNvSpPr>
              <a:spLocks noChangeShapeType="1"/>
            </p:cNvSpPr>
            <p:nvPr/>
          </p:nvSpPr>
          <p:spPr bwMode="auto">
            <a:xfrm>
              <a:off x="6192838" y="4827391"/>
              <a:ext cx="298450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7" name="Line 418"/>
            <p:cNvSpPr>
              <a:spLocks noChangeShapeType="1"/>
            </p:cNvSpPr>
            <p:nvPr/>
          </p:nvSpPr>
          <p:spPr bwMode="auto">
            <a:xfrm>
              <a:off x="6022976" y="3785575"/>
              <a:ext cx="1035050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8" name="Line 419"/>
            <p:cNvSpPr>
              <a:spLocks noChangeShapeType="1"/>
            </p:cNvSpPr>
            <p:nvPr/>
          </p:nvSpPr>
          <p:spPr bwMode="auto">
            <a:xfrm>
              <a:off x="6065838" y="3321597"/>
              <a:ext cx="338138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9" name="Line 420"/>
            <p:cNvSpPr>
              <a:spLocks noChangeShapeType="1"/>
            </p:cNvSpPr>
            <p:nvPr/>
          </p:nvSpPr>
          <p:spPr bwMode="auto">
            <a:xfrm>
              <a:off x="6010276" y="2279780"/>
              <a:ext cx="1068388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0" name="Line 421"/>
            <p:cNvSpPr>
              <a:spLocks noChangeShapeType="1"/>
            </p:cNvSpPr>
            <p:nvPr/>
          </p:nvSpPr>
          <p:spPr bwMode="auto">
            <a:xfrm>
              <a:off x="6103938" y="1817225"/>
              <a:ext cx="415925" cy="0"/>
            </a:xfrm>
            <a:prstGeom prst="line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1" name="Line 422"/>
            <p:cNvSpPr>
              <a:spLocks noChangeShapeType="1"/>
            </p:cNvSpPr>
            <p:nvPr/>
          </p:nvSpPr>
          <p:spPr bwMode="auto">
            <a:xfrm flipV="1">
              <a:off x="6321426" y="5755347"/>
              <a:ext cx="0" cy="56930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2" name="Line 423"/>
            <p:cNvSpPr>
              <a:spLocks noChangeShapeType="1"/>
            </p:cNvSpPr>
            <p:nvPr/>
          </p:nvSpPr>
          <p:spPr bwMode="auto">
            <a:xfrm flipV="1">
              <a:off x="6321426" y="5651450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3" name="Line 424"/>
            <p:cNvSpPr>
              <a:spLocks noChangeShapeType="1"/>
            </p:cNvSpPr>
            <p:nvPr/>
          </p:nvSpPr>
          <p:spPr bwMode="auto">
            <a:xfrm flipV="1">
              <a:off x="6321426" y="5547553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4" name="Line 425"/>
            <p:cNvSpPr>
              <a:spLocks noChangeShapeType="1"/>
            </p:cNvSpPr>
            <p:nvPr/>
          </p:nvSpPr>
          <p:spPr bwMode="auto">
            <a:xfrm flipV="1">
              <a:off x="6321426" y="5443656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5" name="Line 426"/>
            <p:cNvSpPr>
              <a:spLocks noChangeShapeType="1"/>
            </p:cNvSpPr>
            <p:nvPr/>
          </p:nvSpPr>
          <p:spPr bwMode="auto">
            <a:xfrm flipV="1">
              <a:off x="6321426" y="5338336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6" name="Line 427"/>
            <p:cNvSpPr>
              <a:spLocks noChangeShapeType="1"/>
            </p:cNvSpPr>
            <p:nvPr/>
          </p:nvSpPr>
          <p:spPr bwMode="auto">
            <a:xfrm flipV="1">
              <a:off x="6321426" y="5234439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7" name="Line 428"/>
            <p:cNvSpPr>
              <a:spLocks noChangeShapeType="1"/>
            </p:cNvSpPr>
            <p:nvPr/>
          </p:nvSpPr>
          <p:spPr bwMode="auto">
            <a:xfrm flipV="1">
              <a:off x="6321426" y="5130542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8" name="Line 429"/>
            <p:cNvSpPr>
              <a:spLocks noChangeShapeType="1"/>
            </p:cNvSpPr>
            <p:nvPr/>
          </p:nvSpPr>
          <p:spPr bwMode="auto">
            <a:xfrm flipV="1">
              <a:off x="6321426" y="5026645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9" name="Line 430"/>
            <p:cNvSpPr>
              <a:spLocks noChangeShapeType="1"/>
            </p:cNvSpPr>
            <p:nvPr/>
          </p:nvSpPr>
          <p:spPr bwMode="auto">
            <a:xfrm flipV="1">
              <a:off x="6321426" y="4921325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0" name="Line 431"/>
            <p:cNvSpPr>
              <a:spLocks noChangeShapeType="1"/>
            </p:cNvSpPr>
            <p:nvPr/>
          </p:nvSpPr>
          <p:spPr bwMode="auto">
            <a:xfrm flipV="1">
              <a:off x="6321426" y="4817428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1" name="Line 432"/>
            <p:cNvSpPr>
              <a:spLocks noChangeShapeType="1"/>
            </p:cNvSpPr>
            <p:nvPr/>
          </p:nvSpPr>
          <p:spPr bwMode="auto">
            <a:xfrm flipV="1">
              <a:off x="6264276" y="4250976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2" name="Line 433"/>
            <p:cNvSpPr>
              <a:spLocks noChangeShapeType="1"/>
            </p:cNvSpPr>
            <p:nvPr/>
          </p:nvSpPr>
          <p:spPr bwMode="auto">
            <a:xfrm flipV="1">
              <a:off x="6264276" y="4147079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3" name="Line 434"/>
            <p:cNvSpPr>
              <a:spLocks noChangeShapeType="1"/>
            </p:cNvSpPr>
            <p:nvPr/>
          </p:nvSpPr>
          <p:spPr bwMode="auto">
            <a:xfrm flipV="1">
              <a:off x="6264276" y="4041759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4" name="Line 435"/>
            <p:cNvSpPr>
              <a:spLocks noChangeShapeType="1"/>
            </p:cNvSpPr>
            <p:nvPr/>
          </p:nvSpPr>
          <p:spPr bwMode="auto">
            <a:xfrm flipV="1">
              <a:off x="6264276" y="3937862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5" name="Line 436"/>
            <p:cNvSpPr>
              <a:spLocks noChangeShapeType="1"/>
            </p:cNvSpPr>
            <p:nvPr/>
          </p:nvSpPr>
          <p:spPr bwMode="auto">
            <a:xfrm flipV="1">
              <a:off x="6264276" y="3833965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6" name="Line 437"/>
            <p:cNvSpPr>
              <a:spLocks noChangeShapeType="1"/>
            </p:cNvSpPr>
            <p:nvPr/>
          </p:nvSpPr>
          <p:spPr bwMode="auto">
            <a:xfrm flipV="1">
              <a:off x="6264276" y="3730068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7" name="Line 438"/>
            <p:cNvSpPr>
              <a:spLocks noChangeShapeType="1"/>
            </p:cNvSpPr>
            <p:nvPr/>
          </p:nvSpPr>
          <p:spPr bwMode="auto">
            <a:xfrm flipV="1">
              <a:off x="6264276" y="3624748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8" name="Line 439"/>
            <p:cNvSpPr>
              <a:spLocks noChangeShapeType="1"/>
            </p:cNvSpPr>
            <p:nvPr/>
          </p:nvSpPr>
          <p:spPr bwMode="auto">
            <a:xfrm flipV="1">
              <a:off x="6264276" y="3520851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9" name="Line 440"/>
            <p:cNvSpPr>
              <a:spLocks noChangeShapeType="1"/>
            </p:cNvSpPr>
            <p:nvPr/>
          </p:nvSpPr>
          <p:spPr bwMode="auto">
            <a:xfrm flipV="1">
              <a:off x="6264276" y="3416954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0" name="Line 441"/>
            <p:cNvSpPr>
              <a:spLocks noChangeShapeType="1"/>
            </p:cNvSpPr>
            <p:nvPr/>
          </p:nvSpPr>
          <p:spPr bwMode="auto">
            <a:xfrm flipV="1">
              <a:off x="6264276" y="3311634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1" name="Line 442"/>
            <p:cNvSpPr>
              <a:spLocks noChangeShapeType="1"/>
            </p:cNvSpPr>
            <p:nvPr/>
          </p:nvSpPr>
          <p:spPr bwMode="auto">
            <a:xfrm flipV="1">
              <a:off x="6342063" y="2745182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2" name="Line 443"/>
            <p:cNvSpPr>
              <a:spLocks noChangeShapeType="1"/>
            </p:cNvSpPr>
            <p:nvPr/>
          </p:nvSpPr>
          <p:spPr bwMode="auto">
            <a:xfrm flipV="1">
              <a:off x="6342063" y="2641285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3" name="Line 444"/>
            <p:cNvSpPr>
              <a:spLocks noChangeShapeType="1"/>
            </p:cNvSpPr>
            <p:nvPr/>
          </p:nvSpPr>
          <p:spPr bwMode="auto">
            <a:xfrm flipV="1">
              <a:off x="6342063" y="2537388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4" name="Line 445"/>
            <p:cNvSpPr>
              <a:spLocks noChangeShapeType="1"/>
            </p:cNvSpPr>
            <p:nvPr/>
          </p:nvSpPr>
          <p:spPr bwMode="auto">
            <a:xfrm flipV="1">
              <a:off x="6342063" y="2432068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5" name="Line 446"/>
            <p:cNvSpPr>
              <a:spLocks noChangeShapeType="1"/>
            </p:cNvSpPr>
            <p:nvPr/>
          </p:nvSpPr>
          <p:spPr bwMode="auto">
            <a:xfrm flipV="1">
              <a:off x="6342063" y="2328171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6" name="Line 447"/>
            <p:cNvSpPr>
              <a:spLocks noChangeShapeType="1"/>
            </p:cNvSpPr>
            <p:nvPr/>
          </p:nvSpPr>
          <p:spPr bwMode="auto">
            <a:xfrm flipV="1">
              <a:off x="6342063" y="2224274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7" name="Line 448"/>
            <p:cNvSpPr>
              <a:spLocks noChangeShapeType="1"/>
            </p:cNvSpPr>
            <p:nvPr/>
          </p:nvSpPr>
          <p:spPr bwMode="auto">
            <a:xfrm flipV="1">
              <a:off x="6342063" y="2120377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8" name="Line 449"/>
            <p:cNvSpPr>
              <a:spLocks noChangeShapeType="1"/>
            </p:cNvSpPr>
            <p:nvPr/>
          </p:nvSpPr>
          <p:spPr bwMode="auto">
            <a:xfrm flipV="1">
              <a:off x="6342063" y="2015057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9" name="Line 450"/>
            <p:cNvSpPr>
              <a:spLocks noChangeShapeType="1"/>
            </p:cNvSpPr>
            <p:nvPr/>
          </p:nvSpPr>
          <p:spPr bwMode="auto">
            <a:xfrm flipV="1">
              <a:off x="6342063" y="1911160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0" name="Line 451"/>
            <p:cNvSpPr>
              <a:spLocks noChangeShapeType="1"/>
            </p:cNvSpPr>
            <p:nvPr/>
          </p:nvSpPr>
          <p:spPr bwMode="auto">
            <a:xfrm flipV="1">
              <a:off x="6342063" y="1807263"/>
              <a:ext cx="0" cy="55507"/>
            </a:xfrm>
            <a:prstGeom prst="line">
              <a:avLst/>
            </a:prstGeom>
            <a:noFill/>
            <a:ln w="11113" cap="flat">
              <a:solidFill>
                <a:srgbClr val="90353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1" name="Line 452"/>
            <p:cNvSpPr>
              <a:spLocks noChangeShapeType="1"/>
            </p:cNvSpPr>
            <p:nvPr/>
          </p:nvSpPr>
          <p:spPr bwMode="auto">
            <a:xfrm flipV="1">
              <a:off x="6105526" y="1613701"/>
              <a:ext cx="0" cy="4372212"/>
            </a:xfrm>
            <a:prstGeom prst="line">
              <a:avLst/>
            </a:prstGeom>
            <a:noFill/>
            <a:ln w="11113" cap="rnd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2" name="Line 453"/>
            <p:cNvSpPr>
              <a:spLocks noChangeShapeType="1"/>
            </p:cNvSpPr>
            <p:nvPr/>
          </p:nvSpPr>
          <p:spPr bwMode="auto">
            <a:xfrm>
              <a:off x="6181726" y="5753924"/>
              <a:ext cx="280988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3" name="Line 454"/>
            <p:cNvSpPr>
              <a:spLocks noChangeShapeType="1"/>
            </p:cNvSpPr>
            <p:nvPr/>
          </p:nvSpPr>
          <p:spPr bwMode="auto">
            <a:xfrm>
              <a:off x="6181726" y="5753924"/>
              <a:ext cx="280988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4" name="Line 455"/>
            <p:cNvSpPr>
              <a:spLocks noChangeShapeType="1"/>
            </p:cNvSpPr>
            <p:nvPr/>
          </p:nvSpPr>
          <p:spPr bwMode="auto">
            <a:xfrm>
              <a:off x="6181726" y="5753924"/>
              <a:ext cx="280988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5" name="Line 456"/>
            <p:cNvSpPr>
              <a:spLocks noChangeShapeType="1"/>
            </p:cNvSpPr>
            <p:nvPr/>
          </p:nvSpPr>
          <p:spPr bwMode="auto">
            <a:xfrm>
              <a:off x="6181726" y="5753924"/>
              <a:ext cx="280988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6" name="Line 457"/>
            <p:cNvSpPr>
              <a:spLocks noChangeShapeType="1"/>
            </p:cNvSpPr>
            <p:nvPr/>
          </p:nvSpPr>
          <p:spPr bwMode="auto">
            <a:xfrm>
              <a:off x="6103938" y="4248130"/>
              <a:ext cx="320675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7" name="Line 458"/>
            <p:cNvSpPr>
              <a:spLocks noChangeShapeType="1"/>
            </p:cNvSpPr>
            <p:nvPr/>
          </p:nvSpPr>
          <p:spPr bwMode="auto">
            <a:xfrm>
              <a:off x="6103938" y="4248130"/>
              <a:ext cx="320675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8" name="Line 459"/>
            <p:cNvSpPr>
              <a:spLocks noChangeShapeType="1"/>
            </p:cNvSpPr>
            <p:nvPr/>
          </p:nvSpPr>
          <p:spPr bwMode="auto">
            <a:xfrm>
              <a:off x="6103938" y="4248130"/>
              <a:ext cx="320675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19" name="Line 460"/>
            <p:cNvSpPr>
              <a:spLocks noChangeShapeType="1"/>
            </p:cNvSpPr>
            <p:nvPr/>
          </p:nvSpPr>
          <p:spPr bwMode="auto">
            <a:xfrm>
              <a:off x="6103938" y="4248130"/>
              <a:ext cx="320675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0" name="Line 461"/>
            <p:cNvSpPr>
              <a:spLocks noChangeShapeType="1"/>
            </p:cNvSpPr>
            <p:nvPr/>
          </p:nvSpPr>
          <p:spPr bwMode="auto">
            <a:xfrm>
              <a:off x="6148388" y="2743759"/>
              <a:ext cx="388938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1" name="Line 462"/>
            <p:cNvSpPr>
              <a:spLocks noChangeShapeType="1"/>
            </p:cNvSpPr>
            <p:nvPr/>
          </p:nvSpPr>
          <p:spPr bwMode="auto">
            <a:xfrm>
              <a:off x="6148388" y="2743759"/>
              <a:ext cx="388938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2" name="Line 463"/>
            <p:cNvSpPr>
              <a:spLocks noChangeShapeType="1"/>
            </p:cNvSpPr>
            <p:nvPr/>
          </p:nvSpPr>
          <p:spPr bwMode="auto">
            <a:xfrm>
              <a:off x="6148388" y="2743759"/>
              <a:ext cx="388938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3" name="Line 464"/>
            <p:cNvSpPr>
              <a:spLocks noChangeShapeType="1"/>
            </p:cNvSpPr>
            <p:nvPr/>
          </p:nvSpPr>
          <p:spPr bwMode="auto">
            <a:xfrm>
              <a:off x="6148388" y="2743759"/>
              <a:ext cx="388938" cy="0"/>
            </a:xfrm>
            <a:prstGeom prst="lin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4" name="Freeform 465"/>
            <p:cNvSpPr>
              <a:spLocks/>
            </p:cNvSpPr>
            <p:nvPr/>
          </p:nvSpPr>
          <p:spPr bwMode="auto">
            <a:xfrm>
              <a:off x="6132513" y="5258634"/>
              <a:ext cx="71438" cy="64046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3 h 45"/>
                <a:gd name="T4" fmla="*/ 23 w 45"/>
                <a:gd name="T5" fmla="*/ 45 h 45"/>
                <a:gd name="T6" fmla="*/ 45 w 45"/>
                <a:gd name="T7" fmla="*/ 23 h 45"/>
                <a:gd name="T8" fmla="*/ 2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0" y="23"/>
                  </a:lnTo>
                  <a:lnTo>
                    <a:pt x="23" y="45"/>
                  </a:lnTo>
                  <a:lnTo>
                    <a:pt x="45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5" name="Freeform 466"/>
            <p:cNvSpPr>
              <a:spLocks/>
            </p:cNvSpPr>
            <p:nvPr/>
          </p:nvSpPr>
          <p:spPr bwMode="auto">
            <a:xfrm>
              <a:off x="6145213" y="5270020"/>
              <a:ext cx="47625" cy="41274"/>
            </a:xfrm>
            <a:custGeom>
              <a:avLst/>
              <a:gdLst>
                <a:gd name="T0" fmla="*/ 15 w 30"/>
                <a:gd name="T1" fmla="*/ 0 h 29"/>
                <a:gd name="T2" fmla="*/ 0 w 30"/>
                <a:gd name="T3" fmla="*/ 15 h 29"/>
                <a:gd name="T4" fmla="*/ 15 w 30"/>
                <a:gd name="T5" fmla="*/ 29 h 29"/>
                <a:gd name="T6" fmla="*/ 30 w 30"/>
                <a:gd name="T7" fmla="*/ 15 h 29"/>
                <a:gd name="T8" fmla="*/ 15 w 3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9">
                  <a:moveTo>
                    <a:pt x="15" y="0"/>
                  </a:moveTo>
                  <a:lnTo>
                    <a:pt x="0" y="15"/>
                  </a:lnTo>
                  <a:lnTo>
                    <a:pt x="15" y="29"/>
                  </a:lnTo>
                  <a:lnTo>
                    <a:pt x="30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26" name="Freeform 467"/>
            <p:cNvSpPr>
              <a:spLocks/>
            </p:cNvSpPr>
            <p:nvPr/>
          </p:nvSpPr>
          <p:spPr bwMode="auto">
            <a:xfrm>
              <a:off x="6305551" y="4794656"/>
              <a:ext cx="71438" cy="65469"/>
            </a:xfrm>
            <a:custGeom>
              <a:avLst/>
              <a:gdLst>
                <a:gd name="T0" fmla="*/ 23 w 45"/>
                <a:gd name="T1" fmla="*/ 0 h 46"/>
                <a:gd name="T2" fmla="*/ 0 w 45"/>
                <a:gd name="T3" fmla="*/ 23 h 46"/>
                <a:gd name="T4" fmla="*/ 23 w 45"/>
                <a:gd name="T5" fmla="*/ 46 h 46"/>
                <a:gd name="T6" fmla="*/ 45 w 45"/>
                <a:gd name="T7" fmla="*/ 23 h 46"/>
                <a:gd name="T8" fmla="*/ 23 w 4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5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8" name="Freeform 469"/>
            <p:cNvSpPr>
              <a:spLocks/>
            </p:cNvSpPr>
            <p:nvPr/>
          </p:nvSpPr>
          <p:spPr bwMode="auto">
            <a:xfrm>
              <a:off x="6318251" y="4806042"/>
              <a:ext cx="46038" cy="42697"/>
            </a:xfrm>
            <a:custGeom>
              <a:avLst/>
              <a:gdLst>
                <a:gd name="T0" fmla="*/ 15 w 29"/>
                <a:gd name="T1" fmla="*/ 0 h 30"/>
                <a:gd name="T2" fmla="*/ 0 w 29"/>
                <a:gd name="T3" fmla="*/ 15 h 30"/>
                <a:gd name="T4" fmla="*/ 15 w 29"/>
                <a:gd name="T5" fmla="*/ 30 h 30"/>
                <a:gd name="T6" fmla="*/ 29 w 29"/>
                <a:gd name="T7" fmla="*/ 15 h 30"/>
                <a:gd name="T8" fmla="*/ 15 w 29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29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69" name="Freeform 470"/>
            <p:cNvSpPr>
              <a:spLocks/>
            </p:cNvSpPr>
            <p:nvPr/>
          </p:nvSpPr>
          <p:spPr bwMode="auto">
            <a:xfrm>
              <a:off x="6503988" y="3752840"/>
              <a:ext cx="71438" cy="65469"/>
            </a:xfrm>
            <a:custGeom>
              <a:avLst/>
              <a:gdLst>
                <a:gd name="T0" fmla="*/ 23 w 45"/>
                <a:gd name="T1" fmla="*/ 0 h 46"/>
                <a:gd name="T2" fmla="*/ 0 w 45"/>
                <a:gd name="T3" fmla="*/ 23 h 46"/>
                <a:gd name="T4" fmla="*/ 23 w 45"/>
                <a:gd name="T5" fmla="*/ 46 h 46"/>
                <a:gd name="T6" fmla="*/ 45 w 45"/>
                <a:gd name="T7" fmla="*/ 23 h 46"/>
                <a:gd name="T8" fmla="*/ 23 w 4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6">
                  <a:moveTo>
                    <a:pt x="23" y="0"/>
                  </a:moveTo>
                  <a:lnTo>
                    <a:pt x="0" y="23"/>
                  </a:lnTo>
                  <a:lnTo>
                    <a:pt x="23" y="46"/>
                  </a:lnTo>
                  <a:lnTo>
                    <a:pt x="45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0" name="Freeform 471"/>
            <p:cNvSpPr>
              <a:spLocks/>
            </p:cNvSpPr>
            <p:nvPr/>
          </p:nvSpPr>
          <p:spPr bwMode="auto">
            <a:xfrm>
              <a:off x="6516688" y="3764226"/>
              <a:ext cx="47625" cy="42697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5 w 30"/>
                <a:gd name="T5" fmla="*/ 30 h 30"/>
                <a:gd name="T6" fmla="*/ 30 w 30"/>
                <a:gd name="T7" fmla="*/ 15 h 30"/>
                <a:gd name="T8" fmla="*/ 15 w 3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30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1" name="Freeform 472"/>
            <p:cNvSpPr>
              <a:spLocks/>
            </p:cNvSpPr>
            <p:nvPr/>
          </p:nvSpPr>
          <p:spPr bwMode="auto">
            <a:xfrm>
              <a:off x="6199188" y="3290285"/>
              <a:ext cx="71438" cy="64046"/>
            </a:xfrm>
            <a:custGeom>
              <a:avLst/>
              <a:gdLst>
                <a:gd name="T0" fmla="*/ 22 w 45"/>
                <a:gd name="T1" fmla="*/ 0 h 45"/>
                <a:gd name="T2" fmla="*/ 0 w 45"/>
                <a:gd name="T3" fmla="*/ 22 h 45"/>
                <a:gd name="T4" fmla="*/ 22 w 45"/>
                <a:gd name="T5" fmla="*/ 45 h 45"/>
                <a:gd name="T6" fmla="*/ 45 w 45"/>
                <a:gd name="T7" fmla="*/ 22 h 45"/>
                <a:gd name="T8" fmla="*/ 22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2" y="0"/>
                  </a:moveTo>
                  <a:lnTo>
                    <a:pt x="0" y="22"/>
                  </a:lnTo>
                  <a:lnTo>
                    <a:pt x="22" y="45"/>
                  </a:lnTo>
                  <a:lnTo>
                    <a:pt x="45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2" name="Freeform 473"/>
            <p:cNvSpPr>
              <a:spLocks/>
            </p:cNvSpPr>
            <p:nvPr/>
          </p:nvSpPr>
          <p:spPr bwMode="auto">
            <a:xfrm>
              <a:off x="6210301" y="3300248"/>
              <a:ext cx="47625" cy="42697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5 w 30"/>
                <a:gd name="T5" fmla="*/ 30 h 30"/>
                <a:gd name="T6" fmla="*/ 30 w 30"/>
                <a:gd name="T7" fmla="*/ 15 h 30"/>
                <a:gd name="T8" fmla="*/ 15 w 3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30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3" name="Freeform 474"/>
            <p:cNvSpPr>
              <a:spLocks/>
            </p:cNvSpPr>
            <p:nvPr/>
          </p:nvSpPr>
          <p:spPr bwMode="auto">
            <a:xfrm>
              <a:off x="6508751" y="2248469"/>
              <a:ext cx="71438" cy="64046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2 h 45"/>
                <a:gd name="T4" fmla="*/ 23 w 45"/>
                <a:gd name="T5" fmla="*/ 45 h 45"/>
                <a:gd name="T6" fmla="*/ 45 w 45"/>
                <a:gd name="T7" fmla="*/ 22 h 45"/>
                <a:gd name="T8" fmla="*/ 2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0" y="22"/>
                  </a:lnTo>
                  <a:lnTo>
                    <a:pt x="23" y="45"/>
                  </a:lnTo>
                  <a:lnTo>
                    <a:pt x="45" y="2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4" name="Freeform 475"/>
            <p:cNvSpPr>
              <a:spLocks/>
            </p:cNvSpPr>
            <p:nvPr/>
          </p:nvSpPr>
          <p:spPr bwMode="auto">
            <a:xfrm>
              <a:off x="6521451" y="2258432"/>
              <a:ext cx="47625" cy="42697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5 w 30"/>
                <a:gd name="T5" fmla="*/ 30 h 30"/>
                <a:gd name="T6" fmla="*/ 30 w 30"/>
                <a:gd name="T7" fmla="*/ 15 h 30"/>
                <a:gd name="T8" fmla="*/ 15 w 3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30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5" name="Freeform 476"/>
            <p:cNvSpPr>
              <a:spLocks/>
            </p:cNvSpPr>
            <p:nvPr/>
          </p:nvSpPr>
          <p:spPr bwMode="auto">
            <a:xfrm>
              <a:off x="6275388" y="1784491"/>
              <a:ext cx="71438" cy="64046"/>
            </a:xfrm>
            <a:custGeom>
              <a:avLst/>
              <a:gdLst>
                <a:gd name="T0" fmla="*/ 23 w 45"/>
                <a:gd name="T1" fmla="*/ 0 h 45"/>
                <a:gd name="T2" fmla="*/ 0 w 45"/>
                <a:gd name="T3" fmla="*/ 23 h 45"/>
                <a:gd name="T4" fmla="*/ 23 w 45"/>
                <a:gd name="T5" fmla="*/ 45 h 45"/>
                <a:gd name="T6" fmla="*/ 45 w 45"/>
                <a:gd name="T7" fmla="*/ 23 h 45"/>
                <a:gd name="T8" fmla="*/ 23 w 45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0" y="23"/>
                  </a:lnTo>
                  <a:lnTo>
                    <a:pt x="23" y="45"/>
                  </a:lnTo>
                  <a:lnTo>
                    <a:pt x="45" y="2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6" name="Freeform 477"/>
            <p:cNvSpPr>
              <a:spLocks/>
            </p:cNvSpPr>
            <p:nvPr/>
          </p:nvSpPr>
          <p:spPr bwMode="auto">
            <a:xfrm>
              <a:off x="6288088" y="1795877"/>
              <a:ext cx="47625" cy="42697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5 w 30"/>
                <a:gd name="T5" fmla="*/ 30 h 30"/>
                <a:gd name="T6" fmla="*/ 30 w 30"/>
                <a:gd name="T7" fmla="*/ 15 h 30"/>
                <a:gd name="T8" fmla="*/ 15 w 3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0" y="15"/>
                  </a:lnTo>
                  <a:lnTo>
                    <a:pt x="15" y="30"/>
                  </a:lnTo>
                  <a:lnTo>
                    <a:pt x="30" y="15"/>
                  </a:lnTo>
                  <a:lnTo>
                    <a:pt x="15" y="0"/>
                  </a:lnTo>
                  <a:close/>
                </a:path>
              </a:pathLst>
            </a:cu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7" name="Oval 478"/>
            <p:cNvSpPr>
              <a:spLocks noChangeArrowheads="1"/>
            </p:cNvSpPr>
            <p:nvPr/>
          </p:nvSpPr>
          <p:spPr bwMode="auto">
            <a:xfrm>
              <a:off x="6275388" y="5711227"/>
              <a:ext cx="92075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8" name="Oval 479"/>
            <p:cNvSpPr>
              <a:spLocks noChangeArrowheads="1"/>
            </p:cNvSpPr>
            <p:nvPr/>
          </p:nvSpPr>
          <p:spPr bwMode="auto">
            <a:xfrm>
              <a:off x="6275388" y="5711227"/>
              <a:ext cx="92075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79" name="Oval 480"/>
            <p:cNvSpPr>
              <a:spLocks noChangeArrowheads="1"/>
            </p:cNvSpPr>
            <p:nvPr/>
          </p:nvSpPr>
          <p:spPr bwMode="auto">
            <a:xfrm>
              <a:off x="6275388" y="5711227"/>
              <a:ext cx="92075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0" name="Oval 481"/>
            <p:cNvSpPr>
              <a:spLocks noChangeArrowheads="1"/>
            </p:cNvSpPr>
            <p:nvPr/>
          </p:nvSpPr>
          <p:spPr bwMode="auto">
            <a:xfrm>
              <a:off x="6275388" y="5711227"/>
              <a:ext cx="92075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1" name="Oval 482"/>
            <p:cNvSpPr>
              <a:spLocks noChangeArrowheads="1"/>
            </p:cNvSpPr>
            <p:nvPr/>
          </p:nvSpPr>
          <p:spPr bwMode="auto">
            <a:xfrm>
              <a:off x="6216651" y="4206856"/>
              <a:ext cx="93663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2" name="Oval 483"/>
            <p:cNvSpPr>
              <a:spLocks noChangeArrowheads="1"/>
            </p:cNvSpPr>
            <p:nvPr/>
          </p:nvSpPr>
          <p:spPr bwMode="auto">
            <a:xfrm>
              <a:off x="6216651" y="4206856"/>
              <a:ext cx="93663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3" name="Oval 484"/>
            <p:cNvSpPr>
              <a:spLocks noChangeArrowheads="1"/>
            </p:cNvSpPr>
            <p:nvPr/>
          </p:nvSpPr>
          <p:spPr bwMode="auto">
            <a:xfrm>
              <a:off x="6216651" y="4206856"/>
              <a:ext cx="93663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4" name="Oval 485"/>
            <p:cNvSpPr>
              <a:spLocks noChangeArrowheads="1"/>
            </p:cNvSpPr>
            <p:nvPr/>
          </p:nvSpPr>
          <p:spPr bwMode="auto">
            <a:xfrm>
              <a:off x="6216651" y="4206856"/>
              <a:ext cx="93663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5" name="Oval 486"/>
            <p:cNvSpPr>
              <a:spLocks noChangeArrowheads="1"/>
            </p:cNvSpPr>
            <p:nvPr/>
          </p:nvSpPr>
          <p:spPr bwMode="auto">
            <a:xfrm>
              <a:off x="6296026" y="2701061"/>
              <a:ext cx="93663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6" name="Oval 487"/>
            <p:cNvSpPr>
              <a:spLocks noChangeArrowheads="1"/>
            </p:cNvSpPr>
            <p:nvPr/>
          </p:nvSpPr>
          <p:spPr bwMode="auto">
            <a:xfrm>
              <a:off x="6296026" y="2701061"/>
              <a:ext cx="93663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7" name="Oval 488"/>
            <p:cNvSpPr>
              <a:spLocks noChangeArrowheads="1"/>
            </p:cNvSpPr>
            <p:nvPr/>
          </p:nvSpPr>
          <p:spPr bwMode="auto">
            <a:xfrm>
              <a:off x="6296026" y="2701061"/>
              <a:ext cx="93663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8" name="Oval 489"/>
            <p:cNvSpPr>
              <a:spLocks noChangeArrowheads="1"/>
            </p:cNvSpPr>
            <p:nvPr/>
          </p:nvSpPr>
          <p:spPr bwMode="auto">
            <a:xfrm>
              <a:off x="6296026" y="2701061"/>
              <a:ext cx="93663" cy="83972"/>
            </a:xfrm>
            <a:prstGeom prst="ellipse">
              <a:avLst/>
            </a:prstGeom>
            <a:noFill/>
            <a:ln w="17463" cap="flat">
              <a:solidFill>
                <a:srgbClr val="00006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89" name="Rectangle 490"/>
            <p:cNvSpPr>
              <a:spLocks noChangeArrowheads="1"/>
            </p:cNvSpPr>
            <p:nvPr/>
          </p:nvSpPr>
          <p:spPr bwMode="auto">
            <a:xfrm>
              <a:off x="7175501" y="5833626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p=0.003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0" name="Rectangle 491"/>
            <p:cNvSpPr>
              <a:spLocks noChangeArrowheads="1"/>
            </p:cNvSpPr>
            <p:nvPr/>
          </p:nvSpPr>
          <p:spPr bwMode="auto">
            <a:xfrm>
              <a:off x="7175501" y="5718343"/>
              <a:ext cx="7064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1.40 (1.12, 1.74)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Rectangle 492"/>
            <p:cNvSpPr>
              <a:spLocks noChangeArrowheads="1"/>
            </p:cNvSpPr>
            <p:nvPr/>
          </p:nvSpPr>
          <p:spPr bwMode="auto">
            <a:xfrm>
              <a:off x="7175501" y="5254365"/>
              <a:ext cx="7064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1.10 (0.58, 2.09)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2" name="Rectangle 493"/>
            <p:cNvSpPr>
              <a:spLocks noChangeArrowheads="1"/>
            </p:cNvSpPr>
            <p:nvPr/>
          </p:nvSpPr>
          <p:spPr bwMode="auto">
            <a:xfrm>
              <a:off x="7175501" y="4790386"/>
              <a:ext cx="7064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1.44 (1.14, 1.82)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3" name="Rectangle 494"/>
            <p:cNvSpPr>
              <a:spLocks noChangeArrowheads="1"/>
            </p:cNvSpPr>
            <p:nvPr/>
          </p:nvSpPr>
          <p:spPr bwMode="auto">
            <a:xfrm>
              <a:off x="7175501" y="4326408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p=0.054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4" name="Rectangle 495"/>
            <p:cNvSpPr>
              <a:spLocks noChangeArrowheads="1"/>
            </p:cNvSpPr>
            <p:nvPr/>
          </p:nvSpPr>
          <p:spPr bwMode="auto">
            <a:xfrm>
              <a:off x="7175501" y="4211125"/>
              <a:ext cx="7064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1.28 (1.00, 1.64)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Rectangle 496"/>
            <p:cNvSpPr>
              <a:spLocks noChangeArrowheads="1"/>
            </p:cNvSpPr>
            <p:nvPr/>
          </p:nvSpPr>
          <p:spPr bwMode="auto">
            <a:xfrm>
              <a:off x="7175501" y="3747147"/>
              <a:ext cx="7064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1.96 (0.88, 4.38)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6" name="Rectangle 497"/>
            <p:cNvSpPr>
              <a:spLocks noChangeArrowheads="1"/>
            </p:cNvSpPr>
            <p:nvPr/>
          </p:nvSpPr>
          <p:spPr bwMode="auto">
            <a:xfrm>
              <a:off x="7175501" y="3287439"/>
              <a:ext cx="7064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1.22 (0.94, 1.59)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7" name="Rectangle 498"/>
            <p:cNvSpPr>
              <a:spLocks noChangeArrowheads="1"/>
            </p:cNvSpPr>
            <p:nvPr/>
          </p:nvSpPr>
          <p:spPr bwMode="auto">
            <a:xfrm>
              <a:off x="7175501" y="2823460"/>
              <a:ext cx="37147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p=0.017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499"/>
            <p:cNvSpPr>
              <a:spLocks noChangeArrowheads="1"/>
            </p:cNvSpPr>
            <p:nvPr/>
          </p:nvSpPr>
          <p:spPr bwMode="auto">
            <a:xfrm>
              <a:off x="7175501" y="2706754"/>
              <a:ext cx="7064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1.44 (1.07, 1.95)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Rectangle 500"/>
            <p:cNvSpPr>
              <a:spLocks noChangeArrowheads="1"/>
            </p:cNvSpPr>
            <p:nvPr/>
          </p:nvSpPr>
          <p:spPr bwMode="auto">
            <a:xfrm>
              <a:off x="7175501" y="2242776"/>
              <a:ext cx="7064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1.98 (0.86, 4.53)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0" name="Rectangle 501"/>
            <p:cNvSpPr>
              <a:spLocks noChangeArrowheads="1"/>
            </p:cNvSpPr>
            <p:nvPr/>
          </p:nvSpPr>
          <p:spPr bwMode="auto">
            <a:xfrm>
              <a:off x="7175501" y="1778798"/>
              <a:ext cx="7064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1.38 (1.00, 1.90)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502"/>
            <p:cNvSpPr>
              <a:spLocks noChangeArrowheads="1"/>
            </p:cNvSpPr>
            <p:nvPr/>
          </p:nvSpPr>
          <p:spPr bwMode="auto">
            <a:xfrm>
              <a:off x="7175501" y="1431526"/>
              <a:ext cx="55245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HR (95% CI)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503"/>
            <p:cNvSpPr>
              <a:spLocks noChangeArrowheads="1"/>
            </p:cNvSpPr>
            <p:nvPr/>
          </p:nvSpPr>
          <p:spPr bwMode="auto">
            <a:xfrm>
              <a:off x="7175501" y="1316243"/>
              <a:ext cx="4651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Interaction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3" name="Rectangle 504"/>
            <p:cNvSpPr>
              <a:spLocks noChangeArrowheads="1"/>
            </p:cNvSpPr>
            <p:nvPr/>
          </p:nvSpPr>
          <p:spPr bwMode="auto">
            <a:xfrm>
              <a:off x="7939088" y="5718343"/>
              <a:ext cx="3190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100.00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4" name="Rectangle 505"/>
            <p:cNvSpPr>
              <a:spLocks noChangeArrowheads="1"/>
            </p:cNvSpPr>
            <p:nvPr/>
          </p:nvSpPr>
          <p:spPr bwMode="auto">
            <a:xfrm>
              <a:off x="7991476" y="5254365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11.60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5" name="Rectangle 506"/>
            <p:cNvSpPr>
              <a:spLocks noChangeArrowheads="1"/>
            </p:cNvSpPr>
            <p:nvPr/>
          </p:nvSpPr>
          <p:spPr bwMode="auto">
            <a:xfrm>
              <a:off x="7991476" y="4790386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88.40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6" name="Rectangle 507"/>
            <p:cNvSpPr>
              <a:spLocks noChangeArrowheads="1"/>
            </p:cNvSpPr>
            <p:nvPr/>
          </p:nvSpPr>
          <p:spPr bwMode="auto">
            <a:xfrm>
              <a:off x="7939088" y="4211125"/>
              <a:ext cx="3190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100.00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Rectangle 508"/>
            <p:cNvSpPr>
              <a:spLocks noChangeArrowheads="1"/>
            </p:cNvSpPr>
            <p:nvPr/>
          </p:nvSpPr>
          <p:spPr bwMode="auto">
            <a:xfrm>
              <a:off x="8042276" y="3747147"/>
              <a:ext cx="2159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9.63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Rectangle 509"/>
            <p:cNvSpPr>
              <a:spLocks noChangeArrowheads="1"/>
            </p:cNvSpPr>
            <p:nvPr/>
          </p:nvSpPr>
          <p:spPr bwMode="auto">
            <a:xfrm>
              <a:off x="7991476" y="3287439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90.37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Rectangle 510"/>
            <p:cNvSpPr>
              <a:spLocks noChangeArrowheads="1"/>
            </p:cNvSpPr>
            <p:nvPr/>
          </p:nvSpPr>
          <p:spPr bwMode="auto">
            <a:xfrm>
              <a:off x="7939088" y="2706754"/>
              <a:ext cx="3190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100.00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0" name="Rectangle 511"/>
            <p:cNvSpPr>
              <a:spLocks noChangeArrowheads="1"/>
            </p:cNvSpPr>
            <p:nvPr/>
          </p:nvSpPr>
          <p:spPr bwMode="auto">
            <a:xfrm>
              <a:off x="7991476" y="2242776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13.21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" name="Rectangle 512"/>
            <p:cNvSpPr>
              <a:spLocks noChangeArrowheads="1"/>
            </p:cNvSpPr>
            <p:nvPr/>
          </p:nvSpPr>
          <p:spPr bwMode="auto">
            <a:xfrm>
              <a:off x="7991476" y="1778798"/>
              <a:ext cx="2667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86.79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" name="Rectangle 513"/>
            <p:cNvSpPr>
              <a:spLocks noChangeArrowheads="1"/>
            </p:cNvSpPr>
            <p:nvPr/>
          </p:nvSpPr>
          <p:spPr bwMode="auto">
            <a:xfrm>
              <a:off x="7934326" y="1431526"/>
              <a:ext cx="327025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Weight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" name="Rectangle 514"/>
            <p:cNvSpPr>
              <a:spLocks noChangeArrowheads="1"/>
            </p:cNvSpPr>
            <p:nvPr/>
          </p:nvSpPr>
          <p:spPr bwMode="auto">
            <a:xfrm>
              <a:off x="8137526" y="1316243"/>
              <a:ext cx="12065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%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4" name="Line 515"/>
            <p:cNvSpPr>
              <a:spLocks noChangeShapeType="1"/>
            </p:cNvSpPr>
            <p:nvPr/>
          </p:nvSpPr>
          <p:spPr bwMode="auto">
            <a:xfrm>
              <a:off x="5027613" y="5985913"/>
              <a:ext cx="3243263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5" name="Rectangle 516"/>
            <p:cNvSpPr>
              <a:spLocks noChangeArrowheads="1"/>
            </p:cNvSpPr>
            <p:nvPr/>
          </p:nvSpPr>
          <p:spPr bwMode="auto">
            <a:xfrm>
              <a:off x="5124451" y="6252060"/>
              <a:ext cx="1008063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Greater treatment effect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6" name="Rectangle 517"/>
            <p:cNvSpPr>
              <a:spLocks noChangeArrowheads="1"/>
            </p:cNvSpPr>
            <p:nvPr/>
          </p:nvSpPr>
          <p:spPr bwMode="auto">
            <a:xfrm>
              <a:off x="5373688" y="6324646"/>
              <a:ext cx="47783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with higher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" name="Rectangle 518"/>
            <p:cNvSpPr>
              <a:spLocks noChangeArrowheads="1"/>
            </p:cNvSpPr>
            <p:nvPr/>
          </p:nvSpPr>
          <p:spPr bwMode="auto">
            <a:xfrm>
              <a:off x="5235576" y="6402924"/>
              <a:ext cx="73738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Volume of disease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8" name="Rectangle 519"/>
            <p:cNvSpPr>
              <a:spLocks noChangeArrowheads="1"/>
            </p:cNvSpPr>
            <p:nvPr/>
          </p:nvSpPr>
          <p:spPr bwMode="auto">
            <a:xfrm>
              <a:off x="6167438" y="6252060"/>
              <a:ext cx="1008063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Greater treatment effect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9" name="Rectangle 520"/>
            <p:cNvSpPr>
              <a:spLocks noChangeArrowheads="1"/>
            </p:cNvSpPr>
            <p:nvPr/>
          </p:nvSpPr>
          <p:spPr bwMode="auto">
            <a:xfrm>
              <a:off x="6434138" y="6324646"/>
              <a:ext cx="444500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with lower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0" name="Rectangle 521"/>
            <p:cNvSpPr>
              <a:spLocks noChangeArrowheads="1"/>
            </p:cNvSpPr>
            <p:nvPr/>
          </p:nvSpPr>
          <p:spPr bwMode="auto">
            <a:xfrm>
              <a:off x="6280151" y="6402924"/>
              <a:ext cx="73738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Volume of disease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Line 522"/>
            <p:cNvSpPr>
              <a:spLocks noChangeShapeType="1"/>
            </p:cNvSpPr>
            <p:nvPr/>
          </p:nvSpPr>
          <p:spPr bwMode="auto">
            <a:xfrm>
              <a:off x="5659438" y="5985913"/>
              <a:ext cx="0" cy="72586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2" name="Rectangle 523"/>
            <p:cNvSpPr>
              <a:spLocks noChangeArrowheads="1"/>
            </p:cNvSpPr>
            <p:nvPr/>
          </p:nvSpPr>
          <p:spPr bwMode="auto">
            <a:xfrm>
              <a:off x="5624513" y="6096926"/>
              <a:ext cx="1158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3" name="Line 524"/>
            <p:cNvSpPr>
              <a:spLocks noChangeShapeType="1"/>
            </p:cNvSpPr>
            <p:nvPr/>
          </p:nvSpPr>
          <p:spPr bwMode="auto">
            <a:xfrm>
              <a:off x="6105526" y="5985913"/>
              <a:ext cx="0" cy="72586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4" name="Rectangle 525"/>
            <p:cNvSpPr>
              <a:spLocks noChangeArrowheads="1"/>
            </p:cNvSpPr>
            <p:nvPr/>
          </p:nvSpPr>
          <p:spPr bwMode="auto">
            <a:xfrm>
              <a:off x="6081713" y="6096926"/>
              <a:ext cx="904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Line 526"/>
            <p:cNvSpPr>
              <a:spLocks noChangeShapeType="1"/>
            </p:cNvSpPr>
            <p:nvPr/>
          </p:nvSpPr>
          <p:spPr bwMode="auto">
            <a:xfrm>
              <a:off x="6551613" y="5985913"/>
              <a:ext cx="0" cy="72586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6" name="Rectangle 527"/>
            <p:cNvSpPr>
              <a:spLocks noChangeArrowheads="1"/>
            </p:cNvSpPr>
            <p:nvPr/>
          </p:nvSpPr>
          <p:spPr bwMode="auto">
            <a:xfrm>
              <a:off x="6524626" y="6096926"/>
              <a:ext cx="90488" cy="11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28" name="Rectangle 527"/>
          <p:cNvSpPr/>
          <p:nvPr/>
        </p:nvSpPr>
        <p:spPr>
          <a:xfrm>
            <a:off x="561256" y="5762271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/>
              <a:t>Supplementary </a:t>
            </a:r>
            <a:r>
              <a:rPr lang="en-GB" dirty="0" smtClean="0"/>
              <a:t>Figure 2: (Exploratory) Effect </a:t>
            </a:r>
            <a:r>
              <a:rPr lang="en-GB" dirty="0"/>
              <a:t>of adding prostate radiotherapy to ADT on overall survival, progression-free survival and failure-free survival </a:t>
            </a:r>
            <a:r>
              <a:rPr lang="en-GB" dirty="0" smtClean="0"/>
              <a:t>by volume of disease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09495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198</Words>
  <Application>Microsoft Office PowerPoint</Application>
  <PresentationFormat>On-screen Show (4:3)</PresentationFormat>
  <Paragraphs>93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Burdett</dc:creator>
  <cp:lastModifiedBy>LH</cp:lastModifiedBy>
  <cp:revision>9</cp:revision>
  <dcterms:created xsi:type="dcterms:W3CDTF">2018-10-11T13:26:35Z</dcterms:created>
  <dcterms:modified xsi:type="dcterms:W3CDTF">2019-01-31T07:53:12Z</dcterms:modified>
</cp:coreProperties>
</file>