
<file path=[Content_Types].xml><?xml version="1.0" encoding="utf-8"?>
<Types xmlns="http://schemas.openxmlformats.org/package/2006/content-types">
  <Default Extension="xml" ContentType="application/xml"/>
  <Default Extension="tif" ContentType="image/tiff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80" r:id="rId2"/>
    <p:sldId id="277" r:id="rId3"/>
    <p:sldId id="279" r:id="rId4"/>
    <p:sldId id="278" r:id="rId5"/>
  </p:sldIdLst>
  <p:sldSz cx="6858000" cy="9144000" type="screen4x3"/>
  <p:notesSz cx="6797675" cy="9926638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42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471"/>
    <p:restoredTop sz="94482"/>
  </p:normalViewPr>
  <p:slideViewPr>
    <p:cSldViewPr snapToGrid="0">
      <p:cViewPr>
        <p:scale>
          <a:sx n="147" d="100"/>
          <a:sy n="147" d="100"/>
        </p:scale>
        <p:origin x="992" y="14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enriquesantamaria/Desktop/Cuantificacion%20only%202%20y%206%20meses/Cuantificaciones%20bandas%20Western%20Blot%20GEL%208%20(PP5%20PHB1%20PHB2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enriquesantamaria/Desktop/Cuantificacion%20only%202%20y%206%20meses/Cuantificaciones%20bandas%20Western%20Blot%20GEL%204%20(PKC%20PDK1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/enriquesantamaria/Desktop/Cuantificacion%20only%202%20y%206%20meses/Cuantificaciones%20bandas%20Western%20Blot%20GEL%204%20(PKC%20PDK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oleObject" Target="file:////Users/enriquesantamaria/Desktop/Cuantificacion%20only%202%20y%206%20meses/Cuantificaciones%20bandas%20Western%20Blot%20GEL%204%20(PKC%20PDK1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oleObject" Target="file:////Users/enriquesantamaria/Desktop/Cuantificacion%20only%202%20y%206%20meses/Cuantificaciones%20bandas%20Western%20Blot%20GEL%204%20(PKC%20PDK1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oleObject" Target="file:////Users/enriquesantamaria/Desktop/Cuantificacion%20only%202%20y%206%20meses/Cuantificaciones%20bandas%20Western%20Blot%20GEL%202%20(FAK%20ERK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FREE'!$F$58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0.201125552677631</c:v>
                  </c:pt>
                  <c:pt idx="1">
                    <c:v>0.0159119538696768</c:v>
                  </c:pt>
                </c:numCache>
              </c:numRef>
            </c:plus>
            <c:min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0.201125552677631</c:v>
                  </c:pt>
                  <c:pt idx="1">
                    <c:v>0.0159119538696768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FREE'!$G$58:$H$58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FREE'!$F$59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0.0541061409345246</c:v>
                  </c:pt>
                  <c:pt idx="1">
                    <c:v>0.0645517632874272</c:v>
                  </c:pt>
                </c:numCache>
              </c:numRef>
            </c:plus>
            <c:min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0.0541061409345246</c:v>
                  </c:pt>
                  <c:pt idx="1">
                    <c:v>0.0645517632874272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FREE'!$G$59:$H$59</c:f>
              <c:numCache>
                <c:formatCode>General</c:formatCode>
                <c:ptCount val="2"/>
                <c:pt idx="0">
                  <c:v>0.805497825187119</c:v>
                </c:pt>
                <c:pt idx="1">
                  <c:v>1.458250043253754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12988848"/>
        <c:axId val="813411008"/>
      </c:barChart>
      <c:catAx>
        <c:axId val="8129888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13411008"/>
        <c:crosses val="autoZero"/>
        <c:auto val="1"/>
        <c:lblAlgn val="ctr"/>
        <c:lblOffset val="100"/>
        <c:noMultiLvlLbl val="0"/>
      </c:catAx>
      <c:valAx>
        <c:axId val="813411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812988848"/>
        <c:crosses val="autoZero"/>
        <c:crossBetween val="between"/>
        <c:minorUnit val="0.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FREE'!$F$58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0.151205387532772</c:v>
                  </c:pt>
                  <c:pt idx="1">
                    <c:v>0.102415770313659</c:v>
                  </c:pt>
                </c:numCache>
              </c:numRef>
            </c:plus>
            <c:min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0.151205387532772</c:v>
                  </c:pt>
                  <c:pt idx="1">
                    <c:v>0.102415770313659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FREE'!$G$58:$H$58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FREE'!$F$59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0.177098235789029</c:v>
                  </c:pt>
                  <c:pt idx="1">
                    <c:v>0.0636513044512728</c:v>
                  </c:pt>
                </c:numCache>
              </c:numRef>
            </c:plus>
            <c:min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0.177098235789029</c:v>
                  </c:pt>
                  <c:pt idx="1">
                    <c:v>0.0636513044512728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FREE'!$G$59:$H$59</c:f>
              <c:numCache>
                <c:formatCode>General</c:formatCode>
                <c:ptCount val="2"/>
                <c:pt idx="0">
                  <c:v>0.887579723378775</c:v>
                </c:pt>
                <c:pt idx="1">
                  <c:v>0.870366224500105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4024496"/>
        <c:axId val="884026272"/>
      </c:barChart>
      <c:catAx>
        <c:axId val="884024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4026272"/>
        <c:crosses val="autoZero"/>
        <c:auto val="1"/>
        <c:lblAlgn val="ctr"/>
        <c:lblOffset val="100"/>
        <c:noMultiLvlLbl val="0"/>
      </c:catAx>
      <c:valAx>
        <c:axId val="884026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84024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FREE'!$F$62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FREE'!$H$27,'WT vs Tg2576 STAIN FREE'!$H$38,'WT vs Tg2576 STAIN FREE'!$H$49)</c:f>
                <c:numCache>
                  <c:formatCode>General</c:formatCode>
                  <c:ptCount val="3"/>
                  <c:pt idx="0">
                    <c:v>0.149652263367545</c:v>
                  </c:pt>
                  <c:pt idx="1">
                    <c:v>0.113886998843894</c:v>
                  </c:pt>
                </c:numCache>
              </c:numRef>
            </c:plus>
            <c:minus>
              <c:numRef>
                <c:f>('WT vs Tg2576 STAIN FREE'!$H$27,'WT vs Tg2576 STAIN FREE'!$H$38,'WT vs Tg2576 STAIN FREE'!$H$49)</c:f>
                <c:numCache>
                  <c:formatCode>General</c:formatCode>
                  <c:ptCount val="3"/>
                  <c:pt idx="0">
                    <c:v>0.149652263367545</c:v>
                  </c:pt>
                  <c:pt idx="1">
                    <c:v>0.113886998843894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FREE'!$G$61:$H$61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FREE'!$G$62:$H$62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FREE'!$F$63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FREE'!$H$31,'WT vs Tg2576 STAIN FREE'!$H$42,'WT vs Tg2576 STAIN FREE'!$H$53)</c:f>
                <c:numCache>
                  <c:formatCode>General</c:formatCode>
                  <c:ptCount val="3"/>
                  <c:pt idx="0">
                    <c:v>0.248711342453835</c:v>
                  </c:pt>
                  <c:pt idx="1">
                    <c:v>0.0530888415061801</c:v>
                  </c:pt>
                </c:numCache>
              </c:numRef>
            </c:plus>
            <c:minus>
              <c:numRef>
                <c:f>('WT vs Tg2576 STAIN FREE'!$H$31,'WT vs Tg2576 STAIN FREE'!$H$42,'WT vs Tg2576 STAIN FREE'!$H$53)</c:f>
                <c:numCache>
                  <c:formatCode>General</c:formatCode>
                  <c:ptCount val="3"/>
                  <c:pt idx="0">
                    <c:v>0.248711342453835</c:v>
                  </c:pt>
                  <c:pt idx="1">
                    <c:v>0.0530888415061801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FREE'!$G$61:$H$61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FREE'!$G$63:$H$63</c:f>
              <c:numCache>
                <c:formatCode>General</c:formatCode>
                <c:ptCount val="2"/>
                <c:pt idx="0">
                  <c:v>1.085476936689718</c:v>
                </c:pt>
                <c:pt idx="1">
                  <c:v>0.851729943696638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4048144"/>
        <c:axId val="884050464"/>
      </c:barChart>
      <c:catAx>
        <c:axId val="8840481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4050464"/>
        <c:crosses val="autoZero"/>
        <c:auto val="1"/>
        <c:lblAlgn val="ctr"/>
        <c:lblOffset val="100"/>
        <c:noMultiLvlLbl val="0"/>
      </c:catAx>
      <c:valAx>
        <c:axId val="884050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884048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FREE'!$F$66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FREE'!$I$27,'WT vs Tg2576 STAIN FREE'!$I$38,'WT vs Tg2576 STAIN FREE'!$I$49)</c:f>
                <c:numCache>
                  <c:formatCode>General</c:formatCode>
                  <c:ptCount val="3"/>
                  <c:pt idx="0">
                    <c:v>0.0797982735620153</c:v>
                  </c:pt>
                  <c:pt idx="1">
                    <c:v>0.0499002669971265</c:v>
                  </c:pt>
                </c:numCache>
              </c:numRef>
            </c:plus>
            <c:minus>
              <c:numRef>
                <c:f>('WT vs Tg2576 STAIN FREE'!$I$27,'WT vs Tg2576 STAIN FREE'!$I$38,'WT vs Tg2576 STAIN FREE'!$I$49)</c:f>
                <c:numCache>
                  <c:formatCode>General</c:formatCode>
                  <c:ptCount val="3"/>
                  <c:pt idx="0">
                    <c:v>0.0797982735620153</c:v>
                  </c:pt>
                  <c:pt idx="1">
                    <c:v>0.0499002669971265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FREE'!$G$65:$H$65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FREE'!$G$66:$H$66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FREE'!$F$67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FREE'!$I$31,'WT vs Tg2576 STAIN FREE'!$I$42,'WT vs Tg2576 STAIN FREE'!$I$53)</c:f>
                <c:numCache>
                  <c:formatCode>General</c:formatCode>
                  <c:ptCount val="3"/>
                  <c:pt idx="0">
                    <c:v>0.0272335700028634</c:v>
                  </c:pt>
                  <c:pt idx="1">
                    <c:v>0.056266948331735</c:v>
                  </c:pt>
                </c:numCache>
              </c:numRef>
            </c:plus>
            <c:minus>
              <c:numRef>
                <c:f>('WT vs Tg2576 STAIN FREE'!$I$31,'WT vs Tg2576 STAIN FREE'!$I$42,'WT vs Tg2576 STAIN FREE'!$I$53)</c:f>
                <c:numCache>
                  <c:formatCode>General</c:formatCode>
                  <c:ptCount val="3"/>
                  <c:pt idx="0">
                    <c:v>0.0272335700028634</c:v>
                  </c:pt>
                  <c:pt idx="1">
                    <c:v>0.056266948331735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FREE'!$G$65:$H$65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FREE'!$G$67:$H$67</c:f>
              <c:numCache>
                <c:formatCode>General</c:formatCode>
                <c:ptCount val="2"/>
                <c:pt idx="0">
                  <c:v>0.94513131994899</c:v>
                </c:pt>
                <c:pt idx="1">
                  <c:v>0.874660503260553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4096672"/>
        <c:axId val="884098992"/>
      </c:barChart>
      <c:catAx>
        <c:axId val="8840966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4098992"/>
        <c:crosses val="autoZero"/>
        <c:auto val="1"/>
        <c:lblAlgn val="ctr"/>
        <c:lblOffset val="100"/>
        <c:noMultiLvlLbl val="0"/>
      </c:catAx>
      <c:valAx>
        <c:axId val="884098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884096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FREE'!$F$70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FREE'!$J$27,'WT vs Tg2576 STAIN FREE'!$J$38,'WT vs Tg2576 STAIN FREE'!$J$49)</c:f>
                <c:numCache>
                  <c:formatCode>General</c:formatCode>
                  <c:ptCount val="3"/>
                  <c:pt idx="0">
                    <c:v>0.0723778894255511</c:v>
                  </c:pt>
                  <c:pt idx="1">
                    <c:v>0.038383329308406</c:v>
                  </c:pt>
                </c:numCache>
              </c:numRef>
            </c:plus>
            <c:minus>
              <c:numRef>
                <c:f>('WT vs Tg2576 STAIN FREE'!$J$27,'WT vs Tg2576 STAIN FREE'!$J$38,'WT vs Tg2576 STAIN FREE'!$J$49)</c:f>
                <c:numCache>
                  <c:formatCode>General</c:formatCode>
                  <c:ptCount val="3"/>
                  <c:pt idx="0">
                    <c:v>0.0723778894255511</c:v>
                  </c:pt>
                  <c:pt idx="1">
                    <c:v>0.038383329308406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FREE'!$G$69:$H$69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FREE'!$G$70:$H$70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FREE'!$F$71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FREE'!$J$31,'WT vs Tg2576 STAIN FREE'!$J$42,'WT vs Tg2576 STAIN FREE'!$J$53)</c:f>
                <c:numCache>
                  <c:formatCode>General</c:formatCode>
                  <c:ptCount val="3"/>
                  <c:pt idx="0">
                    <c:v>0.0700936287503685</c:v>
                  </c:pt>
                  <c:pt idx="1">
                    <c:v>0.0507723149906372</c:v>
                  </c:pt>
                </c:numCache>
              </c:numRef>
            </c:plus>
            <c:minus>
              <c:numRef>
                <c:f>('WT vs Tg2576 STAIN FREE'!$J$31,'WT vs Tg2576 STAIN FREE'!$J$42,'WT vs Tg2576 STAIN FREE'!$J$53)</c:f>
                <c:numCache>
                  <c:formatCode>General</c:formatCode>
                  <c:ptCount val="3"/>
                  <c:pt idx="0">
                    <c:v>0.0700936287503685</c:v>
                  </c:pt>
                  <c:pt idx="1">
                    <c:v>0.0507723149906372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FREE'!$G$69:$H$69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FREE'!$G$71:$H$71</c:f>
              <c:numCache>
                <c:formatCode>General</c:formatCode>
                <c:ptCount val="2"/>
                <c:pt idx="0">
                  <c:v>1.309958096986272</c:v>
                </c:pt>
                <c:pt idx="1">
                  <c:v>0.923510350661002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7772032"/>
        <c:axId val="867773808"/>
      </c:barChart>
      <c:catAx>
        <c:axId val="8677720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67773808"/>
        <c:crosses val="autoZero"/>
        <c:auto val="1"/>
        <c:lblAlgn val="ctr"/>
        <c:lblOffset val="100"/>
        <c:noMultiLvlLbl val="0"/>
      </c:catAx>
      <c:valAx>
        <c:axId val="86777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867772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'WT vs Tg2576 STAIN FREE'!$F$58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0.113284461593181</c:v>
                  </c:pt>
                  <c:pt idx="1">
                    <c:v>0.155672623536548</c:v>
                  </c:pt>
                </c:numCache>
              </c:numRef>
            </c:plus>
            <c:minus>
              <c:numRef>
                <c:f>('WT vs Tg2576 STAIN FREE'!$G$27,'WT vs Tg2576 STAIN FREE'!$G$38,'WT vs Tg2576 STAIN FREE'!$G$49)</c:f>
                <c:numCache>
                  <c:formatCode>General</c:formatCode>
                  <c:ptCount val="3"/>
                  <c:pt idx="0">
                    <c:v>0.113284461593181</c:v>
                  </c:pt>
                  <c:pt idx="1">
                    <c:v>0.155672623536548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FREE'!$G$58:$H$58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tx>
            <c:strRef>
              <c:f>'WT vs Tg2576 STAIN FREE'!$F$59</c:f>
              <c:strCache>
                <c:ptCount val="1"/>
                <c:pt idx="0">
                  <c:v>Tg2576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0.061808500649397</c:v>
                  </c:pt>
                  <c:pt idx="1">
                    <c:v>0.0624345982885271</c:v>
                  </c:pt>
                </c:numCache>
              </c:numRef>
            </c:plus>
            <c:minus>
              <c:numRef>
                <c:f>('WT vs Tg2576 STAIN FREE'!$G$31,'WT vs Tg2576 STAIN FREE'!$G$42,'WT vs Tg2576 STAIN FREE'!$G$53)</c:f>
                <c:numCache>
                  <c:formatCode>General</c:formatCode>
                  <c:ptCount val="3"/>
                  <c:pt idx="0">
                    <c:v>0.061808500649397</c:v>
                  </c:pt>
                  <c:pt idx="1">
                    <c:v>0.0624345982885271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'WT vs Tg2576 STAIN FREE'!$G$57:$H$57</c:f>
              <c:strCache>
                <c:ptCount val="2"/>
                <c:pt idx="0">
                  <c:v>2 meses</c:v>
                </c:pt>
                <c:pt idx="1">
                  <c:v>6 meses</c:v>
                </c:pt>
              </c:strCache>
            </c:strRef>
          </c:cat>
          <c:val>
            <c:numRef>
              <c:f>'WT vs Tg2576 STAIN FREE'!$G$59:$H$59</c:f>
              <c:numCache>
                <c:formatCode>General</c:formatCode>
                <c:ptCount val="2"/>
                <c:pt idx="0">
                  <c:v>0.840444559345196</c:v>
                </c:pt>
                <c:pt idx="1">
                  <c:v>0.920461432781501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82503648"/>
        <c:axId val="882505424"/>
      </c:barChart>
      <c:catAx>
        <c:axId val="8825036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882505424"/>
        <c:crosses val="autoZero"/>
        <c:auto val="1"/>
        <c:lblAlgn val="ctr"/>
        <c:lblOffset val="100"/>
        <c:noMultiLvlLbl val="0"/>
      </c:catAx>
      <c:valAx>
        <c:axId val="882505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8825036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988A52-3175-2F4D-81EB-BA6B699F88C8}" type="datetimeFigureOut">
              <a:rPr lang="en-US" smtClean="0"/>
              <a:t>5/22/19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A203A-9F0D-5E4D-939B-8E3044539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88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6126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620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8918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1836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984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59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08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5962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83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05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7557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CC0EF-47A4-4E9B-A069-750231DE4C22}" type="datetimeFigureOut">
              <a:rPr lang="es-ES" smtClean="0"/>
              <a:t>22/5/19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6A22A-EEF1-433F-8BA5-CA928ADA8A94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53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chart" Target="../charts/chart6.xml"/><Relationship Id="rId14" Type="http://schemas.openxmlformats.org/officeDocument/2006/relationships/image" Target="../media/image7.png"/><Relationship Id="rId15" Type="http://schemas.microsoft.com/office/2007/relationships/hdphoto" Target="../media/hdphoto2.wdp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chart" Target="../charts/chart2.xml"/><Relationship Id="rId6" Type="http://schemas.openxmlformats.org/officeDocument/2006/relationships/chart" Target="../charts/chart3.xml"/><Relationship Id="rId7" Type="http://schemas.openxmlformats.org/officeDocument/2006/relationships/chart" Target="../charts/chart4.xml"/><Relationship Id="rId8" Type="http://schemas.openxmlformats.org/officeDocument/2006/relationships/chart" Target="../charts/chart5.xml"/><Relationship Id="rId9" Type="http://schemas.openxmlformats.org/officeDocument/2006/relationships/image" Target="../media/image3.png"/><Relationship Id="rId10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478" r="2368"/>
          <a:stretch/>
        </p:blipFill>
        <p:spPr>
          <a:xfrm>
            <a:off x="616226" y="483042"/>
            <a:ext cx="5695122" cy="6430646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279684" y="714973"/>
            <a:ext cx="2876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GL</a:t>
            </a:r>
            <a:endParaRPr lang="es-ES" sz="700" b="1" dirty="0"/>
          </a:p>
        </p:txBody>
      </p:sp>
      <p:sp>
        <p:nvSpPr>
          <p:cNvPr id="4" name="CuadroTexto 3"/>
          <p:cNvSpPr txBox="1"/>
          <p:nvPr/>
        </p:nvSpPr>
        <p:spPr>
          <a:xfrm>
            <a:off x="2453483" y="1104644"/>
            <a:ext cx="4162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AON</a:t>
            </a:r>
            <a:endParaRPr lang="es-ES" sz="700" b="1" dirty="0"/>
          </a:p>
        </p:txBody>
      </p:sp>
      <p:sp>
        <p:nvSpPr>
          <p:cNvPr id="5" name="CuadroTexto 4"/>
          <p:cNvSpPr txBox="1"/>
          <p:nvPr/>
        </p:nvSpPr>
        <p:spPr>
          <a:xfrm>
            <a:off x="1579245" y="1116687"/>
            <a:ext cx="3305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err="1" smtClean="0"/>
              <a:t>GrL</a:t>
            </a:r>
            <a:endParaRPr lang="es-ES" sz="700" b="1" dirty="0"/>
          </a:p>
        </p:txBody>
      </p:sp>
      <p:sp>
        <p:nvSpPr>
          <p:cNvPr id="6" name="CuadroTexto 5"/>
          <p:cNvSpPr txBox="1"/>
          <p:nvPr/>
        </p:nvSpPr>
        <p:spPr>
          <a:xfrm>
            <a:off x="1483837" y="946904"/>
            <a:ext cx="3095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ML</a:t>
            </a:r>
            <a:endParaRPr lang="es-ES" sz="700" b="1" dirty="0"/>
          </a:p>
        </p:txBody>
      </p:sp>
      <p:sp>
        <p:nvSpPr>
          <p:cNvPr id="7" name="CuadroTexto 6"/>
          <p:cNvSpPr txBox="1"/>
          <p:nvPr/>
        </p:nvSpPr>
        <p:spPr>
          <a:xfrm>
            <a:off x="2288533" y="7093717"/>
            <a:ext cx="230378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smtClean="0"/>
              <a:t>GL: glomerular </a:t>
            </a:r>
            <a:r>
              <a:rPr lang="es-ES" sz="1100" dirty="0" err="1" smtClean="0"/>
              <a:t>layer</a:t>
            </a:r>
            <a:endParaRPr lang="es-E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smtClean="0"/>
              <a:t>EPL: </a:t>
            </a:r>
            <a:r>
              <a:rPr lang="es-ES" sz="1100" dirty="0" err="1" smtClean="0"/>
              <a:t>external</a:t>
            </a:r>
            <a:r>
              <a:rPr lang="es-ES" sz="1100" dirty="0" smtClean="0"/>
              <a:t> </a:t>
            </a:r>
            <a:r>
              <a:rPr lang="es-ES" sz="1100" dirty="0" err="1" smtClean="0"/>
              <a:t>plexiform</a:t>
            </a:r>
            <a:r>
              <a:rPr lang="es-ES" sz="1100" dirty="0" smtClean="0"/>
              <a:t> </a:t>
            </a:r>
            <a:r>
              <a:rPr lang="es-ES" sz="1100" dirty="0" err="1" smtClean="0"/>
              <a:t>layer</a:t>
            </a:r>
            <a:endParaRPr lang="es-E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smtClean="0"/>
              <a:t>MC: mitral </a:t>
            </a:r>
            <a:r>
              <a:rPr lang="es-ES" sz="1100" dirty="0" err="1" smtClean="0"/>
              <a:t>layer</a:t>
            </a:r>
            <a:endParaRPr lang="es-E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err="1" smtClean="0"/>
              <a:t>GrL</a:t>
            </a:r>
            <a:r>
              <a:rPr lang="es-ES" sz="1100" dirty="0" smtClean="0"/>
              <a:t>: granular </a:t>
            </a:r>
            <a:r>
              <a:rPr lang="es-ES" sz="1100" dirty="0" err="1" smtClean="0"/>
              <a:t>layer</a:t>
            </a:r>
            <a:endParaRPr lang="es-ES" sz="1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100" dirty="0" smtClean="0"/>
              <a:t>AON: anterior </a:t>
            </a:r>
            <a:r>
              <a:rPr lang="es-ES" sz="1100" dirty="0" err="1" smtClean="0"/>
              <a:t>olfactory</a:t>
            </a:r>
            <a:r>
              <a:rPr lang="es-ES" sz="1100" dirty="0" smtClean="0"/>
              <a:t> </a:t>
            </a:r>
            <a:r>
              <a:rPr lang="es-ES" sz="1100" dirty="0" err="1" smtClean="0"/>
              <a:t>nucleus</a:t>
            </a:r>
            <a:endParaRPr lang="es-ES" sz="11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567339" y="719292"/>
            <a:ext cx="342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EPL</a:t>
            </a:r>
            <a:endParaRPr lang="es-ES" sz="700" b="1" dirty="0"/>
          </a:p>
        </p:txBody>
      </p:sp>
      <p:sp>
        <p:nvSpPr>
          <p:cNvPr id="9" name="CuadroTexto 8"/>
          <p:cNvSpPr txBox="1"/>
          <p:nvPr/>
        </p:nvSpPr>
        <p:spPr>
          <a:xfrm>
            <a:off x="860584" y="2931123"/>
            <a:ext cx="2876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GL</a:t>
            </a:r>
            <a:endParaRPr lang="es-ES" sz="700" b="1" dirty="0"/>
          </a:p>
        </p:txBody>
      </p:sp>
      <p:sp>
        <p:nvSpPr>
          <p:cNvPr id="10" name="CuadroTexto 9"/>
          <p:cNvSpPr txBox="1"/>
          <p:nvPr/>
        </p:nvSpPr>
        <p:spPr>
          <a:xfrm>
            <a:off x="1019890" y="3179260"/>
            <a:ext cx="342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EPL</a:t>
            </a:r>
            <a:endParaRPr lang="es-ES" sz="7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191102" y="3327369"/>
            <a:ext cx="3095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ML</a:t>
            </a:r>
            <a:endParaRPr lang="es-ES" sz="700" b="1" dirty="0"/>
          </a:p>
        </p:txBody>
      </p:sp>
      <p:sp>
        <p:nvSpPr>
          <p:cNvPr id="12" name="CuadroTexto 11"/>
          <p:cNvSpPr txBox="1"/>
          <p:nvPr/>
        </p:nvSpPr>
        <p:spPr>
          <a:xfrm>
            <a:off x="1402080" y="3020254"/>
            <a:ext cx="3305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err="1" smtClean="0"/>
              <a:t>GrL</a:t>
            </a:r>
            <a:endParaRPr lang="es-ES" sz="700" b="1" dirty="0"/>
          </a:p>
        </p:txBody>
      </p:sp>
      <p:sp>
        <p:nvSpPr>
          <p:cNvPr id="13" name="CuadroTexto 12"/>
          <p:cNvSpPr txBox="1"/>
          <p:nvPr/>
        </p:nvSpPr>
        <p:spPr>
          <a:xfrm>
            <a:off x="1638618" y="3676829"/>
            <a:ext cx="4162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AON</a:t>
            </a:r>
            <a:endParaRPr lang="es-ES" sz="700" b="1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725898" y="6173892"/>
            <a:ext cx="28765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GL</a:t>
            </a:r>
            <a:endParaRPr lang="es-ES" sz="700" b="1" dirty="0"/>
          </a:p>
        </p:txBody>
      </p:sp>
      <p:sp>
        <p:nvSpPr>
          <p:cNvPr id="15" name="CuadroTexto 14"/>
          <p:cNvSpPr txBox="1"/>
          <p:nvPr/>
        </p:nvSpPr>
        <p:spPr>
          <a:xfrm>
            <a:off x="1377156" y="5877763"/>
            <a:ext cx="4162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AON</a:t>
            </a:r>
            <a:endParaRPr lang="es-ES" sz="700" b="1" dirty="0"/>
          </a:p>
        </p:txBody>
      </p:sp>
      <p:sp>
        <p:nvSpPr>
          <p:cNvPr id="16" name="CuadroTexto 15"/>
          <p:cNvSpPr txBox="1"/>
          <p:nvPr/>
        </p:nvSpPr>
        <p:spPr>
          <a:xfrm>
            <a:off x="2605244" y="5808758"/>
            <a:ext cx="3305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err="1" smtClean="0"/>
              <a:t>GrL</a:t>
            </a:r>
            <a:endParaRPr lang="es-ES" sz="700" b="1" dirty="0"/>
          </a:p>
        </p:txBody>
      </p:sp>
      <p:sp>
        <p:nvSpPr>
          <p:cNvPr id="17" name="CuadroTexto 16"/>
          <p:cNvSpPr txBox="1"/>
          <p:nvPr/>
        </p:nvSpPr>
        <p:spPr>
          <a:xfrm>
            <a:off x="2574131" y="5334068"/>
            <a:ext cx="30956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ML</a:t>
            </a:r>
            <a:endParaRPr lang="es-ES" sz="700" b="1" dirty="0"/>
          </a:p>
        </p:txBody>
      </p:sp>
      <p:sp>
        <p:nvSpPr>
          <p:cNvPr id="18" name="CuadroTexto 17"/>
          <p:cNvSpPr txBox="1"/>
          <p:nvPr/>
        </p:nvSpPr>
        <p:spPr>
          <a:xfrm>
            <a:off x="2935762" y="5534123"/>
            <a:ext cx="3424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700" b="1" dirty="0" smtClean="0"/>
              <a:t>EPL</a:t>
            </a:r>
            <a:endParaRPr lang="es-ES" sz="7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32657" y="8544875"/>
            <a:ext cx="15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Supp. Figure 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9402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2657" y="8544875"/>
            <a:ext cx="15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Supp. Figure 2</a:t>
            </a:r>
            <a:endParaRPr lang="en-US" b="1" dirty="0"/>
          </a:p>
        </p:txBody>
      </p:sp>
      <p:grpSp>
        <p:nvGrpSpPr>
          <p:cNvPr id="14" name="Group 13"/>
          <p:cNvGrpSpPr/>
          <p:nvPr/>
        </p:nvGrpSpPr>
        <p:grpSpPr>
          <a:xfrm>
            <a:off x="709774" y="416444"/>
            <a:ext cx="4864927" cy="7481546"/>
            <a:chOff x="709774" y="416444"/>
            <a:chExt cx="4864927" cy="7481546"/>
          </a:xfrm>
        </p:grpSpPr>
        <p:grpSp>
          <p:nvGrpSpPr>
            <p:cNvPr id="12" name="Group 11"/>
            <p:cNvGrpSpPr/>
            <p:nvPr/>
          </p:nvGrpSpPr>
          <p:grpSpPr>
            <a:xfrm>
              <a:off x="802991" y="416444"/>
              <a:ext cx="1400862" cy="1962201"/>
              <a:chOff x="802991" y="416444"/>
              <a:chExt cx="1400862" cy="1962201"/>
            </a:xfrm>
          </p:grpSpPr>
          <p:graphicFrame>
            <p:nvGraphicFramePr>
              <p:cNvPr id="136" name="Gráfico 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26228881"/>
                  </p:ext>
                </p:extLst>
              </p:nvPr>
            </p:nvGraphicFramePr>
            <p:xfrm>
              <a:off x="946927" y="942827"/>
              <a:ext cx="1256926" cy="1208925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pic>
            <p:nvPicPr>
              <p:cNvPr id="138" name="Imagen 3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contrast="-33000"/>
                        </a14:imgEffect>
                      </a14:imgLayer>
                    </a14:imgProps>
                  </a:ext>
                </a:extLst>
              </a:blip>
              <a:srcRect l="40595" t="9147" r="39232" b="42467"/>
              <a:stretch/>
            </p:blipFill>
            <p:spPr>
              <a:xfrm>
                <a:off x="1281020" y="767625"/>
                <a:ext cx="621639" cy="154160"/>
              </a:xfrm>
              <a:prstGeom prst="rect">
                <a:avLst/>
              </a:prstGeom>
              <a:ln w="6350">
                <a:solidFill>
                  <a:schemeClr val="tx1"/>
                </a:solidFill>
              </a:ln>
            </p:spPr>
          </p:pic>
          <p:sp>
            <p:nvSpPr>
              <p:cNvPr id="139" name="TextBox 138"/>
              <p:cNvSpPr txBox="1"/>
              <p:nvPr/>
            </p:nvSpPr>
            <p:spPr>
              <a:xfrm>
                <a:off x="935712" y="746583"/>
                <a:ext cx="35298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>
                    <a:latin typeface="Arial" charset="0"/>
                    <a:ea typeface="Arial" charset="0"/>
                    <a:cs typeface="Arial" charset="0"/>
                  </a:rPr>
                  <a:t>PP5</a:t>
                </a:r>
                <a:endParaRPr lang="en-US" sz="7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 rot="16200000">
                <a:off x="469115" y="1414380"/>
                <a:ext cx="883575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>
                    <a:latin typeface="Arial" charset="0"/>
                    <a:ea typeface="Arial" charset="0"/>
                    <a:cs typeface="Arial" charset="0"/>
                  </a:rPr>
                  <a:t>Expression (</a:t>
                </a:r>
                <a:r>
                  <a:rPr lang="en-US" sz="700" b="1" dirty="0" err="1" smtClean="0">
                    <a:latin typeface="Arial" charset="0"/>
                    <a:ea typeface="Arial" charset="0"/>
                    <a:cs typeface="Arial" charset="0"/>
                  </a:rPr>
                  <a:t>a.u</a:t>
                </a:r>
                <a:r>
                  <a:rPr lang="en-US" sz="700" b="1" dirty="0" smtClean="0">
                    <a:latin typeface="Arial" charset="0"/>
                    <a:ea typeface="Arial" charset="0"/>
                    <a:cs typeface="Arial" charset="0"/>
                  </a:rPr>
                  <a:t>)</a:t>
                </a:r>
                <a:endParaRPr lang="en-US" sz="7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1281020" y="1989696"/>
                <a:ext cx="3145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dirty="0" smtClean="0">
                    <a:latin typeface="Arial" charset="0"/>
                    <a:ea typeface="Arial" charset="0"/>
                    <a:cs typeface="Arial" charset="0"/>
                  </a:rPr>
                  <a:t>2m</a:t>
                </a:r>
                <a:endParaRPr lang="en-US" sz="7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1682582" y="1989696"/>
                <a:ext cx="314510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700" b="1" smtClean="0">
                    <a:latin typeface="Arial" charset="0"/>
                    <a:ea typeface="Arial" charset="0"/>
                    <a:cs typeface="Arial" charset="0"/>
                  </a:rPr>
                  <a:t>6m</a:t>
                </a:r>
                <a:endParaRPr lang="en-US" sz="7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43" name="Straight Connector 142"/>
              <p:cNvCxnSpPr/>
              <p:nvPr/>
            </p:nvCxnSpPr>
            <p:spPr>
              <a:xfrm>
                <a:off x="1731373" y="2015402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/>
              <p:cNvCxnSpPr/>
              <p:nvPr/>
            </p:nvCxnSpPr>
            <p:spPr>
              <a:xfrm>
                <a:off x="1333804" y="2015716"/>
                <a:ext cx="21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5" name="TextBox 144"/>
              <p:cNvSpPr txBox="1"/>
              <p:nvPr/>
            </p:nvSpPr>
            <p:spPr>
              <a:xfrm>
                <a:off x="1771718" y="1170018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800" b="1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231760" y="2263453"/>
                <a:ext cx="57150" cy="457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800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1581525" y="2263453"/>
                <a:ext cx="57150" cy="457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800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1253338" y="2193979"/>
                <a:ext cx="3032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600" dirty="0" smtClean="0">
                    <a:latin typeface="Arial" charset="0"/>
                    <a:ea typeface="Arial" charset="0"/>
                    <a:cs typeface="Arial" charset="0"/>
                  </a:rPr>
                  <a:t>WT</a:t>
                </a:r>
                <a:endParaRPr lang="es-E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1603103" y="2193979"/>
                <a:ext cx="4475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600" dirty="0" smtClean="0">
                    <a:latin typeface="Arial" charset="0"/>
                    <a:ea typeface="Arial" charset="0"/>
                    <a:cs typeface="Arial" charset="0"/>
                  </a:rPr>
                  <a:t>Tg2576</a:t>
                </a:r>
                <a:endParaRPr lang="es-ES" sz="6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802991" y="490669"/>
                <a:ext cx="2680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 smtClean="0">
                    <a:latin typeface="Arial" charset="0"/>
                    <a:ea typeface="Arial" charset="0"/>
                    <a:cs typeface="Arial" charset="0"/>
                  </a:rPr>
                  <a:t>A</a:t>
                </a:r>
                <a:endParaRPr lang="en-US" sz="9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59" name="Straight Connector 158"/>
              <p:cNvCxnSpPr/>
              <p:nvPr/>
            </p:nvCxnSpPr>
            <p:spPr>
              <a:xfrm>
                <a:off x="1306038" y="728900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1637815" y="730650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1" name="TextBox 160"/>
              <p:cNvSpPr txBox="1"/>
              <p:nvPr/>
            </p:nvSpPr>
            <p:spPr>
              <a:xfrm>
                <a:off x="1280221" y="565170"/>
                <a:ext cx="3032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i="1" dirty="0" smtClean="0">
                    <a:latin typeface="Arial" charset="0"/>
                    <a:ea typeface="Arial" charset="0"/>
                    <a:cs typeface="Arial" charset="0"/>
                  </a:rPr>
                  <a:t>WT</a:t>
                </a:r>
                <a:endParaRPr lang="en-US" sz="600" i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2" name="TextBox 161"/>
              <p:cNvSpPr txBox="1"/>
              <p:nvPr/>
            </p:nvSpPr>
            <p:spPr>
              <a:xfrm>
                <a:off x="1517538" y="565746"/>
                <a:ext cx="45076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i="1" smtClean="0">
                    <a:latin typeface="Arial" charset="0"/>
                    <a:ea typeface="Arial" charset="0"/>
                    <a:cs typeface="Arial" charset="0"/>
                  </a:rPr>
                  <a:t>Tg2576</a:t>
                </a:r>
                <a:endParaRPr lang="en-US" sz="600" i="1">
                  <a:latin typeface="Arial" charset="0"/>
                  <a:ea typeface="Arial" charset="0"/>
                  <a:cs typeface="Arial" charset="0"/>
                </a:endParaRPr>
              </a:p>
            </p:txBody>
          </p:sp>
          <p:cxnSp>
            <p:nvCxnSpPr>
              <p:cNvPr id="163" name="Straight Connector 162"/>
              <p:cNvCxnSpPr/>
              <p:nvPr/>
            </p:nvCxnSpPr>
            <p:spPr>
              <a:xfrm>
                <a:off x="1344812" y="573563"/>
                <a:ext cx="468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TextBox 163"/>
              <p:cNvSpPr txBox="1"/>
              <p:nvPr/>
            </p:nvSpPr>
            <p:spPr>
              <a:xfrm>
                <a:off x="1338061" y="416444"/>
                <a:ext cx="502061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i="1" dirty="0" smtClean="0">
                    <a:latin typeface="Arial" charset="0"/>
                    <a:ea typeface="Arial" charset="0"/>
                    <a:cs typeface="Arial" charset="0"/>
                  </a:rPr>
                  <a:t>6 months</a:t>
                </a:r>
                <a:endParaRPr lang="en-US" sz="600" i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1763815" y="994561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b="1" smtClean="0">
                    <a:latin typeface="Arial" charset="0"/>
                    <a:ea typeface="Arial" charset="0"/>
                    <a:cs typeface="Arial" charset="0"/>
                  </a:rPr>
                  <a:t>**</a:t>
                </a:r>
                <a:endParaRPr lang="en-US" sz="800" b="1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709774" y="2651005"/>
              <a:ext cx="4864927" cy="5246985"/>
              <a:chOff x="709774" y="2651005"/>
              <a:chExt cx="4864927" cy="524698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709774" y="2755558"/>
                <a:ext cx="4864927" cy="5142432"/>
                <a:chOff x="518967" y="307601"/>
                <a:chExt cx="4864927" cy="5142432"/>
              </a:xfrm>
            </p:grpSpPr>
            <p:graphicFrame>
              <p:nvGraphicFramePr>
                <p:cNvPr id="4" name="Gráfico 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475179163"/>
                    </p:ext>
                  </p:extLst>
                </p:nvPr>
              </p:nvGraphicFramePr>
              <p:xfrm>
                <a:off x="1383174" y="2518986"/>
                <a:ext cx="1224160" cy="1129087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graphicFrame>
              <p:nvGraphicFramePr>
                <p:cNvPr id="5" name="Gráfico 2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637487926"/>
                    </p:ext>
                  </p:extLst>
                </p:nvPr>
              </p:nvGraphicFramePr>
              <p:xfrm>
                <a:off x="4103600" y="2515380"/>
                <a:ext cx="1152241" cy="112951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  <p:sp>
              <p:nvSpPr>
                <p:cNvPr id="6" name="TextBox 5"/>
                <p:cNvSpPr txBox="1"/>
                <p:nvPr/>
              </p:nvSpPr>
              <p:spPr>
                <a:xfrm>
                  <a:off x="561820" y="2348594"/>
                  <a:ext cx="46358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pPKC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aphicFrame>
              <p:nvGraphicFramePr>
                <p:cNvPr id="8" name="Gráfico 3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463657399"/>
                    </p:ext>
                  </p:extLst>
                </p:nvPr>
              </p:nvGraphicFramePr>
              <p:xfrm>
                <a:off x="1425771" y="828526"/>
                <a:ext cx="1184767" cy="11290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7"/>
                </a:graphicData>
              </a:graphic>
            </p:graphicFrame>
            <p:graphicFrame>
              <p:nvGraphicFramePr>
                <p:cNvPr id="9" name="Gráfico 4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619233677"/>
                    </p:ext>
                  </p:extLst>
                </p:nvPr>
              </p:nvGraphicFramePr>
              <p:xfrm>
                <a:off x="4136725" y="773653"/>
                <a:ext cx="1083143" cy="11290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8"/>
                </a:graphicData>
              </a:graphic>
            </p:graphicFrame>
            <p:sp>
              <p:nvSpPr>
                <p:cNvPr id="10" name="TextBox 9"/>
                <p:cNvSpPr txBox="1"/>
                <p:nvPr/>
              </p:nvSpPr>
              <p:spPr>
                <a:xfrm>
                  <a:off x="537995" y="615507"/>
                  <a:ext cx="52129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pPDK1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3274554" y="615507"/>
                  <a:ext cx="4587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PDK1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pSp>
              <p:nvGrpSpPr>
                <p:cNvPr id="18" name="Group 17"/>
                <p:cNvGrpSpPr/>
                <p:nvPr/>
              </p:nvGrpSpPr>
              <p:grpSpPr>
                <a:xfrm>
                  <a:off x="781885" y="1134712"/>
                  <a:ext cx="345706" cy="200055"/>
                  <a:chOff x="1574945" y="1685040"/>
                  <a:chExt cx="345706" cy="200055"/>
                </a:xfrm>
              </p:grpSpPr>
              <p:sp>
                <p:nvSpPr>
                  <p:cNvPr id="19" name="Rectangle 18"/>
                  <p:cNvSpPr/>
                  <p:nvPr/>
                </p:nvSpPr>
                <p:spPr>
                  <a:xfrm>
                    <a:off x="1574945" y="1787519"/>
                    <a:ext cx="5715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1596523" y="1685040"/>
                    <a:ext cx="32412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WT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21" name="Group 20"/>
                <p:cNvGrpSpPr/>
                <p:nvPr/>
              </p:nvGrpSpPr>
              <p:grpSpPr>
                <a:xfrm>
                  <a:off x="783952" y="1268963"/>
                  <a:ext cx="509212" cy="200055"/>
                  <a:chOff x="1924710" y="1690382"/>
                  <a:chExt cx="509212" cy="200055"/>
                </a:xfrm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1924710" y="1781151"/>
                    <a:ext cx="571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23" name="TextBox 22"/>
                  <p:cNvSpPr txBox="1"/>
                  <p:nvPr/>
                </p:nvSpPr>
                <p:spPr>
                  <a:xfrm>
                    <a:off x="1946288" y="1690382"/>
                    <a:ext cx="487634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Tg2576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1059292" y="607157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>
                  <a:off x="1451353" y="607157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/>
                <p:cNvSpPr txBox="1"/>
                <p:nvPr/>
              </p:nvSpPr>
              <p:spPr>
                <a:xfrm>
                  <a:off x="1039810" y="314070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322773" y="314070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926910" y="605021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323071" y="605021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1899228" y="311934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2198591" y="311934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 rot="16200000">
                  <a:off x="910157" y="1279895"/>
                  <a:ext cx="9861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Expression (</a:t>
                  </a:r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a.u</a:t>
                  </a:r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1719964" y="1810026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2109225" y="1810026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41" name="Straight Connector 40"/>
                <p:cNvCxnSpPr/>
                <p:nvPr/>
              </p:nvCxnSpPr>
              <p:spPr>
                <a:xfrm>
                  <a:off x="2163524" y="1839832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>
                <a:xfrm>
                  <a:off x="1779664" y="1840146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4413860" y="1752456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749814" y="1752456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4804113" y="1782262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>
                  <a:off x="4473560" y="1782576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47" name="Imagen 3"/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45202" t="8585" r="34620" b="53077"/>
                <a:stretch/>
              </p:blipFill>
              <p:spPr>
                <a:xfrm>
                  <a:off x="1864768" y="650488"/>
                  <a:ext cx="836491" cy="155577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pic>
              <p:nvPicPr>
                <p:cNvPr id="48" name="Imagen 4"/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44144" t="12404" r="36187" b="44448"/>
                <a:stretch/>
              </p:blipFill>
              <p:spPr>
                <a:xfrm>
                  <a:off x="4528061" y="648437"/>
                  <a:ext cx="783186" cy="159677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pic>
              <p:nvPicPr>
                <p:cNvPr id="49" name="Imagen 3"/>
                <p:cNvPicPr>
                  <a:picLocks noChangeAspect="1"/>
                </p:cNvPicPr>
                <p:nvPr/>
              </p:nvPicPr>
              <p:blipFill rotWithShape="1">
                <a:blip r:embed="rId9"/>
                <a:srcRect l="11715" t="8585" r="69239" b="53077"/>
                <a:stretch/>
              </p:blipFill>
              <p:spPr>
                <a:xfrm>
                  <a:off x="1015211" y="654588"/>
                  <a:ext cx="789582" cy="155577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</p:pic>
            <p:pic>
              <p:nvPicPr>
                <p:cNvPr id="50" name="Imagen 4"/>
                <p:cNvPicPr>
                  <a:picLocks noChangeAspect="1"/>
                </p:cNvPicPr>
                <p:nvPr/>
              </p:nvPicPr>
              <p:blipFill rotWithShape="1">
                <a:blip r:embed="rId10"/>
                <a:srcRect l="11683" t="6977" r="69991" b="49386"/>
                <a:stretch/>
              </p:blipFill>
              <p:spPr>
                <a:xfrm>
                  <a:off x="3699612" y="646388"/>
                  <a:ext cx="783186" cy="159677"/>
                </a:xfrm>
                <a:prstGeom prst="rect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</p:pic>
            <p:grpSp>
              <p:nvGrpSpPr>
                <p:cNvPr id="51" name="Group 50"/>
                <p:cNvGrpSpPr/>
                <p:nvPr/>
              </p:nvGrpSpPr>
              <p:grpSpPr>
                <a:xfrm>
                  <a:off x="3486562" y="1106827"/>
                  <a:ext cx="345706" cy="200055"/>
                  <a:chOff x="1574945" y="1685040"/>
                  <a:chExt cx="345706" cy="200055"/>
                </a:xfrm>
              </p:grpSpPr>
              <p:sp>
                <p:nvSpPr>
                  <p:cNvPr id="52" name="Rectangle 51"/>
                  <p:cNvSpPr/>
                  <p:nvPr/>
                </p:nvSpPr>
                <p:spPr>
                  <a:xfrm>
                    <a:off x="1574945" y="1787519"/>
                    <a:ext cx="5715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1596523" y="1685040"/>
                    <a:ext cx="32412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WT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3488629" y="1241078"/>
                  <a:ext cx="509212" cy="200055"/>
                  <a:chOff x="1924710" y="1690382"/>
                  <a:chExt cx="509212" cy="200055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1924710" y="1781151"/>
                    <a:ext cx="571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1946288" y="1690382"/>
                    <a:ext cx="487634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Tg2576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57" name="TextBox 56"/>
                <p:cNvSpPr txBox="1"/>
                <p:nvPr/>
              </p:nvSpPr>
              <p:spPr>
                <a:xfrm rot="16200000">
                  <a:off x="3614834" y="1252010"/>
                  <a:ext cx="9861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Expression (</a:t>
                  </a:r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a.u</a:t>
                  </a:r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3753264" y="602824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4145325" y="602824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TextBox 59"/>
                <p:cNvSpPr txBox="1"/>
                <p:nvPr/>
              </p:nvSpPr>
              <p:spPr>
                <a:xfrm>
                  <a:off x="3733782" y="309737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4016745" y="309737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62" name="Straight Connector 61"/>
                <p:cNvCxnSpPr/>
                <p:nvPr/>
              </p:nvCxnSpPr>
              <p:spPr>
                <a:xfrm>
                  <a:off x="4571680" y="600688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4967841" y="600688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4" name="TextBox 63"/>
                <p:cNvSpPr txBox="1"/>
                <p:nvPr/>
              </p:nvSpPr>
              <p:spPr>
                <a:xfrm>
                  <a:off x="4543998" y="307601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4843361" y="307601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3326814" y="2348594"/>
                  <a:ext cx="40107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PKC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1059292" y="2330008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/>
                <p:cNvCxnSpPr/>
                <p:nvPr/>
              </p:nvCxnSpPr>
              <p:spPr>
                <a:xfrm>
                  <a:off x="1451353" y="2330008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TextBox 68"/>
                <p:cNvSpPr txBox="1"/>
                <p:nvPr/>
              </p:nvSpPr>
              <p:spPr>
                <a:xfrm>
                  <a:off x="1039810" y="2036921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1322773" y="2036921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71" name="Straight Connector 70"/>
                <p:cNvCxnSpPr/>
                <p:nvPr/>
              </p:nvCxnSpPr>
              <p:spPr>
                <a:xfrm>
                  <a:off x="1926910" y="2327872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>
                  <a:off x="2323071" y="2327872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Box 72"/>
                <p:cNvSpPr txBox="1"/>
                <p:nvPr/>
              </p:nvSpPr>
              <p:spPr>
                <a:xfrm>
                  <a:off x="1899228" y="2034785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2198591" y="2034785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3753264" y="2325675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145325" y="2325675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TextBox 76"/>
                <p:cNvSpPr txBox="1"/>
                <p:nvPr/>
              </p:nvSpPr>
              <p:spPr>
                <a:xfrm>
                  <a:off x="3733782" y="2032588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4016745" y="2032588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4571680" y="2323539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4967841" y="2323539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" name="TextBox 80"/>
                <p:cNvSpPr txBox="1"/>
                <p:nvPr/>
              </p:nvSpPr>
              <p:spPr>
                <a:xfrm>
                  <a:off x="4543998" y="2030452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4843361" y="2030452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pSp>
              <p:nvGrpSpPr>
                <p:cNvPr id="83" name="Group 82"/>
                <p:cNvGrpSpPr/>
                <p:nvPr/>
              </p:nvGrpSpPr>
              <p:grpSpPr>
                <a:xfrm>
                  <a:off x="779214" y="2864792"/>
                  <a:ext cx="345706" cy="200055"/>
                  <a:chOff x="1574945" y="1685040"/>
                  <a:chExt cx="345706" cy="200055"/>
                </a:xfrm>
              </p:grpSpPr>
              <p:sp>
                <p:nvSpPr>
                  <p:cNvPr id="84" name="Rectangle 83"/>
                  <p:cNvSpPr/>
                  <p:nvPr/>
                </p:nvSpPr>
                <p:spPr>
                  <a:xfrm>
                    <a:off x="1574945" y="1787519"/>
                    <a:ext cx="5715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85" name="TextBox 84"/>
                  <p:cNvSpPr txBox="1"/>
                  <p:nvPr/>
                </p:nvSpPr>
                <p:spPr>
                  <a:xfrm>
                    <a:off x="1596523" y="1685040"/>
                    <a:ext cx="32412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WT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781281" y="2999043"/>
                  <a:ext cx="509212" cy="200055"/>
                  <a:chOff x="1924710" y="1690382"/>
                  <a:chExt cx="509212" cy="200055"/>
                </a:xfrm>
              </p:grpSpPr>
              <p:sp>
                <p:nvSpPr>
                  <p:cNvPr id="87" name="Rectangle 86"/>
                  <p:cNvSpPr/>
                  <p:nvPr/>
                </p:nvSpPr>
                <p:spPr>
                  <a:xfrm>
                    <a:off x="1924710" y="1781151"/>
                    <a:ext cx="571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1946288" y="1690382"/>
                    <a:ext cx="487634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Tg2576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89" name="Group 88"/>
                <p:cNvGrpSpPr/>
                <p:nvPr/>
              </p:nvGrpSpPr>
              <p:grpSpPr>
                <a:xfrm>
                  <a:off x="3473179" y="2864792"/>
                  <a:ext cx="345706" cy="200055"/>
                  <a:chOff x="1574945" y="1685040"/>
                  <a:chExt cx="345706" cy="200055"/>
                </a:xfrm>
              </p:grpSpPr>
              <p:sp>
                <p:nvSpPr>
                  <p:cNvPr id="90" name="Rectangle 89"/>
                  <p:cNvSpPr/>
                  <p:nvPr/>
                </p:nvSpPr>
                <p:spPr>
                  <a:xfrm>
                    <a:off x="1574945" y="1787519"/>
                    <a:ext cx="5715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1596523" y="1685040"/>
                    <a:ext cx="32412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WT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92" name="Group 91"/>
                <p:cNvGrpSpPr/>
                <p:nvPr/>
              </p:nvGrpSpPr>
              <p:grpSpPr>
                <a:xfrm>
                  <a:off x="3475246" y="2999043"/>
                  <a:ext cx="509212" cy="200055"/>
                  <a:chOff x="1924710" y="1690382"/>
                  <a:chExt cx="509212" cy="200055"/>
                </a:xfrm>
              </p:grpSpPr>
              <p:sp>
                <p:nvSpPr>
                  <p:cNvPr id="93" name="Rectangle 92"/>
                  <p:cNvSpPr/>
                  <p:nvPr/>
                </p:nvSpPr>
                <p:spPr>
                  <a:xfrm>
                    <a:off x="1924710" y="1781151"/>
                    <a:ext cx="571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94" name="TextBox 93"/>
                  <p:cNvSpPr txBox="1"/>
                  <p:nvPr/>
                </p:nvSpPr>
                <p:spPr>
                  <a:xfrm>
                    <a:off x="1946288" y="1690382"/>
                    <a:ext cx="487634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Tg2576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pic>
              <p:nvPicPr>
                <p:cNvPr id="95" name="Imagen 3"/>
                <p:cNvPicPr>
                  <a:picLocks noChangeAspect="1"/>
                </p:cNvPicPr>
                <p:nvPr/>
              </p:nvPicPr>
              <p:blipFill rotWithShape="1">
                <a:blip r:embed="rId11"/>
                <a:srcRect l="42629" t="37429" r="38673" b="35482"/>
                <a:stretch/>
              </p:blipFill>
              <p:spPr>
                <a:xfrm>
                  <a:off x="1008449" y="2386897"/>
                  <a:ext cx="789582" cy="158208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pic>
              <p:nvPicPr>
                <p:cNvPr id="96" name="Imagen 4"/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46879" t="36550" r="33333" b="35954"/>
                <a:stretch/>
              </p:blipFill>
              <p:spPr>
                <a:xfrm>
                  <a:off x="4539693" y="2382036"/>
                  <a:ext cx="811889" cy="154697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grpSp>
              <p:nvGrpSpPr>
                <p:cNvPr id="100" name="Group 99"/>
                <p:cNvGrpSpPr/>
                <p:nvPr/>
              </p:nvGrpSpPr>
              <p:grpSpPr>
                <a:xfrm>
                  <a:off x="1863306" y="2386725"/>
                  <a:ext cx="837953" cy="158208"/>
                  <a:chOff x="5020113" y="3891326"/>
                  <a:chExt cx="860774" cy="241926"/>
                </a:xfrm>
              </p:grpSpPr>
              <p:pic>
                <p:nvPicPr>
                  <p:cNvPr id="97" name="Imagen 3"/>
                  <p:cNvPicPr>
                    <a:picLocks noChangeAspect="1"/>
                  </p:cNvPicPr>
                  <p:nvPr/>
                </p:nvPicPr>
                <p:blipFill rotWithShape="1">
                  <a:blip r:embed="rId11"/>
                  <a:srcRect l="20438" t="35691" r="66054" b="35964"/>
                  <a:stretch/>
                </p:blipFill>
                <p:spPr>
                  <a:xfrm>
                    <a:off x="5255841" y="3891326"/>
                    <a:ext cx="625046" cy="241926"/>
                  </a:xfrm>
                  <a:prstGeom prst="rect">
                    <a:avLst/>
                  </a:prstGeom>
                </p:spPr>
              </p:pic>
              <p:pic>
                <p:nvPicPr>
                  <p:cNvPr id="98" name="Imagen 3"/>
                  <p:cNvPicPr>
                    <a:picLocks noChangeAspect="1"/>
                  </p:cNvPicPr>
                  <p:nvPr/>
                </p:nvPicPr>
                <p:blipFill rotWithShape="1">
                  <a:blip r:embed="rId11"/>
                  <a:srcRect l="10885" t="35691" r="84021" b="35964"/>
                  <a:stretch/>
                </p:blipFill>
                <p:spPr>
                  <a:xfrm>
                    <a:off x="5020114" y="3891326"/>
                    <a:ext cx="235728" cy="241926"/>
                  </a:xfrm>
                  <a:prstGeom prst="rect">
                    <a:avLst/>
                  </a:prstGeom>
                </p:spPr>
              </p:pic>
              <p:sp>
                <p:nvSpPr>
                  <p:cNvPr id="2" name="Rectangle 1"/>
                  <p:cNvSpPr/>
                  <p:nvPr/>
                </p:nvSpPr>
                <p:spPr>
                  <a:xfrm>
                    <a:off x="5020113" y="3891326"/>
                    <a:ext cx="860774" cy="241926"/>
                  </a:xfrm>
                  <a:prstGeom prst="rect">
                    <a:avLst/>
                  </a:prstGeom>
                  <a:no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01" name="TextBox 100"/>
                <p:cNvSpPr txBox="1"/>
                <p:nvPr/>
              </p:nvSpPr>
              <p:spPr>
                <a:xfrm rot="16200000">
                  <a:off x="856980" y="2965219"/>
                  <a:ext cx="9861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Expression (</a:t>
                  </a:r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a.u</a:t>
                  </a:r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 rot="16200000">
                  <a:off x="3583749" y="2965218"/>
                  <a:ext cx="9861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Expression (</a:t>
                  </a:r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a.u</a:t>
                  </a:r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1704443" y="3478952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2093704" y="3478952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105" name="Straight Connector 104"/>
                <p:cNvCxnSpPr/>
                <p:nvPr/>
              </p:nvCxnSpPr>
              <p:spPr>
                <a:xfrm>
                  <a:off x="2148003" y="3508758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>
                  <a:off x="1764143" y="3509072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7" name="TextBox 106"/>
                <p:cNvSpPr txBox="1"/>
                <p:nvPr/>
              </p:nvSpPr>
              <p:spPr>
                <a:xfrm>
                  <a:off x="4389287" y="3478952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4778548" y="3478952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4832847" y="3508758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/>
                <p:cNvCxnSpPr/>
                <p:nvPr/>
              </p:nvCxnSpPr>
              <p:spPr>
                <a:xfrm>
                  <a:off x="4448987" y="3509072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1" name="Imagen 4"/>
                <p:cNvPicPr>
                  <a:picLocks noChangeAspect="1"/>
                </p:cNvPicPr>
                <p:nvPr/>
              </p:nvPicPr>
              <p:blipFill rotWithShape="1">
                <a:blip r:embed="rId12"/>
                <a:srcRect l="19295" t="36550" r="61917" b="35954"/>
                <a:stretch/>
              </p:blipFill>
              <p:spPr>
                <a:xfrm>
                  <a:off x="3710920" y="2382457"/>
                  <a:ext cx="790908" cy="154276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sp>
              <p:nvSpPr>
                <p:cNvPr id="112" name="TextBox 111"/>
                <p:cNvSpPr txBox="1"/>
                <p:nvPr/>
              </p:nvSpPr>
              <p:spPr>
                <a:xfrm>
                  <a:off x="518967" y="4088846"/>
                  <a:ext cx="527709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b="1" dirty="0" err="1" smtClean="0">
                      <a:latin typeface="Arial" charset="0"/>
                      <a:ea typeface="Arial" charset="0"/>
                      <a:cs typeface="Arial" charset="0"/>
                    </a:rPr>
                    <a:t>pFAK</a:t>
                  </a:r>
                  <a:endParaRPr lang="en-US" sz="10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aphicFrame>
              <p:nvGraphicFramePr>
                <p:cNvPr id="113" name="Gráfico 1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547634555"/>
                    </p:ext>
                  </p:extLst>
                </p:nvPr>
              </p:nvGraphicFramePr>
              <p:xfrm>
                <a:off x="1383174" y="4270763"/>
                <a:ext cx="1247283" cy="11290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3"/>
                </a:graphicData>
              </a:graphic>
            </p:graphicFrame>
            <p:sp>
              <p:nvSpPr>
                <p:cNvPr id="114" name="TextBox 113"/>
                <p:cNvSpPr txBox="1"/>
                <p:nvPr/>
              </p:nvSpPr>
              <p:spPr>
                <a:xfrm>
                  <a:off x="1700864" y="5234589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2090125" y="5234589"/>
                  <a:ext cx="3337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116" name="Straight Connector 115"/>
                <p:cNvCxnSpPr/>
                <p:nvPr/>
              </p:nvCxnSpPr>
              <p:spPr>
                <a:xfrm>
                  <a:off x="2144424" y="5264395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/>
                <p:cNvCxnSpPr/>
                <p:nvPr/>
              </p:nvCxnSpPr>
              <p:spPr>
                <a:xfrm>
                  <a:off x="1760564" y="5264709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TextBox 117"/>
                <p:cNvSpPr txBox="1"/>
                <p:nvPr/>
              </p:nvSpPr>
              <p:spPr>
                <a:xfrm rot="16200000">
                  <a:off x="860373" y="4761105"/>
                  <a:ext cx="98616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Expression (</a:t>
                  </a:r>
                  <a:r>
                    <a:rPr lang="en-US" sz="800" b="1" dirty="0" err="1" smtClean="0">
                      <a:latin typeface="Arial" charset="0"/>
                      <a:ea typeface="Arial" charset="0"/>
                      <a:cs typeface="Arial" charset="0"/>
                    </a:rPr>
                    <a:t>a.u</a:t>
                  </a:r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)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pic>
              <p:nvPicPr>
                <p:cNvPr id="119" name="Imagen 5"/>
                <p:cNvPicPr>
                  <a:picLocks noChangeAspect="1"/>
                </p:cNvPicPr>
                <p:nvPr/>
              </p:nvPicPr>
              <p:blipFill rotWithShape="1">
                <a:blip r:embed="rId14">
                  <a:extLst>
                    <a:ext uri="{BEBA8EAE-BF5A-486C-A8C5-ECC9F3942E4B}">
                      <a14:imgProps xmlns:a14="http://schemas.microsoft.com/office/drawing/2010/main">
                        <a14:imgLayer r:embed="rId15">
                          <a14:imgEffect>
                            <a14:brightnessContrast bright="23000"/>
                          </a14:imgEffect>
                        </a14:imgLayer>
                      </a14:imgProps>
                    </a:ext>
                  </a:extLst>
                </a:blip>
                <a:srcRect l="52535" t="23224" r="26959" b="50476"/>
                <a:stretch/>
              </p:blipFill>
              <p:spPr>
                <a:xfrm>
                  <a:off x="1861721" y="4156815"/>
                  <a:ext cx="784603" cy="155566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pic>
              <p:nvPicPr>
                <p:cNvPr id="120" name="Imagen 5"/>
                <p:cNvPicPr>
                  <a:picLocks noChangeAspect="1"/>
                </p:cNvPicPr>
                <p:nvPr/>
              </p:nvPicPr>
              <p:blipFill rotWithShape="1">
                <a:blip r:embed="rId16"/>
                <a:srcRect l="11998" t="23224" r="68079" b="50476"/>
                <a:stretch/>
              </p:blipFill>
              <p:spPr>
                <a:xfrm>
                  <a:off x="1010884" y="4156641"/>
                  <a:ext cx="787147" cy="155566"/>
                </a:xfrm>
                <a:prstGeom prst="rect">
                  <a:avLst/>
                </a:prstGeom>
                <a:ln w="6350">
                  <a:solidFill>
                    <a:schemeClr val="tx1"/>
                  </a:solidFill>
                </a:ln>
              </p:spPr>
            </p:pic>
            <p:cxnSp>
              <p:nvCxnSpPr>
                <p:cNvPr id="121" name="Straight Connector 120"/>
                <p:cNvCxnSpPr/>
                <p:nvPr/>
              </p:nvCxnSpPr>
              <p:spPr>
                <a:xfrm>
                  <a:off x="1044890" y="4114265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>
                  <a:off x="1436951" y="4114265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3" name="TextBox 122"/>
                <p:cNvSpPr txBox="1"/>
                <p:nvPr/>
              </p:nvSpPr>
              <p:spPr>
                <a:xfrm>
                  <a:off x="1025408" y="3821178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1308371" y="3821178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2m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1912508" y="4112129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>
                  <a:off x="2308669" y="4112129"/>
                  <a:ext cx="28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TextBox 126"/>
                <p:cNvSpPr txBox="1"/>
                <p:nvPr/>
              </p:nvSpPr>
              <p:spPr>
                <a:xfrm>
                  <a:off x="1884826" y="3819042"/>
                  <a:ext cx="34336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WT</a:t>
                  </a:r>
                </a:p>
                <a:p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2184189" y="3819042"/>
                  <a:ext cx="540533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Tg2576</a:t>
                  </a:r>
                </a:p>
                <a:p>
                  <a:pPr algn="ctr"/>
                  <a:r>
                    <a:rPr lang="en-US" sz="800" b="1" dirty="0" smtClean="0">
                      <a:latin typeface="Arial" charset="0"/>
                      <a:ea typeface="Arial" charset="0"/>
                      <a:cs typeface="Arial" charset="0"/>
                    </a:rPr>
                    <a:t>6m</a:t>
                  </a:r>
                  <a:endParaRPr lang="en-US" sz="800" b="1" dirty="0">
                    <a:latin typeface="Arial" charset="0"/>
                    <a:ea typeface="Arial" charset="0"/>
                    <a:cs typeface="Arial" charset="0"/>
                  </a:endParaRPr>
                </a:p>
              </p:txBody>
            </p:sp>
            <p:grpSp>
              <p:nvGrpSpPr>
                <p:cNvPr id="129" name="Group 128"/>
                <p:cNvGrpSpPr/>
                <p:nvPr/>
              </p:nvGrpSpPr>
              <p:grpSpPr>
                <a:xfrm>
                  <a:off x="783540" y="4699089"/>
                  <a:ext cx="345706" cy="200055"/>
                  <a:chOff x="1574945" y="1685040"/>
                  <a:chExt cx="345706" cy="200055"/>
                </a:xfrm>
              </p:grpSpPr>
              <p:sp>
                <p:nvSpPr>
                  <p:cNvPr id="130" name="Rectangle 129"/>
                  <p:cNvSpPr/>
                  <p:nvPr/>
                </p:nvSpPr>
                <p:spPr>
                  <a:xfrm>
                    <a:off x="1574945" y="1787519"/>
                    <a:ext cx="5715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1596523" y="1685040"/>
                    <a:ext cx="324128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WT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  <p:grpSp>
              <p:nvGrpSpPr>
                <p:cNvPr id="132" name="Group 131"/>
                <p:cNvGrpSpPr/>
                <p:nvPr/>
              </p:nvGrpSpPr>
              <p:grpSpPr>
                <a:xfrm>
                  <a:off x="785607" y="4833340"/>
                  <a:ext cx="509212" cy="200055"/>
                  <a:chOff x="1924710" y="1690382"/>
                  <a:chExt cx="509212" cy="200055"/>
                </a:xfrm>
              </p:grpSpPr>
              <p:sp>
                <p:nvSpPr>
                  <p:cNvPr id="133" name="Rectangle 132"/>
                  <p:cNvSpPr/>
                  <p:nvPr/>
                </p:nvSpPr>
                <p:spPr>
                  <a:xfrm>
                    <a:off x="1924710" y="1781151"/>
                    <a:ext cx="5715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ES" sz="800"/>
                  </a:p>
                </p:txBody>
              </p:sp>
              <p:sp>
                <p:nvSpPr>
                  <p:cNvPr id="134" name="TextBox 133"/>
                  <p:cNvSpPr txBox="1"/>
                  <p:nvPr/>
                </p:nvSpPr>
                <p:spPr>
                  <a:xfrm>
                    <a:off x="1946288" y="1690382"/>
                    <a:ext cx="487634" cy="20005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ES" sz="700" dirty="0" smtClean="0">
                        <a:latin typeface="Arial" charset="0"/>
                        <a:ea typeface="Arial" charset="0"/>
                        <a:cs typeface="Arial" charset="0"/>
                      </a:rPr>
                      <a:t>Tg2576</a:t>
                    </a:r>
                    <a:endParaRPr lang="es-ES" sz="700" dirty="0">
                      <a:latin typeface="Arial" charset="0"/>
                      <a:ea typeface="Arial" charset="0"/>
                      <a:cs typeface="Arial" charset="0"/>
                    </a:endParaRPr>
                  </a:p>
                </p:txBody>
              </p:sp>
            </p:grpSp>
          </p:grpSp>
          <p:sp>
            <p:nvSpPr>
              <p:cNvPr id="166" name="TextBox 165"/>
              <p:cNvSpPr txBox="1"/>
              <p:nvPr/>
            </p:nvSpPr>
            <p:spPr>
              <a:xfrm>
                <a:off x="810875" y="2651005"/>
                <a:ext cx="26802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smtClean="0">
                    <a:latin typeface="Arial" charset="0"/>
                    <a:ea typeface="Arial" charset="0"/>
                    <a:cs typeface="Arial" charset="0"/>
                  </a:rPr>
                  <a:t>B</a:t>
                </a:r>
                <a:endParaRPr lang="en-US" sz="900" b="1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7764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57" y="8544875"/>
            <a:ext cx="15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Supp. Figure 3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" y="1524000"/>
            <a:ext cx="5961888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867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32657" y="8544875"/>
            <a:ext cx="1536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Supp. Figure 4</a:t>
            </a:r>
            <a:endParaRPr lang="en-US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840" y="1089297"/>
            <a:ext cx="4501606" cy="679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7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15171</TotalTime>
  <Words>155</Words>
  <Application>Microsoft Macintosh PowerPoint</Application>
  <PresentationFormat>On-screen Show (4:3)</PresentationFormat>
  <Paragraphs>107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Quique</dc:creator>
  <cp:lastModifiedBy>ENRIQUE SANTAMARIA</cp:lastModifiedBy>
  <cp:revision>839</cp:revision>
  <cp:lastPrinted>2018-09-28T09:46:15Z</cp:lastPrinted>
  <dcterms:created xsi:type="dcterms:W3CDTF">2015-07-22T08:36:15Z</dcterms:created>
  <dcterms:modified xsi:type="dcterms:W3CDTF">2019-05-22T10:12:59Z</dcterms:modified>
</cp:coreProperties>
</file>