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5759">
          <p15:clr>
            <a:srgbClr val="A4A3A4"/>
          </p15:clr>
        </p15:guide>
        <p15:guide id="4" pos="43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70" autoAdjust="0"/>
    <p:restoredTop sz="94705" autoAdjust="0"/>
  </p:normalViewPr>
  <p:slideViewPr>
    <p:cSldViewPr>
      <p:cViewPr varScale="1">
        <p:scale>
          <a:sx n="65" d="100"/>
          <a:sy n="65" d="100"/>
        </p:scale>
        <p:origin x="-1560" y="-96"/>
      </p:cViewPr>
      <p:guideLst>
        <p:guide orient="horz" pos="2880"/>
        <p:guide orient="horz" pos="5759"/>
        <p:guide pos="2160"/>
        <p:guide pos="43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IFN-g_0310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'Plate 1 - Sheet1'!$R$53</c:f>
              <c:strCache>
                <c:ptCount val="1"/>
                <c:pt idx="0">
                  <c:v>103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8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'Plate 1 - Sheet1'!$T$54:$T$61</c:f>
                <c:numCache>
                  <c:formatCode>General</c:formatCode>
                  <c:ptCount val="8"/>
                  <c:pt idx="0">
                    <c:v>6.9076819767320996E-2</c:v>
                  </c:pt>
                  <c:pt idx="1">
                    <c:v>0.23929764038102799</c:v>
                  </c:pt>
                  <c:pt idx="2">
                    <c:v>0.10305283868229401</c:v>
                  </c:pt>
                  <c:pt idx="3">
                    <c:v>0.25087935481688101</c:v>
                  </c:pt>
                  <c:pt idx="4">
                    <c:v>0.16132420257029301</c:v>
                  </c:pt>
                  <c:pt idx="5">
                    <c:v>3.6963017437329097E-2</c:v>
                  </c:pt>
                  <c:pt idx="6">
                    <c:v>0.19927191182960199</c:v>
                  </c:pt>
                  <c:pt idx="7">
                    <c:v>0.22487779862646401</c:v>
                  </c:pt>
                </c:numCache>
              </c:numRef>
            </c:plus>
            <c:minus>
              <c:numRef>
                <c:f>'Plate 1 - Sheet1'!$T$54:$T$61</c:f>
                <c:numCache>
                  <c:formatCode>General</c:formatCode>
                  <c:ptCount val="8"/>
                  <c:pt idx="0">
                    <c:v>6.9076819767320996E-2</c:v>
                  </c:pt>
                  <c:pt idx="1">
                    <c:v>0.23929764038102799</c:v>
                  </c:pt>
                  <c:pt idx="2">
                    <c:v>0.10305283868229401</c:v>
                  </c:pt>
                  <c:pt idx="3">
                    <c:v>0.25087935481688101</c:v>
                  </c:pt>
                  <c:pt idx="4">
                    <c:v>0.16132420257029301</c:v>
                  </c:pt>
                  <c:pt idx="5">
                    <c:v>3.6963017437329097E-2</c:v>
                  </c:pt>
                  <c:pt idx="6">
                    <c:v>0.19927191182960199</c:v>
                  </c:pt>
                  <c:pt idx="7">
                    <c:v>0.22487779862646401</c:v>
                  </c:pt>
                </c:numCache>
              </c:numRef>
            </c:minus>
          </c:errBars>
          <c:cat>
            <c:strRef>
              <c:f>'Plate 1 - Sheet1'!$Q$54:$Q$61</c:f>
              <c:strCache>
                <c:ptCount val="8"/>
                <c:pt idx="0">
                  <c:v>10^1</c:v>
                </c:pt>
                <c:pt idx="1">
                  <c:v>10^0</c:v>
                </c:pt>
                <c:pt idx="2">
                  <c:v>10^-1</c:v>
                </c:pt>
                <c:pt idx="3">
                  <c:v>10^-2</c:v>
                </c:pt>
                <c:pt idx="4">
                  <c:v>10^-3</c:v>
                </c:pt>
                <c:pt idx="5">
                  <c:v>10^-4</c:v>
                </c:pt>
                <c:pt idx="6">
                  <c:v>10^-5</c:v>
                </c:pt>
                <c:pt idx="7">
                  <c:v>10^-6</c:v>
                </c:pt>
              </c:strCache>
            </c:strRef>
          </c:cat>
          <c:val>
            <c:numRef>
              <c:f>'Plate 1 - Sheet1'!$R$54:$R$61</c:f>
              <c:numCache>
                <c:formatCode>General</c:formatCode>
                <c:ptCount val="8"/>
                <c:pt idx="0">
                  <c:v>22.159843666462361</c:v>
                </c:pt>
                <c:pt idx="1">
                  <c:v>8.05765899151295</c:v>
                </c:pt>
                <c:pt idx="2">
                  <c:v>3.513819878812471</c:v>
                </c:pt>
                <c:pt idx="3">
                  <c:v>1.7496875178953899</c:v>
                </c:pt>
                <c:pt idx="4">
                  <c:v>1.317110985199855</c:v>
                </c:pt>
                <c:pt idx="5">
                  <c:v>1.089572753665953</c:v>
                </c:pt>
                <c:pt idx="6">
                  <c:v>1.4490553933939989</c:v>
                </c:pt>
                <c:pt idx="7">
                  <c:v>1.5725950609093771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549-E84F-A4E3-EF852D6A7E47}"/>
            </c:ext>
          </c:extLst>
        </c:ser>
        <c:ser>
          <c:idx val="1"/>
          <c:order val="1"/>
          <c:tx>
            <c:strRef>
              <c:f>'Plate 1 - Sheet1'!$S$53</c:f>
              <c:strCache>
                <c:ptCount val="1"/>
                <c:pt idx="0">
                  <c:v>104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8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'Plate 1 - Sheet1'!$U$54:$U$61</c:f>
                <c:numCache>
                  <c:formatCode>General</c:formatCode>
                  <c:ptCount val="8"/>
                  <c:pt idx="0">
                    <c:v>0.27319444040678398</c:v>
                  </c:pt>
                  <c:pt idx="1">
                    <c:v>1.2343021944712E-2</c:v>
                  </c:pt>
                  <c:pt idx="2">
                    <c:v>6.1604660044004E-2</c:v>
                  </c:pt>
                  <c:pt idx="3">
                    <c:v>0.247040831662764</c:v>
                  </c:pt>
                  <c:pt idx="4">
                    <c:v>7.4204296062814701E-2</c:v>
                  </c:pt>
                  <c:pt idx="5">
                    <c:v>0.110818066767033</c:v>
                  </c:pt>
                  <c:pt idx="6">
                    <c:v>0.14788946047009499</c:v>
                  </c:pt>
                  <c:pt idx="7">
                    <c:v>0.29888700980219102</c:v>
                  </c:pt>
                </c:numCache>
              </c:numRef>
            </c:plus>
            <c:minus>
              <c:numRef>
                <c:f>'Plate 1 - Sheet1'!$U$54:$U$61</c:f>
                <c:numCache>
                  <c:formatCode>General</c:formatCode>
                  <c:ptCount val="8"/>
                  <c:pt idx="0">
                    <c:v>0.27319444040678398</c:v>
                  </c:pt>
                  <c:pt idx="1">
                    <c:v>1.2343021944712E-2</c:v>
                  </c:pt>
                  <c:pt idx="2">
                    <c:v>6.1604660044004E-2</c:v>
                  </c:pt>
                  <c:pt idx="3">
                    <c:v>0.247040831662764</c:v>
                  </c:pt>
                  <c:pt idx="4">
                    <c:v>7.4204296062814701E-2</c:v>
                  </c:pt>
                  <c:pt idx="5">
                    <c:v>0.110818066767033</c:v>
                  </c:pt>
                  <c:pt idx="6">
                    <c:v>0.14788946047009499</c:v>
                  </c:pt>
                  <c:pt idx="7">
                    <c:v>0.29888700980219102</c:v>
                  </c:pt>
                </c:numCache>
              </c:numRef>
            </c:minus>
          </c:errBars>
          <c:cat>
            <c:strRef>
              <c:f>'Plate 1 - Sheet1'!$Q$54:$Q$61</c:f>
              <c:strCache>
                <c:ptCount val="8"/>
                <c:pt idx="0">
                  <c:v>10^1</c:v>
                </c:pt>
                <c:pt idx="1">
                  <c:v>10^0</c:v>
                </c:pt>
                <c:pt idx="2">
                  <c:v>10^-1</c:v>
                </c:pt>
                <c:pt idx="3">
                  <c:v>10^-2</c:v>
                </c:pt>
                <c:pt idx="4">
                  <c:v>10^-3</c:v>
                </c:pt>
                <c:pt idx="5">
                  <c:v>10^-4</c:v>
                </c:pt>
                <c:pt idx="6">
                  <c:v>10^-5</c:v>
                </c:pt>
                <c:pt idx="7">
                  <c:v>10^-6</c:v>
                </c:pt>
              </c:strCache>
            </c:strRef>
          </c:cat>
          <c:val>
            <c:numRef>
              <c:f>'Plate 1 - Sheet1'!$S$54:$S$61</c:f>
              <c:numCache>
                <c:formatCode>General</c:formatCode>
                <c:ptCount val="8"/>
                <c:pt idx="0">
                  <c:v>1.34378832123605</c:v>
                </c:pt>
                <c:pt idx="1">
                  <c:v>1.1418828453245069</c:v>
                </c:pt>
                <c:pt idx="2">
                  <c:v>1.089593937937259</c:v>
                </c:pt>
                <c:pt idx="3">
                  <c:v>1.1685745141627459</c:v>
                </c:pt>
                <c:pt idx="4">
                  <c:v>1.2030810407811381</c:v>
                </c:pt>
                <c:pt idx="5">
                  <c:v>1.0722504733529941</c:v>
                </c:pt>
                <c:pt idx="6">
                  <c:v>1.0984639072284661</c:v>
                </c:pt>
                <c:pt idx="7">
                  <c:v>1.4493823634915139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549-E84F-A4E3-EF852D6A7E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816128"/>
        <c:axId val="52817920"/>
      </c:lineChart>
      <c:catAx>
        <c:axId val="52816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spPr>
          <a:ln w="12700">
            <a:solidFill>
              <a:schemeClr val="tx1"/>
            </a:solidFill>
          </a:ln>
        </c:spPr>
        <c:crossAx val="52817920"/>
        <c:crosses val="autoZero"/>
        <c:auto val="1"/>
        <c:lblAlgn val="ctr"/>
        <c:lblOffset val="100"/>
        <c:noMultiLvlLbl val="0"/>
      </c:catAx>
      <c:valAx>
        <c:axId val="528179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52816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707A8CC-A5A6-4894-9D87-EA98E8DF864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2CA58BC-4236-49E4-A71F-0C52C25D4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2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0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4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551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81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01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2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3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03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361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58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1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chart" Target="../charts/char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95420" y="43934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S10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l="10518" t="5470" b="10965"/>
          <a:stretch/>
        </p:blipFill>
        <p:spPr>
          <a:xfrm>
            <a:off x="3037971" y="5484869"/>
            <a:ext cx="1143000" cy="111396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10518" t="5470" b="10965"/>
          <a:stretch/>
        </p:blipFill>
        <p:spPr>
          <a:xfrm>
            <a:off x="3048000" y="6601977"/>
            <a:ext cx="1143000" cy="111396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/>
          <a:srcRect l="10518" t="5470" b="10965"/>
          <a:stretch/>
        </p:blipFill>
        <p:spPr>
          <a:xfrm>
            <a:off x="3037972" y="4370900"/>
            <a:ext cx="1142999" cy="111396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828800" y="40502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49976" y="4789386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916553" y="5905899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TRPC4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endParaRPr lang="en-US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3383" y="7020462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TRPC4 WT</a:t>
            </a:r>
            <a:endParaRPr lang="en-US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931726" y="7852744"/>
            <a:ext cx="277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>
            <a:off x="2793227" y="7714244"/>
            <a:ext cx="277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145058" y="7730899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endParaRPr 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2687912" y="7265334"/>
            <a:ext cx="487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</a:t>
            </a:r>
            <a:endParaRPr 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5410201" y="1664630"/>
            <a:ext cx="668720" cy="415969"/>
            <a:chOff x="5410200" y="6629312"/>
            <a:chExt cx="668720" cy="352817"/>
          </a:xfrm>
        </p:grpSpPr>
        <p:grpSp>
          <p:nvGrpSpPr>
            <p:cNvPr id="73" name="Group 72"/>
            <p:cNvGrpSpPr/>
            <p:nvPr/>
          </p:nvGrpSpPr>
          <p:grpSpPr>
            <a:xfrm>
              <a:off x="5489598" y="6854760"/>
              <a:ext cx="225402" cy="76341"/>
              <a:chOff x="1752600" y="2956725"/>
              <a:chExt cx="289358" cy="95426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>
                <a:off x="1752600" y="3013162"/>
                <a:ext cx="28935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Isosceles Triangle 83"/>
              <p:cNvSpPr/>
              <p:nvPr/>
            </p:nvSpPr>
            <p:spPr>
              <a:xfrm>
                <a:off x="1853001" y="2956725"/>
                <a:ext cx="88555" cy="95426"/>
              </a:xfrm>
              <a:prstGeom prst="triangle">
                <a:avLst/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5489598" y="6702610"/>
              <a:ext cx="225402" cy="79700"/>
              <a:chOff x="1739447" y="2786372"/>
              <a:chExt cx="289358" cy="99625"/>
            </a:xfrm>
          </p:grpSpPr>
          <p:sp>
            <p:nvSpPr>
              <p:cNvPr id="81" name="Diamond 80"/>
              <p:cNvSpPr/>
              <p:nvPr/>
            </p:nvSpPr>
            <p:spPr>
              <a:xfrm>
                <a:off x="1834314" y="2786372"/>
                <a:ext cx="99625" cy="99625"/>
              </a:xfrm>
              <a:prstGeom prst="diamond">
                <a:avLst/>
              </a:prstGeom>
              <a:solidFill>
                <a:schemeClr val="tx1"/>
              </a:solidFill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>
                <a:off x="1739447" y="2836184"/>
                <a:ext cx="28935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TextBox 77"/>
            <p:cNvSpPr txBox="1"/>
            <p:nvPr/>
          </p:nvSpPr>
          <p:spPr>
            <a:xfrm>
              <a:off x="5668351" y="6629312"/>
              <a:ext cx="389850" cy="195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Mut</a:t>
              </a:r>
              <a:endParaRPr lang="en-US" sz="9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668351" y="6786342"/>
              <a:ext cx="364202" cy="195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9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410200" y="6660730"/>
              <a:ext cx="668720" cy="314564"/>
            </a:xfrm>
            <a:prstGeom prst="rect">
              <a:avLst/>
            </a:prstGeom>
            <a:noFill/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aphicFrame>
        <p:nvGraphicFramePr>
          <p:cNvPr id="85" name="Chart 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7518812"/>
              </p:ext>
            </p:extLst>
          </p:nvPr>
        </p:nvGraphicFramePr>
        <p:xfrm>
          <a:off x="3901309" y="1512332"/>
          <a:ext cx="2481263" cy="1981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6" name="TextBox 85"/>
          <p:cNvSpPr txBox="1"/>
          <p:nvPr/>
        </p:nvSpPr>
        <p:spPr>
          <a:xfrm rot="16200000">
            <a:off x="3210820" y="2394650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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(ng/ml)</a:t>
            </a:r>
          </a:p>
        </p:txBody>
      </p:sp>
      <p:sp>
        <p:nvSpPr>
          <p:cNvPr id="87" name="TextBox 86"/>
          <p:cNvSpPr txBox="1"/>
          <p:nvPr/>
        </p:nvSpPr>
        <p:spPr>
          <a:xfrm rot="18900000">
            <a:off x="4147644" y="3409444"/>
            <a:ext cx="3738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9" name="TextBox 88"/>
          <p:cNvSpPr txBox="1"/>
          <p:nvPr/>
        </p:nvSpPr>
        <p:spPr>
          <a:xfrm rot="18900000">
            <a:off x="4341463" y="3409444"/>
            <a:ext cx="3738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90" name="TextBox 89"/>
          <p:cNvSpPr txBox="1"/>
          <p:nvPr/>
        </p:nvSpPr>
        <p:spPr>
          <a:xfrm rot="18900000">
            <a:off x="4535283" y="3419646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91" name="TextBox 90"/>
          <p:cNvSpPr txBox="1"/>
          <p:nvPr/>
        </p:nvSpPr>
        <p:spPr>
          <a:xfrm rot="18900000">
            <a:off x="4757957" y="3419646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</a:p>
        </p:txBody>
      </p:sp>
      <p:sp>
        <p:nvSpPr>
          <p:cNvPr id="92" name="TextBox 91"/>
          <p:cNvSpPr txBox="1"/>
          <p:nvPr/>
        </p:nvSpPr>
        <p:spPr>
          <a:xfrm rot="18900000">
            <a:off x="5203305" y="3419646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</a:p>
        </p:txBody>
      </p:sp>
      <p:sp>
        <p:nvSpPr>
          <p:cNvPr id="93" name="TextBox 92"/>
          <p:cNvSpPr txBox="1"/>
          <p:nvPr/>
        </p:nvSpPr>
        <p:spPr>
          <a:xfrm rot="18900000">
            <a:off x="4980631" y="3419646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</a:p>
        </p:txBody>
      </p:sp>
      <p:sp>
        <p:nvSpPr>
          <p:cNvPr id="94" name="TextBox 93"/>
          <p:cNvSpPr txBox="1"/>
          <p:nvPr/>
        </p:nvSpPr>
        <p:spPr>
          <a:xfrm rot="18900000">
            <a:off x="5425979" y="3419646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</a:p>
        </p:txBody>
      </p:sp>
      <p:sp>
        <p:nvSpPr>
          <p:cNvPr id="95" name="TextBox 94"/>
          <p:cNvSpPr txBox="1"/>
          <p:nvPr/>
        </p:nvSpPr>
        <p:spPr>
          <a:xfrm rot="18900000">
            <a:off x="5648654" y="3419646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</a:p>
        </p:txBody>
      </p:sp>
      <p:sp>
        <p:nvSpPr>
          <p:cNvPr id="96" name="TextBox 95"/>
          <p:cNvSpPr txBox="1"/>
          <p:nvPr/>
        </p:nvSpPr>
        <p:spPr>
          <a:xfrm rot="18900000">
            <a:off x="6001494" y="3367504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6"/>
          <a:srcRect l="10529" t="6666" b="10143"/>
          <a:stretch/>
        </p:blipFill>
        <p:spPr>
          <a:xfrm>
            <a:off x="1905000" y="2045732"/>
            <a:ext cx="1128436" cy="1094984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7"/>
          <a:srcRect l="10529" t="6666" b="10143"/>
          <a:stretch/>
        </p:blipFill>
        <p:spPr>
          <a:xfrm>
            <a:off x="685800" y="2045732"/>
            <a:ext cx="1128436" cy="1094984"/>
          </a:xfrm>
          <a:prstGeom prst="rect">
            <a:avLst/>
          </a:prstGeom>
        </p:spPr>
      </p:pic>
      <p:cxnSp>
        <p:nvCxnSpPr>
          <p:cNvPr id="99" name="Straight Arrow Connector 98"/>
          <p:cNvCxnSpPr/>
          <p:nvPr/>
        </p:nvCxnSpPr>
        <p:spPr>
          <a:xfrm>
            <a:off x="582731" y="3237537"/>
            <a:ext cx="277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16200000">
            <a:off x="444231" y="3099037"/>
            <a:ext cx="277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796063" y="3115693"/>
            <a:ext cx="6912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GM-CSF</a:t>
            </a:r>
            <a:endParaRPr 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338915" y="2650127"/>
            <a:ext cx="487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</a:t>
            </a:r>
            <a:endParaRPr 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52400" y="1371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241773" y="1371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19488" y="175193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TRPC4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endParaRPr lang="en-US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972790" y="1751931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TRPC4 WT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470978" y="3657602"/>
            <a:ext cx="1576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Peptide conc.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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endParaRPr lang="en-US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163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9636</TotalTime>
  <Words>45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Roswell Park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Matsuzaki, Junko</dc:creator>
  <cp:lastModifiedBy>Amit Lugade</cp:lastModifiedBy>
  <cp:revision>86</cp:revision>
  <cp:lastPrinted>2018-06-28T15:19:03Z</cp:lastPrinted>
  <dcterms:created xsi:type="dcterms:W3CDTF">2018-02-07T19:36:58Z</dcterms:created>
  <dcterms:modified xsi:type="dcterms:W3CDTF">2019-05-21T20:53:36Z</dcterms:modified>
</cp:coreProperties>
</file>