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"/>
  </p:notesMasterIdLst>
  <p:sldIdLst>
    <p:sldId id="26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 userDrawn="1">
          <p15:clr>
            <a:srgbClr val="A4A3A4"/>
          </p15:clr>
        </p15:guide>
        <p15:guide id="2" pos="45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jela Koppers" initials="DK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98"/>
    <p:restoredTop sz="96172" autoAdjust="0"/>
  </p:normalViewPr>
  <p:slideViewPr>
    <p:cSldViewPr snapToGrid="0">
      <p:cViewPr varScale="1">
        <p:scale>
          <a:sx n="95" d="100"/>
          <a:sy n="95" d="100"/>
        </p:scale>
        <p:origin x="856" y="184"/>
      </p:cViewPr>
      <p:guideLst>
        <p:guide orient="horz" pos="799"/>
        <p:guide pos="45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>
        <c:manualLayout>
          <c:layoutTarget val="inner"/>
          <c:xMode val="edge"/>
          <c:yMode val="edge"/>
          <c:x val="4.3170783937203597E-2"/>
          <c:y val="3.63138201219824E-2"/>
          <c:w val="0.82624088577777599"/>
          <c:h val="0.70354700430922701"/>
        </c:manualLayout>
      </c:layout>
      <c:barChart>
        <c:barDir val="col"/>
        <c:grouping val="clustered"/>
        <c:varyColors val="0"/>
        <c:ser>
          <c:idx val="0"/>
          <c:order val="0"/>
          <c:tx>
            <c:v>Cell NTA-A</c:v>
          </c:tx>
          <c:spPr>
            <a:ln>
              <a:solidFill>
                <a:schemeClr val="tx1"/>
              </a:solidFill>
            </a:ln>
          </c:spPr>
          <c:invertIfNegative val="0"/>
          <c:cat>
            <c:strRef>
              <c:f>Sheet6!$A$2:$A$20</c:f>
              <c:strCache>
                <c:ptCount val="19"/>
                <c:pt idx="0">
                  <c:v>BART22</c:v>
                </c:pt>
                <c:pt idx="1">
                  <c:v>BART11-3p</c:v>
                </c:pt>
                <c:pt idx="2">
                  <c:v>BART16</c:v>
                </c:pt>
                <c:pt idx="3">
                  <c:v>BART19-3p</c:v>
                </c:pt>
                <c:pt idx="4">
                  <c:v>BART2-5p</c:v>
                </c:pt>
                <c:pt idx="5">
                  <c:v>BART17-5p</c:v>
                </c:pt>
                <c:pt idx="6">
                  <c:v>BART11-5p</c:v>
                </c:pt>
                <c:pt idx="7">
                  <c:v>BART4-5p</c:v>
                </c:pt>
                <c:pt idx="8">
                  <c:v>BART14-3p</c:v>
                </c:pt>
                <c:pt idx="9">
                  <c:v>BART13-5p</c:v>
                </c:pt>
                <c:pt idx="10">
                  <c:v>BART9-5p</c:v>
                </c:pt>
                <c:pt idx="11">
                  <c:v>BART6-5p</c:v>
                </c:pt>
                <c:pt idx="12">
                  <c:v>BART18-3p</c:v>
                </c:pt>
                <c:pt idx="13">
                  <c:v>BART7-3p</c:v>
                </c:pt>
                <c:pt idx="14">
                  <c:v>BART8-3p</c:v>
                </c:pt>
                <c:pt idx="15">
                  <c:v>BART6-3p</c:v>
                </c:pt>
                <c:pt idx="16">
                  <c:v>BART3-5p</c:v>
                </c:pt>
                <c:pt idx="17">
                  <c:v>BART13-3p</c:v>
                </c:pt>
                <c:pt idx="18">
                  <c:v>BART8-5p</c:v>
                </c:pt>
              </c:strCache>
            </c:strRef>
          </c:cat>
          <c:val>
            <c:numRef>
              <c:f>Sheet6!$E$2:$E$20</c:f>
              <c:numCache>
                <c:formatCode>0</c:formatCode>
                <c:ptCount val="19"/>
                <c:pt idx="0">
                  <c:v>91.094771241830045</c:v>
                </c:pt>
                <c:pt idx="1">
                  <c:v>79.076086956521024</c:v>
                </c:pt>
                <c:pt idx="2">
                  <c:v>60.089020771513127</c:v>
                </c:pt>
                <c:pt idx="3">
                  <c:v>54.586483132122297</c:v>
                </c:pt>
                <c:pt idx="4">
                  <c:v>50.423605024832021</c:v>
                </c:pt>
                <c:pt idx="5">
                  <c:v>47.146807440925102</c:v>
                </c:pt>
                <c:pt idx="6">
                  <c:v>43.233743409490323</c:v>
                </c:pt>
                <c:pt idx="7">
                  <c:v>39.193083573487023</c:v>
                </c:pt>
                <c:pt idx="8">
                  <c:v>36.641461877756477</c:v>
                </c:pt>
                <c:pt idx="9">
                  <c:v>35.414091470951753</c:v>
                </c:pt>
                <c:pt idx="10">
                  <c:v>23.684210526315791</c:v>
                </c:pt>
                <c:pt idx="11">
                  <c:v>22.14990138067062</c:v>
                </c:pt>
                <c:pt idx="12">
                  <c:v>18.7878787878788</c:v>
                </c:pt>
                <c:pt idx="13">
                  <c:v>18.353239371711659</c:v>
                </c:pt>
                <c:pt idx="14">
                  <c:v>17.858400845368081</c:v>
                </c:pt>
                <c:pt idx="15">
                  <c:v>15.81235466585785</c:v>
                </c:pt>
                <c:pt idx="16">
                  <c:v>8.5911156721888187</c:v>
                </c:pt>
                <c:pt idx="17">
                  <c:v>8.3470801715605401</c:v>
                </c:pt>
                <c:pt idx="18">
                  <c:v>8.1121383835371184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62-45CA-BADD-F783248EA0D9}"/>
            </c:ext>
          </c:extLst>
        </c:ser>
        <c:ser>
          <c:idx val="1"/>
          <c:order val="1"/>
          <c:tx>
            <c:v>Exo NTA-A</c:v>
          </c:tx>
          <c:spPr>
            <a:ln>
              <a:solidFill>
                <a:schemeClr val="tx1"/>
              </a:solidFill>
            </a:ln>
          </c:spPr>
          <c:invertIfNegative val="0"/>
          <c:cat>
            <c:strRef>
              <c:f>Sheet6!$A$2:$A$20</c:f>
              <c:strCache>
                <c:ptCount val="19"/>
                <c:pt idx="0">
                  <c:v>BART22</c:v>
                </c:pt>
                <c:pt idx="1">
                  <c:v>BART11-3p</c:v>
                </c:pt>
                <c:pt idx="2">
                  <c:v>BART16</c:v>
                </c:pt>
                <c:pt idx="3">
                  <c:v>BART19-3p</c:v>
                </c:pt>
                <c:pt idx="4">
                  <c:v>BART2-5p</c:v>
                </c:pt>
                <c:pt idx="5">
                  <c:v>BART17-5p</c:v>
                </c:pt>
                <c:pt idx="6">
                  <c:v>BART11-5p</c:v>
                </c:pt>
                <c:pt idx="7">
                  <c:v>BART4-5p</c:v>
                </c:pt>
                <c:pt idx="8">
                  <c:v>BART14-3p</c:v>
                </c:pt>
                <c:pt idx="9">
                  <c:v>BART13-5p</c:v>
                </c:pt>
                <c:pt idx="10">
                  <c:v>BART9-5p</c:v>
                </c:pt>
                <c:pt idx="11">
                  <c:v>BART6-5p</c:v>
                </c:pt>
                <c:pt idx="12">
                  <c:v>BART18-3p</c:v>
                </c:pt>
                <c:pt idx="13">
                  <c:v>BART7-3p</c:v>
                </c:pt>
                <c:pt idx="14">
                  <c:v>BART8-3p</c:v>
                </c:pt>
                <c:pt idx="15">
                  <c:v>BART6-3p</c:v>
                </c:pt>
                <c:pt idx="16">
                  <c:v>BART3-5p</c:v>
                </c:pt>
                <c:pt idx="17">
                  <c:v>BART13-3p</c:v>
                </c:pt>
                <c:pt idx="18">
                  <c:v>BART8-5p</c:v>
                </c:pt>
              </c:strCache>
            </c:strRef>
          </c:cat>
          <c:val>
            <c:numRef>
              <c:f>Sheet6!$M$2:$M$20</c:f>
              <c:numCache>
                <c:formatCode>0</c:formatCode>
                <c:ptCount val="19"/>
                <c:pt idx="0">
                  <c:v>93.02325581395317</c:v>
                </c:pt>
                <c:pt idx="1">
                  <c:v>74.074074074074048</c:v>
                </c:pt>
                <c:pt idx="2">
                  <c:v>62.162162162162161</c:v>
                </c:pt>
                <c:pt idx="3">
                  <c:v>59.090909090909101</c:v>
                </c:pt>
                <c:pt idx="4">
                  <c:v>60.975609756097349</c:v>
                </c:pt>
                <c:pt idx="5">
                  <c:v>53.097345132743371</c:v>
                </c:pt>
                <c:pt idx="6">
                  <c:v>0</c:v>
                </c:pt>
                <c:pt idx="7">
                  <c:v>0</c:v>
                </c:pt>
                <c:pt idx="8">
                  <c:v>17.857142857142851</c:v>
                </c:pt>
                <c:pt idx="9">
                  <c:v>32.558139534883722</c:v>
                </c:pt>
                <c:pt idx="10">
                  <c:v>36.36363636363609</c:v>
                </c:pt>
                <c:pt idx="11">
                  <c:v>11.848341232227501</c:v>
                </c:pt>
                <c:pt idx="12">
                  <c:v>15.060240963855421</c:v>
                </c:pt>
                <c:pt idx="13">
                  <c:v>18.320610687022899</c:v>
                </c:pt>
                <c:pt idx="14">
                  <c:v>38.095238095238102</c:v>
                </c:pt>
                <c:pt idx="15">
                  <c:v>19.526627218934909</c:v>
                </c:pt>
                <c:pt idx="16">
                  <c:v>11.340206185567011</c:v>
                </c:pt>
                <c:pt idx="17">
                  <c:v>0</c:v>
                </c:pt>
                <c:pt idx="18">
                  <c:v>11.66666666666667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62-45CA-BADD-F783248EA0D9}"/>
            </c:ext>
          </c:extLst>
        </c:ser>
        <c:ser>
          <c:idx val="2"/>
          <c:order val="2"/>
          <c:tx>
            <c:v>Cell NTA-U</c:v>
          </c:tx>
          <c:spPr>
            <a:ln>
              <a:solidFill>
                <a:schemeClr val="tx1"/>
              </a:solidFill>
            </a:ln>
          </c:spPr>
          <c:invertIfNegative val="0"/>
          <c:val>
            <c:numRef>
              <c:f>Sheet6!$F$2:$F$20</c:f>
              <c:numCache>
                <c:formatCode>0</c:formatCode>
                <c:ptCount val="19"/>
                <c:pt idx="0">
                  <c:v>8.9052287581699368</c:v>
                </c:pt>
                <c:pt idx="1">
                  <c:v>20.923913043478262</c:v>
                </c:pt>
                <c:pt idx="2">
                  <c:v>39.910979228486653</c:v>
                </c:pt>
                <c:pt idx="3">
                  <c:v>45.413516867877703</c:v>
                </c:pt>
                <c:pt idx="4">
                  <c:v>49.576394975167979</c:v>
                </c:pt>
                <c:pt idx="5">
                  <c:v>52.853192559074913</c:v>
                </c:pt>
                <c:pt idx="6">
                  <c:v>56.76625659050967</c:v>
                </c:pt>
                <c:pt idx="7">
                  <c:v>60.80691642651297</c:v>
                </c:pt>
                <c:pt idx="8">
                  <c:v>63.358538122243203</c:v>
                </c:pt>
                <c:pt idx="9">
                  <c:v>64.585908529048211</c:v>
                </c:pt>
                <c:pt idx="10">
                  <c:v>76.315789473683694</c:v>
                </c:pt>
                <c:pt idx="11">
                  <c:v>77.850098619329145</c:v>
                </c:pt>
                <c:pt idx="12">
                  <c:v>81.212121212121048</c:v>
                </c:pt>
                <c:pt idx="13">
                  <c:v>81.646760628288334</c:v>
                </c:pt>
                <c:pt idx="14">
                  <c:v>82.141599154631848</c:v>
                </c:pt>
                <c:pt idx="15">
                  <c:v>84.187645334142147</c:v>
                </c:pt>
                <c:pt idx="16">
                  <c:v>91.408884327811151</c:v>
                </c:pt>
                <c:pt idx="17">
                  <c:v>91.652919828438996</c:v>
                </c:pt>
                <c:pt idx="18">
                  <c:v>91.887861616462601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62-45CA-BADD-F783248EA0D9}"/>
            </c:ext>
          </c:extLst>
        </c:ser>
        <c:ser>
          <c:idx val="3"/>
          <c:order val="3"/>
          <c:tx>
            <c:v>Exo NTA-U</c:v>
          </c:tx>
          <c:spPr>
            <a:ln>
              <a:solidFill>
                <a:schemeClr val="tx1"/>
              </a:solidFill>
            </a:ln>
          </c:spPr>
          <c:invertIfNegative val="0"/>
          <c:val>
            <c:numRef>
              <c:f>Sheet6!$N$2:$N$20</c:f>
              <c:numCache>
                <c:formatCode>0</c:formatCode>
                <c:ptCount val="19"/>
                <c:pt idx="0">
                  <c:v>6.9767441860465116</c:v>
                </c:pt>
                <c:pt idx="1">
                  <c:v>25.92592592592592</c:v>
                </c:pt>
                <c:pt idx="2">
                  <c:v>37.837837837837803</c:v>
                </c:pt>
                <c:pt idx="3">
                  <c:v>40.909090909090907</c:v>
                </c:pt>
                <c:pt idx="4">
                  <c:v>39.024390243902438</c:v>
                </c:pt>
                <c:pt idx="5">
                  <c:v>46.902654867256331</c:v>
                </c:pt>
                <c:pt idx="6">
                  <c:v>100</c:v>
                </c:pt>
                <c:pt idx="7">
                  <c:v>100</c:v>
                </c:pt>
                <c:pt idx="8">
                  <c:v>82.142857142856556</c:v>
                </c:pt>
                <c:pt idx="9">
                  <c:v>67.441860465116307</c:v>
                </c:pt>
                <c:pt idx="10">
                  <c:v>63.636363636363633</c:v>
                </c:pt>
                <c:pt idx="11">
                  <c:v>88.151658767772517</c:v>
                </c:pt>
                <c:pt idx="12">
                  <c:v>84.939759036144579</c:v>
                </c:pt>
                <c:pt idx="13">
                  <c:v>81.679389312976497</c:v>
                </c:pt>
                <c:pt idx="14">
                  <c:v>61.904761904761912</c:v>
                </c:pt>
                <c:pt idx="15">
                  <c:v>80.473372781065081</c:v>
                </c:pt>
                <c:pt idx="16">
                  <c:v>88.659793814432405</c:v>
                </c:pt>
                <c:pt idx="17">
                  <c:v>100</c:v>
                </c:pt>
                <c:pt idx="18">
                  <c:v>88.333333333333101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62-45CA-BADD-F783248EA0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6428672"/>
        <c:axId val="126430208"/>
      </c:barChart>
      <c:catAx>
        <c:axId val="126428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-2040000" vert="horz"/>
          <a:lstStyle/>
          <a:p>
            <a:pPr>
              <a:defRPr sz="1100"/>
            </a:pPr>
            <a:endParaRPr lang="en-US"/>
          </a:p>
        </c:txPr>
        <c:crossAx val="126430208"/>
        <c:crosses val="autoZero"/>
        <c:auto val="1"/>
        <c:lblAlgn val="ctr"/>
        <c:lblOffset val="100"/>
        <c:noMultiLvlLbl val="0"/>
      </c:catAx>
      <c:valAx>
        <c:axId val="126430208"/>
        <c:scaling>
          <c:orientation val="minMax"/>
          <c:max val="100"/>
        </c:scaling>
        <c:delete val="0"/>
        <c:axPos val="l"/>
        <c:numFmt formatCode="0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-60000000" vert="horz"/>
          <a:lstStyle/>
          <a:p>
            <a:pPr>
              <a:defRPr sz="1000"/>
            </a:pPr>
            <a:endParaRPr lang="en-US"/>
          </a:p>
        </c:txPr>
        <c:crossAx val="126428672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85408599753560599"/>
          <c:y val="0.24827618576081301"/>
          <c:w val="0.14452075953899701"/>
          <c:h val="0.32417553526553899"/>
        </c:manualLayout>
      </c:layout>
      <c:overlay val="0"/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2.72265907203433E-3"/>
          <c:y val="9.7893609525723402E-2"/>
          <c:w val="0.53888888888888897"/>
          <c:h val="0.89814814814814803"/>
        </c:manualLayout>
      </c:layout>
      <c:pieChart>
        <c:varyColors val="1"/>
        <c:ser>
          <c:idx val="0"/>
          <c:order val="0"/>
          <c:cat>
            <c:strRef>
              <c:f>Sheet2!$M$2:$M$41</c:f>
              <c:strCache>
                <c:ptCount val="40"/>
                <c:pt idx="0">
                  <c:v>BART6-3p</c:v>
                </c:pt>
                <c:pt idx="1">
                  <c:v>BART10-3p</c:v>
                </c:pt>
                <c:pt idx="2">
                  <c:v>BART7-5p</c:v>
                </c:pt>
                <c:pt idx="3">
                  <c:v>BART8-5p</c:v>
                </c:pt>
                <c:pt idx="4">
                  <c:v>BART11-3p</c:v>
                </c:pt>
                <c:pt idx="5">
                  <c:v>BART7-3p</c:v>
                </c:pt>
                <c:pt idx="6">
                  <c:v>BART17-5p</c:v>
                </c:pt>
                <c:pt idx="7">
                  <c:v>BART22</c:v>
                </c:pt>
                <c:pt idx="8">
                  <c:v>BART13-5p</c:v>
                </c:pt>
                <c:pt idx="9">
                  <c:v>BART2-5p</c:v>
                </c:pt>
                <c:pt idx="10">
                  <c:v>BART19-3p</c:v>
                </c:pt>
                <c:pt idx="11">
                  <c:v>BART14-3p</c:v>
                </c:pt>
                <c:pt idx="12">
                  <c:v>BART6-5p</c:v>
                </c:pt>
                <c:pt idx="13">
                  <c:v>BART18-3p</c:v>
                </c:pt>
                <c:pt idx="14">
                  <c:v>BART9-5p</c:v>
                </c:pt>
                <c:pt idx="15">
                  <c:v>BART11-5p</c:v>
                </c:pt>
                <c:pt idx="16">
                  <c:v>BART16</c:v>
                </c:pt>
                <c:pt idx="17">
                  <c:v>BART8-3p</c:v>
                </c:pt>
                <c:pt idx="18">
                  <c:v>BART1-5p</c:v>
                </c:pt>
                <c:pt idx="19">
                  <c:v>BART3-5p</c:v>
                </c:pt>
                <c:pt idx="20">
                  <c:v>BART1-3p</c:v>
                </c:pt>
                <c:pt idx="21">
                  <c:v>BART17-3p</c:v>
                </c:pt>
                <c:pt idx="22">
                  <c:v>BART5-5p</c:v>
                </c:pt>
                <c:pt idx="23">
                  <c:v>BART13-3p</c:v>
                </c:pt>
                <c:pt idx="24">
                  <c:v>BART9-3p</c:v>
                </c:pt>
                <c:pt idx="25">
                  <c:v>BART4-5p</c:v>
                </c:pt>
                <c:pt idx="26">
                  <c:v>BART12</c:v>
                </c:pt>
                <c:pt idx="27">
                  <c:v>BART18-5p</c:v>
                </c:pt>
                <c:pt idx="28">
                  <c:v>BART15</c:v>
                </c:pt>
                <c:pt idx="29">
                  <c:v>BART3-3p</c:v>
                </c:pt>
                <c:pt idx="30">
                  <c:v>BART5-3p</c:v>
                </c:pt>
                <c:pt idx="31">
                  <c:v>BART20-3p</c:v>
                </c:pt>
                <c:pt idx="32">
                  <c:v>BART10-5p</c:v>
                </c:pt>
                <c:pt idx="33">
                  <c:v>BART21-5p</c:v>
                </c:pt>
                <c:pt idx="34">
                  <c:v>BART14-5p</c:v>
                </c:pt>
                <c:pt idx="35">
                  <c:v>BART20-5p</c:v>
                </c:pt>
                <c:pt idx="36">
                  <c:v>BART4-3p</c:v>
                </c:pt>
                <c:pt idx="37">
                  <c:v>BART2-3p</c:v>
                </c:pt>
                <c:pt idx="38">
                  <c:v>BART21-3p</c:v>
                </c:pt>
                <c:pt idx="39">
                  <c:v>BHRF1-1</c:v>
                </c:pt>
              </c:strCache>
            </c:strRef>
          </c:cat>
          <c:val>
            <c:numRef>
              <c:f>Sheet2!$N$2:$N$41</c:f>
              <c:numCache>
                <c:formatCode>General</c:formatCode>
                <c:ptCount val="40"/>
                <c:pt idx="0">
                  <c:v>10697.22469095674</c:v>
                </c:pt>
                <c:pt idx="1">
                  <c:v>38486.396413908951</c:v>
                </c:pt>
                <c:pt idx="2">
                  <c:v>4305.3634479230004</c:v>
                </c:pt>
                <c:pt idx="3">
                  <c:v>12284.292584313809</c:v>
                </c:pt>
                <c:pt idx="4">
                  <c:v>3525.29349185619</c:v>
                </c:pt>
                <c:pt idx="5">
                  <c:v>7761.4015380701303</c:v>
                </c:pt>
                <c:pt idx="6">
                  <c:v>4372.7675509229466</c:v>
                </c:pt>
                <c:pt idx="7">
                  <c:v>7625.7518326569998</c:v>
                </c:pt>
                <c:pt idx="8">
                  <c:v>2588.704644928071</c:v>
                </c:pt>
                <c:pt idx="9">
                  <c:v>3386.9509883207161</c:v>
                </c:pt>
                <c:pt idx="10">
                  <c:v>5356.8169647573995</c:v>
                </c:pt>
                <c:pt idx="11">
                  <c:v>2093.987139888512</c:v>
                </c:pt>
                <c:pt idx="12">
                  <c:v>2367.7268990131361</c:v>
                </c:pt>
                <c:pt idx="13">
                  <c:v>2308.1487405562598</c:v>
                </c:pt>
                <c:pt idx="14">
                  <c:v>2094.1554397711579</c:v>
                </c:pt>
                <c:pt idx="15">
                  <c:v>925.98595432137836</c:v>
                </c:pt>
                <c:pt idx="16">
                  <c:v>948.95888830263402</c:v>
                </c:pt>
                <c:pt idx="17">
                  <c:v>1473.381322629318</c:v>
                </c:pt>
                <c:pt idx="18">
                  <c:v>2282.398858511337</c:v>
                </c:pt>
                <c:pt idx="19">
                  <c:v>1048.255819064105</c:v>
                </c:pt>
                <c:pt idx="20">
                  <c:v>3386.7826884380629</c:v>
                </c:pt>
                <c:pt idx="21">
                  <c:v>5213.341314801195</c:v>
                </c:pt>
                <c:pt idx="22">
                  <c:v>9052.8506875585026</c:v>
                </c:pt>
                <c:pt idx="23">
                  <c:v>514.74519107450669</c:v>
                </c:pt>
                <c:pt idx="24">
                  <c:v>1145.2807014098471</c:v>
                </c:pt>
                <c:pt idx="25">
                  <c:v>650.05829672234142</c:v>
                </c:pt>
                <c:pt idx="26">
                  <c:v>1082.9255948892969</c:v>
                </c:pt>
                <c:pt idx="27">
                  <c:v>712.41340324289308</c:v>
                </c:pt>
                <c:pt idx="28">
                  <c:v>561.36425856760411</c:v>
                </c:pt>
                <c:pt idx="29">
                  <c:v>1033.5295793325311</c:v>
                </c:pt>
                <c:pt idx="30">
                  <c:v>19.017886739061389</c:v>
                </c:pt>
                <c:pt idx="31">
                  <c:v>153.32119309101699</c:v>
                </c:pt>
                <c:pt idx="32">
                  <c:v>49.900915204705321</c:v>
                </c:pt>
                <c:pt idx="33">
                  <c:v>108.3851244243853</c:v>
                </c:pt>
                <c:pt idx="34">
                  <c:v>165.5229345828927</c:v>
                </c:pt>
                <c:pt idx="35">
                  <c:v>92.39663557296187</c:v>
                </c:pt>
                <c:pt idx="36">
                  <c:v>110.8254727227604</c:v>
                </c:pt>
                <c:pt idx="37">
                  <c:v>37.867473595476142</c:v>
                </c:pt>
                <c:pt idx="38">
                  <c:v>340.80726235928609</c:v>
                </c:pt>
                <c:pt idx="39">
                  <c:v>3.2818477116079401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AD-4E73-812D-FD9F8662A9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8677897820911897E-2"/>
          <c:y val="6.3341645885286804E-2"/>
          <c:w val="0.514272925186677"/>
          <c:h val="0.90046312789454896"/>
        </c:manualLayout>
      </c:layout>
      <c:pieChart>
        <c:varyColors val="1"/>
        <c:ser>
          <c:idx val="0"/>
          <c:order val="0"/>
          <c:cat>
            <c:strRef>
              <c:f>Sheet2!$M$2:$M$41</c:f>
              <c:strCache>
                <c:ptCount val="40"/>
                <c:pt idx="0">
                  <c:v>BART6-3p</c:v>
                </c:pt>
                <c:pt idx="1">
                  <c:v>BART10-3p</c:v>
                </c:pt>
                <c:pt idx="2">
                  <c:v>BART7-5p</c:v>
                </c:pt>
                <c:pt idx="3">
                  <c:v>BART8-5p</c:v>
                </c:pt>
                <c:pt idx="4">
                  <c:v>BART11-3p</c:v>
                </c:pt>
                <c:pt idx="5">
                  <c:v>BART7-3p</c:v>
                </c:pt>
                <c:pt idx="6">
                  <c:v>BART17-5p</c:v>
                </c:pt>
                <c:pt idx="7">
                  <c:v>BART22</c:v>
                </c:pt>
                <c:pt idx="8">
                  <c:v>BART13-5p</c:v>
                </c:pt>
                <c:pt idx="9">
                  <c:v>BART2-5p</c:v>
                </c:pt>
                <c:pt idx="10">
                  <c:v>BART19-3p</c:v>
                </c:pt>
                <c:pt idx="11">
                  <c:v>BART14-3p</c:v>
                </c:pt>
                <c:pt idx="12">
                  <c:v>BART6-5p</c:v>
                </c:pt>
                <c:pt idx="13">
                  <c:v>BART18-3p</c:v>
                </c:pt>
                <c:pt idx="14">
                  <c:v>BART9-5p</c:v>
                </c:pt>
                <c:pt idx="15">
                  <c:v>BART11-5p</c:v>
                </c:pt>
                <c:pt idx="16">
                  <c:v>BART16</c:v>
                </c:pt>
                <c:pt idx="17">
                  <c:v>BART8-3p</c:v>
                </c:pt>
                <c:pt idx="18">
                  <c:v>BART1-5p</c:v>
                </c:pt>
                <c:pt idx="19">
                  <c:v>BART3-5p</c:v>
                </c:pt>
                <c:pt idx="20">
                  <c:v>BART1-3p</c:v>
                </c:pt>
                <c:pt idx="21">
                  <c:v>BART17-3p</c:v>
                </c:pt>
                <c:pt idx="22">
                  <c:v>BART5-5p</c:v>
                </c:pt>
                <c:pt idx="23">
                  <c:v>BART13-3p</c:v>
                </c:pt>
                <c:pt idx="24">
                  <c:v>BART9-3p</c:v>
                </c:pt>
                <c:pt idx="25">
                  <c:v>BART4-5p</c:v>
                </c:pt>
                <c:pt idx="26">
                  <c:v>BART12</c:v>
                </c:pt>
                <c:pt idx="27">
                  <c:v>BART18-5p</c:v>
                </c:pt>
                <c:pt idx="28">
                  <c:v>BART15</c:v>
                </c:pt>
                <c:pt idx="29">
                  <c:v>BART3-3p</c:v>
                </c:pt>
                <c:pt idx="30">
                  <c:v>BART5-3p</c:v>
                </c:pt>
                <c:pt idx="31">
                  <c:v>BART20-3p</c:v>
                </c:pt>
                <c:pt idx="32">
                  <c:v>BART10-5p</c:v>
                </c:pt>
                <c:pt idx="33">
                  <c:v>BART21-5p</c:v>
                </c:pt>
                <c:pt idx="34">
                  <c:v>BART14-5p</c:v>
                </c:pt>
                <c:pt idx="35">
                  <c:v>BART20-5p</c:v>
                </c:pt>
                <c:pt idx="36">
                  <c:v>BART4-3p</c:v>
                </c:pt>
                <c:pt idx="37">
                  <c:v>BART2-3p</c:v>
                </c:pt>
                <c:pt idx="38">
                  <c:v>BART21-3p</c:v>
                </c:pt>
                <c:pt idx="39">
                  <c:v>BHRF1-1</c:v>
                </c:pt>
              </c:strCache>
            </c:strRef>
          </c:cat>
          <c:val>
            <c:numRef>
              <c:f>Sheet2!$P$2:$P$41</c:f>
              <c:numCache>
                <c:formatCode>General</c:formatCode>
                <c:ptCount val="40"/>
                <c:pt idx="0">
                  <c:v>16239.880991362979</c:v>
                </c:pt>
                <c:pt idx="1">
                  <c:v>14632.65074315586</c:v>
                </c:pt>
                <c:pt idx="2">
                  <c:v>11505.78810387138</c:v>
                </c:pt>
                <c:pt idx="3">
                  <c:v>7552.4587255799242</c:v>
                </c:pt>
                <c:pt idx="4">
                  <c:v>6356.5575456343386</c:v>
                </c:pt>
                <c:pt idx="5">
                  <c:v>5278.7230426897504</c:v>
                </c:pt>
                <c:pt idx="6">
                  <c:v>4878.8197818799208</c:v>
                </c:pt>
                <c:pt idx="7">
                  <c:v>4753.1358999111171</c:v>
                </c:pt>
                <c:pt idx="8">
                  <c:v>3496.2970802230811</c:v>
                </c:pt>
                <c:pt idx="9">
                  <c:v>3084.9680119615418</c:v>
                </c:pt>
                <c:pt idx="10">
                  <c:v>3073.542204509833</c:v>
                </c:pt>
                <c:pt idx="11">
                  <c:v>2525.1034468277812</c:v>
                </c:pt>
                <c:pt idx="12">
                  <c:v>2163.286210856983</c:v>
                </c:pt>
                <c:pt idx="13">
                  <c:v>1732.914130175928</c:v>
                </c:pt>
                <c:pt idx="14">
                  <c:v>1416.800124011967</c:v>
                </c:pt>
                <c:pt idx="15">
                  <c:v>1054.9828880411701</c:v>
                </c:pt>
                <c:pt idx="16">
                  <c:v>1051.1742855572661</c:v>
                </c:pt>
                <c:pt idx="17">
                  <c:v>1028.322670653848</c:v>
                </c:pt>
                <c:pt idx="18">
                  <c:v>994.04524829871832</c:v>
                </c:pt>
                <c:pt idx="19">
                  <c:v>837.8925464586905</c:v>
                </c:pt>
                <c:pt idx="20">
                  <c:v>681.739844618662</c:v>
                </c:pt>
                <c:pt idx="21">
                  <c:v>677.93124213475755</c:v>
                </c:pt>
                <c:pt idx="22">
                  <c:v>677.93124213475755</c:v>
                </c:pt>
                <c:pt idx="23">
                  <c:v>628.41940984401788</c:v>
                </c:pt>
                <c:pt idx="24">
                  <c:v>529.39574526253682</c:v>
                </c:pt>
                <c:pt idx="25">
                  <c:v>384.66885087421701</c:v>
                </c:pt>
                <c:pt idx="26">
                  <c:v>327.53981361567003</c:v>
                </c:pt>
                <c:pt idx="27">
                  <c:v>270.41077635712219</c:v>
                </c:pt>
                <c:pt idx="28">
                  <c:v>220.89894406638209</c:v>
                </c:pt>
                <c:pt idx="29">
                  <c:v>209.4731366146726</c:v>
                </c:pt>
                <c:pt idx="30">
                  <c:v>95.215062097578468</c:v>
                </c:pt>
                <c:pt idx="31">
                  <c:v>87.597857129772194</c:v>
                </c:pt>
                <c:pt idx="32">
                  <c:v>83.789254645869093</c:v>
                </c:pt>
                <c:pt idx="33">
                  <c:v>76.172049678062749</c:v>
                </c:pt>
                <c:pt idx="34">
                  <c:v>64.746242226353345</c:v>
                </c:pt>
                <c:pt idx="35">
                  <c:v>45.703229806837648</c:v>
                </c:pt>
                <c:pt idx="36">
                  <c:v>45.703229806837648</c:v>
                </c:pt>
                <c:pt idx="37">
                  <c:v>22.851614903418831</c:v>
                </c:pt>
                <c:pt idx="38">
                  <c:v>11.425807451709421</c:v>
                </c:pt>
                <c:pt idx="3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16-4EBE-9725-E684410B90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83417160064294"/>
          <c:y val="1.65992271799358E-2"/>
          <c:w val="0.399916173269039"/>
          <c:h val="0.9760608048993869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56D6A-B6F7-D543-BE31-73DFCF8817BC}" type="datetimeFigureOut">
              <a:rPr lang="nl-NL" smtClean="0"/>
              <a:t>27-10-18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3A08F-66E9-FF41-853F-E177ECA03B3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427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A7670-8A82-714A-BA5C-232589CF1F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ED4C6E-4D68-E341-B40C-EA8C686786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0378B-A395-9D43-BF49-D7BC44F27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31130-679A-9749-B680-BEA8451AB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F25B0-42F8-404B-8EF0-D6A6C3E2F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4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82F9D-8D28-0C46-9601-5EED36187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154C7B-BD9F-AA42-B8F1-A1EE9916F2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46D69-D680-FD4A-AC45-E7A5420ED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9E5A9-A786-DC4A-908F-9AA738A7F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7DE51-4F5F-A149-BE7F-36FFCA09E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9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99EB42-1AE9-9A40-A800-341CBFFCD8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A92B71-1FD0-604C-8C35-14E101FABF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1693A-4772-EF40-847A-F14E39E77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0F347F-F08A-8749-8ACB-6D8CFA0D7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10381-52CE-9847-9EA3-CE1B977D3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745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67EC1-B148-4348-9420-93BB0B713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CAA27-4DB9-F24D-82DA-A6825F8EA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382D2-627A-C64F-8FC2-0DE75A61B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660C1-BE05-4A45-90D8-3DE6FD918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95DB2-518D-034E-8099-7923AB8B3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742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1ECAD-D3B0-A242-B061-AEFC1A960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9D9190-A075-9247-BB7C-90F562077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CD88C-477F-BB42-A0EA-D6EC2AC1A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A6CB01-D179-584A-B5E6-AAA0556E9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FDF0A-5F44-AB4F-B37C-EAFEA5422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248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5175C-1728-634C-9FA9-85A7127D1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8EA02-6625-974D-92A1-E056ECC7B5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5EF0DF-3E5C-FF4F-B210-DE7A016228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6FF9FC-B06D-4D4C-93C7-8ABE25C0B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8D7CF0-B963-3C4C-9300-7CA0D6ACA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3B9661-94A6-574B-A34E-E58D5720B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72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DBE21-1EC7-EA48-8A8B-269AA4EF1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E25303-FCDE-DB41-8E1B-7293C01847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F100E9-0AE3-AC4D-BFC0-392591E21C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3AEFD7-8E28-EB40-A0A5-0675684599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7FACEE-6FA2-EA47-9E86-3BD61927D3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B04225-BF68-724A-A73B-935AF079F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31EF27-42B1-B442-9AA8-1FAC67453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7DE2A7-7A42-E349-B991-C389F5BDD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58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2B1C7-9AFC-1445-8EFC-3247AD1AF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C7F367-09A7-A04F-8105-103998BC1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C17256-90DB-F14B-B55E-497499A4C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86FED5-4B64-264A-AF8D-29D828078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74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CDAE37-46C0-D647-B4CC-78A827E93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5612BA-4F17-374E-A69D-E587F9378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7C099A-4713-CD47-9E62-00A2B79AC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641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5A1F5-DB2F-0D4A-8E08-F2B5E7CBC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0359F-95F0-454A-A0B7-D743828159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18E732-FC98-324B-88D8-54935D4D7B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AF61AB-C1F3-5842-A406-E64F58366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E972A3-73D5-1D4B-B31A-0D04F89F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A30DE-8FF4-574B-AF6E-8CE5F5B8A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73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AD5D2-68E8-3344-8408-F06DDF450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299118-B080-6A41-82C9-1B5FA69930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A9C598-C5D9-DF46-8D6E-A6AE75F397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8F0764-C692-7C4A-93E5-C1FBF34B5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90A478-BF70-8C43-973D-12896A1EB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6545FF-CD01-004F-8320-9A6BDAF0A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14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6F406C-AA75-6645-A7BC-E61101B1A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71000B-352D-4043-A55A-EB6E6D5BF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9366DB-FDA6-2C4F-8905-4A6FF3251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29594-05F8-402B-A745-46644F8FFB3A}" type="datetimeFigureOut">
              <a:rPr lang="en-US" smtClean="0"/>
              <a:t>10/27/18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8BC88-7661-104B-844C-F1F59137A6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1D33C-62F4-EC4C-89F8-EABD8F2A9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D895E-4599-4A44-8FAE-90465090FC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6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Box 36"/>
          <p:cNvSpPr txBox="1">
            <a:spLocks noChangeArrowheads="1"/>
          </p:cNvSpPr>
          <p:nvPr/>
        </p:nvSpPr>
        <p:spPr bwMode="auto">
          <a:xfrm>
            <a:off x="149224" y="61194"/>
            <a:ext cx="8887272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600" dirty="0" err="1">
                <a:latin typeface="Arial" charset="0"/>
              </a:rPr>
              <a:t>Suppl</a:t>
            </a:r>
            <a:r>
              <a:rPr lang="en-US" sz="1600" dirty="0">
                <a:latin typeface="Arial" charset="0"/>
              </a:rPr>
              <a:t> Figure 1. small </a:t>
            </a:r>
            <a:r>
              <a:rPr lang="en-US" sz="1600" dirty="0" err="1">
                <a:latin typeface="Arial" charset="0"/>
              </a:rPr>
              <a:t>RNAseq</a:t>
            </a:r>
            <a:r>
              <a:rPr lang="en-US" sz="1600" dirty="0">
                <a:latin typeface="Arial" charset="0"/>
              </a:rPr>
              <a:t> highlights high concordance between C666.1 NPC cells and exosomes</a:t>
            </a:r>
          </a:p>
        </p:txBody>
      </p:sp>
      <p:graphicFrame>
        <p:nvGraphicFramePr>
          <p:cNvPr id="5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7563122"/>
              </p:ext>
            </p:extLst>
          </p:nvPr>
        </p:nvGraphicFramePr>
        <p:xfrm>
          <a:off x="191116" y="3869092"/>
          <a:ext cx="9115424" cy="2833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36"/>
          <p:cNvSpPr txBox="1">
            <a:spLocks noChangeArrowheads="1"/>
          </p:cNvSpPr>
          <p:nvPr/>
        </p:nvSpPr>
        <p:spPr bwMode="auto">
          <a:xfrm rot="16200000">
            <a:off x="-1067886" y="4787490"/>
            <a:ext cx="25463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sz="1200" dirty="0">
                <a:latin typeface="Arial" pitchFamily="34" charset="0"/>
              </a:rPr>
              <a:t>Frequency distribution 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788" y="711092"/>
            <a:ext cx="317716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nl-NL" dirty="0"/>
              <a:t>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788" y="343934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  <a:endParaRPr lang="en-US" dirty="0"/>
          </a:p>
        </p:txBody>
      </p:sp>
      <p:sp>
        <p:nvSpPr>
          <p:cNvPr id="23" name="Tekstvak 4"/>
          <p:cNvSpPr txBox="1"/>
          <p:nvPr/>
        </p:nvSpPr>
        <p:spPr>
          <a:xfrm>
            <a:off x="999764" y="779109"/>
            <a:ext cx="1213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C666.1 </a:t>
            </a:r>
            <a:r>
              <a:rPr lang="nl-NL" sz="1400" dirty="0" err="1"/>
              <a:t>Cells</a:t>
            </a:r>
            <a:endParaRPr lang="nl-NL" sz="1400" dirty="0"/>
          </a:p>
        </p:txBody>
      </p:sp>
      <p:sp>
        <p:nvSpPr>
          <p:cNvPr id="19" name="Tekstvak 18"/>
          <p:cNvSpPr txBox="1"/>
          <p:nvPr/>
        </p:nvSpPr>
        <p:spPr>
          <a:xfrm>
            <a:off x="5986586" y="2421200"/>
            <a:ext cx="7051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>
                <a:solidFill>
                  <a:schemeClr val="bg1"/>
                </a:solidFill>
              </a:rPr>
              <a:t>Bart11-3p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5721008" y="1212450"/>
            <a:ext cx="7051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>
                <a:solidFill>
                  <a:schemeClr val="bg1"/>
                </a:solidFill>
              </a:rPr>
              <a:t>Bart10-3p</a:t>
            </a: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6544989"/>
              </p:ext>
            </p:extLst>
          </p:nvPr>
        </p:nvGraphicFramePr>
        <p:xfrm>
          <a:off x="311743" y="851923"/>
          <a:ext cx="4572001" cy="2841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5139724"/>
              </p:ext>
            </p:extLst>
          </p:nvPr>
        </p:nvGraphicFramePr>
        <p:xfrm>
          <a:off x="2928497" y="984794"/>
          <a:ext cx="4845796" cy="2731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Tekstvak 4"/>
          <p:cNvSpPr txBox="1"/>
          <p:nvPr/>
        </p:nvSpPr>
        <p:spPr>
          <a:xfrm>
            <a:off x="3480780" y="779109"/>
            <a:ext cx="21745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C666.1 exosomes</a:t>
            </a:r>
          </a:p>
        </p:txBody>
      </p:sp>
    </p:spTree>
    <p:extLst>
      <p:ext uri="{BB962C8B-B14F-4D97-AF65-F5344CB8AC3E}">
        <p14:creationId xmlns:p14="http://schemas.microsoft.com/office/powerpoint/2010/main" val="4188989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5690</TotalTime>
  <Words>26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Theme</vt:lpstr>
      <vt:lpstr>PowerPoint Presentation</vt:lpstr>
    </vt:vector>
  </TitlesOfParts>
  <Company>VU medisch centrum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Pegtel, DM</dc:creator>
  <cp:lastModifiedBy>Microsoft Office User</cp:lastModifiedBy>
  <cp:revision>456</cp:revision>
  <dcterms:created xsi:type="dcterms:W3CDTF">2018-03-23T11:23:34Z</dcterms:created>
  <dcterms:modified xsi:type="dcterms:W3CDTF">2018-10-27T16:10:56Z</dcterms:modified>
</cp:coreProperties>
</file>