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5" r:id="rId4"/>
    <p:sldId id="261" r:id="rId5"/>
    <p:sldId id="262" r:id="rId6"/>
    <p:sldId id="260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2019/4/22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2019/4/22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2019/4/22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2019/4/22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2019/4/22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2019/4/22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2019/4/22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58298" y="1484784"/>
            <a:ext cx="4357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A                                                                          B</a:t>
            </a:r>
            <a:endParaRPr lang="zh-CN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424" y="1727051"/>
            <a:ext cx="3600000" cy="2996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395536" y="5229200"/>
            <a:ext cx="8207405" cy="7203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altLang="zh-CN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Supplemental Figure 1. </a:t>
            </a:r>
            <a:r>
              <a:rPr lang="en-US" altLang="zh-CN" dirty="0" smtClean="0">
                <a:latin typeface="+mj-lt"/>
                <a:ea typeface="+mj-ea"/>
                <a:cs typeface="+mj-cs"/>
              </a:rPr>
              <a:t>The sketch map of the plasmid (A) and the sequences of </a:t>
            </a:r>
            <a:r>
              <a:rPr lang="en-US" altLang="zh-CN" dirty="0" err="1" smtClean="0">
                <a:latin typeface="+mj-lt"/>
                <a:ea typeface="+mj-ea"/>
                <a:cs typeface="+mj-cs"/>
              </a:rPr>
              <a:t>shRNA</a:t>
            </a:r>
            <a:r>
              <a:rPr lang="en-US" altLang="zh-CN" dirty="0" smtClean="0">
                <a:latin typeface="+mj-lt"/>
                <a:ea typeface="+mj-ea"/>
                <a:cs typeface="+mj-cs"/>
              </a:rPr>
              <a:t> (B) used for RAC2 knock-down.</a:t>
            </a:r>
            <a:endParaRPr kumimoji="0" lang="zh-CN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727051"/>
            <a:ext cx="411480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7504" y="1628800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A                                                                               B</a:t>
            </a:r>
            <a:endParaRPr lang="zh-CN" altLang="en-US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23528" y="5373216"/>
            <a:ext cx="8207405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altLang="zh-CN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Supplemental Figure 2. </a:t>
            </a:r>
            <a:r>
              <a:rPr lang="en-US" altLang="zh-CN" dirty="0" smtClean="0">
                <a:latin typeface="+mj-lt"/>
                <a:ea typeface="+mj-ea"/>
                <a:cs typeface="+mj-cs"/>
              </a:rPr>
              <a:t>The sketch map of the plasmid (A) and the sequence of Egr1-RAC2 (B) used for RAC2 </a:t>
            </a:r>
            <a:r>
              <a:rPr lang="en-US" altLang="zh-CN" dirty="0" err="1" smtClean="0">
                <a:latin typeface="+mj-lt"/>
                <a:ea typeface="+mj-ea"/>
                <a:cs typeface="+mj-cs"/>
              </a:rPr>
              <a:t>overexpression</a:t>
            </a:r>
            <a:r>
              <a:rPr lang="en-US" altLang="zh-CN" dirty="0" smtClean="0">
                <a:latin typeface="+mj-lt"/>
                <a:ea typeface="+mj-ea"/>
                <a:cs typeface="+mj-cs"/>
              </a:rPr>
              <a:t>, in which the Egr1 sequence was shown in gray, RAC2 in yellow while Flag in purple. </a:t>
            </a:r>
          </a:p>
          <a:p>
            <a:pPr lvl="0" algn="ctr">
              <a:spcBef>
                <a:spcPct val="0"/>
              </a:spcBef>
              <a:defRPr/>
            </a:pPr>
            <a:endParaRPr kumimoji="0" lang="zh-CN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844824"/>
            <a:ext cx="3600000" cy="29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图片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844824"/>
            <a:ext cx="4159250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4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2541" y="3212977"/>
            <a:ext cx="4320000" cy="259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图片 3"/>
          <p:cNvPicPr preferRelativeResize="0"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71103" y="2852936"/>
            <a:ext cx="4320000" cy="260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598615" y="3429000"/>
            <a:ext cx="4565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Ctrl    0.25    0.5       1        2        4        8       24 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064809" y="2708920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Flag</a:t>
            </a:r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758635" y="3139296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GAPDH</a:t>
            </a:r>
            <a:endParaRPr lang="zh-CN" altLang="en-US" dirty="0"/>
          </a:p>
        </p:txBody>
      </p:sp>
      <p:cxnSp>
        <p:nvCxnSpPr>
          <p:cNvPr id="8" name="直接连接符 7"/>
          <p:cNvCxnSpPr/>
          <p:nvPr/>
        </p:nvCxnSpPr>
        <p:spPr>
          <a:xfrm>
            <a:off x="3249880" y="3789040"/>
            <a:ext cx="360000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923928" y="3779748"/>
            <a:ext cx="2245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Hours post-irradiation</a:t>
            </a:r>
            <a:endParaRPr lang="zh-CN" altLang="en-US" dirty="0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323528" y="5373216"/>
            <a:ext cx="8207405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altLang="zh-CN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Supplemental Figure 3. </a:t>
            </a:r>
            <a:r>
              <a:rPr lang="en-US" altLang="zh-CN" dirty="0" err="1" smtClean="0">
                <a:latin typeface="+mj-lt"/>
                <a:ea typeface="+mj-ea"/>
                <a:cs typeface="+mj-cs"/>
              </a:rPr>
              <a:t>Overexpression</a:t>
            </a:r>
            <a:r>
              <a:rPr lang="en-US" altLang="zh-CN" dirty="0" smtClean="0">
                <a:latin typeface="+mj-lt"/>
                <a:ea typeface="+mj-ea"/>
                <a:cs typeface="+mj-cs"/>
              </a:rPr>
              <a:t> of RAC2 in OCM-RAC2 cells post-irradiation was verified by Western-blot analysis of Flag at indicated time points. </a:t>
            </a:r>
          </a:p>
          <a:p>
            <a:pPr lvl="0" algn="ctr">
              <a:spcBef>
                <a:spcPct val="0"/>
              </a:spcBef>
              <a:defRPr/>
            </a:pPr>
            <a:endParaRPr kumimoji="0" lang="zh-CN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51520" y="5445224"/>
            <a:ext cx="8685403" cy="54029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altLang="zh-CN" dirty="0" smtClean="0">
                <a:sym typeface="+mn-ea"/>
              </a:rPr>
              <a:t>Supplemental </a:t>
            </a:r>
            <a:r>
              <a:rPr lang="en-US" altLang="zh-CN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Figure 4. </a:t>
            </a:r>
            <a:r>
              <a:rPr lang="en-US" altLang="zh-CN" dirty="0" smtClean="0">
                <a:latin typeface="+mj-lt"/>
                <a:ea typeface="+mj-ea"/>
                <a:cs typeface="+mj-cs"/>
              </a:rPr>
              <a:t>Relative RAC2 expressions in several melanoma cell lines.</a:t>
            </a:r>
            <a:endParaRPr kumimoji="0" lang="zh-CN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772816"/>
            <a:ext cx="4320000" cy="3396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467544" y="-99392"/>
          <a:ext cx="4176775" cy="3619872"/>
        </p:xfrm>
        <a:graphic>
          <a:graphicData uri="http://schemas.openxmlformats.org/presentationml/2006/ole">
            <p:oleObj spid="_x0000_s1028" name="KGPlot" r:id="rId3" imgW="6858000" imgH="5943600" progId="KGraph_Plot">
              <p:embed/>
            </p:oleObj>
          </a:graphicData>
        </a:graphic>
      </p:graphicFrame>
      <p:cxnSp>
        <p:nvCxnSpPr>
          <p:cNvPr id="4" name="直接箭头连接符 3"/>
          <p:cNvCxnSpPr/>
          <p:nvPr/>
        </p:nvCxnSpPr>
        <p:spPr>
          <a:xfrm>
            <a:off x="648251" y="5755191"/>
            <a:ext cx="5400000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直接箭头连接符 4"/>
          <p:cNvCxnSpPr/>
          <p:nvPr/>
        </p:nvCxnSpPr>
        <p:spPr>
          <a:xfrm flipV="1">
            <a:off x="648251" y="2872776"/>
            <a:ext cx="0" cy="28800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 rot="10800000">
            <a:off x="191743" y="4186184"/>
            <a:ext cx="553998" cy="32797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2400" dirty="0" smtClean="0"/>
              <a:t>PI</a:t>
            </a:r>
            <a:endParaRPr lang="zh-CN" alt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551506" y="5696416"/>
            <a:ext cx="17324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/>
              <a:t>Annexin V-APC</a:t>
            </a:r>
            <a:endParaRPr lang="zh-CN" altLang="en-US" sz="2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8086" y="3148119"/>
            <a:ext cx="2520000" cy="2460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60094" y="3140968"/>
            <a:ext cx="2520000" cy="246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56176" y="3068960"/>
            <a:ext cx="2880000" cy="271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直接连接符 11"/>
          <p:cNvCxnSpPr/>
          <p:nvPr/>
        </p:nvCxnSpPr>
        <p:spPr>
          <a:xfrm>
            <a:off x="6795456" y="5778888"/>
            <a:ext cx="2088232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380312" y="5733256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/>
              <a:t>DPI+IR</a:t>
            </a:r>
            <a:endParaRPr lang="zh-CN" alt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179512" y="-27384"/>
            <a:ext cx="59722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179512" y="2636912"/>
            <a:ext cx="73989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sz="2400" dirty="0"/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>
          <a:xfrm>
            <a:off x="107504" y="6201075"/>
            <a:ext cx="8685403" cy="54029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altLang="zh-CN" dirty="0" smtClean="0">
                <a:sym typeface="+mn-ea"/>
              </a:rPr>
              <a:t>Supplemental </a:t>
            </a:r>
            <a:r>
              <a:rPr lang="en-US" altLang="zh-CN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Figure </a:t>
            </a:r>
            <a:r>
              <a:rPr lang="en-US" altLang="zh-CN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5. </a:t>
            </a:r>
            <a:r>
              <a:rPr lang="en-US" altLang="zh-CN" dirty="0" smtClean="0">
                <a:latin typeface="+mj-lt"/>
                <a:ea typeface="+mj-ea"/>
                <a:cs typeface="+mj-cs"/>
              </a:rPr>
              <a:t>Inhibition of NADPH </a:t>
            </a:r>
            <a:r>
              <a:rPr lang="en-US" altLang="zh-CN" dirty="0" err="1" smtClean="0">
                <a:latin typeface="+mj-lt"/>
                <a:ea typeface="+mj-ea"/>
                <a:cs typeface="+mj-cs"/>
              </a:rPr>
              <a:t>oxidase</a:t>
            </a:r>
            <a:r>
              <a:rPr lang="en-US" altLang="zh-CN" dirty="0" smtClean="0">
                <a:latin typeface="+mj-lt"/>
                <a:ea typeface="+mj-ea"/>
                <a:cs typeface="+mj-cs"/>
              </a:rPr>
              <a:t> activity by </a:t>
            </a:r>
            <a:r>
              <a:rPr lang="en-US" altLang="zh-CN" dirty="0" smtClean="0">
                <a:latin typeface="+mj-lt"/>
                <a:ea typeface="+mj-ea"/>
                <a:cs typeface="+mj-cs"/>
              </a:rPr>
              <a:t>10 </a:t>
            </a:r>
            <a:r>
              <a:rPr lang="el-GR" altLang="zh-CN" dirty="0" smtClean="0">
                <a:latin typeface="+mj-lt"/>
                <a:ea typeface="+mj-ea"/>
                <a:cs typeface="+mj-cs"/>
              </a:rPr>
              <a:t>μ</a:t>
            </a:r>
            <a:r>
              <a:rPr lang="en-US" altLang="zh-CN" dirty="0" smtClean="0">
                <a:latin typeface="+mj-lt"/>
                <a:ea typeface="+mj-ea"/>
                <a:cs typeface="+mj-cs"/>
              </a:rPr>
              <a:t>M DPI </a:t>
            </a:r>
            <a:r>
              <a:rPr lang="en-US" altLang="zh-CN" dirty="0" smtClean="0">
                <a:latin typeface="+mj-lt"/>
                <a:ea typeface="+mj-ea"/>
                <a:cs typeface="+mj-cs"/>
              </a:rPr>
              <a:t>abolished the </a:t>
            </a:r>
            <a:r>
              <a:rPr lang="en-US" altLang="zh-CN" dirty="0" err="1" smtClean="0">
                <a:latin typeface="+mj-lt"/>
                <a:ea typeface="+mj-ea"/>
                <a:cs typeface="+mj-cs"/>
              </a:rPr>
              <a:t>radiosensitizing</a:t>
            </a:r>
            <a:r>
              <a:rPr lang="en-US" altLang="zh-CN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zh-CN" dirty="0" smtClean="0">
                <a:latin typeface="+mj-lt"/>
                <a:ea typeface="+mj-ea"/>
                <a:cs typeface="+mj-cs"/>
              </a:rPr>
              <a:t>effect </a:t>
            </a:r>
            <a:r>
              <a:rPr lang="en-US" altLang="zh-CN" dirty="0" smtClean="0">
                <a:latin typeface="+mj-lt"/>
                <a:ea typeface="+mj-ea"/>
                <a:cs typeface="+mj-cs"/>
              </a:rPr>
              <a:t>induced by RAC2 </a:t>
            </a:r>
            <a:r>
              <a:rPr lang="en-US" altLang="zh-CN" dirty="0" err="1" smtClean="0">
                <a:latin typeface="+mj-lt"/>
                <a:ea typeface="+mj-ea"/>
                <a:cs typeface="+mj-cs"/>
              </a:rPr>
              <a:t>overexpression</a:t>
            </a:r>
            <a:r>
              <a:rPr lang="en-US" altLang="zh-CN" dirty="0" smtClean="0">
                <a:latin typeface="+mj-lt"/>
                <a:ea typeface="+mj-ea"/>
                <a:cs typeface="+mj-cs"/>
              </a:rPr>
              <a:t>.</a:t>
            </a:r>
            <a:endParaRPr kumimoji="0" lang="zh-CN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62258" y="231031"/>
            <a:ext cx="59722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A                                                           B</a:t>
            </a:r>
            <a:endParaRPr lang="zh-CN" alt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271935" y="3263542"/>
            <a:ext cx="73989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C                                                           D</a:t>
            </a:r>
            <a:endParaRPr lang="zh-CN" altLang="en-US" sz="2400" dirty="0"/>
          </a:p>
        </p:txBody>
      </p:sp>
      <p:pic>
        <p:nvPicPr>
          <p:cNvPr id="16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45222" y="471628"/>
            <a:ext cx="3657277" cy="2762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704" y="458245"/>
            <a:ext cx="3657277" cy="2775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Rectangle 2"/>
          <p:cNvSpPr txBox="1">
            <a:spLocks noChangeArrowheads="1"/>
          </p:cNvSpPr>
          <p:nvPr/>
        </p:nvSpPr>
        <p:spPr>
          <a:xfrm>
            <a:off x="60221" y="5913043"/>
            <a:ext cx="8685403" cy="54029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altLang="zh-CN" dirty="0" smtClean="0">
                <a:sym typeface="+mn-ea"/>
              </a:rPr>
              <a:t>Supplemental </a:t>
            </a:r>
            <a:r>
              <a:rPr lang="en-US" altLang="zh-CN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Figure </a:t>
            </a:r>
            <a:r>
              <a:rPr lang="en-US" altLang="zh-CN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6. </a:t>
            </a:r>
            <a:r>
              <a:rPr lang="en-US" altLang="zh-CN" dirty="0" smtClean="0">
                <a:latin typeface="+mj-lt"/>
                <a:ea typeface="+mj-ea"/>
                <a:cs typeface="+mj-cs"/>
              </a:rPr>
              <a:t>Cell cycle distribution of the 4 cell lines exposed to 2 </a:t>
            </a:r>
            <a:r>
              <a:rPr lang="en-US" altLang="zh-CN" dirty="0" err="1" smtClean="0">
                <a:latin typeface="+mj-lt"/>
                <a:ea typeface="+mj-ea"/>
                <a:cs typeface="+mj-cs"/>
              </a:rPr>
              <a:t>Gy</a:t>
            </a:r>
            <a:r>
              <a:rPr lang="en-US" altLang="zh-CN" dirty="0" smtClean="0">
                <a:latin typeface="+mj-lt"/>
                <a:ea typeface="+mj-ea"/>
                <a:cs typeface="+mj-cs"/>
              </a:rPr>
              <a:t> X-rays irradiation.</a:t>
            </a:r>
            <a:endParaRPr kumimoji="0" lang="zh-CN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3501008"/>
            <a:ext cx="3600000" cy="1999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3518591"/>
            <a:ext cx="3636939" cy="199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174</Words>
  <Application>Microsoft Office PowerPoint</Application>
  <PresentationFormat>全屏显示(4:3)</PresentationFormat>
  <Paragraphs>19</Paragraphs>
  <Slides>6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8" baseType="lpstr">
      <vt:lpstr>Office 主题</vt:lpstr>
      <vt:lpstr>KGPlot</vt:lpstr>
      <vt:lpstr>幻灯片 1</vt:lpstr>
      <vt:lpstr>幻灯片 2</vt:lpstr>
      <vt:lpstr>幻灯片 3</vt:lpstr>
      <vt:lpstr>幻灯片 4</vt:lpstr>
      <vt:lpstr>幻灯片 5</vt:lpstr>
      <vt:lpstr>幻灯片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huwt</dc:creator>
  <cp:lastModifiedBy>dell</cp:lastModifiedBy>
  <cp:revision>63</cp:revision>
  <dcterms:created xsi:type="dcterms:W3CDTF">2019-01-19T02:48:20Z</dcterms:created>
  <dcterms:modified xsi:type="dcterms:W3CDTF">2019-04-22T08:30:39Z</dcterms:modified>
</cp:coreProperties>
</file>