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80" r:id="rId2"/>
    <p:sldId id="268" r:id="rId3"/>
    <p:sldId id="276" r:id="rId4"/>
    <p:sldId id="277" r:id="rId5"/>
    <p:sldId id="279" r:id="rId6"/>
    <p:sldId id="278" r:id="rId7"/>
    <p:sldId id="269" r:id="rId8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79415" autoAdjust="0"/>
  </p:normalViewPr>
  <p:slideViewPr>
    <p:cSldViewPr>
      <p:cViewPr varScale="1">
        <p:scale>
          <a:sx n="62" d="100"/>
          <a:sy n="62" d="100"/>
        </p:scale>
        <p:origin x="-2934" y="-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81B51-824C-4194-B2FE-4408D0B39E07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4047E-AD4F-4C56-936D-978A6DD0F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49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09788" y="744538"/>
            <a:ext cx="25781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Supplementary figure 1 – Digest with</a:t>
            </a:r>
            <a:r>
              <a:rPr lang="en-US" baseline="0" dirty="0" smtClean="0"/>
              <a:t> </a:t>
            </a:r>
            <a:r>
              <a:rPr lang="en-US" baseline="0" smtClean="0"/>
              <a:t>paper towel</a:t>
            </a:r>
          </a:p>
          <a:p>
            <a:r>
              <a:rPr lang="en-US" baseline="0" smtClean="0"/>
              <a:t>Scale bars 1000um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4047E-AD4F-4C56-936D-978A6DD0F1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31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09788" y="744538"/>
            <a:ext cx="25781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Supplementary </a:t>
            </a:r>
            <a:r>
              <a:rPr lang="en-US" smtClean="0"/>
              <a:t>figure 7 </a:t>
            </a:r>
            <a:r>
              <a:rPr lang="en-US" dirty="0" smtClean="0"/>
              <a:t>– Mouse ring test PCA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4047E-AD4F-4C56-936D-978A6DD0F1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38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06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480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646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F0000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1pPr>
            <a:lvl2pPr>
              <a:buClr>
                <a:srgbClr val="FF0000"/>
              </a:buClr>
              <a:buFont typeface="Arial" pitchFamily="34" charset="0"/>
              <a:buChar char="•"/>
              <a:defRPr/>
            </a:lvl2pPr>
            <a:lvl3pPr>
              <a:buClr>
                <a:srgbClr val="FF0000"/>
              </a:buClr>
              <a:buFont typeface="Arial" pitchFamily="34" charset="0"/>
              <a:buChar char="•"/>
              <a:defRPr/>
            </a:lvl3pPr>
            <a:lvl4pPr>
              <a:buClr>
                <a:srgbClr val="FF0000"/>
              </a:buClr>
              <a:buFont typeface="Arial" pitchFamily="34" charset="0"/>
              <a:buChar char="•"/>
              <a:defRPr/>
            </a:lvl4pPr>
            <a:lvl5pPr>
              <a:buClr>
                <a:srgbClr val="FF0000"/>
              </a:buClr>
              <a:buFont typeface="Arial" pitchFamily="34" charset="0"/>
              <a:buChar char="•"/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FE62C-A3E3-4A2F-A74E-C27A666D1E13}" type="datetime4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September 25,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For research use only – not for use in diagnostic procedures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67AEAD-CB45-432A-A7E9-60DBF5BD37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5282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512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506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042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64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682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0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7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39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55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A9063-EBAD-4A7F-863C-2B97A1E4D0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84B59-6AC7-4E66-86F5-FDB019B0A02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975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3.tiff"/><Relationship Id="rId7" Type="http://schemas.openxmlformats.org/officeDocument/2006/relationships/image" Target="../media/image7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tiff"/><Relationship Id="rId10" Type="http://schemas.openxmlformats.org/officeDocument/2006/relationships/image" Target="../media/image10.png"/><Relationship Id="rId4" Type="http://schemas.openxmlformats.org/officeDocument/2006/relationships/image" Target="../media/image4.tiff"/><Relationship Id="rId9" Type="http://schemas.openxmlformats.org/officeDocument/2006/relationships/image" Target="../media/image9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11" Type="http://schemas.openxmlformats.org/officeDocument/2006/relationships/image" Target="../media/image22.emf"/><Relationship Id="rId5" Type="http://schemas.openxmlformats.org/officeDocument/2006/relationships/image" Target="../media/image16.emf"/><Relationship Id="rId10" Type="http://schemas.openxmlformats.org/officeDocument/2006/relationships/image" Target="../media/image21.emf"/><Relationship Id="rId4" Type="http://schemas.openxmlformats.org/officeDocument/2006/relationships/image" Target="../media/image15.emf"/><Relationship Id="rId9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10" Type="http://schemas.openxmlformats.org/officeDocument/2006/relationships/image" Target="../media/image31.emf"/><Relationship Id="rId4" Type="http://schemas.openxmlformats.org/officeDocument/2006/relationships/image" Target="../media/image25.emf"/><Relationship Id="rId9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Relationship Id="rId9" Type="http://schemas.openxmlformats.org/officeDocument/2006/relationships/image" Target="../media/image3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jpeg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7"/>
          <p:cNvSpPr txBox="1"/>
          <p:nvPr/>
        </p:nvSpPr>
        <p:spPr>
          <a:xfrm>
            <a:off x="0" y="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smtClean="0"/>
              <a:t>Supplementary figure 1. </a:t>
            </a:r>
            <a:r>
              <a:rPr lang="en-US" b="1"/>
              <a:t>MS/MS of m/z 1105.6 from mouse intestine samples</a:t>
            </a:r>
            <a:endParaRPr lang="de-DE" b="1" dirty="0"/>
          </a:p>
        </p:txBody>
      </p:sp>
      <p:pic>
        <p:nvPicPr>
          <p:cNvPr id="7" name="Picture 2" descr="U:\15. KOL - Project Publications\Manuscripts - MTT\Proteomics Clinical Applications\Alice_Protocol\Manuscript_revision\MSMS\mouse gut HTX -MSMS on-tissue 1105\frragment plot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3808583"/>
            <a:ext cx="6172200" cy="17205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342900" y="5608803"/>
            <a:ext cx="6172200" cy="1272990"/>
            <a:chOff x="342900" y="6198622"/>
            <a:chExt cx="6172200" cy="1272990"/>
          </a:xfrm>
        </p:grpSpPr>
        <p:pic>
          <p:nvPicPr>
            <p:cNvPr id="8" name="Picture 3" descr="U:\15. KOL - Project Publications\Manuscripts - MTT\Proteomics Clinical Applications\Alice_Protocol\Manuscript_revision\MSMS\mouse gut HTX -MSMS on-tissue 1105\fragment ion mass error Da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" y="6537176"/>
              <a:ext cx="6172200" cy="934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feld 17"/>
            <p:cNvSpPr txBox="1"/>
            <p:nvPr/>
          </p:nvSpPr>
          <p:spPr>
            <a:xfrm>
              <a:off x="342900" y="6198622"/>
              <a:ext cx="6172200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mtClean="0"/>
                <a:t>Fragment Ion Mass Error (Da)</a:t>
              </a:r>
              <a:endParaRPr lang="de-DE" sz="1600" dirty="0"/>
            </a:p>
          </p:txBody>
        </p:sp>
      </p:grp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21594"/>
              </p:ext>
            </p:extLst>
          </p:nvPr>
        </p:nvGraphicFramePr>
        <p:xfrm>
          <a:off x="342900" y="2432720"/>
          <a:ext cx="6172201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4383"/>
                <a:gridCol w="814383"/>
                <a:gridCol w="814383"/>
                <a:gridCol w="814383"/>
                <a:gridCol w="814383"/>
                <a:gridCol w="814383"/>
                <a:gridCol w="1285903"/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en-US" sz="1400" smtClean="0"/>
                        <a:t>Collagen alpha-1</a:t>
                      </a:r>
                      <a:r>
                        <a:rPr lang="en-US" sz="1400" baseline="0" smtClean="0"/>
                        <a:t> (I) chain (CO1A1_Mou)</a:t>
                      </a:r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smtClean="0"/>
                        <a:t>Observed M+H</a:t>
                      </a:r>
                      <a:endParaRPr 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 smtClean="0"/>
                        <a:t>Mr (expt)</a:t>
                      </a:r>
                      <a:endParaRPr 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 smtClean="0"/>
                        <a:t>Mr</a:t>
                      </a:r>
                      <a:r>
                        <a:rPr lang="en-US" sz="1200" b="1" baseline="0" smtClean="0"/>
                        <a:t> (calc)</a:t>
                      </a:r>
                      <a:endParaRPr 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 smtClean="0"/>
                        <a:t>ppm</a:t>
                      </a:r>
                      <a:endParaRPr 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 smtClean="0"/>
                        <a:t>Miss</a:t>
                      </a:r>
                      <a:endParaRPr 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 smtClean="0"/>
                        <a:t>Mascot Score</a:t>
                      </a:r>
                      <a:endParaRPr 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 smtClean="0"/>
                        <a:t>Sequence</a:t>
                      </a:r>
                      <a:endParaRPr lang="en-US" sz="1200" b="1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1105.575</a:t>
                      </a:r>
                      <a:endParaRPr lang="en-US" sz="120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1104.493</a:t>
                      </a:r>
                      <a:endParaRPr lang="en-US" sz="120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1104.568</a:t>
                      </a:r>
                      <a:endParaRPr lang="en-US" sz="120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-67.801</a:t>
                      </a:r>
                      <a:endParaRPr lang="en-US" sz="120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20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120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GVQGP</a:t>
                      </a:r>
                      <a:r>
                        <a:rPr lang="en-US" sz="1200" b="0" u="sng" smtClean="0">
                          <a:solidFill>
                            <a:srgbClr val="FF0000"/>
                          </a:solidFill>
                        </a:rPr>
                        <a:t>P</a:t>
                      </a:r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GPAGPR</a:t>
                      </a:r>
                    </a:p>
                    <a:p>
                      <a:r>
                        <a:rPr lang="en-US" sz="1200" smtClean="0">
                          <a:solidFill>
                            <a:srgbClr val="FF0000"/>
                          </a:solidFill>
                        </a:rPr>
                        <a:t>(oxidation</a:t>
                      </a:r>
                      <a:r>
                        <a:rPr lang="en-US" sz="1200" baseline="0" smtClean="0">
                          <a:solidFill>
                            <a:srgbClr val="FF0000"/>
                          </a:solidFill>
                        </a:rPr>
                        <a:t> P)</a:t>
                      </a:r>
                      <a:endParaRPr lang="en-US" sz="120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082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246948" y="954134"/>
            <a:ext cx="4364109" cy="7997734"/>
            <a:chOff x="271715" y="1059722"/>
            <a:chExt cx="4364109" cy="7997734"/>
          </a:xfrm>
        </p:grpSpPr>
        <p:grpSp>
          <p:nvGrpSpPr>
            <p:cNvPr id="3" name="Group 2"/>
            <p:cNvGrpSpPr>
              <a:grpSpLocks noChangeAspect="1"/>
            </p:cNvGrpSpPr>
            <p:nvPr/>
          </p:nvGrpSpPr>
          <p:grpSpPr>
            <a:xfrm>
              <a:off x="271716" y="1059722"/>
              <a:ext cx="2147439" cy="2520000"/>
              <a:chOff x="609856" y="662152"/>
              <a:chExt cx="2464420" cy="2900855"/>
            </a:xfrm>
          </p:grpSpPr>
          <p:pic>
            <p:nvPicPr>
              <p:cNvPr id="4" name="Picture 2" descr="U:\15. KOL - Project Publications\Manuscripts - MTT\Proteomics Clinical Applications\Alice_Protocol\Figures\170329 Mouse gut 17035 B_Plot.tif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390" t="8744" r="10547" b="11402"/>
              <a:stretch/>
            </p:blipFill>
            <p:spPr bwMode="auto">
              <a:xfrm>
                <a:off x="609856" y="662152"/>
                <a:ext cx="2464420" cy="29008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692696" y="3368824"/>
                <a:ext cx="277200" cy="720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/>
            <p:cNvGrpSpPr>
              <a:grpSpLocks noChangeAspect="1"/>
            </p:cNvGrpSpPr>
            <p:nvPr/>
          </p:nvGrpSpPr>
          <p:grpSpPr>
            <a:xfrm>
              <a:off x="2488385" y="1059722"/>
              <a:ext cx="2147439" cy="2520000"/>
              <a:chOff x="3212976" y="662152"/>
              <a:chExt cx="2464420" cy="2900855"/>
            </a:xfrm>
          </p:grpSpPr>
          <p:pic>
            <p:nvPicPr>
              <p:cNvPr id="5" name="Picture 4" descr="U:\15. KOL - Project Publications\Manuscripts - MTT\Proteomics Clinical Applications\Alice_Protocol\Figures\170329 Mouse gut 17035 B_Plot_1105.tif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390" t="8744" r="10547" b="11402"/>
              <a:stretch/>
            </p:blipFill>
            <p:spPr bwMode="auto">
              <a:xfrm>
                <a:off x="3212976" y="662152"/>
                <a:ext cx="2464420" cy="29008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Down Arrow 8"/>
              <p:cNvSpPr/>
              <p:nvPr/>
            </p:nvSpPr>
            <p:spPr>
              <a:xfrm rot="982835">
                <a:off x="4342699" y="915465"/>
                <a:ext cx="204975" cy="166682"/>
              </a:xfrm>
              <a:prstGeom prst="down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Down Arrow 10"/>
              <p:cNvSpPr/>
              <p:nvPr/>
            </p:nvSpPr>
            <p:spPr>
              <a:xfrm rot="19632646">
                <a:off x="4635382" y="1826873"/>
                <a:ext cx="204975" cy="166682"/>
              </a:xfrm>
              <a:prstGeom prst="down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3412752" y="3368824"/>
                <a:ext cx="277200" cy="720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" name="Picture 3" descr="U:\15. KOL - Project Publications\Manuscripts - MTT\Proteomics Clinical Applications\Alice_Protocol\Figures\170421 mouse gut 17019 Var B_Plot_1105.tif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929" t="77836" b="2990"/>
              <a:stretch/>
            </p:blipFill>
            <p:spPr bwMode="auto">
              <a:xfrm>
                <a:off x="5383490" y="2866460"/>
                <a:ext cx="293906" cy="6965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051" name="Picture 3" descr="U:\15. KOL - Project Publications\Manuscripts - MTT\Proteomics Clinical Applications\Alice_Protocol\Manuscript_revision\Figure 1\170329 Mouse gut 17035 B_yellow_pixel_image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8385" y="6316610"/>
              <a:ext cx="2134536" cy="273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271715" y="3694316"/>
              <a:ext cx="2140864" cy="2520000"/>
              <a:chOff x="609856" y="3692486"/>
              <a:chExt cx="2464420" cy="2900855"/>
            </a:xfrm>
          </p:grpSpPr>
          <p:pic>
            <p:nvPicPr>
              <p:cNvPr id="6" name="Picture 2" descr="U:\15. KOL - Project Publications\Manuscripts - MTT\Proteomics Clinical Applications\Alice_Protocol\Figures\170421 mouse gut 17019 Var B_Plot.tif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390" t="8744" r="10547" b="11402"/>
              <a:stretch/>
            </p:blipFill>
            <p:spPr bwMode="auto">
              <a:xfrm>
                <a:off x="609856" y="3692486"/>
                <a:ext cx="2464420" cy="29008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692696" y="6321152"/>
                <a:ext cx="277200" cy="720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8"/>
            <p:cNvGrpSpPr>
              <a:grpSpLocks noChangeAspect="1"/>
            </p:cNvGrpSpPr>
            <p:nvPr/>
          </p:nvGrpSpPr>
          <p:grpSpPr>
            <a:xfrm>
              <a:off x="2488385" y="3694316"/>
              <a:ext cx="2140864" cy="2520000"/>
              <a:chOff x="3212976" y="3692486"/>
              <a:chExt cx="2464420" cy="2900855"/>
            </a:xfrm>
          </p:grpSpPr>
          <p:pic>
            <p:nvPicPr>
              <p:cNvPr id="7" name="Picture 3" descr="U:\15. KOL - Project Publications\Manuscripts - MTT\Proteomics Clinical Applications\Alice_Protocol\Figures\170421 mouse gut 17019 Var B_Plot_1105.tif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390" t="8744" r="10547" b="11402"/>
              <a:stretch/>
            </p:blipFill>
            <p:spPr bwMode="auto">
              <a:xfrm>
                <a:off x="3212976" y="3692486"/>
                <a:ext cx="2464420" cy="29008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Down Arrow 7"/>
              <p:cNvSpPr/>
              <p:nvPr/>
            </p:nvSpPr>
            <p:spPr>
              <a:xfrm rot="12811213">
                <a:off x="3890027" y="5715817"/>
                <a:ext cx="204975" cy="166682"/>
              </a:xfrm>
              <a:prstGeom prst="down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Down Arrow 9"/>
              <p:cNvSpPr/>
              <p:nvPr/>
            </p:nvSpPr>
            <p:spPr>
              <a:xfrm rot="2668192">
                <a:off x="4635152" y="3946301"/>
                <a:ext cx="204975" cy="166682"/>
              </a:xfrm>
              <a:prstGeom prst="down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412752" y="6321152"/>
                <a:ext cx="277200" cy="720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7" name="Picture 3" descr="U:\15. KOL - Project Publications\Manuscripts - MTT\Proteomics Clinical Applications\Alice_Protocol\Figures\170421 mouse gut 17019 Var B_Plot_1105.tif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929" t="77836" b="2990"/>
              <a:stretch/>
            </p:blipFill>
            <p:spPr bwMode="auto">
              <a:xfrm>
                <a:off x="5383490" y="5896794"/>
                <a:ext cx="293906" cy="6965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050" name="Picture 2" descr="U:\15. KOL - Project Publications\Manuscripts - MTT\Proteomics Clinical Applications\Alice_Protocol\Manuscript_revision\Figure 1\180131_mousegut_18036_HTX_speed_yellow_pixel_image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716" y="6321456"/>
              <a:ext cx="2162504" cy="273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/>
            <p:cNvSpPr/>
            <p:nvPr/>
          </p:nvSpPr>
          <p:spPr>
            <a:xfrm>
              <a:off x="271716" y="1059722"/>
              <a:ext cx="4364108" cy="25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1715" y="3694316"/>
              <a:ext cx="4364109" cy="25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71716" y="6321456"/>
              <a:ext cx="4357533" cy="27311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1716" y="1064568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71715" y="3691685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B</a:t>
              </a:r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71716" y="6321456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bg1"/>
                  </a:solidFill>
                </a:rPr>
                <a:t>C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80" name="Textfeld 17"/>
          <p:cNvSpPr txBox="1"/>
          <p:nvPr/>
        </p:nvSpPr>
        <p:spPr>
          <a:xfrm>
            <a:off x="0" y="1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smtClean="0"/>
              <a:t>Supplementary figure 2. </a:t>
            </a:r>
            <a:r>
              <a:rPr lang="en-US" b="1" smtClean="0"/>
              <a:t>FFPE </a:t>
            </a:r>
            <a:r>
              <a:rPr lang="en-US" b="1"/>
              <a:t>mouse intestine samples prepared with a wetted paper towel to maintain humidity.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918174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9187" y="1208584"/>
            <a:ext cx="6499627" cy="7488832"/>
            <a:chOff x="179187" y="344489"/>
            <a:chExt cx="6499627" cy="7488832"/>
          </a:xfrm>
        </p:grpSpPr>
        <p:pic>
          <p:nvPicPr>
            <p:cNvPr id="4" name="Grafik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187" y="344489"/>
              <a:ext cx="6499627" cy="5172072"/>
            </a:xfrm>
            <a:prstGeom prst="rect">
              <a:avLst/>
            </a:prstGeom>
          </p:spPr>
        </p:pic>
        <p:pic>
          <p:nvPicPr>
            <p:cNvPr id="5" name="Grafik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2656" y="5612538"/>
              <a:ext cx="3105174" cy="2220783"/>
            </a:xfrm>
            <a:prstGeom prst="rect">
              <a:avLst/>
            </a:prstGeom>
          </p:spPr>
        </p:pic>
      </p:grpSp>
      <p:sp>
        <p:nvSpPr>
          <p:cNvPr id="6" name="Textfeld 17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Supplementary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3. Inter- </a:t>
            </a:r>
            <a:r>
              <a:rPr lang="de-DE" b="1" dirty="0" err="1" smtClean="0"/>
              <a:t>site</a:t>
            </a:r>
            <a:r>
              <a:rPr lang="de-DE" b="1" dirty="0" smtClean="0"/>
              <a:t> </a:t>
            </a:r>
            <a:r>
              <a:rPr lang="de-DE" b="1" dirty="0" err="1" smtClean="0"/>
              <a:t>observation</a:t>
            </a:r>
            <a:r>
              <a:rPr lang="de-DE" b="1" dirty="0" smtClean="0"/>
              <a:t> – QC </a:t>
            </a:r>
            <a:r>
              <a:rPr lang="de-DE" b="1" dirty="0" err="1" smtClean="0"/>
              <a:t>parameters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240475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55458" y="560707"/>
            <a:ext cx="5347085" cy="9345293"/>
            <a:chOff x="692695" y="416691"/>
            <a:chExt cx="5347085" cy="9345293"/>
          </a:xfrm>
        </p:grpSpPr>
        <p:pic>
          <p:nvPicPr>
            <p:cNvPr id="4" name="Grafik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695" y="416696"/>
              <a:ext cx="2606963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" name="Grafik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49317" y="416691"/>
              <a:ext cx="2590463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" name="Grafik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2695" y="2303018"/>
              <a:ext cx="2632329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" name="Grafik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49317" y="2303015"/>
              <a:ext cx="2590463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Grafik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2695" y="4189340"/>
              <a:ext cx="2590463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Grafik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49317" y="4189340"/>
              <a:ext cx="2590463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Grafik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2695" y="6075661"/>
              <a:ext cx="2590463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Grafik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49317" y="6075663"/>
              <a:ext cx="2590463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Grafik 1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92695" y="7961984"/>
              <a:ext cx="2614387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" name="Grafik 1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449317" y="7961984"/>
              <a:ext cx="2590463" cy="1800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5" name="Textfeld 17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Supplementary</a:t>
            </a:r>
            <a:r>
              <a:rPr lang="de-DE" b="1" dirty="0"/>
              <a:t> </a:t>
            </a:r>
            <a:r>
              <a:rPr lang="de-DE" b="1" dirty="0" err="1"/>
              <a:t>figure</a:t>
            </a:r>
            <a:r>
              <a:rPr lang="de-DE" b="1" dirty="0"/>
              <a:t> 4</a:t>
            </a:r>
            <a:r>
              <a:rPr lang="de-DE" b="1" dirty="0" smtClean="0"/>
              <a:t>. Inter- </a:t>
            </a:r>
            <a:r>
              <a:rPr lang="de-DE" b="1" dirty="0" err="1" smtClean="0"/>
              <a:t>site</a:t>
            </a:r>
            <a:r>
              <a:rPr lang="de-DE" b="1" dirty="0" smtClean="0"/>
              <a:t> </a:t>
            </a:r>
            <a:r>
              <a:rPr lang="de-DE" b="1" dirty="0" err="1" smtClean="0"/>
              <a:t>observation</a:t>
            </a:r>
            <a:r>
              <a:rPr lang="de-DE" b="1" dirty="0" smtClean="0"/>
              <a:t> – </a:t>
            </a:r>
            <a:r>
              <a:rPr lang="de-DE" b="1" dirty="0" err="1" smtClean="0"/>
              <a:t>peptides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345470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3007" y="423600"/>
            <a:ext cx="5371987" cy="9482400"/>
            <a:chOff x="691199" y="417601"/>
            <a:chExt cx="5371987" cy="9482400"/>
          </a:xfrm>
        </p:grpSpPr>
        <p:pic>
          <p:nvPicPr>
            <p:cNvPr id="14" name="Grafik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1200" y="417601"/>
              <a:ext cx="2614386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5" name="Grafik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48800" y="417601"/>
              <a:ext cx="2614386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6" name="Grafik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218" y="2301038"/>
              <a:ext cx="2614386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Grafik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48800" y="2293200"/>
              <a:ext cx="2614386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" name="Grafik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1200" y="4168800"/>
              <a:ext cx="2614386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" name="Grafik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48800" y="4168800"/>
              <a:ext cx="2614386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0" name="Grafik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1201" y="6044401"/>
              <a:ext cx="2590465" cy="180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1" name="Grafik 1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91199" y="7920001"/>
              <a:ext cx="2297741" cy="198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" name="Grafik 1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448799" y="7920001"/>
              <a:ext cx="2297741" cy="1980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3" name="Textfeld 17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Supplementary</a:t>
            </a:r>
            <a:r>
              <a:rPr lang="de-DE" b="1" dirty="0"/>
              <a:t> </a:t>
            </a:r>
            <a:r>
              <a:rPr lang="de-DE" b="1" dirty="0" err="1"/>
              <a:t>figure</a:t>
            </a:r>
            <a:r>
              <a:rPr lang="de-DE" b="1" dirty="0"/>
              <a:t> </a:t>
            </a:r>
            <a:r>
              <a:rPr lang="de-DE" b="1" dirty="0" smtClean="0"/>
              <a:t>4. </a:t>
            </a:r>
            <a:r>
              <a:rPr lang="de-DE" b="1" dirty="0"/>
              <a:t>Inter- </a:t>
            </a:r>
            <a:r>
              <a:rPr lang="de-DE" b="1" dirty="0" err="1" smtClean="0"/>
              <a:t>site</a:t>
            </a:r>
            <a:r>
              <a:rPr lang="de-DE" b="1" dirty="0" smtClean="0"/>
              <a:t> </a:t>
            </a:r>
            <a:r>
              <a:rPr lang="de-DE" b="1" dirty="0" err="1" smtClean="0"/>
              <a:t>observation</a:t>
            </a:r>
            <a:r>
              <a:rPr lang="de-DE" b="1" dirty="0" smtClean="0"/>
              <a:t> – </a:t>
            </a:r>
            <a:r>
              <a:rPr lang="de-DE" b="1" dirty="0" err="1" smtClean="0"/>
              <a:t>peptides</a:t>
            </a:r>
            <a:r>
              <a:rPr lang="de-DE" b="1" dirty="0" smtClean="0"/>
              <a:t> (</a:t>
            </a:r>
            <a:r>
              <a:rPr lang="de-DE" b="1" dirty="0" err="1" smtClean="0"/>
              <a:t>cont</a:t>
            </a:r>
            <a:r>
              <a:rPr lang="de-DE" b="1" dirty="0" smtClean="0"/>
              <a:t>.)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60348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8"/>
          <p:cNvSpPr txBox="1"/>
          <p:nvPr/>
        </p:nvSpPr>
        <p:spPr>
          <a:xfrm>
            <a:off x="0" y="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Supplementary</a:t>
            </a:r>
            <a:r>
              <a:rPr lang="de-DE" b="1" dirty="0"/>
              <a:t> </a:t>
            </a:r>
            <a:r>
              <a:rPr lang="de-DE" b="1" dirty="0" err="1"/>
              <a:t>figure</a:t>
            </a:r>
            <a:r>
              <a:rPr lang="de-DE" b="1" dirty="0"/>
              <a:t> </a:t>
            </a:r>
            <a:r>
              <a:rPr lang="de-DE" b="1" dirty="0" smtClean="0"/>
              <a:t>5. Inter- </a:t>
            </a:r>
            <a:r>
              <a:rPr lang="de-DE" b="1" dirty="0" err="1" smtClean="0"/>
              <a:t>site</a:t>
            </a:r>
            <a:r>
              <a:rPr lang="de-DE" b="1" dirty="0" smtClean="0"/>
              <a:t> </a:t>
            </a:r>
            <a:r>
              <a:rPr lang="de-DE" b="1" dirty="0" err="1" smtClean="0"/>
              <a:t>observation</a:t>
            </a:r>
            <a:r>
              <a:rPr lang="de-DE" b="1" dirty="0" smtClean="0"/>
              <a:t> – </a:t>
            </a:r>
            <a:r>
              <a:rPr lang="de-DE" b="1" dirty="0" err="1" smtClean="0"/>
              <a:t>trypsin</a:t>
            </a:r>
            <a:r>
              <a:rPr lang="de-DE" b="1" dirty="0" smtClean="0"/>
              <a:t> </a:t>
            </a:r>
            <a:r>
              <a:rPr lang="de-DE" b="1" dirty="0" err="1" smtClean="0"/>
              <a:t>autolytic</a:t>
            </a:r>
            <a:r>
              <a:rPr lang="de-DE" b="1" dirty="0" smtClean="0"/>
              <a:t> </a:t>
            </a:r>
            <a:r>
              <a:rPr lang="de-DE" b="1" dirty="0" err="1" smtClean="0"/>
              <a:t>peptides</a:t>
            </a:r>
            <a:endParaRPr lang="de-DE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257985" y="759280"/>
            <a:ext cx="6342030" cy="8387441"/>
            <a:chOff x="293398" y="812912"/>
            <a:chExt cx="6342030" cy="8387441"/>
          </a:xfrm>
        </p:grpSpPr>
        <p:grpSp>
          <p:nvGrpSpPr>
            <p:cNvPr id="43" name="Group 42"/>
            <p:cNvGrpSpPr/>
            <p:nvPr/>
          </p:nvGrpSpPr>
          <p:grpSpPr>
            <a:xfrm>
              <a:off x="434281" y="812912"/>
              <a:ext cx="2781828" cy="2016095"/>
              <a:chOff x="-2817127" y="2690507"/>
              <a:chExt cx="2781828" cy="2016095"/>
            </a:xfrm>
          </p:grpSpPr>
          <p:pic>
            <p:nvPicPr>
              <p:cNvPr id="4" name="Grafik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817127" y="2906602"/>
                <a:ext cx="2781828" cy="1800000"/>
              </a:xfrm>
              <a:prstGeom prst="rect">
                <a:avLst/>
              </a:prstGeom>
            </p:spPr>
          </p:pic>
          <p:sp>
            <p:nvSpPr>
              <p:cNvPr id="13" name="Textfeld 19"/>
              <p:cNvSpPr txBox="1"/>
              <p:nvPr/>
            </p:nvSpPr>
            <p:spPr>
              <a:xfrm>
                <a:off x="-2566050" y="2690507"/>
                <a:ext cx="242047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smtClean="0"/>
                  <a:t>m/z 842.50: [108-115] VATVSLPR</a:t>
                </a:r>
                <a:endParaRPr lang="de-DE" sz="1200" dirty="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3605166" y="812912"/>
              <a:ext cx="2781828" cy="2016095"/>
              <a:chOff x="7029400" y="2690507"/>
              <a:chExt cx="2781828" cy="2016095"/>
            </a:xfrm>
          </p:grpSpPr>
          <p:pic>
            <p:nvPicPr>
              <p:cNvPr id="5" name="Grafik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29400" y="2906602"/>
                <a:ext cx="2781828" cy="1800000"/>
              </a:xfrm>
              <a:prstGeom prst="rect">
                <a:avLst/>
              </a:prstGeom>
            </p:spPr>
          </p:pic>
          <p:sp>
            <p:nvSpPr>
              <p:cNvPr id="14" name="Textfeld 20"/>
              <p:cNvSpPr txBox="1"/>
              <p:nvPr/>
            </p:nvSpPr>
            <p:spPr>
              <a:xfrm>
                <a:off x="7185719" y="2690507"/>
                <a:ext cx="24691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smtClean="0"/>
                  <a:t>m/z 906.50: [201-208] NKPGVYTK</a:t>
                </a:r>
                <a:endParaRPr lang="de-DE" sz="1200" dirty="0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34281" y="2936694"/>
              <a:ext cx="2781828" cy="2016095"/>
              <a:chOff x="385078" y="2690507"/>
              <a:chExt cx="2781828" cy="2016095"/>
            </a:xfrm>
          </p:grpSpPr>
          <p:pic>
            <p:nvPicPr>
              <p:cNvPr id="6" name="Grafik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078" y="2906602"/>
                <a:ext cx="2781828" cy="1800000"/>
              </a:xfrm>
              <a:prstGeom prst="rect">
                <a:avLst/>
              </a:prstGeom>
            </p:spPr>
          </p:pic>
          <p:sp>
            <p:nvSpPr>
              <p:cNvPr id="15" name="Textfeld 21"/>
              <p:cNvSpPr txBox="1"/>
              <p:nvPr/>
            </p:nvSpPr>
            <p:spPr>
              <a:xfrm>
                <a:off x="678209" y="2690507"/>
                <a:ext cx="199645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smtClean="0"/>
                  <a:t>m/z 952.39: [1-8] </a:t>
                </a:r>
                <a:r>
                  <a:rPr lang="de-DE" sz="1200" dirty="0"/>
                  <a:t>FPTDDDDK</a:t>
                </a: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3605166" y="2972710"/>
              <a:ext cx="2781828" cy="2016095"/>
              <a:chOff x="3638174" y="2690507"/>
              <a:chExt cx="2781828" cy="2016095"/>
            </a:xfrm>
          </p:grpSpPr>
          <p:pic>
            <p:nvPicPr>
              <p:cNvPr id="7" name="Grafik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38174" y="2906602"/>
                <a:ext cx="2781828" cy="1800000"/>
              </a:xfrm>
              <a:prstGeom prst="rect">
                <a:avLst/>
              </a:prstGeom>
            </p:spPr>
          </p:pic>
          <p:sp>
            <p:nvSpPr>
              <p:cNvPr id="16" name="Textfeld 22"/>
              <p:cNvSpPr txBox="1"/>
              <p:nvPr/>
            </p:nvSpPr>
            <p:spPr>
              <a:xfrm>
                <a:off x="3729795" y="2690507"/>
                <a:ext cx="25985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smtClean="0"/>
                  <a:t>m/z 1006.48: [148-157]APVLSDSSCK</a:t>
                </a:r>
                <a:endParaRPr lang="de-DE" sz="1200" dirty="0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434283" y="5060475"/>
              <a:ext cx="2781827" cy="2016095"/>
              <a:chOff x="-3079508" y="2690507"/>
              <a:chExt cx="2781827" cy="2016095"/>
            </a:xfrm>
          </p:grpSpPr>
          <p:pic>
            <p:nvPicPr>
              <p:cNvPr id="8" name="Grafik 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3079508" y="2906602"/>
                <a:ext cx="2781827" cy="1800000"/>
              </a:xfrm>
              <a:prstGeom prst="rect">
                <a:avLst/>
              </a:prstGeom>
            </p:spPr>
          </p:pic>
          <p:sp>
            <p:nvSpPr>
              <p:cNvPr id="17" name="Textfeld 23"/>
              <p:cNvSpPr txBox="1"/>
              <p:nvPr/>
            </p:nvSpPr>
            <p:spPr>
              <a:xfrm>
                <a:off x="-2835696" y="2690507"/>
                <a:ext cx="24349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smtClean="0"/>
                  <a:t>m/z 1045.56: [ 98-107] LSSPATLNSR</a:t>
                </a:r>
                <a:endParaRPr lang="de-DE" sz="1200" dirty="0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3571834" y="5132507"/>
              <a:ext cx="2848495" cy="2016095"/>
              <a:chOff x="7317432" y="2690507"/>
              <a:chExt cx="2848495" cy="2016095"/>
            </a:xfrm>
          </p:grpSpPr>
          <p:pic>
            <p:nvPicPr>
              <p:cNvPr id="9" name="Grafik 1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350766" y="2906602"/>
                <a:ext cx="2781827" cy="1800000"/>
              </a:xfrm>
              <a:prstGeom prst="rect">
                <a:avLst/>
              </a:prstGeom>
            </p:spPr>
          </p:pic>
          <p:sp>
            <p:nvSpPr>
              <p:cNvPr id="18" name="Textfeld 24"/>
              <p:cNvSpPr txBox="1"/>
              <p:nvPr/>
            </p:nvSpPr>
            <p:spPr>
              <a:xfrm>
                <a:off x="7317432" y="2690507"/>
                <a:ext cx="28484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smtClean="0"/>
                  <a:t>m/z 1469.73: [134-147] SSGSSYPSLLQCLK</a:t>
                </a:r>
                <a:endParaRPr lang="de-DE" sz="1200" dirty="0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293398" y="7184258"/>
              <a:ext cx="3063594" cy="2016095"/>
              <a:chOff x="-3339752" y="2690507"/>
              <a:chExt cx="3063594" cy="2016095"/>
            </a:xfrm>
          </p:grpSpPr>
          <p:pic>
            <p:nvPicPr>
              <p:cNvPr id="11" name="Grafik 1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3198868" y="2906602"/>
                <a:ext cx="2781827" cy="1800000"/>
              </a:xfrm>
              <a:prstGeom prst="rect">
                <a:avLst/>
              </a:prstGeom>
            </p:spPr>
          </p:pic>
          <p:sp>
            <p:nvSpPr>
              <p:cNvPr id="19" name="Textfeld 25"/>
              <p:cNvSpPr txBox="1"/>
              <p:nvPr/>
            </p:nvSpPr>
            <p:spPr>
              <a:xfrm>
                <a:off x="-3339752" y="2690507"/>
                <a:ext cx="3063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 smtClean="0"/>
                  <a:t>m/z 1713.81: [58-72</a:t>
                </a:r>
                <a:r>
                  <a:rPr lang="de-DE" sz="1200" smtClean="0"/>
                  <a:t>] </a:t>
                </a:r>
                <a:r>
                  <a:rPr lang="de-DE" altLang="de-DE" sz="1200" smtClean="0"/>
                  <a:t>LGEHNIDVLEGNEQF</a:t>
                </a:r>
                <a:endParaRPr lang="de-DE" altLang="de-DE" sz="1200" dirty="0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3571834" y="7184258"/>
              <a:ext cx="3063594" cy="2016095"/>
              <a:chOff x="3571833" y="7184258"/>
              <a:chExt cx="3063594" cy="2016095"/>
            </a:xfrm>
          </p:grpSpPr>
          <p:pic>
            <p:nvPicPr>
              <p:cNvPr id="10" name="Grafik 16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132540" y="7400353"/>
                <a:ext cx="1942180" cy="1800000"/>
              </a:xfrm>
              <a:prstGeom prst="rect">
                <a:avLst/>
              </a:prstGeom>
            </p:spPr>
          </p:pic>
          <p:sp>
            <p:nvSpPr>
              <p:cNvPr id="53" name="Textfeld 25"/>
              <p:cNvSpPr txBox="1"/>
              <p:nvPr/>
            </p:nvSpPr>
            <p:spPr>
              <a:xfrm>
                <a:off x="3571833" y="7184258"/>
                <a:ext cx="3063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smtClean="0"/>
                  <a:t>Coefficient of Variance</a:t>
                </a:r>
                <a:endParaRPr lang="de-DE" altLang="de-DE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5042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" name="Group 1023"/>
          <p:cNvGrpSpPr/>
          <p:nvPr/>
        </p:nvGrpSpPr>
        <p:grpSpPr>
          <a:xfrm>
            <a:off x="152030" y="3307850"/>
            <a:ext cx="3211048" cy="1969526"/>
            <a:chOff x="195077" y="2993204"/>
            <a:chExt cx="3211048" cy="1969526"/>
          </a:xfrm>
        </p:grpSpPr>
        <p:pic>
          <p:nvPicPr>
            <p:cNvPr id="1028" name="Picture 4" descr="U:\15. KOL - Project Publications\Manuscripts - MTT\Proteomics Clinical Applications\Alice_Protocol\Manuscript_revision\Figure 5\mz944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50"/>
            <a:stretch/>
          </p:blipFill>
          <p:spPr bwMode="auto">
            <a:xfrm>
              <a:off x="238125" y="3016630"/>
              <a:ext cx="3168000" cy="1946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195077" y="2993204"/>
              <a:ext cx="2664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C</a:t>
              </a:r>
              <a:endParaRPr lang="en-US" sz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365780" y="3307850"/>
            <a:ext cx="3211048" cy="1969526"/>
            <a:chOff x="3408827" y="2993204"/>
            <a:chExt cx="3211048" cy="1969526"/>
          </a:xfrm>
        </p:grpSpPr>
        <p:pic>
          <p:nvPicPr>
            <p:cNvPr id="1029" name="Picture 5" descr="U:\15. KOL - Project Publications\Manuscripts - MTT\Proteomics Clinical Applications\Alice_Protocol\Manuscript_revision\Figure 5\mz1105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50"/>
            <a:stretch/>
          </p:blipFill>
          <p:spPr bwMode="auto">
            <a:xfrm>
              <a:off x="3451875" y="3016626"/>
              <a:ext cx="3168000" cy="19461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3408827" y="2993204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D</a:t>
              </a:r>
              <a:endParaRPr lang="en-US" sz="1200" dirty="0"/>
            </a:p>
          </p:txBody>
        </p:sp>
      </p:grpSp>
      <p:sp>
        <p:nvSpPr>
          <p:cNvPr id="32" name="Textfeld 17"/>
          <p:cNvSpPr txBox="1"/>
          <p:nvPr/>
        </p:nvSpPr>
        <p:spPr>
          <a:xfrm>
            <a:off x="0" y="0"/>
            <a:ext cx="4626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Supplementary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6. Multi-</a:t>
            </a:r>
            <a:r>
              <a:rPr lang="de-DE" b="1" dirty="0" err="1" smtClean="0"/>
              <a:t>centre</a:t>
            </a:r>
            <a:r>
              <a:rPr lang="de-DE" b="1" dirty="0" smtClean="0"/>
              <a:t> </a:t>
            </a:r>
            <a:r>
              <a:rPr lang="de-DE" b="1" dirty="0" err="1" smtClean="0"/>
              <a:t>study</a:t>
            </a:r>
            <a:endParaRPr lang="de-DE" b="1" dirty="0"/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195087" y="5324073"/>
            <a:ext cx="3856131" cy="3013303"/>
            <a:chOff x="257959" y="2848095"/>
            <a:chExt cx="4569329" cy="3570614"/>
          </a:xfrm>
        </p:grpSpPr>
        <p:grpSp>
          <p:nvGrpSpPr>
            <p:cNvPr id="34" name="Group 33"/>
            <p:cNvGrpSpPr/>
            <p:nvPr/>
          </p:nvGrpSpPr>
          <p:grpSpPr>
            <a:xfrm>
              <a:off x="257959" y="2864768"/>
              <a:ext cx="4569329" cy="3553941"/>
              <a:chOff x="366904" y="4880992"/>
              <a:chExt cx="4569329" cy="3553941"/>
            </a:xfrm>
          </p:grpSpPr>
          <p:pic>
            <p:nvPicPr>
              <p:cNvPr id="36" name="Picture 2" descr="U:\15. KOL - Project Publications\Manuscripts - MTT\Proteomics Clinical Applications\Alice_Protocol\Manuscript_revision\Figure 5\yellow pixels\BD_180124_yellow_pixel_image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6904" y="4880992"/>
                <a:ext cx="1496320" cy="190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7" name="Picture 3" descr="U:\15. KOL - Project Publications\Manuscripts - MTT\Proteomics Clinical Applications\Alice_Protocol\Manuscript_revision\Figure 5\yellow pixels\HD_20180214_yellow_pixel_image.pn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3028" y="4880992"/>
                <a:ext cx="1507666" cy="190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" name="Picture 37" descr="U:\15. KOL - Project Publications\Manuscripts - MTT\Proteomics Clinical Applications\Alice_Protocol\Manuscript_revision\Figure 5\yellow pixels\MH_180124_yellow_pixel_image.pn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0498" y="4880992"/>
                <a:ext cx="1485735" cy="190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" name="Picture 38" descr="U:\15. KOL - Project Publications\Manuscripts - MTT\Proteomics Clinical Applications\Alice_Protocol\Manuscript_revision\Figure 5\yellow pixels\TR_20171114_yellow_pixel_image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6904" y="6825208"/>
                <a:ext cx="2286001" cy="16097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6" descr="U:\15. KOL - Project Publications\Manuscripts - MTT\Proteomics Clinical Applications\Alice_Protocol\Manuscript_revision\Figure 5\yellow pixels\TU_171114_yellow_pixel_image.png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3040758" y="6529933"/>
                <a:ext cx="1600200" cy="21907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5" name="TextBox 34"/>
            <p:cNvSpPr txBox="1"/>
            <p:nvPr/>
          </p:nvSpPr>
          <p:spPr>
            <a:xfrm>
              <a:off x="257959" y="2848095"/>
              <a:ext cx="308097" cy="328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solidFill>
                    <a:schemeClr val="bg1"/>
                  </a:solidFill>
                </a:rPr>
                <a:t>E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239071"/>
              </p:ext>
            </p:extLst>
          </p:nvPr>
        </p:nvGraphicFramePr>
        <p:xfrm>
          <a:off x="4126546" y="5344576"/>
          <a:ext cx="2407689" cy="2984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8234"/>
                <a:gridCol w="1529455"/>
              </a:tblGrid>
              <a:tr h="845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Spatial resolution score (%)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68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smtClean="0">
                          <a:effectLst/>
                        </a:rPr>
                        <a:t>11.594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68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smtClean="0">
                          <a:effectLst/>
                        </a:rPr>
                        <a:t>8.831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68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smtClean="0">
                          <a:effectLst/>
                        </a:rPr>
                        <a:t>10.744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68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smtClean="0">
                          <a:effectLst/>
                        </a:rPr>
                        <a:t>9.828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68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smtClean="0">
                          <a:effectLst/>
                        </a:rPr>
                        <a:t>12.160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68713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 marL="9525" marR="9525" marT="9525" marB="0" anchor="ctr"/>
                </a:tc>
              </a:tr>
              <a:tr h="527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± S.D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10.63 ± 1.338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3330382" y="1208584"/>
            <a:ext cx="3246446" cy="1995325"/>
            <a:chOff x="3330382" y="1208584"/>
            <a:chExt cx="3246446" cy="1995325"/>
          </a:xfrm>
        </p:grpSpPr>
        <p:grpSp>
          <p:nvGrpSpPr>
            <p:cNvPr id="30" name="Group 29"/>
            <p:cNvGrpSpPr/>
            <p:nvPr/>
          </p:nvGrpSpPr>
          <p:grpSpPr>
            <a:xfrm>
              <a:off x="3330382" y="1208584"/>
              <a:ext cx="3246446" cy="1995325"/>
              <a:chOff x="3373429" y="4800673"/>
              <a:chExt cx="3246446" cy="1995324"/>
            </a:xfrm>
          </p:grpSpPr>
          <p:pic>
            <p:nvPicPr>
              <p:cNvPr id="1026" name="Picture 2" descr="U:\15. KOL - Project Publications\Manuscripts - MTT\Proteomics Clinical Applications\Alice_Protocol\Manuscript_revision\Figure 5\PCA_components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1875" y="5014352"/>
                <a:ext cx="3168000" cy="17816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3373429" y="4800673"/>
                <a:ext cx="2680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smtClean="0"/>
                  <a:t>B</a:t>
                </a:r>
                <a:endParaRPr lang="en-US" sz="1200" dirty="0"/>
              </a:p>
            </p:txBody>
          </p:sp>
        </p:grpSp>
        <p:cxnSp>
          <p:nvCxnSpPr>
            <p:cNvPr id="3" name="Straight Connector 2"/>
            <p:cNvCxnSpPr/>
            <p:nvPr/>
          </p:nvCxnSpPr>
          <p:spPr>
            <a:xfrm>
              <a:off x="3408828" y="1784648"/>
              <a:ext cx="3168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408828" y="2120400"/>
              <a:ext cx="3168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408828" y="2455200"/>
              <a:ext cx="3168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408828" y="2790000"/>
              <a:ext cx="3168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3348000" y="2106000"/>
              <a:ext cx="1368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>
              <a:off x="3984000" y="2106000"/>
              <a:ext cx="1368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>
              <a:off x="4620000" y="2106000"/>
              <a:ext cx="1368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>
              <a:off x="5256000" y="2106000"/>
              <a:ext cx="1368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3408828" y="1259909"/>
              <a:ext cx="3168000" cy="1944000"/>
            </a:xfrm>
            <a:prstGeom prst="rect">
              <a:avLst/>
            </a:prstGeom>
            <a:noFill/>
            <a:ln w="444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44000" y="1208584"/>
            <a:ext cx="3219078" cy="2001863"/>
            <a:chOff x="144000" y="1208584"/>
            <a:chExt cx="3219078" cy="2001863"/>
          </a:xfrm>
        </p:grpSpPr>
        <p:grpSp>
          <p:nvGrpSpPr>
            <p:cNvPr id="29" name="Group 28"/>
            <p:cNvGrpSpPr/>
            <p:nvPr/>
          </p:nvGrpSpPr>
          <p:grpSpPr>
            <a:xfrm>
              <a:off x="144000" y="1208584"/>
              <a:ext cx="3198504" cy="2001863"/>
              <a:chOff x="187047" y="4852089"/>
              <a:chExt cx="3198504" cy="2001862"/>
            </a:xfrm>
          </p:grpSpPr>
          <p:pic>
            <p:nvPicPr>
              <p:cNvPr id="1030" name="Picture 6" descr="U:\15. KOL - Project Publications\Manuscripts - MTT\Proteomics Clinical Applications\Alice_Protocol\Manuscript_revision\Figure 5\PCA.png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8126" y="5014352"/>
                <a:ext cx="3147425" cy="18395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187047" y="4852089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smtClean="0"/>
                  <a:t>A</a:t>
                </a:r>
                <a:endParaRPr lang="en-US" sz="1200" dirty="0"/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449877" y="5884796"/>
                <a:ext cx="530851" cy="958268"/>
                <a:chOff x="487692" y="7156113"/>
                <a:chExt cx="530851" cy="958268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491820" y="7266182"/>
                  <a:ext cx="56860" cy="738131"/>
                  <a:chOff x="404664" y="7266182"/>
                  <a:chExt cx="56860" cy="738131"/>
                </a:xfrm>
              </p:grpSpPr>
              <p:sp>
                <p:nvSpPr>
                  <p:cNvPr id="4" name="Oval 3"/>
                  <p:cNvSpPr/>
                  <p:nvPr/>
                </p:nvSpPr>
                <p:spPr>
                  <a:xfrm>
                    <a:off x="404664" y="7266182"/>
                    <a:ext cx="56860" cy="5686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" name="Oval 6"/>
                  <p:cNvSpPr/>
                  <p:nvPr/>
                </p:nvSpPr>
                <p:spPr>
                  <a:xfrm>
                    <a:off x="404664" y="7436500"/>
                    <a:ext cx="56860" cy="5686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" name="Oval 7"/>
                  <p:cNvSpPr/>
                  <p:nvPr/>
                </p:nvSpPr>
                <p:spPr>
                  <a:xfrm>
                    <a:off x="404664" y="7606817"/>
                    <a:ext cx="56860" cy="56860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" name="Oval 8"/>
                  <p:cNvSpPr/>
                  <p:nvPr/>
                </p:nvSpPr>
                <p:spPr>
                  <a:xfrm>
                    <a:off x="404664" y="7777135"/>
                    <a:ext cx="56860" cy="5686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" name="Oval 9"/>
                  <p:cNvSpPr/>
                  <p:nvPr/>
                </p:nvSpPr>
                <p:spPr>
                  <a:xfrm>
                    <a:off x="404664" y="7947453"/>
                    <a:ext cx="56860" cy="5686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" name="TextBox 11"/>
                <p:cNvSpPr txBox="1"/>
                <p:nvPr/>
              </p:nvSpPr>
              <p:spPr>
                <a:xfrm>
                  <a:off x="487692" y="7156113"/>
                  <a:ext cx="530851" cy="276999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r>
                    <a:rPr lang="en-US" sz="1200" smtClean="0"/>
                    <a:t>Site 1</a:t>
                  </a: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487692" y="7326432"/>
                  <a:ext cx="530851" cy="276999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r>
                    <a:rPr lang="en-US" sz="1200" smtClean="0"/>
                    <a:t>Site 2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87692" y="7496748"/>
                  <a:ext cx="530851" cy="276999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r>
                    <a:rPr lang="en-US" sz="1200" smtClean="0"/>
                    <a:t>Site 3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487692" y="7667066"/>
                  <a:ext cx="530851" cy="276999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r>
                    <a:rPr lang="en-US" sz="1200" smtClean="0"/>
                    <a:t>Site 4</a:t>
                  </a: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87692" y="7837382"/>
                  <a:ext cx="530851" cy="276999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r>
                    <a:rPr lang="en-US" sz="1200" smtClean="0"/>
                    <a:t>Site 5</a:t>
                  </a:r>
                </a:p>
              </p:txBody>
            </p:sp>
          </p:grpSp>
        </p:grpSp>
        <p:sp>
          <p:nvSpPr>
            <p:cNvPr id="50" name="Rectangle 49"/>
            <p:cNvSpPr/>
            <p:nvPr/>
          </p:nvSpPr>
          <p:spPr>
            <a:xfrm>
              <a:off x="195078" y="1259909"/>
              <a:ext cx="3168000" cy="1944000"/>
            </a:xfrm>
            <a:prstGeom prst="rect">
              <a:avLst/>
            </a:prstGeom>
            <a:noFill/>
            <a:ln w="444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26546" y="5344576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2931736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</Words>
  <Application>Microsoft Office PowerPoint</Application>
  <PresentationFormat>A4 Paper (210x297 mm)</PresentationFormat>
  <Paragraphs>65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Alice Ly</dc:creator>
  <cp:lastModifiedBy>Alice Ly</cp:lastModifiedBy>
  <cp:revision>136</cp:revision>
  <cp:lastPrinted>2018-07-03T09:49:15Z</cp:lastPrinted>
  <dcterms:created xsi:type="dcterms:W3CDTF">2018-02-14T14:23:35Z</dcterms:created>
  <dcterms:modified xsi:type="dcterms:W3CDTF">2018-09-25T15:46:16Z</dcterms:modified>
</cp:coreProperties>
</file>