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62" r:id="rId3"/>
    <p:sldId id="256" r:id="rId4"/>
    <p:sldId id="258" r:id="rId5"/>
    <p:sldId id="261" r:id="rId6"/>
  </p:sldIdLst>
  <p:sldSz cx="12192000" cy="6858000"/>
  <p:notesSz cx="6735763" cy="9866313"/>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26" userDrawn="1">
          <p15:clr>
            <a:srgbClr val="A4A3A4"/>
          </p15:clr>
        </p15:guide>
        <p15:guide id="2" pos="1323" userDrawn="1">
          <p15:clr>
            <a:srgbClr val="A4A3A4"/>
          </p15:clr>
        </p15:guide>
        <p15:guide id="3" orient="horz" pos="2500" userDrawn="1">
          <p15:clr>
            <a:srgbClr val="A4A3A4"/>
          </p15:clr>
        </p15:guide>
        <p15:guide id="4" pos="3318" userDrawn="1">
          <p15:clr>
            <a:srgbClr val="A4A3A4"/>
          </p15:clr>
        </p15:guide>
        <p15:guide id="5" pos="5087" userDrawn="1">
          <p15:clr>
            <a:srgbClr val="A4A3A4"/>
          </p15:clr>
        </p15:guide>
        <p15:guide id="6" orient="horz" pos="40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56" y="114"/>
      </p:cViewPr>
      <p:guideLst>
        <p:guide orient="horz" pos="1026"/>
        <p:guide pos="1323"/>
        <p:guide orient="horz" pos="2500"/>
        <p:guide pos="3318"/>
        <p:guide pos="5087"/>
        <p:guide orient="horz" pos="40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D:\&#9733;&#49892;&#54744;&#49892;\&#9733;%23JSY%20Data\&#9733;SCFAs%20and%20S.%20aureus%20(Lp%20Sg)\190509%20FIC%20MIC\190509%20MIC.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D:\&#9733;&#49892;&#54744;&#49892;\&#9733;%23JSY%20Data\&#9733;SCFAs%20and%20S.%20aureus%20(Lp%20Sg)\190510%20FIC%20MBC\190510%20MBC.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aa\Desktop\doc\&#9733;&#49892;&#54744;&#49892;\&#9733;%23JSY%20Data\SCFAs%20and%20bacteria\170523%20Sa%20NaA,B,P%20diff%20doses\170523%20data&amp;graph.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a\Desktop\doc\&#9733;&#49892;&#54744;&#49892;\&#9733;%23JSY%20Data\SCFAs%20and%20bacteria\170523%20Sa%20NaA,B,P%20diff%20doses\170523%20data&amp;graph.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aa\Desktop\doc\&#9733;&#49892;&#54744;&#49892;\&#9733;%23JSY%20Data\SCFAs%20and%20bacteria\170523%20Sa%20NaA,B,P%20diff%20doses\170523%20data&amp;graph.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D:\&#9733;&#49892;&#54744;&#49892;\&#9733;%23JSY%20Data\&#9733;SCFAs%20and%20bacteria\170906%20USA300%20MICMBC%20AMSA\170906%20MIC%20MBC%20graph.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tx1"/>
            </a:solidFill>
            <a:ln w="12700">
              <a:solidFill>
                <a:sysClr val="windowText" lastClr="000000"/>
              </a:solidFill>
            </a:ln>
            <a:effectLst/>
          </c:spPr>
          <c:invertIfNegative val="0"/>
          <c:errBars>
            <c:errBarType val="plus"/>
            <c:errValType val="cust"/>
            <c:noEndCap val="0"/>
            <c:plus>
              <c:numLit>
                <c:ptCount val="0"/>
              </c:numLit>
            </c:plus>
            <c:minus>
              <c:numLit>
                <c:ptCount val="0"/>
              </c:numLit>
            </c:minus>
            <c:spPr>
              <a:noFill/>
              <a:ln w="12700" cap="flat" cmpd="sng" algn="ctr">
                <a:solidFill>
                  <a:sysClr val="windowText" lastClr="000000"/>
                </a:solidFill>
                <a:round/>
              </a:ln>
              <a:effectLst/>
            </c:spPr>
          </c:errBars>
          <c:cat>
            <c:numRef>
              <c:f>'[190509 MIC.xlsx]Sheet1'!$C$10:$F$10</c:f>
              <c:numCache>
                <c:formatCode>@</c:formatCode>
                <c:ptCount val="4"/>
                <c:pt idx="0">
                  <c:v>3</c:v>
                </c:pt>
                <c:pt idx="1">
                  <c:v>2</c:v>
                </c:pt>
                <c:pt idx="2">
                  <c:v>1</c:v>
                </c:pt>
                <c:pt idx="3">
                  <c:v>0</c:v>
                </c:pt>
              </c:numCache>
            </c:numRef>
          </c:cat>
          <c:val>
            <c:numRef>
              <c:f>'[190509 MIC.xlsx]Sheet1'!$C$11:$F$11</c:f>
              <c:numCache>
                <c:formatCode>General</c:formatCode>
                <c:ptCount val="4"/>
                <c:pt idx="0">
                  <c:v>1.4333333333333305E-3</c:v>
                </c:pt>
                <c:pt idx="1">
                  <c:v>3.3666666666666671E-2</c:v>
                </c:pt>
                <c:pt idx="2">
                  <c:v>2.4500000000000004E-2</c:v>
                </c:pt>
                <c:pt idx="3">
                  <c:v>0.60253333333333337</c:v>
                </c:pt>
              </c:numCache>
            </c:numRef>
          </c:val>
          <c:extLst>
            <c:ext xmlns:c16="http://schemas.microsoft.com/office/drawing/2014/chart" uri="{C3380CC4-5D6E-409C-BE32-E72D297353CC}">
              <c16:uniqueId val="{00000000-CB9B-4F53-8ADE-6AFC96E22351}"/>
            </c:ext>
          </c:extLst>
        </c:ser>
        <c:dLbls>
          <c:showLegendKey val="0"/>
          <c:showVal val="0"/>
          <c:showCatName val="0"/>
          <c:showSerName val="0"/>
          <c:showPercent val="0"/>
          <c:showBubbleSize val="0"/>
        </c:dLbls>
        <c:gapWidth val="219"/>
        <c:overlap val="-27"/>
        <c:axId val="272737552"/>
        <c:axId val="272736720"/>
      </c:barChart>
      <c:catAx>
        <c:axId val="272737552"/>
        <c:scaling>
          <c:orientation val="minMax"/>
        </c:scaling>
        <c:delete val="0"/>
        <c:axPos val="b"/>
        <c:numFmt formatCode="@"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ko-KR"/>
          </a:p>
        </c:txPr>
        <c:crossAx val="272736720"/>
        <c:crosses val="autoZero"/>
        <c:auto val="1"/>
        <c:lblAlgn val="ctr"/>
        <c:lblOffset val="100"/>
        <c:noMultiLvlLbl val="0"/>
      </c:catAx>
      <c:valAx>
        <c:axId val="272736720"/>
        <c:scaling>
          <c:orientation val="minMax"/>
          <c:max val="1"/>
        </c:scaling>
        <c:delete val="0"/>
        <c:axPos val="l"/>
        <c:numFmt formatCode="General"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ko-KR"/>
          </a:p>
        </c:txPr>
        <c:crossAx val="27273755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sz="1000" b="1">
          <a:solidFill>
            <a:sysClr val="windowText" lastClr="000000"/>
          </a:solidFill>
          <a:latin typeface="Arial" panose="020B0604020202020204" pitchFamily="34" charset="0"/>
          <a:cs typeface="Arial" panose="020B0604020202020204" pitchFamily="34" charset="0"/>
        </a:defRPr>
      </a:pPr>
      <a:endParaRPr lang="ko-KR"/>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tx1"/>
            </a:solidFill>
            <a:ln w="12700">
              <a:solidFill>
                <a:sysClr val="windowText" lastClr="000000"/>
              </a:solidFill>
            </a:ln>
            <a:effectLst/>
          </c:spPr>
          <c:invertIfNegative val="0"/>
          <c:errBars>
            <c:errBarType val="plus"/>
            <c:errValType val="cust"/>
            <c:noEndCap val="0"/>
            <c:plus>
              <c:numLit>
                <c:ptCount val="0"/>
              </c:numLit>
            </c:plus>
            <c:minus>
              <c:numLit>
                <c:ptCount val="0"/>
              </c:numLit>
            </c:minus>
            <c:spPr>
              <a:noFill/>
              <a:ln w="12700" cap="flat" cmpd="sng" algn="ctr">
                <a:solidFill>
                  <a:sysClr val="windowText" lastClr="000000"/>
                </a:solidFill>
                <a:round/>
              </a:ln>
              <a:effectLst/>
            </c:spPr>
          </c:errBars>
          <c:cat>
            <c:numRef>
              <c:f>Sheet1!$C$10:$F$10</c:f>
              <c:numCache>
                <c:formatCode>@</c:formatCode>
                <c:ptCount val="4"/>
                <c:pt idx="0">
                  <c:v>3</c:v>
                </c:pt>
                <c:pt idx="1">
                  <c:v>2</c:v>
                </c:pt>
                <c:pt idx="2">
                  <c:v>1</c:v>
                </c:pt>
                <c:pt idx="3">
                  <c:v>0</c:v>
                </c:pt>
              </c:numCache>
            </c:numRef>
          </c:cat>
          <c:val>
            <c:numRef>
              <c:f>Sheet1!$C$11:$F$11</c:f>
              <c:numCache>
                <c:formatCode>General</c:formatCode>
                <c:ptCount val="4"/>
                <c:pt idx="0">
                  <c:v>0.38150000000000001</c:v>
                </c:pt>
                <c:pt idx="1">
                  <c:v>0.56229999999999991</c:v>
                </c:pt>
                <c:pt idx="2">
                  <c:v>0.72276666666666667</c:v>
                </c:pt>
                <c:pt idx="3">
                  <c:v>0.95069999999999999</c:v>
                </c:pt>
              </c:numCache>
            </c:numRef>
          </c:val>
          <c:extLst>
            <c:ext xmlns:c16="http://schemas.microsoft.com/office/drawing/2014/chart" uri="{C3380CC4-5D6E-409C-BE32-E72D297353CC}">
              <c16:uniqueId val="{00000000-C849-4E90-9FDB-2E71107AEA64}"/>
            </c:ext>
          </c:extLst>
        </c:ser>
        <c:dLbls>
          <c:showLegendKey val="0"/>
          <c:showVal val="0"/>
          <c:showCatName val="0"/>
          <c:showSerName val="0"/>
          <c:showPercent val="0"/>
          <c:showBubbleSize val="0"/>
        </c:dLbls>
        <c:gapWidth val="219"/>
        <c:overlap val="-27"/>
        <c:axId val="272737552"/>
        <c:axId val="272736720"/>
      </c:barChart>
      <c:catAx>
        <c:axId val="272737552"/>
        <c:scaling>
          <c:orientation val="minMax"/>
        </c:scaling>
        <c:delete val="0"/>
        <c:axPos val="b"/>
        <c:numFmt formatCode="@" sourceLinked="1"/>
        <c:majorTickMark val="out"/>
        <c:minorTickMark val="none"/>
        <c:tickLblPos val="nextTo"/>
        <c:spPr>
          <a:noFill/>
          <a:ln w="9525" cap="flat" cmpd="sng" algn="ctr">
            <a:solidFill>
              <a:sysClr val="windowText" lastClr="000000"/>
            </a:solidFill>
            <a:round/>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ko-KR"/>
          </a:p>
        </c:txPr>
        <c:crossAx val="272736720"/>
        <c:crosses val="autoZero"/>
        <c:auto val="1"/>
        <c:lblAlgn val="ctr"/>
        <c:lblOffset val="100"/>
        <c:noMultiLvlLbl val="0"/>
      </c:catAx>
      <c:valAx>
        <c:axId val="272736720"/>
        <c:scaling>
          <c:orientation val="minMax"/>
          <c:min val="0"/>
        </c:scaling>
        <c:delete val="0"/>
        <c:axPos val="l"/>
        <c:numFmt formatCode="General" sourceLinked="0"/>
        <c:majorTickMark val="out"/>
        <c:minorTickMark val="none"/>
        <c:tickLblPos val="nextTo"/>
        <c:spPr>
          <a:noFill/>
          <a:ln>
            <a:solidFill>
              <a:sysClr val="windowText" lastClr="000000"/>
            </a:solidFill>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ko-KR"/>
          </a:p>
        </c:txPr>
        <c:crossAx val="272737552"/>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sz="1000" b="1">
          <a:solidFill>
            <a:sysClr val="windowText" lastClr="000000"/>
          </a:solidFill>
          <a:latin typeface="Arial" panose="020B0604020202020204" pitchFamily="34" charset="0"/>
          <a:cs typeface="Arial" panose="020B0604020202020204" pitchFamily="34" charset="0"/>
        </a:defRPr>
      </a:pPr>
      <a:endParaRPr lang="ko-K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21084864391951"/>
          <c:y val="9.3067220764071146E-2"/>
          <c:w val="0.80199152116904071"/>
          <c:h val="0.72518883056284633"/>
        </c:manualLayout>
      </c:layout>
      <c:scatterChart>
        <c:scatterStyle val="lineMarker"/>
        <c:varyColors val="0"/>
        <c:ser>
          <c:idx val="0"/>
          <c:order val="0"/>
          <c:tx>
            <c:strRef>
              <c:f>'NaA diff doses'!$C$52</c:f>
              <c:strCache>
                <c:ptCount val="1"/>
                <c:pt idx="0">
                  <c:v>NT</c:v>
                </c:pt>
              </c:strCache>
            </c:strRef>
          </c:tx>
          <c:spPr>
            <a:ln w="12700">
              <a:solidFill>
                <a:schemeClr val="tx1"/>
              </a:solidFill>
            </a:ln>
          </c:spPr>
          <c:marker>
            <c:symbol val="circle"/>
            <c:size val="6"/>
            <c:spPr>
              <a:solidFill>
                <a:schemeClr val="tx1"/>
              </a:solidFill>
              <a:ln w="12700">
                <a:solidFill>
                  <a:schemeClr val="tx1"/>
                </a:solidFill>
              </a:ln>
            </c:spPr>
          </c:marker>
          <c:errBars>
            <c:errDir val="y"/>
            <c:errBarType val="both"/>
            <c:errValType val="cust"/>
            <c:noEndCap val="0"/>
            <c:plus>
              <c:numRef>
                <c:f>'NaA diff doses'!$M$53:$M$64</c:f>
                <c:numCache>
                  <c:formatCode>General</c:formatCode>
                  <c:ptCount val="12"/>
                  <c:pt idx="0">
                    <c:v>3.2654759734735959E-3</c:v>
                  </c:pt>
                  <c:pt idx="1">
                    <c:v>1.6703293088490044E-3</c:v>
                  </c:pt>
                  <c:pt idx="2">
                    <c:v>5.7714816122032249E-3</c:v>
                  </c:pt>
                  <c:pt idx="3">
                    <c:v>1.0084807054839136E-2</c:v>
                  </c:pt>
                  <c:pt idx="4">
                    <c:v>1.3591296234477903E-2</c:v>
                  </c:pt>
                  <c:pt idx="5">
                    <c:v>1.2269610154089346E-2</c:v>
                  </c:pt>
                  <c:pt idx="6">
                    <c:v>1.2102203656084071E-2</c:v>
                  </c:pt>
                  <c:pt idx="7">
                    <c:v>1.1829201156460276E-2</c:v>
                  </c:pt>
                  <c:pt idx="8">
                    <c:v>1.7724935354842156E-2</c:v>
                  </c:pt>
                  <c:pt idx="9">
                    <c:v>1.24687609649075E-2</c:v>
                  </c:pt>
                  <c:pt idx="10">
                    <c:v>1.1620240961357057E-2</c:v>
                  </c:pt>
                  <c:pt idx="11">
                    <c:v>1.1620240961357057E-2</c:v>
                  </c:pt>
                </c:numCache>
              </c:numRef>
            </c:plus>
            <c:minus>
              <c:numRef>
                <c:f>'NaA diff doses'!$M$53:$M$64</c:f>
                <c:numCache>
                  <c:formatCode>General</c:formatCode>
                  <c:ptCount val="12"/>
                  <c:pt idx="0">
                    <c:v>3.2654759734735959E-3</c:v>
                  </c:pt>
                  <c:pt idx="1">
                    <c:v>1.6703293088490044E-3</c:v>
                  </c:pt>
                  <c:pt idx="2">
                    <c:v>5.7714816122032249E-3</c:v>
                  </c:pt>
                  <c:pt idx="3">
                    <c:v>1.0084807054839136E-2</c:v>
                  </c:pt>
                  <c:pt idx="4">
                    <c:v>1.3591296234477903E-2</c:v>
                  </c:pt>
                  <c:pt idx="5">
                    <c:v>1.2269610154089346E-2</c:v>
                  </c:pt>
                  <c:pt idx="6">
                    <c:v>1.2102203656084071E-2</c:v>
                  </c:pt>
                  <c:pt idx="7">
                    <c:v>1.1829201156460276E-2</c:v>
                  </c:pt>
                  <c:pt idx="8">
                    <c:v>1.7724935354842156E-2</c:v>
                  </c:pt>
                  <c:pt idx="9">
                    <c:v>1.24687609649075E-2</c:v>
                  </c:pt>
                  <c:pt idx="10">
                    <c:v>1.1620240961357057E-2</c:v>
                  </c:pt>
                  <c:pt idx="11">
                    <c:v>1.1620240961357057E-2</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doses'!$C$53:$C$64</c:f>
              <c:numCache>
                <c:formatCode>0.0000</c:formatCode>
                <c:ptCount val="12"/>
                <c:pt idx="0">
                  <c:v>2.2666666666666668E-2</c:v>
                </c:pt>
                <c:pt idx="1">
                  <c:v>8.1900000000000001E-2</c:v>
                </c:pt>
                <c:pt idx="2">
                  <c:v>0.18530000000000002</c:v>
                </c:pt>
                <c:pt idx="3">
                  <c:v>0.33313333333333334</c:v>
                </c:pt>
                <c:pt idx="4">
                  <c:v>0.42943333333333333</c:v>
                </c:pt>
                <c:pt idx="5">
                  <c:v>0.50923333333333332</c:v>
                </c:pt>
                <c:pt idx="6">
                  <c:v>0.57146666666666668</c:v>
                </c:pt>
                <c:pt idx="7">
                  <c:v>0.61619999999999997</c:v>
                </c:pt>
                <c:pt idx="8">
                  <c:v>0.6449666666666668</c:v>
                </c:pt>
                <c:pt idx="9">
                  <c:v>0.68610000000000004</c:v>
                </c:pt>
                <c:pt idx="10">
                  <c:v>0.72073333333333334</c:v>
                </c:pt>
                <c:pt idx="11">
                  <c:v>0.76300000000000001</c:v>
                </c:pt>
              </c:numCache>
            </c:numRef>
          </c:yVal>
          <c:smooth val="0"/>
          <c:extLst>
            <c:ext xmlns:c16="http://schemas.microsoft.com/office/drawing/2014/chart" uri="{C3380CC4-5D6E-409C-BE32-E72D297353CC}">
              <c16:uniqueId val="{00000000-70A9-4962-9301-0779D7C317A8}"/>
            </c:ext>
          </c:extLst>
        </c:ser>
        <c:ser>
          <c:idx val="1"/>
          <c:order val="1"/>
          <c:tx>
            <c:strRef>
              <c:f>'NaA diff doses'!$D$52</c:f>
              <c:strCache>
                <c:ptCount val="1"/>
                <c:pt idx="0">
                  <c:v>1.56 mM</c:v>
                </c:pt>
              </c:strCache>
            </c:strRef>
          </c:tx>
          <c:spPr>
            <a:ln w="12700">
              <a:solidFill>
                <a:schemeClr val="tx1"/>
              </a:solidFill>
              <a:prstDash val="solid"/>
            </a:ln>
          </c:spPr>
          <c:marker>
            <c:symbol val="square"/>
            <c:size val="6"/>
            <c:spPr>
              <a:noFill/>
              <a:ln w="12700">
                <a:solidFill>
                  <a:schemeClr val="tx1"/>
                </a:solidFill>
              </a:ln>
            </c:spPr>
          </c:marker>
          <c:errBars>
            <c:errDir val="y"/>
            <c:errBarType val="both"/>
            <c:errValType val="cust"/>
            <c:noEndCap val="0"/>
            <c:plus>
              <c:numRef>
                <c:f>'NaA diff doses'!$N$53:$N$64</c:f>
                <c:numCache>
                  <c:formatCode>General</c:formatCode>
                  <c:ptCount val="12"/>
                  <c:pt idx="0">
                    <c:v>2.2143471573656511E-3</c:v>
                  </c:pt>
                  <c:pt idx="1">
                    <c:v>3.0237945256470964E-3</c:v>
                  </c:pt>
                  <c:pt idx="2">
                    <c:v>6.5774868554283961E-3</c:v>
                  </c:pt>
                  <c:pt idx="3">
                    <c:v>9.4875356828490187E-3</c:v>
                  </c:pt>
                  <c:pt idx="4">
                    <c:v>9.5730524564181397E-3</c:v>
                  </c:pt>
                  <c:pt idx="5">
                    <c:v>1.1233432244866205E-2</c:v>
                  </c:pt>
                  <c:pt idx="6">
                    <c:v>7.1686818872091704E-3</c:v>
                  </c:pt>
                  <c:pt idx="7">
                    <c:v>6.0871449246204575E-3</c:v>
                  </c:pt>
                  <c:pt idx="8">
                    <c:v>1.1052752296750977E-2</c:v>
                  </c:pt>
                  <c:pt idx="9">
                    <c:v>5.5569775957799846E-3</c:v>
                  </c:pt>
                  <c:pt idx="10">
                    <c:v>6.351640208114193E-3</c:v>
                  </c:pt>
                  <c:pt idx="11">
                    <c:v>6.351640208114193E-3</c:v>
                  </c:pt>
                </c:numCache>
              </c:numRef>
            </c:plus>
            <c:minus>
              <c:numRef>
                <c:f>'NaA diff doses'!$N$53:$N$63</c:f>
                <c:numCache>
                  <c:formatCode>General</c:formatCode>
                  <c:ptCount val="11"/>
                  <c:pt idx="0">
                    <c:v>2.2143471573656511E-3</c:v>
                  </c:pt>
                  <c:pt idx="1">
                    <c:v>3.0237945256470964E-3</c:v>
                  </c:pt>
                  <c:pt idx="2">
                    <c:v>6.5774868554283961E-3</c:v>
                  </c:pt>
                  <c:pt idx="3">
                    <c:v>9.4875356828490187E-3</c:v>
                  </c:pt>
                  <c:pt idx="4">
                    <c:v>9.5730524564181397E-3</c:v>
                  </c:pt>
                  <c:pt idx="5">
                    <c:v>1.1233432244866205E-2</c:v>
                  </c:pt>
                  <c:pt idx="6">
                    <c:v>7.1686818872091704E-3</c:v>
                  </c:pt>
                  <c:pt idx="7">
                    <c:v>6.0871449246204575E-3</c:v>
                  </c:pt>
                  <c:pt idx="8">
                    <c:v>1.1052752296750977E-2</c:v>
                  </c:pt>
                  <c:pt idx="9">
                    <c:v>5.5569775957799846E-3</c:v>
                  </c:pt>
                  <c:pt idx="10">
                    <c:v>6.351640208114193E-3</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doses'!$D$53:$D$64</c:f>
              <c:numCache>
                <c:formatCode>0.0000</c:formatCode>
                <c:ptCount val="12"/>
                <c:pt idx="0">
                  <c:v>2.4433333333333335E-2</c:v>
                </c:pt>
                <c:pt idx="1">
                  <c:v>8.4133333333333324E-2</c:v>
                </c:pt>
                <c:pt idx="2">
                  <c:v>0.18666666666666668</c:v>
                </c:pt>
                <c:pt idx="3">
                  <c:v>0.34023333333333339</c:v>
                </c:pt>
                <c:pt idx="4">
                  <c:v>0.43983333333333335</c:v>
                </c:pt>
                <c:pt idx="5">
                  <c:v>0.52029999999999998</c:v>
                </c:pt>
                <c:pt idx="6">
                  <c:v>0.58910000000000007</c:v>
                </c:pt>
                <c:pt idx="7">
                  <c:v>0.63716666666666655</c:v>
                </c:pt>
                <c:pt idx="8">
                  <c:v>0.6677333333333334</c:v>
                </c:pt>
                <c:pt idx="9">
                  <c:v>0.70450000000000002</c:v>
                </c:pt>
                <c:pt idx="10">
                  <c:v>0.73793333333333333</c:v>
                </c:pt>
                <c:pt idx="11">
                  <c:v>0.77746666666666664</c:v>
                </c:pt>
              </c:numCache>
            </c:numRef>
          </c:yVal>
          <c:smooth val="0"/>
          <c:extLst>
            <c:ext xmlns:c16="http://schemas.microsoft.com/office/drawing/2014/chart" uri="{C3380CC4-5D6E-409C-BE32-E72D297353CC}">
              <c16:uniqueId val="{00000001-70A9-4962-9301-0779D7C317A8}"/>
            </c:ext>
          </c:extLst>
        </c:ser>
        <c:ser>
          <c:idx val="2"/>
          <c:order val="2"/>
          <c:tx>
            <c:strRef>
              <c:f>'NaA diff doses'!$E$52</c:f>
              <c:strCache>
                <c:ptCount val="1"/>
                <c:pt idx="0">
                  <c:v>3.125 mM</c:v>
                </c:pt>
              </c:strCache>
            </c:strRef>
          </c:tx>
          <c:spPr>
            <a:ln w="12700">
              <a:solidFill>
                <a:schemeClr val="tx1"/>
              </a:solidFill>
            </a:ln>
          </c:spPr>
          <c:marker>
            <c:symbol val="triangle"/>
            <c:size val="6"/>
            <c:spPr>
              <a:solidFill>
                <a:schemeClr val="tx1"/>
              </a:solidFill>
              <a:ln w="12700">
                <a:solidFill>
                  <a:schemeClr val="tx1"/>
                </a:solidFill>
              </a:ln>
            </c:spPr>
          </c:marker>
          <c:errBars>
            <c:errDir val="y"/>
            <c:errBarType val="both"/>
            <c:errValType val="cust"/>
            <c:noEndCap val="0"/>
            <c:plus>
              <c:numRef>
                <c:f>'NaA diff doses'!$O$53:$O$64</c:f>
                <c:numCache>
                  <c:formatCode>General</c:formatCode>
                  <c:ptCount val="12"/>
                  <c:pt idx="0">
                    <c:v>3.0892285984260412E-3</c:v>
                  </c:pt>
                  <c:pt idx="1">
                    <c:v>1.4525839046334017E-3</c:v>
                  </c:pt>
                  <c:pt idx="2">
                    <c:v>4.7289886163252226E-3</c:v>
                  </c:pt>
                  <c:pt idx="3">
                    <c:v>6.0583276020147068E-3</c:v>
                  </c:pt>
                  <c:pt idx="4">
                    <c:v>9.8510574728469264E-3</c:v>
                  </c:pt>
                  <c:pt idx="5">
                    <c:v>1.1651752371782252E-2</c:v>
                  </c:pt>
                  <c:pt idx="6">
                    <c:v>1.1482305227319724E-2</c:v>
                  </c:pt>
                  <c:pt idx="7">
                    <c:v>1.0157263410978364E-2</c:v>
                  </c:pt>
                  <c:pt idx="8">
                    <c:v>1.7061164477647262E-2</c:v>
                  </c:pt>
                  <c:pt idx="9">
                    <c:v>1.0384764481360834E-2</c:v>
                  </c:pt>
                  <c:pt idx="10">
                    <c:v>1.1817078037033267E-2</c:v>
                  </c:pt>
                  <c:pt idx="11">
                    <c:v>1.1817078037033267E-2</c:v>
                  </c:pt>
                </c:numCache>
              </c:numRef>
            </c:plus>
            <c:minus>
              <c:numRef>
                <c:f>'NaA diff doses'!$O$53:$O$64</c:f>
                <c:numCache>
                  <c:formatCode>General</c:formatCode>
                  <c:ptCount val="12"/>
                  <c:pt idx="0">
                    <c:v>3.0892285984260412E-3</c:v>
                  </c:pt>
                  <c:pt idx="1">
                    <c:v>1.4525839046334017E-3</c:v>
                  </c:pt>
                  <c:pt idx="2">
                    <c:v>4.7289886163252226E-3</c:v>
                  </c:pt>
                  <c:pt idx="3">
                    <c:v>6.0583276020147068E-3</c:v>
                  </c:pt>
                  <c:pt idx="4">
                    <c:v>9.8510574728469264E-3</c:v>
                  </c:pt>
                  <c:pt idx="5">
                    <c:v>1.1651752371782252E-2</c:v>
                  </c:pt>
                  <c:pt idx="6">
                    <c:v>1.1482305227319724E-2</c:v>
                  </c:pt>
                  <c:pt idx="7">
                    <c:v>1.0157263410978364E-2</c:v>
                  </c:pt>
                  <c:pt idx="8">
                    <c:v>1.7061164477647262E-2</c:v>
                  </c:pt>
                  <c:pt idx="9">
                    <c:v>1.0384764481360834E-2</c:v>
                  </c:pt>
                  <c:pt idx="10">
                    <c:v>1.1817078037033267E-2</c:v>
                  </c:pt>
                  <c:pt idx="11">
                    <c:v>1.1817078037033267E-2</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doses'!$E$53:$E$64</c:f>
              <c:numCache>
                <c:formatCode>0.0000</c:formatCode>
                <c:ptCount val="12"/>
                <c:pt idx="0">
                  <c:v>2.1966666666666662E-2</c:v>
                </c:pt>
                <c:pt idx="1">
                  <c:v>7.51E-2</c:v>
                </c:pt>
                <c:pt idx="2">
                  <c:v>0.16773333333333332</c:v>
                </c:pt>
                <c:pt idx="3">
                  <c:v>0.32436666666666669</c:v>
                </c:pt>
                <c:pt idx="4">
                  <c:v>0.43163333333333331</c:v>
                </c:pt>
                <c:pt idx="5">
                  <c:v>0.51223333333333332</c:v>
                </c:pt>
                <c:pt idx="6">
                  <c:v>0.58066666666666666</c:v>
                </c:pt>
                <c:pt idx="7">
                  <c:v>0.63350000000000006</c:v>
                </c:pt>
                <c:pt idx="8">
                  <c:v>0.66246666666666665</c:v>
                </c:pt>
                <c:pt idx="9">
                  <c:v>0.7011666666666666</c:v>
                </c:pt>
                <c:pt idx="10">
                  <c:v>0.73340000000000005</c:v>
                </c:pt>
                <c:pt idx="11">
                  <c:v>0.77126666666666666</c:v>
                </c:pt>
              </c:numCache>
            </c:numRef>
          </c:yVal>
          <c:smooth val="0"/>
          <c:extLst>
            <c:ext xmlns:c16="http://schemas.microsoft.com/office/drawing/2014/chart" uri="{C3380CC4-5D6E-409C-BE32-E72D297353CC}">
              <c16:uniqueId val="{00000002-70A9-4962-9301-0779D7C317A8}"/>
            </c:ext>
          </c:extLst>
        </c:ser>
        <c:ser>
          <c:idx val="3"/>
          <c:order val="3"/>
          <c:tx>
            <c:strRef>
              <c:f>'NaA diff doses'!$F$52</c:f>
              <c:strCache>
                <c:ptCount val="1"/>
                <c:pt idx="0">
                  <c:v>6.25 mM</c:v>
                </c:pt>
              </c:strCache>
            </c:strRef>
          </c:tx>
          <c:spPr>
            <a:ln w="12700">
              <a:solidFill>
                <a:schemeClr val="tx1"/>
              </a:solidFill>
              <a:prstDash val="solid"/>
            </a:ln>
          </c:spPr>
          <c:marker>
            <c:symbol val="diamond"/>
            <c:size val="6"/>
            <c:spPr>
              <a:noFill/>
              <a:ln w="12700">
                <a:solidFill>
                  <a:schemeClr val="tx1"/>
                </a:solidFill>
              </a:ln>
            </c:spPr>
          </c:marker>
          <c:errBars>
            <c:errDir val="y"/>
            <c:errBarType val="both"/>
            <c:errValType val="cust"/>
            <c:noEndCap val="0"/>
            <c:plus>
              <c:numRef>
                <c:f>'NaA diff doses'!$P$53:$P$64</c:f>
                <c:numCache>
                  <c:formatCode>General</c:formatCode>
                  <c:ptCount val="12"/>
                  <c:pt idx="0">
                    <c:v>4.2035699113967392E-3</c:v>
                  </c:pt>
                  <c:pt idx="1">
                    <c:v>9.8657657246325374E-4</c:v>
                  </c:pt>
                  <c:pt idx="2">
                    <c:v>4.4094595284834281E-3</c:v>
                  </c:pt>
                  <c:pt idx="3">
                    <c:v>6.0000000000000053E-3</c:v>
                  </c:pt>
                  <c:pt idx="4">
                    <c:v>6.6161418767536452E-3</c:v>
                  </c:pt>
                  <c:pt idx="5">
                    <c:v>5.8506409905240506E-3</c:v>
                  </c:pt>
                  <c:pt idx="6">
                    <c:v>4.6263736698772921E-3</c:v>
                  </c:pt>
                  <c:pt idx="7">
                    <c:v>3.9837168574084272E-3</c:v>
                  </c:pt>
                  <c:pt idx="8">
                    <c:v>9.1270659761684934E-3</c:v>
                  </c:pt>
                  <c:pt idx="9">
                    <c:v>4.2770706486254884E-3</c:v>
                  </c:pt>
                  <c:pt idx="10">
                    <c:v>7.2141065512877902E-3</c:v>
                  </c:pt>
                  <c:pt idx="11">
                    <c:v>7.2141065512877902E-3</c:v>
                  </c:pt>
                </c:numCache>
              </c:numRef>
            </c:plus>
            <c:minus>
              <c:numRef>
                <c:f>'NaA diff doses'!$P$53:$P$64</c:f>
                <c:numCache>
                  <c:formatCode>General</c:formatCode>
                  <c:ptCount val="12"/>
                  <c:pt idx="0">
                    <c:v>4.2035699113967392E-3</c:v>
                  </c:pt>
                  <c:pt idx="1">
                    <c:v>9.8657657246325374E-4</c:v>
                  </c:pt>
                  <c:pt idx="2">
                    <c:v>4.4094595284834281E-3</c:v>
                  </c:pt>
                  <c:pt idx="3">
                    <c:v>6.0000000000000053E-3</c:v>
                  </c:pt>
                  <c:pt idx="4">
                    <c:v>6.6161418767536452E-3</c:v>
                  </c:pt>
                  <c:pt idx="5">
                    <c:v>5.8506409905240506E-3</c:v>
                  </c:pt>
                  <c:pt idx="6">
                    <c:v>4.6263736698772921E-3</c:v>
                  </c:pt>
                  <c:pt idx="7">
                    <c:v>3.9837168574084272E-3</c:v>
                  </c:pt>
                  <c:pt idx="8">
                    <c:v>9.1270659761684934E-3</c:v>
                  </c:pt>
                  <c:pt idx="9">
                    <c:v>4.2770706486254884E-3</c:v>
                  </c:pt>
                  <c:pt idx="10">
                    <c:v>7.2141065512877902E-3</c:v>
                  </c:pt>
                  <c:pt idx="11">
                    <c:v>7.2141065512877902E-3</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doses'!$F$53:$F$64</c:f>
              <c:numCache>
                <c:formatCode>0.0000</c:formatCode>
                <c:ptCount val="12"/>
                <c:pt idx="0">
                  <c:v>2.4000000000000004E-2</c:v>
                </c:pt>
                <c:pt idx="1">
                  <c:v>7.4333333333333348E-2</c:v>
                </c:pt>
                <c:pt idx="2">
                  <c:v>0.16466666666666666</c:v>
                </c:pt>
                <c:pt idx="3">
                  <c:v>0.31719999999999998</c:v>
                </c:pt>
                <c:pt idx="4">
                  <c:v>0.42603333333333326</c:v>
                </c:pt>
                <c:pt idx="5">
                  <c:v>0.51059999999999994</c:v>
                </c:pt>
                <c:pt idx="6">
                  <c:v>0.58023333333333327</c:v>
                </c:pt>
                <c:pt idx="7">
                  <c:v>0.63090000000000002</c:v>
                </c:pt>
                <c:pt idx="8">
                  <c:v>0.66093333333333337</c:v>
                </c:pt>
                <c:pt idx="9">
                  <c:v>0.69666666666666666</c:v>
                </c:pt>
                <c:pt idx="10">
                  <c:v>0.72850000000000004</c:v>
                </c:pt>
                <c:pt idx="11">
                  <c:v>0.7658666666666667</c:v>
                </c:pt>
              </c:numCache>
            </c:numRef>
          </c:yVal>
          <c:smooth val="0"/>
          <c:extLst>
            <c:ext xmlns:c16="http://schemas.microsoft.com/office/drawing/2014/chart" uri="{C3380CC4-5D6E-409C-BE32-E72D297353CC}">
              <c16:uniqueId val="{00000003-70A9-4962-9301-0779D7C317A8}"/>
            </c:ext>
          </c:extLst>
        </c:ser>
        <c:ser>
          <c:idx val="4"/>
          <c:order val="4"/>
          <c:tx>
            <c:strRef>
              <c:f>'NaA diff doses'!$G$52</c:f>
              <c:strCache>
                <c:ptCount val="1"/>
                <c:pt idx="0">
                  <c:v>12.5 mM</c:v>
                </c:pt>
              </c:strCache>
            </c:strRef>
          </c:tx>
          <c:spPr>
            <a:ln w="12700">
              <a:solidFill>
                <a:schemeClr val="tx1"/>
              </a:solidFill>
              <a:prstDash val="solid"/>
            </a:ln>
          </c:spPr>
          <c:marker>
            <c:symbol val="circle"/>
            <c:size val="6"/>
            <c:spPr>
              <a:noFill/>
              <a:ln w="12700">
                <a:solidFill>
                  <a:schemeClr val="tx1"/>
                </a:solidFill>
              </a:ln>
            </c:spPr>
          </c:marker>
          <c:errBars>
            <c:errDir val="y"/>
            <c:errBarType val="both"/>
            <c:errValType val="cust"/>
            <c:noEndCap val="0"/>
            <c:plus>
              <c:numRef>
                <c:f>'NaA diff doses'!$Q$53:$Q$64</c:f>
                <c:numCache>
                  <c:formatCode>General</c:formatCode>
                  <c:ptCount val="12"/>
                  <c:pt idx="0">
                    <c:v>3.1817186131607098E-3</c:v>
                  </c:pt>
                  <c:pt idx="1">
                    <c:v>7.2341781380702022E-4</c:v>
                  </c:pt>
                  <c:pt idx="2">
                    <c:v>4.361574639202369E-3</c:v>
                  </c:pt>
                  <c:pt idx="3">
                    <c:v>6.4531645983450228E-3</c:v>
                  </c:pt>
                  <c:pt idx="4">
                    <c:v>9.4175368329516111E-3</c:v>
                  </c:pt>
                  <c:pt idx="5">
                    <c:v>8.2038608796915595E-3</c:v>
                  </c:pt>
                  <c:pt idx="6">
                    <c:v>9.1089699381068888E-3</c:v>
                  </c:pt>
                  <c:pt idx="7">
                    <c:v>8.5422479477008477E-3</c:v>
                  </c:pt>
                  <c:pt idx="8">
                    <c:v>1.2740094191174571E-2</c:v>
                  </c:pt>
                  <c:pt idx="9">
                    <c:v>7.6539750021367434E-3</c:v>
                  </c:pt>
                  <c:pt idx="10">
                    <c:v>9.3254133063008417E-3</c:v>
                  </c:pt>
                  <c:pt idx="11">
                    <c:v>9.3254133063008417E-3</c:v>
                  </c:pt>
                </c:numCache>
              </c:numRef>
            </c:plus>
            <c:minus>
              <c:numRef>
                <c:f>'NaA diff doses'!$Q$53:$Q$64</c:f>
                <c:numCache>
                  <c:formatCode>General</c:formatCode>
                  <c:ptCount val="12"/>
                  <c:pt idx="0">
                    <c:v>3.1817186131607098E-3</c:v>
                  </c:pt>
                  <c:pt idx="1">
                    <c:v>7.2341781380702022E-4</c:v>
                  </c:pt>
                  <c:pt idx="2">
                    <c:v>4.361574639202369E-3</c:v>
                  </c:pt>
                  <c:pt idx="3">
                    <c:v>6.4531645983450228E-3</c:v>
                  </c:pt>
                  <c:pt idx="4">
                    <c:v>9.4175368329516111E-3</c:v>
                  </c:pt>
                  <c:pt idx="5">
                    <c:v>8.2038608796915595E-3</c:v>
                  </c:pt>
                  <c:pt idx="6">
                    <c:v>9.1089699381068888E-3</c:v>
                  </c:pt>
                  <c:pt idx="7">
                    <c:v>8.5422479477008477E-3</c:v>
                  </c:pt>
                  <c:pt idx="8">
                    <c:v>1.2740094191174571E-2</c:v>
                  </c:pt>
                  <c:pt idx="9">
                    <c:v>7.6539750021367434E-3</c:v>
                  </c:pt>
                  <c:pt idx="10">
                    <c:v>9.3254133063008417E-3</c:v>
                  </c:pt>
                  <c:pt idx="11">
                    <c:v>9.3254133063008417E-3</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doses'!$G$53:$G$64</c:f>
              <c:numCache>
                <c:formatCode>0.0000</c:formatCode>
                <c:ptCount val="12"/>
                <c:pt idx="0">
                  <c:v>2.2166666666666668E-2</c:v>
                </c:pt>
                <c:pt idx="1">
                  <c:v>6.7833333333333343E-2</c:v>
                </c:pt>
                <c:pt idx="2">
                  <c:v>0.14866666666666667</c:v>
                </c:pt>
                <c:pt idx="3">
                  <c:v>0.29306666666666664</c:v>
                </c:pt>
                <c:pt idx="4">
                  <c:v>0.41120000000000001</c:v>
                </c:pt>
                <c:pt idx="5">
                  <c:v>0.49303333333333327</c:v>
                </c:pt>
                <c:pt idx="6">
                  <c:v>0.56266666666666676</c:v>
                </c:pt>
                <c:pt idx="7">
                  <c:v>0.61839999999999995</c:v>
                </c:pt>
                <c:pt idx="8">
                  <c:v>0.6493000000000001</c:v>
                </c:pt>
                <c:pt idx="9">
                  <c:v>0.68253333333333333</c:v>
                </c:pt>
                <c:pt idx="10">
                  <c:v>0.71393333333333331</c:v>
                </c:pt>
                <c:pt idx="11">
                  <c:v>0.75153333333333328</c:v>
                </c:pt>
              </c:numCache>
            </c:numRef>
          </c:yVal>
          <c:smooth val="0"/>
          <c:extLst>
            <c:ext xmlns:c16="http://schemas.microsoft.com/office/drawing/2014/chart" uri="{C3380CC4-5D6E-409C-BE32-E72D297353CC}">
              <c16:uniqueId val="{00000004-70A9-4962-9301-0779D7C317A8}"/>
            </c:ext>
          </c:extLst>
        </c:ser>
        <c:ser>
          <c:idx val="5"/>
          <c:order val="5"/>
          <c:tx>
            <c:strRef>
              <c:f>'NaA diff doses'!$H$52</c:f>
              <c:strCache>
                <c:ptCount val="1"/>
                <c:pt idx="0">
                  <c:v>25 mM</c:v>
                </c:pt>
              </c:strCache>
            </c:strRef>
          </c:tx>
          <c:spPr>
            <a:ln w="12700">
              <a:solidFill>
                <a:schemeClr val="tx1"/>
              </a:solidFill>
              <a:prstDash val="solid"/>
            </a:ln>
          </c:spPr>
          <c:marker>
            <c:symbol val="square"/>
            <c:size val="6"/>
            <c:spPr>
              <a:solidFill>
                <a:schemeClr val="tx1"/>
              </a:solidFill>
              <a:ln w="12700">
                <a:solidFill>
                  <a:schemeClr val="tx1"/>
                </a:solidFill>
              </a:ln>
            </c:spPr>
          </c:marker>
          <c:errBars>
            <c:errDir val="y"/>
            <c:errBarType val="both"/>
            <c:errValType val="cust"/>
            <c:noEndCap val="0"/>
            <c:plus>
              <c:numRef>
                <c:f>'NaA diff doses'!$R$53:$R$64</c:f>
                <c:numCache>
                  <c:formatCode>General</c:formatCode>
                  <c:ptCount val="12"/>
                  <c:pt idx="0">
                    <c:v>3.8118237105091825E-3</c:v>
                  </c:pt>
                  <c:pt idx="1">
                    <c:v>3.863073042712664E-3</c:v>
                  </c:pt>
                  <c:pt idx="2">
                    <c:v>5.8071794645364015E-3</c:v>
                  </c:pt>
                  <c:pt idx="3">
                    <c:v>5.8011493114152246E-3</c:v>
                  </c:pt>
                  <c:pt idx="4">
                    <c:v>7.2279549897141127E-3</c:v>
                  </c:pt>
                  <c:pt idx="5">
                    <c:v>7.2830854267496746E-3</c:v>
                  </c:pt>
                  <c:pt idx="6">
                    <c:v>5.8526347343170054E-3</c:v>
                  </c:pt>
                  <c:pt idx="7">
                    <c:v>6.4861390672726503E-3</c:v>
                  </c:pt>
                  <c:pt idx="8">
                    <c:v>1.1464292389851192E-2</c:v>
                  </c:pt>
                  <c:pt idx="9">
                    <c:v>6.8156682235371267E-3</c:v>
                  </c:pt>
                  <c:pt idx="10">
                    <c:v>8.2018290643002152E-3</c:v>
                  </c:pt>
                  <c:pt idx="11">
                    <c:v>8.2018290643002152E-3</c:v>
                  </c:pt>
                </c:numCache>
              </c:numRef>
            </c:plus>
            <c:minus>
              <c:numRef>
                <c:f>'NaA diff doses'!$R$53:$R$64</c:f>
                <c:numCache>
                  <c:formatCode>General</c:formatCode>
                  <c:ptCount val="12"/>
                  <c:pt idx="0">
                    <c:v>3.8118237105091825E-3</c:v>
                  </c:pt>
                  <c:pt idx="1">
                    <c:v>3.863073042712664E-3</c:v>
                  </c:pt>
                  <c:pt idx="2">
                    <c:v>5.8071794645364015E-3</c:v>
                  </c:pt>
                  <c:pt idx="3">
                    <c:v>5.8011493114152246E-3</c:v>
                  </c:pt>
                  <c:pt idx="4">
                    <c:v>7.2279549897141127E-3</c:v>
                  </c:pt>
                  <c:pt idx="5">
                    <c:v>7.2830854267496746E-3</c:v>
                  </c:pt>
                  <c:pt idx="6">
                    <c:v>5.8526347343170054E-3</c:v>
                  </c:pt>
                  <c:pt idx="7">
                    <c:v>6.4861390672726503E-3</c:v>
                  </c:pt>
                  <c:pt idx="8">
                    <c:v>1.1464292389851192E-2</c:v>
                  </c:pt>
                  <c:pt idx="9">
                    <c:v>6.8156682235371267E-3</c:v>
                  </c:pt>
                  <c:pt idx="10">
                    <c:v>8.2018290643002152E-3</c:v>
                  </c:pt>
                  <c:pt idx="11">
                    <c:v>8.2018290643002152E-3</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doses'!$H$53:$H$64</c:f>
              <c:numCache>
                <c:formatCode>0.0000</c:formatCode>
                <c:ptCount val="12"/>
                <c:pt idx="0">
                  <c:v>1.95E-2</c:v>
                </c:pt>
                <c:pt idx="1">
                  <c:v>5.9233333333333332E-2</c:v>
                </c:pt>
                <c:pt idx="2">
                  <c:v>0.12596666666666667</c:v>
                </c:pt>
                <c:pt idx="3">
                  <c:v>0.25523333333333331</c:v>
                </c:pt>
                <c:pt idx="4">
                  <c:v>0.38166666666666665</c:v>
                </c:pt>
                <c:pt idx="5">
                  <c:v>0.46583333333333338</c:v>
                </c:pt>
                <c:pt idx="6">
                  <c:v>0.53646666666666665</c:v>
                </c:pt>
                <c:pt idx="7">
                  <c:v>0.59269999999999989</c:v>
                </c:pt>
                <c:pt idx="8">
                  <c:v>0.62790000000000001</c:v>
                </c:pt>
                <c:pt idx="9">
                  <c:v>0.66266666666666663</c:v>
                </c:pt>
                <c:pt idx="10">
                  <c:v>0.69493333333333329</c:v>
                </c:pt>
                <c:pt idx="11">
                  <c:v>0.73080000000000001</c:v>
                </c:pt>
              </c:numCache>
            </c:numRef>
          </c:yVal>
          <c:smooth val="0"/>
          <c:extLst>
            <c:ext xmlns:c16="http://schemas.microsoft.com/office/drawing/2014/chart" uri="{C3380CC4-5D6E-409C-BE32-E72D297353CC}">
              <c16:uniqueId val="{00000005-70A9-4962-9301-0779D7C317A8}"/>
            </c:ext>
          </c:extLst>
        </c:ser>
        <c:ser>
          <c:idx val="6"/>
          <c:order val="6"/>
          <c:tx>
            <c:strRef>
              <c:f>'NaA diff doses'!$I$52</c:f>
              <c:strCache>
                <c:ptCount val="1"/>
                <c:pt idx="0">
                  <c:v>50 mM</c:v>
                </c:pt>
              </c:strCache>
            </c:strRef>
          </c:tx>
          <c:spPr>
            <a:ln w="12700">
              <a:solidFill>
                <a:schemeClr val="tx1"/>
              </a:solidFill>
            </a:ln>
          </c:spPr>
          <c:marker>
            <c:symbol val="triangle"/>
            <c:size val="6"/>
            <c:spPr>
              <a:noFill/>
              <a:ln w="12700">
                <a:solidFill>
                  <a:schemeClr val="tx1"/>
                </a:solidFill>
              </a:ln>
            </c:spPr>
          </c:marker>
          <c:errBars>
            <c:errDir val="y"/>
            <c:errBarType val="both"/>
            <c:errValType val="cust"/>
            <c:noEndCap val="0"/>
            <c:plus>
              <c:numRef>
                <c:f>'NaA diff doses'!$S$53:$S$64</c:f>
                <c:numCache>
                  <c:formatCode>General</c:formatCode>
                  <c:ptCount val="12"/>
                  <c:pt idx="0">
                    <c:v>3.8682468035704971E-3</c:v>
                  </c:pt>
                  <c:pt idx="1">
                    <c:v>4.3588989435406554E-4</c:v>
                  </c:pt>
                  <c:pt idx="2">
                    <c:v>1.0692676621563693E-3</c:v>
                  </c:pt>
                  <c:pt idx="3">
                    <c:v>3.9119475115769907E-3</c:v>
                  </c:pt>
                  <c:pt idx="4">
                    <c:v>9.4875356828490517E-3</c:v>
                  </c:pt>
                  <c:pt idx="5">
                    <c:v>8.8285521651816495E-3</c:v>
                  </c:pt>
                  <c:pt idx="6">
                    <c:v>9.623062575569866E-3</c:v>
                  </c:pt>
                  <c:pt idx="7">
                    <c:v>1.0311643903859385E-2</c:v>
                  </c:pt>
                  <c:pt idx="8">
                    <c:v>1.5928695280321384E-2</c:v>
                  </c:pt>
                  <c:pt idx="9">
                    <c:v>1.1402338941345914E-2</c:v>
                  </c:pt>
                  <c:pt idx="10">
                    <c:v>1.0316168539401331E-2</c:v>
                  </c:pt>
                  <c:pt idx="11">
                    <c:v>1.0316168539401331E-2</c:v>
                  </c:pt>
                </c:numCache>
              </c:numRef>
            </c:plus>
            <c:minus>
              <c:numRef>
                <c:f>'NaA diff doses'!$S$53:$S$64</c:f>
                <c:numCache>
                  <c:formatCode>General</c:formatCode>
                  <c:ptCount val="12"/>
                  <c:pt idx="0">
                    <c:v>3.8682468035704971E-3</c:v>
                  </c:pt>
                  <c:pt idx="1">
                    <c:v>4.3588989435406554E-4</c:v>
                  </c:pt>
                  <c:pt idx="2">
                    <c:v>1.0692676621563693E-3</c:v>
                  </c:pt>
                  <c:pt idx="3">
                    <c:v>3.9119475115769907E-3</c:v>
                  </c:pt>
                  <c:pt idx="4">
                    <c:v>9.4875356828490517E-3</c:v>
                  </c:pt>
                  <c:pt idx="5">
                    <c:v>8.8285521651816495E-3</c:v>
                  </c:pt>
                  <c:pt idx="6">
                    <c:v>9.623062575569866E-3</c:v>
                  </c:pt>
                  <c:pt idx="7">
                    <c:v>1.0311643903859385E-2</c:v>
                  </c:pt>
                  <c:pt idx="8">
                    <c:v>1.5928695280321384E-2</c:v>
                  </c:pt>
                  <c:pt idx="9">
                    <c:v>1.1402338941345914E-2</c:v>
                  </c:pt>
                  <c:pt idx="10">
                    <c:v>1.0316168539401331E-2</c:v>
                  </c:pt>
                  <c:pt idx="11">
                    <c:v>1.0316168539401331E-2</c:v>
                  </c:pt>
                </c:numCache>
              </c:numRef>
            </c:minus>
            <c:spPr>
              <a:ln w="12700"/>
            </c:spPr>
          </c:errBars>
          <c:xVal>
            <c:numRef>
              <c:f>'NaA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'NaA diff doses'!$I$53:$I$64</c:f>
              <c:numCache>
                <c:formatCode>0.0000</c:formatCode>
                <c:ptCount val="12"/>
                <c:pt idx="0">
                  <c:v>1.6866666666666665E-2</c:v>
                </c:pt>
                <c:pt idx="1">
                  <c:v>4.3699999999999996E-2</c:v>
                </c:pt>
                <c:pt idx="2">
                  <c:v>8.8933333333333323E-2</c:v>
                </c:pt>
                <c:pt idx="3">
                  <c:v>0.18293333333333331</c:v>
                </c:pt>
                <c:pt idx="4">
                  <c:v>0.29693333333333333</c:v>
                </c:pt>
                <c:pt idx="5">
                  <c:v>0.38516666666666666</c:v>
                </c:pt>
                <c:pt idx="6">
                  <c:v>0.45196666666666668</c:v>
                </c:pt>
                <c:pt idx="7">
                  <c:v>0.51739999999999997</c:v>
                </c:pt>
                <c:pt idx="8">
                  <c:v>0.56036666666666668</c:v>
                </c:pt>
                <c:pt idx="9">
                  <c:v>0.60256666666666669</c:v>
                </c:pt>
                <c:pt idx="10">
                  <c:v>0.63479999999999992</c:v>
                </c:pt>
                <c:pt idx="11">
                  <c:v>0.66956666666666653</c:v>
                </c:pt>
              </c:numCache>
            </c:numRef>
          </c:yVal>
          <c:smooth val="0"/>
          <c:extLst>
            <c:ext xmlns:c16="http://schemas.microsoft.com/office/drawing/2014/chart" uri="{C3380CC4-5D6E-409C-BE32-E72D297353CC}">
              <c16:uniqueId val="{00000006-70A9-4962-9301-0779D7C317A8}"/>
            </c:ext>
          </c:extLst>
        </c:ser>
        <c:dLbls>
          <c:showLegendKey val="0"/>
          <c:showVal val="0"/>
          <c:showCatName val="0"/>
          <c:showSerName val="0"/>
          <c:showPercent val="0"/>
          <c:showBubbleSize val="0"/>
        </c:dLbls>
        <c:axId val="122584064"/>
        <c:axId val="122594432"/>
      </c:scatterChart>
      <c:valAx>
        <c:axId val="122584064"/>
        <c:scaling>
          <c:orientation val="minMax"/>
          <c:max val="12"/>
          <c:min val="0"/>
        </c:scaling>
        <c:delete val="0"/>
        <c:axPos val="b"/>
        <c:numFmt formatCode="General" sourceLinked="1"/>
        <c:majorTickMark val="out"/>
        <c:minorTickMark val="none"/>
        <c:tickLblPos val="nextTo"/>
        <c:spPr>
          <a:ln w="12700">
            <a:solidFill>
              <a:schemeClr val="tx1"/>
            </a:solidFill>
          </a:ln>
        </c:spPr>
        <c:crossAx val="122594432"/>
        <c:crosses val="autoZero"/>
        <c:crossBetween val="midCat"/>
        <c:majorUnit val="2"/>
      </c:valAx>
      <c:valAx>
        <c:axId val="122594432"/>
        <c:scaling>
          <c:orientation val="minMax"/>
          <c:max val="0.8"/>
        </c:scaling>
        <c:delete val="0"/>
        <c:axPos val="l"/>
        <c:numFmt formatCode="General" sourceLinked="0"/>
        <c:majorTickMark val="out"/>
        <c:minorTickMark val="none"/>
        <c:tickLblPos val="nextTo"/>
        <c:spPr>
          <a:noFill/>
          <a:ln w="12700">
            <a:solidFill>
              <a:schemeClr val="tx1"/>
            </a:solidFill>
          </a:ln>
        </c:spPr>
        <c:crossAx val="122584064"/>
        <c:crosses val="autoZero"/>
        <c:crossBetween val="midCat"/>
        <c:majorUnit val="0.2"/>
      </c:valAx>
    </c:plotArea>
    <c:plotVisOnly val="1"/>
    <c:dispBlanksAs val="gap"/>
    <c:showDLblsOverMax val="0"/>
  </c:chart>
  <c:txPr>
    <a:bodyPr/>
    <a:lstStyle/>
    <a:p>
      <a:pPr>
        <a:defRPr sz="1000" b="1">
          <a:latin typeface="Arial" pitchFamily="34" charset="0"/>
          <a:cs typeface="Arial" pitchFamily="34" charset="0"/>
        </a:defRPr>
      </a:pPr>
      <a:endParaRPr lang="ko-K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21084864391951"/>
          <c:y val="9.3067220764071146E-2"/>
          <c:w val="0.81027213891616479"/>
          <c:h val="0.72518883056284633"/>
        </c:manualLayout>
      </c:layout>
      <c:scatterChart>
        <c:scatterStyle val="lineMarker"/>
        <c:varyColors val="0"/>
        <c:ser>
          <c:idx val="0"/>
          <c:order val="0"/>
          <c:tx>
            <c:strRef>
              <c:f>'NaP diff doses'!$C$52</c:f>
              <c:strCache>
                <c:ptCount val="1"/>
                <c:pt idx="0">
                  <c:v>NT</c:v>
                </c:pt>
              </c:strCache>
            </c:strRef>
          </c:tx>
          <c:spPr>
            <a:ln w="12700">
              <a:solidFill>
                <a:schemeClr val="tx1"/>
              </a:solidFill>
            </a:ln>
          </c:spPr>
          <c:marker>
            <c:symbol val="circle"/>
            <c:size val="6"/>
            <c:spPr>
              <a:solidFill>
                <a:schemeClr val="tx1"/>
              </a:solidFill>
              <a:ln w="12700">
                <a:solidFill>
                  <a:schemeClr val="tx1"/>
                </a:solidFill>
              </a:ln>
            </c:spPr>
          </c:marker>
          <c:errBars>
            <c:errDir val="y"/>
            <c:errBarType val="both"/>
            <c:errValType val="cust"/>
            <c:noEndCap val="0"/>
            <c:plus>
              <c:numRef>
                <c:f>'NaP diff doses'!$M$53:$M$64</c:f>
                <c:numCache>
                  <c:formatCode>General</c:formatCode>
                  <c:ptCount val="12"/>
                  <c:pt idx="0">
                    <c:v>8.326663997864531E-4</c:v>
                  </c:pt>
                  <c:pt idx="1">
                    <c:v>1.852025917745211E-3</c:v>
                  </c:pt>
                  <c:pt idx="2">
                    <c:v>7.5425459892532352E-3</c:v>
                  </c:pt>
                  <c:pt idx="3">
                    <c:v>8.9271122617189756E-3</c:v>
                  </c:pt>
                  <c:pt idx="4">
                    <c:v>6.6199194355621481E-3</c:v>
                  </c:pt>
                  <c:pt idx="5">
                    <c:v>7.0465121395860367E-3</c:v>
                  </c:pt>
                  <c:pt idx="6">
                    <c:v>9.0555691888104788E-3</c:v>
                  </c:pt>
                  <c:pt idx="7">
                    <c:v>9.0979851249237062E-3</c:v>
                  </c:pt>
                  <c:pt idx="8">
                    <c:v>9.1226823540740323E-3</c:v>
                  </c:pt>
                  <c:pt idx="9">
                    <c:v>9.4572723340295168E-3</c:v>
                  </c:pt>
                  <c:pt idx="10">
                    <c:v>7.3136858012906314E-3</c:v>
                  </c:pt>
                  <c:pt idx="11">
                    <c:v>7.3136858012906314E-3</c:v>
                  </c:pt>
                </c:numCache>
              </c:numRef>
            </c:plus>
            <c:minus>
              <c:numRef>
                <c:f>'NaP diff doses'!$M$53:$M$64</c:f>
                <c:numCache>
                  <c:formatCode>General</c:formatCode>
                  <c:ptCount val="12"/>
                  <c:pt idx="0">
                    <c:v>8.326663997864531E-4</c:v>
                  </c:pt>
                  <c:pt idx="1">
                    <c:v>1.852025917745211E-3</c:v>
                  </c:pt>
                  <c:pt idx="2">
                    <c:v>7.5425459892532352E-3</c:v>
                  </c:pt>
                  <c:pt idx="3">
                    <c:v>8.9271122617189756E-3</c:v>
                  </c:pt>
                  <c:pt idx="4">
                    <c:v>6.6199194355621481E-3</c:v>
                  </c:pt>
                  <c:pt idx="5">
                    <c:v>7.0465121395860367E-3</c:v>
                  </c:pt>
                  <c:pt idx="6">
                    <c:v>9.0555691888104788E-3</c:v>
                  </c:pt>
                  <c:pt idx="7">
                    <c:v>9.0979851249237062E-3</c:v>
                  </c:pt>
                  <c:pt idx="8">
                    <c:v>9.1226823540740323E-3</c:v>
                  </c:pt>
                  <c:pt idx="9">
                    <c:v>9.4572723340295168E-3</c:v>
                  </c:pt>
                  <c:pt idx="10">
                    <c:v>7.3136858012906314E-3</c:v>
                  </c:pt>
                  <c:pt idx="11">
                    <c:v>7.3136858012906314E-3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doses'!$C$53:$C$64</c:f>
              <c:numCache>
                <c:formatCode>0.0000</c:formatCode>
                <c:ptCount val="12"/>
                <c:pt idx="0">
                  <c:v>2.9533333333333339E-2</c:v>
                </c:pt>
                <c:pt idx="1">
                  <c:v>8.9900000000000022E-2</c:v>
                </c:pt>
                <c:pt idx="2">
                  <c:v>0.20310000000000003</c:v>
                </c:pt>
                <c:pt idx="3">
                  <c:v>0.34076666666666666</c:v>
                </c:pt>
                <c:pt idx="4">
                  <c:v>0.42703333333333332</c:v>
                </c:pt>
                <c:pt idx="5">
                  <c:v>0.51373333333333326</c:v>
                </c:pt>
                <c:pt idx="6">
                  <c:v>0.57233333333333336</c:v>
                </c:pt>
                <c:pt idx="7">
                  <c:v>0.61083333333333334</c:v>
                </c:pt>
                <c:pt idx="8">
                  <c:v>0.64573333333333338</c:v>
                </c:pt>
                <c:pt idx="9">
                  <c:v>0.68500000000000005</c:v>
                </c:pt>
                <c:pt idx="10">
                  <c:v>0.72273333333333334</c:v>
                </c:pt>
                <c:pt idx="11">
                  <c:v>0.77329999999999999</c:v>
                </c:pt>
              </c:numCache>
            </c:numRef>
          </c:yVal>
          <c:smooth val="0"/>
          <c:extLst>
            <c:ext xmlns:c16="http://schemas.microsoft.com/office/drawing/2014/chart" uri="{C3380CC4-5D6E-409C-BE32-E72D297353CC}">
              <c16:uniqueId val="{00000000-5FC7-4D92-B998-2062CDCA8F08}"/>
            </c:ext>
          </c:extLst>
        </c:ser>
        <c:ser>
          <c:idx val="1"/>
          <c:order val="1"/>
          <c:tx>
            <c:strRef>
              <c:f>'NaP diff doses'!$D$52</c:f>
              <c:strCache>
                <c:ptCount val="1"/>
                <c:pt idx="0">
                  <c:v>1.56 mM</c:v>
                </c:pt>
              </c:strCache>
            </c:strRef>
          </c:tx>
          <c:spPr>
            <a:ln w="12700">
              <a:solidFill>
                <a:schemeClr val="tx1"/>
              </a:solidFill>
              <a:prstDash val="solid"/>
            </a:ln>
          </c:spPr>
          <c:marker>
            <c:symbol val="square"/>
            <c:size val="6"/>
            <c:spPr>
              <a:noFill/>
              <a:ln w="12700">
                <a:solidFill>
                  <a:schemeClr val="tx1">
                    <a:alpha val="99000"/>
                  </a:schemeClr>
                </a:solidFill>
              </a:ln>
            </c:spPr>
          </c:marker>
          <c:errBars>
            <c:errDir val="y"/>
            <c:errBarType val="both"/>
            <c:errValType val="cust"/>
            <c:noEndCap val="0"/>
            <c:plus>
              <c:numRef>
                <c:f>'NaP diff doses'!$N$53:$N$64</c:f>
                <c:numCache>
                  <c:formatCode>General</c:formatCode>
                  <c:ptCount val="12"/>
                  <c:pt idx="0">
                    <c:v>2.0816659994661257E-4</c:v>
                  </c:pt>
                  <c:pt idx="1">
                    <c:v>3.089228598426039E-3</c:v>
                  </c:pt>
                  <c:pt idx="2">
                    <c:v>1.0251016209787864E-2</c:v>
                  </c:pt>
                  <c:pt idx="3">
                    <c:v>1.2565428763078498E-2</c:v>
                  </c:pt>
                  <c:pt idx="4">
                    <c:v>1.1421033228215407E-2</c:v>
                  </c:pt>
                  <c:pt idx="5">
                    <c:v>1.16603316133519E-2</c:v>
                  </c:pt>
                  <c:pt idx="6">
                    <c:v>1.2361769021193278E-2</c:v>
                  </c:pt>
                  <c:pt idx="7">
                    <c:v>1.0801080192894287E-2</c:v>
                  </c:pt>
                  <c:pt idx="8">
                    <c:v>1.0620891362467293E-2</c:v>
                  </c:pt>
                  <c:pt idx="9">
                    <c:v>1.2182090679901086E-2</c:v>
                  </c:pt>
                  <c:pt idx="10">
                    <c:v>7.389406832306147E-3</c:v>
                  </c:pt>
                  <c:pt idx="11">
                    <c:v>7.389406832306147E-3</c:v>
                  </c:pt>
                </c:numCache>
              </c:numRef>
            </c:plus>
            <c:minus>
              <c:numRef>
                <c:f>'NaP diff doses'!$N$53:$N$63</c:f>
                <c:numCache>
                  <c:formatCode>General</c:formatCode>
                  <c:ptCount val="11"/>
                  <c:pt idx="0">
                    <c:v>2.0816659994661257E-4</c:v>
                  </c:pt>
                  <c:pt idx="1">
                    <c:v>3.089228598426039E-3</c:v>
                  </c:pt>
                  <c:pt idx="2">
                    <c:v>1.0251016209787864E-2</c:v>
                  </c:pt>
                  <c:pt idx="3">
                    <c:v>1.2565428763078498E-2</c:v>
                  </c:pt>
                  <c:pt idx="4">
                    <c:v>1.1421033228215407E-2</c:v>
                  </c:pt>
                  <c:pt idx="5">
                    <c:v>1.16603316133519E-2</c:v>
                  </c:pt>
                  <c:pt idx="6">
                    <c:v>1.2361769021193278E-2</c:v>
                  </c:pt>
                  <c:pt idx="7">
                    <c:v>1.0801080192894287E-2</c:v>
                  </c:pt>
                  <c:pt idx="8">
                    <c:v>1.0620891362467293E-2</c:v>
                  </c:pt>
                  <c:pt idx="9">
                    <c:v>1.2182090679901086E-2</c:v>
                  </c:pt>
                  <c:pt idx="10">
                    <c:v>7.389406832306147E-3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doses'!$D$53:$D$64</c:f>
              <c:numCache>
                <c:formatCode>0.0000</c:formatCode>
                <c:ptCount val="12"/>
                <c:pt idx="0">
                  <c:v>2.523333333333334E-2</c:v>
                </c:pt>
                <c:pt idx="1">
                  <c:v>6.876666666666667E-2</c:v>
                </c:pt>
                <c:pt idx="2">
                  <c:v>0.15653333333333333</c:v>
                </c:pt>
                <c:pt idx="3">
                  <c:v>0.2727</c:v>
                </c:pt>
                <c:pt idx="4">
                  <c:v>0.36579999999999996</c:v>
                </c:pt>
                <c:pt idx="5">
                  <c:v>0.44303333333333333</c:v>
                </c:pt>
                <c:pt idx="6">
                  <c:v>0.51356666666666673</c:v>
                </c:pt>
                <c:pt idx="7">
                  <c:v>0.56673333333333342</c:v>
                </c:pt>
                <c:pt idx="8">
                  <c:v>0.61373333333333335</c:v>
                </c:pt>
                <c:pt idx="9">
                  <c:v>0.65696666666666659</c:v>
                </c:pt>
                <c:pt idx="10">
                  <c:v>0.70500000000000007</c:v>
                </c:pt>
                <c:pt idx="11">
                  <c:v>0.76276666666666681</c:v>
                </c:pt>
              </c:numCache>
            </c:numRef>
          </c:yVal>
          <c:smooth val="0"/>
          <c:extLst>
            <c:ext xmlns:c16="http://schemas.microsoft.com/office/drawing/2014/chart" uri="{C3380CC4-5D6E-409C-BE32-E72D297353CC}">
              <c16:uniqueId val="{00000001-5FC7-4D92-B998-2062CDCA8F08}"/>
            </c:ext>
          </c:extLst>
        </c:ser>
        <c:ser>
          <c:idx val="2"/>
          <c:order val="2"/>
          <c:tx>
            <c:strRef>
              <c:f>'NaP diff doses'!$E$52</c:f>
              <c:strCache>
                <c:ptCount val="1"/>
                <c:pt idx="0">
                  <c:v>3.125 mM</c:v>
                </c:pt>
              </c:strCache>
            </c:strRef>
          </c:tx>
          <c:spPr>
            <a:ln w="12700">
              <a:solidFill>
                <a:schemeClr val="tx1"/>
              </a:solidFill>
            </a:ln>
          </c:spPr>
          <c:marker>
            <c:symbol val="triangle"/>
            <c:size val="6"/>
            <c:spPr>
              <a:solidFill>
                <a:schemeClr val="tx1"/>
              </a:solidFill>
              <a:ln w="12700">
                <a:solidFill>
                  <a:schemeClr val="tx1"/>
                </a:solidFill>
              </a:ln>
            </c:spPr>
          </c:marker>
          <c:errBars>
            <c:errDir val="y"/>
            <c:errBarType val="both"/>
            <c:errValType val="cust"/>
            <c:noEndCap val="0"/>
            <c:plus>
              <c:numRef>
                <c:f>'NaP diff doses'!$O$53:$O$64</c:f>
                <c:numCache>
                  <c:formatCode>General</c:formatCode>
                  <c:ptCount val="12"/>
                  <c:pt idx="0">
                    <c:v>9.1651513899116853E-4</c:v>
                  </c:pt>
                  <c:pt idx="1">
                    <c:v>1.1015141094572233E-3</c:v>
                  </c:pt>
                  <c:pt idx="2">
                    <c:v>4.1621308645132084E-3</c:v>
                  </c:pt>
                  <c:pt idx="3">
                    <c:v>8.5908866441906633E-3</c:v>
                  </c:pt>
                  <c:pt idx="4">
                    <c:v>1.3732564703409689E-2</c:v>
                  </c:pt>
                  <c:pt idx="5">
                    <c:v>1.0412972678346944E-2</c:v>
                  </c:pt>
                  <c:pt idx="6">
                    <c:v>1.3820395556326626E-2</c:v>
                  </c:pt>
                  <c:pt idx="7">
                    <c:v>1.5315678241592811E-2</c:v>
                  </c:pt>
                  <c:pt idx="8">
                    <c:v>1.2272869808375437E-2</c:v>
                  </c:pt>
                  <c:pt idx="9">
                    <c:v>1.1887388274974481E-2</c:v>
                  </c:pt>
                  <c:pt idx="10">
                    <c:v>1.1562583333033023E-2</c:v>
                  </c:pt>
                  <c:pt idx="11">
                    <c:v>1.1562583333033023E-2</c:v>
                  </c:pt>
                </c:numCache>
              </c:numRef>
            </c:plus>
            <c:minus>
              <c:numRef>
                <c:f>'NaP diff doses'!$O$53:$O$64</c:f>
                <c:numCache>
                  <c:formatCode>General</c:formatCode>
                  <c:ptCount val="12"/>
                  <c:pt idx="0">
                    <c:v>9.1651513899116853E-4</c:v>
                  </c:pt>
                  <c:pt idx="1">
                    <c:v>1.1015141094572233E-3</c:v>
                  </c:pt>
                  <c:pt idx="2">
                    <c:v>4.1621308645132084E-3</c:v>
                  </c:pt>
                  <c:pt idx="3">
                    <c:v>8.5908866441906633E-3</c:v>
                  </c:pt>
                  <c:pt idx="4">
                    <c:v>1.3732564703409689E-2</c:v>
                  </c:pt>
                  <c:pt idx="5">
                    <c:v>1.0412972678346944E-2</c:v>
                  </c:pt>
                  <c:pt idx="6">
                    <c:v>1.3820395556326626E-2</c:v>
                  </c:pt>
                  <c:pt idx="7">
                    <c:v>1.5315678241592811E-2</c:v>
                  </c:pt>
                  <c:pt idx="8">
                    <c:v>1.2272869808375437E-2</c:v>
                  </c:pt>
                  <c:pt idx="9">
                    <c:v>1.1887388274974481E-2</c:v>
                  </c:pt>
                  <c:pt idx="10">
                    <c:v>1.1562583333033023E-2</c:v>
                  </c:pt>
                  <c:pt idx="11">
                    <c:v>1.1562583333033023E-2</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doses'!$E$53:$E$64</c:f>
              <c:numCache>
                <c:formatCode>0.0000</c:formatCode>
                <c:ptCount val="12"/>
                <c:pt idx="0">
                  <c:v>2.5400000000000006E-2</c:v>
                </c:pt>
                <c:pt idx="1">
                  <c:v>6.193333333333334E-2</c:v>
                </c:pt>
                <c:pt idx="2">
                  <c:v>0.13043333333333335</c:v>
                </c:pt>
                <c:pt idx="3">
                  <c:v>0.21633333333333335</c:v>
                </c:pt>
                <c:pt idx="4">
                  <c:v>0.29863333333333336</c:v>
                </c:pt>
                <c:pt idx="5">
                  <c:v>0.37979999999999997</c:v>
                </c:pt>
                <c:pt idx="6">
                  <c:v>0.44303333333333333</c:v>
                </c:pt>
                <c:pt idx="7">
                  <c:v>0.50030000000000008</c:v>
                </c:pt>
                <c:pt idx="8">
                  <c:v>0.55613333333333337</c:v>
                </c:pt>
                <c:pt idx="9">
                  <c:v>0.60289999999999999</c:v>
                </c:pt>
                <c:pt idx="10">
                  <c:v>0.64816666666666667</c:v>
                </c:pt>
                <c:pt idx="11">
                  <c:v>0.70076666666666654</c:v>
                </c:pt>
              </c:numCache>
            </c:numRef>
          </c:yVal>
          <c:smooth val="0"/>
          <c:extLst>
            <c:ext xmlns:c16="http://schemas.microsoft.com/office/drawing/2014/chart" uri="{C3380CC4-5D6E-409C-BE32-E72D297353CC}">
              <c16:uniqueId val="{00000002-5FC7-4D92-B998-2062CDCA8F08}"/>
            </c:ext>
          </c:extLst>
        </c:ser>
        <c:ser>
          <c:idx val="3"/>
          <c:order val="3"/>
          <c:tx>
            <c:strRef>
              <c:f>'NaP diff doses'!$F$52</c:f>
              <c:strCache>
                <c:ptCount val="1"/>
                <c:pt idx="0">
                  <c:v>6.25 mM</c:v>
                </c:pt>
              </c:strCache>
            </c:strRef>
          </c:tx>
          <c:spPr>
            <a:ln w="12700">
              <a:solidFill>
                <a:schemeClr val="tx1"/>
              </a:solidFill>
              <a:prstDash val="solid"/>
            </a:ln>
          </c:spPr>
          <c:marker>
            <c:symbol val="diamond"/>
            <c:size val="6"/>
            <c:spPr>
              <a:noFill/>
              <a:ln w="12700">
                <a:solidFill>
                  <a:schemeClr val="tx1"/>
                </a:solidFill>
              </a:ln>
            </c:spPr>
          </c:marker>
          <c:errBars>
            <c:errDir val="y"/>
            <c:errBarType val="both"/>
            <c:errValType val="cust"/>
            <c:noEndCap val="0"/>
            <c:plus>
              <c:numRef>
                <c:f>'NaP diff doses'!$P$53:$P$64</c:f>
                <c:numCache>
                  <c:formatCode>General</c:formatCode>
                  <c:ptCount val="12"/>
                  <c:pt idx="0">
                    <c:v>1.0408329997330635E-3</c:v>
                  </c:pt>
                  <c:pt idx="1">
                    <c:v>1.399999999999997E-3</c:v>
                  </c:pt>
                  <c:pt idx="2">
                    <c:v>1.9078784028338908E-3</c:v>
                  </c:pt>
                  <c:pt idx="3">
                    <c:v>2.7227437142216182E-3</c:v>
                  </c:pt>
                  <c:pt idx="4">
                    <c:v>3.5538711287833808E-3</c:v>
                  </c:pt>
                  <c:pt idx="5">
                    <c:v>5.1597803570823837E-3</c:v>
                  </c:pt>
                  <c:pt idx="6">
                    <c:v>6.6274680937242819E-3</c:v>
                  </c:pt>
                  <c:pt idx="7">
                    <c:v>6.1986557682559961E-3</c:v>
                  </c:pt>
                  <c:pt idx="8">
                    <c:v>5.7002923901615307E-3</c:v>
                  </c:pt>
                  <c:pt idx="9">
                    <c:v>5.3500778810530664E-3</c:v>
                  </c:pt>
                  <c:pt idx="10">
                    <c:v>5.1013070220613842E-3</c:v>
                  </c:pt>
                  <c:pt idx="11">
                    <c:v>5.1013070220613842E-3</c:v>
                  </c:pt>
                </c:numCache>
              </c:numRef>
            </c:plus>
            <c:minus>
              <c:numRef>
                <c:f>'NaP diff doses'!$P$53:$P$64</c:f>
                <c:numCache>
                  <c:formatCode>General</c:formatCode>
                  <c:ptCount val="12"/>
                  <c:pt idx="0">
                    <c:v>1.0408329997330635E-3</c:v>
                  </c:pt>
                  <c:pt idx="1">
                    <c:v>1.399999999999997E-3</c:v>
                  </c:pt>
                  <c:pt idx="2">
                    <c:v>1.9078784028338908E-3</c:v>
                  </c:pt>
                  <c:pt idx="3">
                    <c:v>2.7227437142216182E-3</c:v>
                  </c:pt>
                  <c:pt idx="4">
                    <c:v>3.5538711287833808E-3</c:v>
                  </c:pt>
                  <c:pt idx="5">
                    <c:v>5.1597803570823837E-3</c:v>
                  </c:pt>
                  <c:pt idx="6">
                    <c:v>6.6274680937242819E-3</c:v>
                  </c:pt>
                  <c:pt idx="7">
                    <c:v>6.1986557682559961E-3</c:v>
                  </c:pt>
                  <c:pt idx="8">
                    <c:v>5.7002923901615307E-3</c:v>
                  </c:pt>
                  <c:pt idx="9">
                    <c:v>5.3500778810530664E-3</c:v>
                  </c:pt>
                  <c:pt idx="10">
                    <c:v>5.1013070220613842E-3</c:v>
                  </c:pt>
                  <c:pt idx="11">
                    <c:v>5.1013070220613842E-3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doses'!$F$53:$F$64</c:f>
              <c:numCache>
                <c:formatCode>0.0000</c:formatCode>
                <c:ptCount val="12"/>
                <c:pt idx="0">
                  <c:v>2.4233333333333339E-2</c:v>
                </c:pt>
                <c:pt idx="1">
                  <c:v>5.0700000000000002E-2</c:v>
                </c:pt>
                <c:pt idx="2">
                  <c:v>9.5199999999999993E-2</c:v>
                </c:pt>
                <c:pt idx="3">
                  <c:v>0.1597666666666667</c:v>
                </c:pt>
                <c:pt idx="4">
                  <c:v>0.21010000000000004</c:v>
                </c:pt>
                <c:pt idx="5">
                  <c:v>0.28503333333333331</c:v>
                </c:pt>
                <c:pt idx="6">
                  <c:v>0.33596666666666669</c:v>
                </c:pt>
                <c:pt idx="7">
                  <c:v>0.37763333333333327</c:v>
                </c:pt>
                <c:pt idx="8">
                  <c:v>0.42943333333333333</c:v>
                </c:pt>
                <c:pt idx="9">
                  <c:v>0.48046666666666665</c:v>
                </c:pt>
                <c:pt idx="10">
                  <c:v>0.53146666666666664</c:v>
                </c:pt>
                <c:pt idx="11">
                  <c:v>0.58473333333333333</c:v>
                </c:pt>
              </c:numCache>
            </c:numRef>
          </c:yVal>
          <c:smooth val="0"/>
          <c:extLst>
            <c:ext xmlns:c16="http://schemas.microsoft.com/office/drawing/2014/chart" uri="{C3380CC4-5D6E-409C-BE32-E72D297353CC}">
              <c16:uniqueId val="{00000003-5FC7-4D92-B998-2062CDCA8F08}"/>
            </c:ext>
          </c:extLst>
        </c:ser>
        <c:ser>
          <c:idx val="4"/>
          <c:order val="4"/>
          <c:tx>
            <c:strRef>
              <c:f>'NaP diff doses'!$G$52</c:f>
              <c:strCache>
                <c:ptCount val="1"/>
                <c:pt idx="0">
                  <c:v>12.5 mM</c:v>
                </c:pt>
              </c:strCache>
            </c:strRef>
          </c:tx>
          <c:spPr>
            <a:ln w="12700">
              <a:solidFill>
                <a:schemeClr val="tx1"/>
              </a:solidFill>
              <a:prstDash val="solid"/>
            </a:ln>
          </c:spPr>
          <c:marker>
            <c:symbol val="circle"/>
            <c:size val="6"/>
            <c:spPr>
              <a:noFill/>
              <a:ln w="12700">
                <a:solidFill>
                  <a:schemeClr val="tx1"/>
                </a:solidFill>
              </a:ln>
            </c:spPr>
          </c:marker>
          <c:errBars>
            <c:errDir val="y"/>
            <c:errBarType val="both"/>
            <c:errValType val="cust"/>
            <c:noEndCap val="0"/>
            <c:plus>
              <c:numRef>
                <c:f>'NaP diff doses'!$Q$53:$Q$64</c:f>
                <c:numCache>
                  <c:formatCode>General</c:formatCode>
                  <c:ptCount val="12"/>
                  <c:pt idx="0">
                    <c:v>7.02376916856845E-4</c:v>
                  </c:pt>
                  <c:pt idx="1">
                    <c:v>1.5275252316519829E-4</c:v>
                  </c:pt>
                  <c:pt idx="2">
                    <c:v>6.6583281184794238E-4</c:v>
                  </c:pt>
                  <c:pt idx="3">
                    <c:v>2.6664583251946876E-3</c:v>
                  </c:pt>
                  <c:pt idx="4">
                    <c:v>3.8475100173142383E-3</c:v>
                  </c:pt>
                  <c:pt idx="5">
                    <c:v>6.3316664473106778E-3</c:v>
                  </c:pt>
                  <c:pt idx="6">
                    <c:v>2.2120880030716142E-3</c:v>
                  </c:pt>
                  <c:pt idx="7">
                    <c:v>3.1817186131606989E-3</c:v>
                  </c:pt>
                  <c:pt idx="8">
                    <c:v>5.0003333222229879E-3</c:v>
                  </c:pt>
                  <c:pt idx="9">
                    <c:v>5.5434646206140572E-3</c:v>
                  </c:pt>
                  <c:pt idx="10">
                    <c:v>6.4516147849459733E-3</c:v>
                  </c:pt>
                  <c:pt idx="11">
                    <c:v>6.4516147849459733E-3</c:v>
                  </c:pt>
                </c:numCache>
              </c:numRef>
            </c:plus>
            <c:minus>
              <c:numRef>
                <c:f>'NaP diff doses'!$Q$53:$Q$64</c:f>
                <c:numCache>
                  <c:formatCode>General</c:formatCode>
                  <c:ptCount val="12"/>
                  <c:pt idx="0">
                    <c:v>7.02376916856845E-4</c:v>
                  </c:pt>
                  <c:pt idx="1">
                    <c:v>1.5275252316519829E-4</c:v>
                  </c:pt>
                  <c:pt idx="2">
                    <c:v>6.6583281184794238E-4</c:v>
                  </c:pt>
                  <c:pt idx="3">
                    <c:v>2.6664583251946876E-3</c:v>
                  </c:pt>
                  <c:pt idx="4">
                    <c:v>3.8475100173142383E-3</c:v>
                  </c:pt>
                  <c:pt idx="5">
                    <c:v>6.3316664473106778E-3</c:v>
                  </c:pt>
                  <c:pt idx="6">
                    <c:v>2.2120880030716142E-3</c:v>
                  </c:pt>
                  <c:pt idx="7">
                    <c:v>3.1817186131606989E-3</c:v>
                  </c:pt>
                  <c:pt idx="8">
                    <c:v>5.0003333222229879E-3</c:v>
                  </c:pt>
                  <c:pt idx="9">
                    <c:v>5.5434646206140572E-3</c:v>
                  </c:pt>
                  <c:pt idx="10">
                    <c:v>6.4516147849459733E-3</c:v>
                  </c:pt>
                  <c:pt idx="11">
                    <c:v>6.4516147849459733E-3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doses'!$G$53:$G$64</c:f>
              <c:numCache>
                <c:formatCode>0.0000</c:formatCode>
                <c:ptCount val="12"/>
                <c:pt idx="0">
                  <c:v>2.4233333333333339E-2</c:v>
                </c:pt>
                <c:pt idx="1">
                  <c:v>4.4266666666666669E-2</c:v>
                </c:pt>
                <c:pt idx="2">
                  <c:v>6.7733333333333326E-2</c:v>
                </c:pt>
                <c:pt idx="3">
                  <c:v>0.1062</c:v>
                </c:pt>
                <c:pt idx="4">
                  <c:v>0.14303333333333335</c:v>
                </c:pt>
                <c:pt idx="5">
                  <c:v>0.1774</c:v>
                </c:pt>
                <c:pt idx="6">
                  <c:v>0.21936666666666668</c:v>
                </c:pt>
                <c:pt idx="7">
                  <c:v>0.24586666666666668</c:v>
                </c:pt>
                <c:pt idx="8">
                  <c:v>0.26866666666666666</c:v>
                </c:pt>
                <c:pt idx="9">
                  <c:v>0.29750000000000004</c:v>
                </c:pt>
                <c:pt idx="10">
                  <c:v>0.33126666666666665</c:v>
                </c:pt>
                <c:pt idx="11">
                  <c:v>0.36146666666666666</c:v>
                </c:pt>
              </c:numCache>
            </c:numRef>
          </c:yVal>
          <c:smooth val="0"/>
          <c:extLst>
            <c:ext xmlns:c16="http://schemas.microsoft.com/office/drawing/2014/chart" uri="{C3380CC4-5D6E-409C-BE32-E72D297353CC}">
              <c16:uniqueId val="{00000004-5FC7-4D92-B998-2062CDCA8F08}"/>
            </c:ext>
          </c:extLst>
        </c:ser>
        <c:ser>
          <c:idx val="5"/>
          <c:order val="5"/>
          <c:tx>
            <c:strRef>
              <c:f>'NaP diff doses'!$H$52</c:f>
              <c:strCache>
                <c:ptCount val="1"/>
                <c:pt idx="0">
                  <c:v>25 mM</c:v>
                </c:pt>
              </c:strCache>
            </c:strRef>
          </c:tx>
          <c:spPr>
            <a:ln w="12700">
              <a:solidFill>
                <a:schemeClr val="tx1"/>
              </a:solidFill>
              <a:prstDash val="solid"/>
            </a:ln>
          </c:spPr>
          <c:marker>
            <c:symbol val="square"/>
            <c:size val="6"/>
            <c:spPr>
              <a:solidFill>
                <a:schemeClr val="tx1"/>
              </a:solidFill>
              <a:ln w="12700">
                <a:solidFill>
                  <a:schemeClr val="tx1"/>
                </a:solidFill>
              </a:ln>
            </c:spPr>
          </c:marker>
          <c:errBars>
            <c:errDir val="y"/>
            <c:errBarType val="both"/>
            <c:errValType val="cust"/>
            <c:noEndCap val="0"/>
            <c:plus>
              <c:numRef>
                <c:f>'NaP diff doses'!$R$53:$R$64</c:f>
                <c:numCache>
                  <c:formatCode>General</c:formatCode>
                  <c:ptCount val="12"/>
                  <c:pt idx="0">
                    <c:v>6.1101009266077873E-4</c:v>
                  </c:pt>
                  <c:pt idx="1">
                    <c:v>7.8102496759066564E-4</c:v>
                  </c:pt>
                  <c:pt idx="2">
                    <c:v>6.9999999999999923E-4</c:v>
                  </c:pt>
                  <c:pt idx="3">
                    <c:v>1.1269427669584648E-3</c:v>
                  </c:pt>
                  <c:pt idx="4">
                    <c:v>1.6165807537309436E-3</c:v>
                  </c:pt>
                  <c:pt idx="5">
                    <c:v>2.059935274064049E-3</c:v>
                  </c:pt>
                  <c:pt idx="6">
                    <c:v>1.7088007490635129E-3</c:v>
                  </c:pt>
                  <c:pt idx="7">
                    <c:v>4.573838650411703E-3</c:v>
                  </c:pt>
                  <c:pt idx="8">
                    <c:v>5.2443620520834901E-3</c:v>
                  </c:pt>
                  <c:pt idx="9">
                    <c:v>6.3791326474163636E-3</c:v>
                  </c:pt>
                  <c:pt idx="10">
                    <c:v>6.6530694670455144E-3</c:v>
                  </c:pt>
                  <c:pt idx="11">
                    <c:v>6.6530694670455144E-3</c:v>
                  </c:pt>
                </c:numCache>
              </c:numRef>
            </c:plus>
            <c:minus>
              <c:numRef>
                <c:f>'NaP diff doses'!$R$53:$R$64</c:f>
                <c:numCache>
                  <c:formatCode>General</c:formatCode>
                  <c:ptCount val="12"/>
                  <c:pt idx="0">
                    <c:v>6.1101009266077873E-4</c:v>
                  </c:pt>
                  <c:pt idx="1">
                    <c:v>7.8102496759066564E-4</c:v>
                  </c:pt>
                  <c:pt idx="2">
                    <c:v>6.9999999999999923E-4</c:v>
                  </c:pt>
                  <c:pt idx="3">
                    <c:v>1.1269427669584648E-3</c:v>
                  </c:pt>
                  <c:pt idx="4">
                    <c:v>1.6165807537309436E-3</c:v>
                  </c:pt>
                  <c:pt idx="5">
                    <c:v>2.059935274064049E-3</c:v>
                  </c:pt>
                  <c:pt idx="6">
                    <c:v>1.7088007490635129E-3</c:v>
                  </c:pt>
                  <c:pt idx="7">
                    <c:v>4.573838650411703E-3</c:v>
                  </c:pt>
                  <c:pt idx="8">
                    <c:v>5.2443620520834901E-3</c:v>
                  </c:pt>
                  <c:pt idx="9">
                    <c:v>6.3791326474163636E-3</c:v>
                  </c:pt>
                  <c:pt idx="10">
                    <c:v>6.6530694670455144E-3</c:v>
                  </c:pt>
                  <c:pt idx="11">
                    <c:v>6.6530694670455144E-3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doses'!$H$53:$H$64</c:f>
              <c:numCache>
                <c:formatCode>0.0000</c:formatCode>
                <c:ptCount val="12"/>
                <c:pt idx="0">
                  <c:v>2.2033333333333339E-2</c:v>
                </c:pt>
                <c:pt idx="1">
                  <c:v>3.7899999999999996E-2</c:v>
                </c:pt>
                <c:pt idx="2">
                  <c:v>5.0300000000000004E-2</c:v>
                </c:pt>
                <c:pt idx="3">
                  <c:v>6.9799999999999987E-2</c:v>
                </c:pt>
                <c:pt idx="4">
                  <c:v>9.2566666666666672E-2</c:v>
                </c:pt>
                <c:pt idx="5">
                  <c:v>0.11623333333333334</c:v>
                </c:pt>
                <c:pt idx="6">
                  <c:v>0.1389</c:v>
                </c:pt>
                <c:pt idx="7">
                  <c:v>0.15870000000000001</c:v>
                </c:pt>
                <c:pt idx="8">
                  <c:v>0.17576666666666671</c:v>
                </c:pt>
                <c:pt idx="9">
                  <c:v>0.1879666666666667</c:v>
                </c:pt>
                <c:pt idx="10">
                  <c:v>0.19826666666666667</c:v>
                </c:pt>
                <c:pt idx="11">
                  <c:v>0.20593333333333333</c:v>
                </c:pt>
              </c:numCache>
            </c:numRef>
          </c:yVal>
          <c:smooth val="0"/>
          <c:extLst>
            <c:ext xmlns:c16="http://schemas.microsoft.com/office/drawing/2014/chart" uri="{C3380CC4-5D6E-409C-BE32-E72D297353CC}">
              <c16:uniqueId val="{00000005-5FC7-4D92-B998-2062CDCA8F08}"/>
            </c:ext>
          </c:extLst>
        </c:ser>
        <c:ser>
          <c:idx val="6"/>
          <c:order val="6"/>
          <c:tx>
            <c:strRef>
              <c:f>'NaP diff doses'!$I$52</c:f>
              <c:strCache>
                <c:ptCount val="1"/>
                <c:pt idx="0">
                  <c:v>50 mM</c:v>
                </c:pt>
              </c:strCache>
            </c:strRef>
          </c:tx>
          <c:spPr>
            <a:ln w="12700">
              <a:solidFill>
                <a:schemeClr val="tx1"/>
              </a:solidFill>
            </a:ln>
          </c:spPr>
          <c:marker>
            <c:symbol val="triangle"/>
            <c:size val="6"/>
            <c:spPr>
              <a:noFill/>
              <a:ln w="12700">
                <a:solidFill>
                  <a:schemeClr val="tx1"/>
                </a:solidFill>
              </a:ln>
            </c:spPr>
          </c:marker>
          <c:errBars>
            <c:errDir val="y"/>
            <c:errBarType val="both"/>
            <c:errValType val="cust"/>
            <c:noEndCap val="0"/>
            <c:plus>
              <c:numRef>
                <c:f>'NaP diff doses'!$S$53:$S$64</c:f>
                <c:numCache>
                  <c:formatCode>General</c:formatCode>
                  <c:ptCount val="12"/>
                  <c:pt idx="0">
                    <c:v>3.7859388972002268E-4</c:v>
                  </c:pt>
                  <c:pt idx="1">
                    <c:v>2.8867513459481116E-4</c:v>
                  </c:pt>
                  <c:pt idx="2">
                    <c:v>8.3266639978644801E-4</c:v>
                  </c:pt>
                  <c:pt idx="3">
                    <c:v>8.185352771872404E-4</c:v>
                  </c:pt>
                  <c:pt idx="4">
                    <c:v>7.2111025509279732E-4</c:v>
                  </c:pt>
                  <c:pt idx="5">
                    <c:v>1.1269427669584604E-3</c:v>
                  </c:pt>
                  <c:pt idx="6">
                    <c:v>1.3796134724383281E-3</c:v>
                  </c:pt>
                  <c:pt idx="7">
                    <c:v>1.7776388834631267E-3</c:v>
                  </c:pt>
                  <c:pt idx="8">
                    <c:v>2.9444863728670875E-3</c:v>
                  </c:pt>
                  <c:pt idx="9">
                    <c:v>4.0079088479322194E-3</c:v>
                  </c:pt>
                  <c:pt idx="10">
                    <c:v>5.1068581339214891E-3</c:v>
                  </c:pt>
                  <c:pt idx="11">
                    <c:v>5.1068581339214891E-3</c:v>
                  </c:pt>
                </c:numCache>
              </c:numRef>
            </c:plus>
            <c:minus>
              <c:numRef>
                <c:f>'NaP diff doses'!$S$53:$S$64</c:f>
                <c:numCache>
                  <c:formatCode>General</c:formatCode>
                  <c:ptCount val="12"/>
                  <c:pt idx="0">
                    <c:v>3.7859388972002268E-4</c:v>
                  </c:pt>
                  <c:pt idx="1">
                    <c:v>2.8867513459481116E-4</c:v>
                  </c:pt>
                  <c:pt idx="2">
                    <c:v>8.3266639978644801E-4</c:v>
                  </c:pt>
                  <c:pt idx="3">
                    <c:v>8.185352771872404E-4</c:v>
                  </c:pt>
                  <c:pt idx="4">
                    <c:v>7.2111025509279732E-4</c:v>
                  </c:pt>
                  <c:pt idx="5">
                    <c:v>1.1269427669584604E-3</c:v>
                  </c:pt>
                  <c:pt idx="6">
                    <c:v>1.3796134724383281E-3</c:v>
                  </c:pt>
                  <c:pt idx="7">
                    <c:v>1.7776388834631267E-3</c:v>
                  </c:pt>
                  <c:pt idx="8">
                    <c:v>2.9444863728670875E-3</c:v>
                  </c:pt>
                  <c:pt idx="9">
                    <c:v>4.0079088479322194E-3</c:v>
                  </c:pt>
                  <c:pt idx="10">
                    <c:v>5.1068581339214891E-3</c:v>
                  </c:pt>
                  <c:pt idx="11">
                    <c:v>5.1068581339214891E-3</c:v>
                  </c:pt>
                </c:numCache>
              </c:numRef>
            </c:minus>
            <c:spPr>
              <a:ln w="12700"/>
            </c:spPr>
          </c:errBars>
          <c:xVal>
            <c:numRef>
              <c:f>'NaP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'NaP diff doses'!$I$53:$I$64</c:f>
              <c:numCache>
                <c:formatCode>0.0000</c:formatCode>
                <c:ptCount val="12"/>
                <c:pt idx="0">
                  <c:v>1.8266666666666671E-2</c:v>
                </c:pt>
                <c:pt idx="1">
                  <c:v>2.9433333333333329E-2</c:v>
                </c:pt>
                <c:pt idx="2">
                  <c:v>3.6533333333333334E-2</c:v>
                </c:pt>
                <c:pt idx="3">
                  <c:v>4.5400000000000003E-2</c:v>
                </c:pt>
                <c:pt idx="4">
                  <c:v>5.5100000000000003E-2</c:v>
                </c:pt>
                <c:pt idx="5">
                  <c:v>6.6400000000000001E-2</c:v>
                </c:pt>
                <c:pt idx="6">
                  <c:v>7.9533333333333331E-2</c:v>
                </c:pt>
                <c:pt idx="7">
                  <c:v>9.1700000000000004E-2</c:v>
                </c:pt>
                <c:pt idx="8">
                  <c:v>0.10450000000000002</c:v>
                </c:pt>
                <c:pt idx="9">
                  <c:v>0.12043333333333332</c:v>
                </c:pt>
                <c:pt idx="10">
                  <c:v>0.13186666666666666</c:v>
                </c:pt>
                <c:pt idx="11">
                  <c:v>0.14199999999999999</c:v>
                </c:pt>
              </c:numCache>
            </c:numRef>
          </c:yVal>
          <c:smooth val="0"/>
          <c:extLst>
            <c:ext xmlns:c16="http://schemas.microsoft.com/office/drawing/2014/chart" uri="{C3380CC4-5D6E-409C-BE32-E72D297353CC}">
              <c16:uniqueId val="{00000006-5FC7-4D92-B998-2062CDCA8F08}"/>
            </c:ext>
          </c:extLst>
        </c:ser>
        <c:dLbls>
          <c:showLegendKey val="0"/>
          <c:showVal val="0"/>
          <c:showCatName val="0"/>
          <c:showSerName val="0"/>
          <c:showPercent val="0"/>
          <c:showBubbleSize val="0"/>
        </c:dLbls>
        <c:axId val="111351680"/>
        <c:axId val="115423488"/>
      </c:scatterChart>
      <c:valAx>
        <c:axId val="111351680"/>
        <c:scaling>
          <c:orientation val="minMax"/>
          <c:max val="12"/>
          <c:min val="0"/>
        </c:scaling>
        <c:delete val="0"/>
        <c:axPos val="b"/>
        <c:numFmt formatCode="General" sourceLinked="1"/>
        <c:majorTickMark val="out"/>
        <c:minorTickMark val="none"/>
        <c:tickLblPos val="nextTo"/>
        <c:spPr>
          <a:ln w="12700">
            <a:solidFill>
              <a:schemeClr val="tx1"/>
            </a:solidFill>
          </a:ln>
        </c:spPr>
        <c:crossAx val="115423488"/>
        <c:crosses val="autoZero"/>
        <c:crossBetween val="midCat"/>
        <c:majorUnit val="2"/>
      </c:valAx>
      <c:valAx>
        <c:axId val="115423488"/>
        <c:scaling>
          <c:orientation val="minMax"/>
          <c:max val="0.8"/>
        </c:scaling>
        <c:delete val="0"/>
        <c:axPos val="l"/>
        <c:numFmt formatCode="General" sourceLinked="0"/>
        <c:majorTickMark val="out"/>
        <c:minorTickMark val="none"/>
        <c:tickLblPos val="nextTo"/>
        <c:spPr>
          <a:noFill/>
          <a:ln w="12700">
            <a:solidFill>
              <a:schemeClr val="tx1"/>
            </a:solidFill>
          </a:ln>
        </c:spPr>
        <c:crossAx val="111351680"/>
        <c:crosses val="autoZero"/>
        <c:crossBetween val="midCat"/>
        <c:majorUnit val="0.2"/>
      </c:valAx>
    </c:plotArea>
    <c:plotVisOnly val="1"/>
    <c:dispBlanksAs val="gap"/>
    <c:showDLblsOverMax val="0"/>
  </c:chart>
  <c:txPr>
    <a:bodyPr/>
    <a:lstStyle/>
    <a:p>
      <a:pPr>
        <a:defRPr sz="1000" b="1">
          <a:latin typeface="Arial" pitchFamily="34" charset="0"/>
          <a:cs typeface="Arial" pitchFamily="34" charset="0"/>
        </a:defRPr>
      </a:pPr>
      <a:endParaRPr lang="ko-K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21084864391951"/>
          <c:y val="9.3067220764071146E-2"/>
          <c:w val="0.80613183004260269"/>
          <c:h val="0.72518883056284633"/>
        </c:manualLayout>
      </c:layout>
      <c:scatterChart>
        <c:scatterStyle val="lineMarker"/>
        <c:varyColors val="0"/>
        <c:ser>
          <c:idx val="0"/>
          <c:order val="0"/>
          <c:tx>
            <c:strRef>
              <c:f>'NaB diff doses'!$C$52</c:f>
              <c:strCache>
                <c:ptCount val="1"/>
                <c:pt idx="0">
                  <c:v>NT</c:v>
                </c:pt>
              </c:strCache>
            </c:strRef>
          </c:tx>
          <c:spPr>
            <a:ln w="12700">
              <a:solidFill>
                <a:schemeClr val="tx1"/>
              </a:solidFill>
            </a:ln>
          </c:spPr>
          <c:marker>
            <c:symbol val="circle"/>
            <c:size val="6"/>
            <c:spPr>
              <a:solidFill>
                <a:schemeClr val="tx1"/>
              </a:solidFill>
              <a:ln w="12700">
                <a:solidFill>
                  <a:schemeClr val="tx1"/>
                </a:solidFill>
              </a:ln>
            </c:spPr>
          </c:marker>
          <c:errBars>
            <c:errDir val="y"/>
            <c:errBarType val="both"/>
            <c:errValType val="cust"/>
            <c:noEndCap val="0"/>
            <c:plus>
              <c:numRef>
                <c:f>'NaB diff doses'!$M$53:$M$64</c:f>
                <c:numCache>
                  <c:formatCode>General</c:formatCode>
                  <c:ptCount val="12"/>
                  <c:pt idx="0">
                    <c:v>2.9999999999999818E-4</c:v>
                  </c:pt>
                  <c:pt idx="1">
                    <c:v>1.3428824718989113E-3</c:v>
                  </c:pt>
                  <c:pt idx="2">
                    <c:v>2.6153393661244059E-3</c:v>
                  </c:pt>
                  <c:pt idx="3">
                    <c:v>3.8850139424889199E-3</c:v>
                  </c:pt>
                  <c:pt idx="4">
                    <c:v>3.7541088600802951E-3</c:v>
                  </c:pt>
                  <c:pt idx="5">
                    <c:v>4.3890014050275419E-3</c:v>
                  </c:pt>
                  <c:pt idx="6">
                    <c:v>3.5042830935871072E-3</c:v>
                  </c:pt>
                  <c:pt idx="7">
                    <c:v>3.592121007612822E-3</c:v>
                  </c:pt>
                  <c:pt idx="8">
                    <c:v>3.8587562763149701E-3</c:v>
                  </c:pt>
                  <c:pt idx="9">
                    <c:v>3.0116440692751268E-3</c:v>
                  </c:pt>
                  <c:pt idx="10">
                    <c:v>3.2129944496268824E-3</c:v>
                  </c:pt>
                  <c:pt idx="11">
                    <c:v>3.2129944496268824E-3</c:v>
                  </c:pt>
                </c:numCache>
              </c:numRef>
            </c:plus>
            <c:minus>
              <c:numRef>
                <c:f>'NaB diff doses'!$M$53:$M$64</c:f>
                <c:numCache>
                  <c:formatCode>General</c:formatCode>
                  <c:ptCount val="12"/>
                  <c:pt idx="0">
                    <c:v>2.9999999999999818E-4</c:v>
                  </c:pt>
                  <c:pt idx="1">
                    <c:v>1.3428824718989113E-3</c:v>
                  </c:pt>
                  <c:pt idx="2">
                    <c:v>2.6153393661244059E-3</c:v>
                  </c:pt>
                  <c:pt idx="3">
                    <c:v>3.8850139424889199E-3</c:v>
                  </c:pt>
                  <c:pt idx="4">
                    <c:v>3.7541088600802951E-3</c:v>
                  </c:pt>
                  <c:pt idx="5">
                    <c:v>4.3890014050275419E-3</c:v>
                  </c:pt>
                  <c:pt idx="6">
                    <c:v>3.5042830935871072E-3</c:v>
                  </c:pt>
                  <c:pt idx="7">
                    <c:v>3.592121007612822E-3</c:v>
                  </c:pt>
                  <c:pt idx="8">
                    <c:v>3.8587562763149701E-3</c:v>
                  </c:pt>
                  <c:pt idx="9">
                    <c:v>3.0116440692751268E-3</c:v>
                  </c:pt>
                  <c:pt idx="10">
                    <c:v>3.2129944496268824E-3</c:v>
                  </c:pt>
                  <c:pt idx="11">
                    <c:v>3.2129944496268824E-3</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doses'!$C$53:$C$64</c:f>
              <c:numCache>
                <c:formatCode>0.0000</c:formatCode>
                <c:ptCount val="12"/>
                <c:pt idx="0">
                  <c:v>2.5400000000000002E-2</c:v>
                </c:pt>
                <c:pt idx="1">
                  <c:v>7.8933333333333328E-2</c:v>
                </c:pt>
                <c:pt idx="2">
                  <c:v>0.1885</c:v>
                </c:pt>
                <c:pt idx="3">
                  <c:v>0.33896666666666664</c:v>
                </c:pt>
                <c:pt idx="4">
                  <c:v>0.42166666666666669</c:v>
                </c:pt>
                <c:pt idx="5">
                  <c:v>0.49666666666666676</c:v>
                </c:pt>
                <c:pt idx="6">
                  <c:v>0.56269999999999998</c:v>
                </c:pt>
                <c:pt idx="7">
                  <c:v>0.60683333333333334</c:v>
                </c:pt>
                <c:pt idx="8">
                  <c:v>0.63959999999999995</c:v>
                </c:pt>
                <c:pt idx="9">
                  <c:v>0.67580000000000007</c:v>
                </c:pt>
                <c:pt idx="10">
                  <c:v>0.71296666666666653</c:v>
                </c:pt>
                <c:pt idx="11">
                  <c:v>0.7554333333333334</c:v>
                </c:pt>
              </c:numCache>
            </c:numRef>
          </c:yVal>
          <c:smooth val="0"/>
          <c:extLst>
            <c:ext xmlns:c16="http://schemas.microsoft.com/office/drawing/2014/chart" uri="{C3380CC4-5D6E-409C-BE32-E72D297353CC}">
              <c16:uniqueId val="{00000000-D5FB-4FED-B3A1-EDF01E7396D6}"/>
            </c:ext>
          </c:extLst>
        </c:ser>
        <c:ser>
          <c:idx val="1"/>
          <c:order val="1"/>
          <c:tx>
            <c:strRef>
              <c:f>'NaB diff doses'!$D$52</c:f>
              <c:strCache>
                <c:ptCount val="1"/>
                <c:pt idx="0">
                  <c:v>1.56 mM</c:v>
                </c:pt>
              </c:strCache>
            </c:strRef>
          </c:tx>
          <c:spPr>
            <a:ln w="12700">
              <a:solidFill>
                <a:schemeClr val="tx1"/>
              </a:solidFill>
              <a:prstDash val="solid"/>
            </a:ln>
          </c:spPr>
          <c:marker>
            <c:symbol val="square"/>
            <c:size val="6"/>
            <c:spPr>
              <a:noFill/>
              <a:ln w="12700">
                <a:solidFill>
                  <a:schemeClr val="tx1"/>
                </a:solidFill>
              </a:ln>
            </c:spPr>
          </c:marker>
          <c:errBars>
            <c:errDir val="y"/>
            <c:errBarType val="both"/>
            <c:errValType val="cust"/>
            <c:noEndCap val="0"/>
            <c:plus>
              <c:numRef>
                <c:f>'NaB diff doses'!$N$53:$N$64</c:f>
                <c:numCache>
                  <c:formatCode>General</c:formatCode>
                  <c:ptCount val="12"/>
                  <c:pt idx="0">
                    <c:v>4.1633319989322682E-4</c:v>
                  </c:pt>
                  <c:pt idx="1">
                    <c:v>1.7776388834631108E-3</c:v>
                  </c:pt>
                  <c:pt idx="2">
                    <c:v>6.0002777713480254E-3</c:v>
                  </c:pt>
                  <c:pt idx="3">
                    <c:v>5.7838856604650705E-3</c:v>
                  </c:pt>
                  <c:pt idx="4">
                    <c:v>8.8707384134580469E-3</c:v>
                  </c:pt>
                  <c:pt idx="5">
                    <c:v>1.223206169594206E-2</c:v>
                  </c:pt>
                  <c:pt idx="6">
                    <c:v>9.5238297618833283E-3</c:v>
                  </c:pt>
                  <c:pt idx="7">
                    <c:v>1.0203104102837193E-2</c:v>
                  </c:pt>
                  <c:pt idx="8">
                    <c:v>7.3020545054114875E-3</c:v>
                  </c:pt>
                  <c:pt idx="9">
                    <c:v>9.5598117136269783E-3</c:v>
                  </c:pt>
                  <c:pt idx="10">
                    <c:v>1.1239810200058252E-2</c:v>
                  </c:pt>
                  <c:pt idx="11">
                    <c:v>1.1239810200058252E-2</c:v>
                  </c:pt>
                </c:numCache>
              </c:numRef>
            </c:plus>
            <c:minus>
              <c:numRef>
                <c:f>'NaB diff doses'!$N$53:$N$63</c:f>
                <c:numCache>
                  <c:formatCode>General</c:formatCode>
                  <c:ptCount val="11"/>
                  <c:pt idx="0">
                    <c:v>4.1633319989322682E-4</c:v>
                  </c:pt>
                  <c:pt idx="1">
                    <c:v>1.7776388834631108E-3</c:v>
                  </c:pt>
                  <c:pt idx="2">
                    <c:v>6.0002777713480254E-3</c:v>
                  </c:pt>
                  <c:pt idx="3">
                    <c:v>5.7838856604650705E-3</c:v>
                  </c:pt>
                  <c:pt idx="4">
                    <c:v>8.8707384134580469E-3</c:v>
                  </c:pt>
                  <c:pt idx="5">
                    <c:v>1.223206169594206E-2</c:v>
                  </c:pt>
                  <c:pt idx="6">
                    <c:v>9.5238297618833283E-3</c:v>
                  </c:pt>
                  <c:pt idx="7">
                    <c:v>1.0203104102837193E-2</c:v>
                  </c:pt>
                  <c:pt idx="8">
                    <c:v>7.3020545054114875E-3</c:v>
                  </c:pt>
                  <c:pt idx="9">
                    <c:v>9.5598117136269783E-3</c:v>
                  </c:pt>
                  <c:pt idx="10">
                    <c:v>1.1239810200058252E-2</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doses'!$D$53:$D$64</c:f>
              <c:numCache>
                <c:formatCode>0.0000</c:formatCode>
                <c:ptCount val="12"/>
                <c:pt idx="0">
                  <c:v>2.7266666666666672E-2</c:v>
                </c:pt>
                <c:pt idx="1">
                  <c:v>8.3600000000000008E-2</c:v>
                </c:pt>
                <c:pt idx="2">
                  <c:v>0.19293333333333332</c:v>
                </c:pt>
                <c:pt idx="3">
                  <c:v>0.34576666666666661</c:v>
                </c:pt>
                <c:pt idx="4">
                  <c:v>0.43680000000000002</c:v>
                </c:pt>
                <c:pt idx="5">
                  <c:v>0.51726666666666665</c:v>
                </c:pt>
                <c:pt idx="6">
                  <c:v>0.58353333333333335</c:v>
                </c:pt>
                <c:pt idx="7">
                  <c:v>0.62666666666666659</c:v>
                </c:pt>
                <c:pt idx="8">
                  <c:v>0.65489999999999993</c:v>
                </c:pt>
                <c:pt idx="9">
                  <c:v>0.6905</c:v>
                </c:pt>
                <c:pt idx="10">
                  <c:v>0.72526666666666662</c:v>
                </c:pt>
                <c:pt idx="11">
                  <c:v>0.76786666666666659</c:v>
                </c:pt>
              </c:numCache>
            </c:numRef>
          </c:yVal>
          <c:smooth val="0"/>
          <c:extLst>
            <c:ext xmlns:c16="http://schemas.microsoft.com/office/drawing/2014/chart" uri="{C3380CC4-5D6E-409C-BE32-E72D297353CC}">
              <c16:uniqueId val="{00000001-D5FB-4FED-B3A1-EDF01E7396D6}"/>
            </c:ext>
          </c:extLst>
        </c:ser>
        <c:ser>
          <c:idx val="2"/>
          <c:order val="2"/>
          <c:tx>
            <c:strRef>
              <c:f>'NaB diff doses'!$E$52</c:f>
              <c:strCache>
                <c:ptCount val="1"/>
                <c:pt idx="0">
                  <c:v>3.125 mM</c:v>
                </c:pt>
              </c:strCache>
            </c:strRef>
          </c:tx>
          <c:spPr>
            <a:ln w="12700">
              <a:solidFill>
                <a:schemeClr val="tx1"/>
              </a:solidFill>
            </a:ln>
          </c:spPr>
          <c:marker>
            <c:symbol val="triangle"/>
            <c:size val="6"/>
            <c:spPr>
              <a:solidFill>
                <a:schemeClr val="tx1"/>
              </a:solidFill>
              <a:ln w="12700">
                <a:solidFill>
                  <a:schemeClr val="tx1"/>
                </a:solidFill>
              </a:ln>
            </c:spPr>
          </c:marker>
          <c:errBars>
            <c:errDir val="y"/>
            <c:errBarType val="both"/>
            <c:errValType val="cust"/>
            <c:noEndCap val="0"/>
            <c:plus>
              <c:numRef>
                <c:f>'NaB diff doses'!$O$53:$O$64</c:f>
                <c:numCache>
                  <c:formatCode>General</c:formatCode>
                  <c:ptCount val="12"/>
                  <c:pt idx="0">
                    <c:v>3.6055512754639871E-4</c:v>
                  </c:pt>
                  <c:pt idx="1">
                    <c:v>8.3266639978646145E-4</c:v>
                  </c:pt>
                  <c:pt idx="2">
                    <c:v>3.9038442591886281E-3</c:v>
                  </c:pt>
                  <c:pt idx="3">
                    <c:v>4.4769781475157361E-3</c:v>
                  </c:pt>
                  <c:pt idx="4">
                    <c:v>9.8784276751582804E-3</c:v>
                  </c:pt>
                  <c:pt idx="5">
                    <c:v>1.0715098381878455E-2</c:v>
                  </c:pt>
                  <c:pt idx="6">
                    <c:v>9.1445794508732744E-3</c:v>
                  </c:pt>
                  <c:pt idx="7">
                    <c:v>1.0299676370320291E-2</c:v>
                  </c:pt>
                  <c:pt idx="8">
                    <c:v>3.7434387043643966E-3</c:v>
                  </c:pt>
                  <c:pt idx="9">
                    <c:v>2.7428695436227525E-3</c:v>
                  </c:pt>
                  <c:pt idx="10">
                    <c:v>9.5786220303339213E-3</c:v>
                  </c:pt>
                  <c:pt idx="11">
                    <c:v>9.5786220303339213E-3</c:v>
                  </c:pt>
                </c:numCache>
              </c:numRef>
            </c:plus>
            <c:minus>
              <c:numRef>
                <c:f>'NaB diff doses'!$O$53:$O$64</c:f>
                <c:numCache>
                  <c:formatCode>General</c:formatCode>
                  <c:ptCount val="12"/>
                  <c:pt idx="0">
                    <c:v>3.6055512754639871E-4</c:v>
                  </c:pt>
                  <c:pt idx="1">
                    <c:v>8.3266639978646145E-4</c:v>
                  </c:pt>
                  <c:pt idx="2">
                    <c:v>3.9038442591886281E-3</c:v>
                  </c:pt>
                  <c:pt idx="3">
                    <c:v>4.4769781475157361E-3</c:v>
                  </c:pt>
                  <c:pt idx="4">
                    <c:v>9.8784276751582804E-3</c:v>
                  </c:pt>
                  <c:pt idx="5">
                    <c:v>1.0715098381878455E-2</c:v>
                  </c:pt>
                  <c:pt idx="6">
                    <c:v>9.1445794508732744E-3</c:v>
                  </c:pt>
                  <c:pt idx="7">
                    <c:v>1.0299676370320291E-2</c:v>
                  </c:pt>
                  <c:pt idx="8">
                    <c:v>3.7434387043643966E-3</c:v>
                  </c:pt>
                  <c:pt idx="9">
                    <c:v>2.7428695436227525E-3</c:v>
                  </c:pt>
                  <c:pt idx="10">
                    <c:v>9.5786220303339213E-3</c:v>
                  </c:pt>
                  <c:pt idx="11">
                    <c:v>9.5786220303339213E-3</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doses'!$E$53:$E$64</c:f>
              <c:numCache>
                <c:formatCode>0.0000</c:formatCode>
                <c:ptCount val="12"/>
                <c:pt idx="0">
                  <c:v>2.7300000000000001E-2</c:v>
                </c:pt>
                <c:pt idx="1">
                  <c:v>8.1333333333333341E-2</c:v>
                </c:pt>
                <c:pt idx="2">
                  <c:v>0.1827</c:v>
                </c:pt>
                <c:pt idx="3">
                  <c:v>0.32636666666666664</c:v>
                </c:pt>
                <c:pt idx="4">
                  <c:v>0.42526666666666668</c:v>
                </c:pt>
                <c:pt idx="5">
                  <c:v>0.50616666666666665</c:v>
                </c:pt>
                <c:pt idx="6">
                  <c:v>0.57206666666666672</c:v>
                </c:pt>
                <c:pt idx="7">
                  <c:v>0.61663333333333337</c:v>
                </c:pt>
                <c:pt idx="8">
                  <c:v>0.64856666666666662</c:v>
                </c:pt>
                <c:pt idx="9">
                  <c:v>0.68296666666666661</c:v>
                </c:pt>
                <c:pt idx="10">
                  <c:v>0.72153333333333336</c:v>
                </c:pt>
                <c:pt idx="11">
                  <c:v>0.76610000000000011</c:v>
                </c:pt>
              </c:numCache>
            </c:numRef>
          </c:yVal>
          <c:smooth val="0"/>
          <c:extLst>
            <c:ext xmlns:c16="http://schemas.microsoft.com/office/drawing/2014/chart" uri="{C3380CC4-5D6E-409C-BE32-E72D297353CC}">
              <c16:uniqueId val="{00000002-D5FB-4FED-B3A1-EDF01E7396D6}"/>
            </c:ext>
          </c:extLst>
        </c:ser>
        <c:ser>
          <c:idx val="3"/>
          <c:order val="3"/>
          <c:tx>
            <c:strRef>
              <c:f>'NaB diff doses'!$F$52</c:f>
              <c:strCache>
                <c:ptCount val="1"/>
                <c:pt idx="0">
                  <c:v>6.25 mM</c:v>
                </c:pt>
              </c:strCache>
            </c:strRef>
          </c:tx>
          <c:spPr>
            <a:ln w="12700">
              <a:solidFill>
                <a:schemeClr val="tx1"/>
              </a:solidFill>
              <a:prstDash val="solid"/>
            </a:ln>
          </c:spPr>
          <c:marker>
            <c:symbol val="diamond"/>
            <c:size val="6"/>
            <c:spPr>
              <a:noFill/>
              <a:ln w="12700">
                <a:solidFill>
                  <a:schemeClr val="tx1"/>
                </a:solidFill>
              </a:ln>
            </c:spPr>
          </c:marker>
          <c:errBars>
            <c:errDir val="y"/>
            <c:errBarType val="both"/>
            <c:errValType val="cust"/>
            <c:noEndCap val="0"/>
            <c:plus>
              <c:numRef>
                <c:f>'NaB diff doses'!$P$53:$P$64</c:f>
                <c:numCache>
                  <c:formatCode>General</c:formatCode>
                  <c:ptCount val="12"/>
                  <c:pt idx="0">
                    <c:v>7.6376261582597016E-4</c:v>
                  </c:pt>
                  <c:pt idx="1">
                    <c:v>2.2007574453658829E-3</c:v>
                  </c:pt>
                  <c:pt idx="2">
                    <c:v>3.9106691669499906E-3</c:v>
                  </c:pt>
                  <c:pt idx="3">
                    <c:v>6.8806491941773313E-3</c:v>
                  </c:pt>
                  <c:pt idx="4">
                    <c:v>1.0283157751067189E-2</c:v>
                  </c:pt>
                  <c:pt idx="5">
                    <c:v>9.7654151644123149E-3</c:v>
                  </c:pt>
                  <c:pt idx="6">
                    <c:v>1.1762794452566703E-2</c:v>
                  </c:pt>
                  <c:pt idx="7">
                    <c:v>1.1437219941926468E-2</c:v>
                  </c:pt>
                  <c:pt idx="8">
                    <c:v>8.0326417406313914E-3</c:v>
                  </c:pt>
                  <c:pt idx="9">
                    <c:v>5.9919390295073271E-3</c:v>
                  </c:pt>
                  <c:pt idx="10">
                    <c:v>8.4807625443313519E-3</c:v>
                  </c:pt>
                  <c:pt idx="11">
                    <c:v>8.4807625443313519E-3</c:v>
                  </c:pt>
                </c:numCache>
              </c:numRef>
            </c:plus>
            <c:minus>
              <c:numRef>
                <c:f>'NaB diff doses'!$P$53:$P$64</c:f>
                <c:numCache>
                  <c:formatCode>General</c:formatCode>
                  <c:ptCount val="12"/>
                  <c:pt idx="0">
                    <c:v>7.6376261582597016E-4</c:v>
                  </c:pt>
                  <c:pt idx="1">
                    <c:v>2.2007574453658829E-3</c:v>
                  </c:pt>
                  <c:pt idx="2">
                    <c:v>3.9106691669499906E-3</c:v>
                  </c:pt>
                  <c:pt idx="3">
                    <c:v>6.8806491941773313E-3</c:v>
                  </c:pt>
                  <c:pt idx="4">
                    <c:v>1.0283157751067189E-2</c:v>
                  </c:pt>
                  <c:pt idx="5">
                    <c:v>9.7654151644123149E-3</c:v>
                  </c:pt>
                  <c:pt idx="6">
                    <c:v>1.1762794452566703E-2</c:v>
                  </c:pt>
                  <c:pt idx="7">
                    <c:v>1.1437219941926468E-2</c:v>
                  </c:pt>
                  <c:pt idx="8">
                    <c:v>8.0326417406313914E-3</c:v>
                  </c:pt>
                  <c:pt idx="9">
                    <c:v>5.9919390295073271E-3</c:v>
                  </c:pt>
                  <c:pt idx="10">
                    <c:v>8.4807625443313519E-3</c:v>
                  </c:pt>
                  <c:pt idx="11">
                    <c:v>8.4807625443313519E-3</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doses'!$F$53:$F$64</c:f>
              <c:numCache>
                <c:formatCode>0.0000</c:formatCode>
                <c:ptCount val="12"/>
                <c:pt idx="0">
                  <c:v>2.7166666666666669E-2</c:v>
                </c:pt>
                <c:pt idx="1">
                  <c:v>7.6433333333333339E-2</c:v>
                </c:pt>
                <c:pt idx="2">
                  <c:v>0.16446666666666668</c:v>
                </c:pt>
                <c:pt idx="3">
                  <c:v>0.28553333333333336</c:v>
                </c:pt>
                <c:pt idx="4">
                  <c:v>0.38123333333333331</c:v>
                </c:pt>
                <c:pt idx="5">
                  <c:v>0.46333333333333337</c:v>
                </c:pt>
                <c:pt idx="6">
                  <c:v>0.5315333333333333</c:v>
                </c:pt>
                <c:pt idx="7">
                  <c:v>0.5825999999999999</c:v>
                </c:pt>
                <c:pt idx="8">
                  <c:v>0.62333333333333329</c:v>
                </c:pt>
                <c:pt idx="9">
                  <c:v>0.66093333333333326</c:v>
                </c:pt>
                <c:pt idx="10">
                  <c:v>0.69843333333333335</c:v>
                </c:pt>
                <c:pt idx="11">
                  <c:v>0.74756666666666671</c:v>
                </c:pt>
              </c:numCache>
            </c:numRef>
          </c:yVal>
          <c:smooth val="0"/>
          <c:extLst>
            <c:ext xmlns:c16="http://schemas.microsoft.com/office/drawing/2014/chart" uri="{C3380CC4-5D6E-409C-BE32-E72D297353CC}">
              <c16:uniqueId val="{00000003-D5FB-4FED-B3A1-EDF01E7396D6}"/>
            </c:ext>
          </c:extLst>
        </c:ser>
        <c:ser>
          <c:idx val="4"/>
          <c:order val="4"/>
          <c:tx>
            <c:strRef>
              <c:f>'NaB diff doses'!$G$52</c:f>
              <c:strCache>
                <c:ptCount val="1"/>
                <c:pt idx="0">
                  <c:v>12.5 mM</c:v>
                </c:pt>
              </c:strCache>
            </c:strRef>
          </c:tx>
          <c:spPr>
            <a:ln w="12700">
              <a:solidFill>
                <a:schemeClr val="tx1"/>
              </a:solidFill>
              <a:prstDash val="solid"/>
            </a:ln>
          </c:spPr>
          <c:marker>
            <c:symbol val="circle"/>
            <c:size val="6"/>
            <c:spPr>
              <a:noFill/>
              <a:ln w="12700">
                <a:solidFill>
                  <a:schemeClr val="tx1"/>
                </a:solidFill>
              </a:ln>
            </c:spPr>
          </c:marker>
          <c:errBars>
            <c:errDir val="y"/>
            <c:errBarType val="both"/>
            <c:errValType val="cust"/>
            <c:noEndCap val="0"/>
            <c:plus>
              <c:numRef>
                <c:f>'NaB diff doses'!$Q$53:$Q$64</c:f>
                <c:numCache>
                  <c:formatCode>General</c:formatCode>
                  <c:ptCount val="12"/>
                  <c:pt idx="0">
                    <c:v>3.0550504633039126E-4</c:v>
                  </c:pt>
                  <c:pt idx="1">
                    <c:v>1.8681541692269442E-3</c:v>
                  </c:pt>
                  <c:pt idx="2">
                    <c:v>2.2479620400116403E-3</c:v>
                  </c:pt>
                  <c:pt idx="3">
                    <c:v>5.6956123463592478E-3</c:v>
                  </c:pt>
                  <c:pt idx="4">
                    <c:v>7.6210235533030711E-3</c:v>
                  </c:pt>
                  <c:pt idx="5">
                    <c:v>1.0192807921928761E-2</c:v>
                  </c:pt>
                  <c:pt idx="6">
                    <c:v>1.0055015332327107E-2</c:v>
                  </c:pt>
                  <c:pt idx="7">
                    <c:v>9.2110440957219146E-3</c:v>
                  </c:pt>
                  <c:pt idx="8">
                    <c:v>7.3749576269969376E-3</c:v>
                  </c:pt>
                  <c:pt idx="9">
                    <c:v>7.037755323965127E-3</c:v>
                  </c:pt>
                  <c:pt idx="10">
                    <c:v>9.8541023606076618E-3</c:v>
                  </c:pt>
                  <c:pt idx="11">
                    <c:v>9.8541023606076618E-3</c:v>
                  </c:pt>
                </c:numCache>
              </c:numRef>
            </c:plus>
            <c:minus>
              <c:numRef>
                <c:f>'NaB diff doses'!$Q$53:$Q$64</c:f>
                <c:numCache>
                  <c:formatCode>General</c:formatCode>
                  <c:ptCount val="12"/>
                  <c:pt idx="0">
                    <c:v>3.0550504633039126E-4</c:v>
                  </c:pt>
                  <c:pt idx="1">
                    <c:v>1.8681541692269442E-3</c:v>
                  </c:pt>
                  <c:pt idx="2">
                    <c:v>2.2479620400116403E-3</c:v>
                  </c:pt>
                  <c:pt idx="3">
                    <c:v>5.6956123463592478E-3</c:v>
                  </c:pt>
                  <c:pt idx="4">
                    <c:v>7.6210235533030711E-3</c:v>
                  </c:pt>
                  <c:pt idx="5">
                    <c:v>1.0192807921928761E-2</c:v>
                  </c:pt>
                  <c:pt idx="6">
                    <c:v>1.0055015332327107E-2</c:v>
                  </c:pt>
                  <c:pt idx="7">
                    <c:v>9.2110440957219146E-3</c:v>
                  </c:pt>
                  <c:pt idx="8">
                    <c:v>7.3749576269969376E-3</c:v>
                  </c:pt>
                  <c:pt idx="9">
                    <c:v>7.037755323965127E-3</c:v>
                  </c:pt>
                  <c:pt idx="10">
                    <c:v>9.8541023606076618E-3</c:v>
                  </c:pt>
                  <c:pt idx="11">
                    <c:v>9.8541023606076618E-3</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doses'!$G$53:$G$64</c:f>
              <c:numCache>
                <c:formatCode>0.0000</c:formatCode>
                <c:ptCount val="12"/>
                <c:pt idx="0">
                  <c:v>2.7633333333333333E-2</c:v>
                </c:pt>
                <c:pt idx="1">
                  <c:v>6.9500000000000006E-2</c:v>
                </c:pt>
                <c:pt idx="2">
                  <c:v>0.13736666666666666</c:v>
                </c:pt>
                <c:pt idx="3">
                  <c:v>0.21679999999999999</c:v>
                </c:pt>
                <c:pt idx="4">
                  <c:v>0.29150000000000004</c:v>
                </c:pt>
                <c:pt idx="5">
                  <c:v>0.36353333333333332</c:v>
                </c:pt>
                <c:pt idx="6">
                  <c:v>0.43083333333333335</c:v>
                </c:pt>
                <c:pt idx="7">
                  <c:v>0.48856666666666665</c:v>
                </c:pt>
                <c:pt idx="8">
                  <c:v>0.5333</c:v>
                </c:pt>
                <c:pt idx="9">
                  <c:v>0.58160000000000001</c:v>
                </c:pt>
                <c:pt idx="10">
                  <c:v>0.62733333333333341</c:v>
                </c:pt>
                <c:pt idx="11">
                  <c:v>0.67633333333333334</c:v>
                </c:pt>
              </c:numCache>
            </c:numRef>
          </c:yVal>
          <c:smooth val="0"/>
          <c:extLst>
            <c:ext xmlns:c16="http://schemas.microsoft.com/office/drawing/2014/chart" uri="{C3380CC4-5D6E-409C-BE32-E72D297353CC}">
              <c16:uniqueId val="{00000004-D5FB-4FED-B3A1-EDF01E7396D6}"/>
            </c:ext>
          </c:extLst>
        </c:ser>
        <c:ser>
          <c:idx val="5"/>
          <c:order val="5"/>
          <c:tx>
            <c:strRef>
              <c:f>'NaB diff doses'!$H$52</c:f>
              <c:strCache>
                <c:ptCount val="1"/>
                <c:pt idx="0">
                  <c:v>25 mM</c:v>
                </c:pt>
              </c:strCache>
            </c:strRef>
          </c:tx>
          <c:spPr>
            <a:ln w="12700">
              <a:solidFill>
                <a:schemeClr val="tx1"/>
              </a:solidFill>
              <a:prstDash val="solid"/>
            </a:ln>
          </c:spPr>
          <c:marker>
            <c:symbol val="square"/>
            <c:size val="6"/>
            <c:spPr>
              <a:solidFill>
                <a:schemeClr val="tx1"/>
              </a:solidFill>
              <a:ln w="12700">
                <a:solidFill>
                  <a:schemeClr val="tx1"/>
                </a:solidFill>
              </a:ln>
            </c:spPr>
          </c:marker>
          <c:errBars>
            <c:errDir val="y"/>
            <c:errBarType val="both"/>
            <c:errValType val="cust"/>
            <c:noEndCap val="0"/>
            <c:plus>
              <c:numRef>
                <c:f>'NaB diff doses'!$R$53:$R$64</c:f>
                <c:numCache>
                  <c:formatCode>General</c:formatCode>
                  <c:ptCount val="12"/>
                  <c:pt idx="0">
                    <c:v>9.504384952922128E-4</c:v>
                  </c:pt>
                  <c:pt idx="1">
                    <c:v>1.4468356276140441E-3</c:v>
                  </c:pt>
                  <c:pt idx="2">
                    <c:v>1.5874507866387526E-3</c:v>
                  </c:pt>
                  <c:pt idx="3">
                    <c:v>4.9217205663602357E-3</c:v>
                  </c:pt>
                  <c:pt idx="4">
                    <c:v>6.389313995518878E-3</c:v>
                  </c:pt>
                  <c:pt idx="5">
                    <c:v>1.0073231854772338E-2</c:v>
                  </c:pt>
                  <c:pt idx="6">
                    <c:v>1.217908042505673E-2</c:v>
                  </c:pt>
                  <c:pt idx="7">
                    <c:v>1.1632282665066215E-2</c:v>
                  </c:pt>
                  <c:pt idx="8">
                    <c:v>5.7726366015308592E-3</c:v>
                  </c:pt>
                  <c:pt idx="9">
                    <c:v>9.1117140721893673E-3</c:v>
                  </c:pt>
                  <c:pt idx="10">
                    <c:v>6.5642973729105498E-3</c:v>
                  </c:pt>
                  <c:pt idx="11">
                    <c:v>6.5642973729105498E-3</c:v>
                  </c:pt>
                </c:numCache>
              </c:numRef>
            </c:plus>
            <c:minus>
              <c:numRef>
                <c:f>'NaB diff doses'!$R$53:$R$64</c:f>
                <c:numCache>
                  <c:formatCode>General</c:formatCode>
                  <c:ptCount val="12"/>
                  <c:pt idx="0">
                    <c:v>9.504384952922128E-4</c:v>
                  </c:pt>
                  <c:pt idx="1">
                    <c:v>1.4468356276140441E-3</c:v>
                  </c:pt>
                  <c:pt idx="2">
                    <c:v>1.5874507866387526E-3</c:v>
                  </c:pt>
                  <c:pt idx="3">
                    <c:v>4.9217205663602357E-3</c:v>
                  </c:pt>
                  <c:pt idx="4">
                    <c:v>6.389313995518878E-3</c:v>
                  </c:pt>
                  <c:pt idx="5">
                    <c:v>1.0073231854772338E-2</c:v>
                  </c:pt>
                  <c:pt idx="6">
                    <c:v>1.217908042505673E-2</c:v>
                  </c:pt>
                  <c:pt idx="7">
                    <c:v>1.1632282665066215E-2</c:v>
                  </c:pt>
                  <c:pt idx="8">
                    <c:v>5.7726366015308592E-3</c:v>
                  </c:pt>
                  <c:pt idx="9">
                    <c:v>9.1117140721893673E-3</c:v>
                  </c:pt>
                  <c:pt idx="10">
                    <c:v>6.5642973729105498E-3</c:v>
                  </c:pt>
                  <c:pt idx="11">
                    <c:v>6.5642973729105498E-3</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doses'!$H$53:$H$64</c:f>
              <c:numCache>
                <c:formatCode>0.0000</c:formatCode>
                <c:ptCount val="12"/>
                <c:pt idx="0">
                  <c:v>2.2533333333333332E-2</c:v>
                </c:pt>
                <c:pt idx="1">
                  <c:v>4.9966666666666666E-2</c:v>
                </c:pt>
                <c:pt idx="2">
                  <c:v>9.2000000000000012E-2</c:v>
                </c:pt>
                <c:pt idx="3">
                  <c:v>0.14853333333333332</c:v>
                </c:pt>
                <c:pt idx="4">
                  <c:v>0.19863333333333333</c:v>
                </c:pt>
                <c:pt idx="5">
                  <c:v>0.24260000000000001</c:v>
                </c:pt>
                <c:pt idx="6">
                  <c:v>0.27960000000000002</c:v>
                </c:pt>
                <c:pt idx="7">
                  <c:v>0.317</c:v>
                </c:pt>
                <c:pt idx="8">
                  <c:v>0.35156666666666664</c:v>
                </c:pt>
                <c:pt idx="9">
                  <c:v>0.39023333333333338</c:v>
                </c:pt>
                <c:pt idx="10">
                  <c:v>0.42756666666666665</c:v>
                </c:pt>
                <c:pt idx="11">
                  <c:v>0.47349999999999998</c:v>
                </c:pt>
              </c:numCache>
            </c:numRef>
          </c:yVal>
          <c:smooth val="0"/>
          <c:extLst>
            <c:ext xmlns:c16="http://schemas.microsoft.com/office/drawing/2014/chart" uri="{C3380CC4-5D6E-409C-BE32-E72D297353CC}">
              <c16:uniqueId val="{00000005-D5FB-4FED-B3A1-EDF01E7396D6}"/>
            </c:ext>
          </c:extLst>
        </c:ser>
        <c:ser>
          <c:idx val="6"/>
          <c:order val="6"/>
          <c:tx>
            <c:strRef>
              <c:f>'NaB diff doses'!$I$52</c:f>
              <c:strCache>
                <c:ptCount val="1"/>
                <c:pt idx="0">
                  <c:v>50 mM</c:v>
                </c:pt>
              </c:strCache>
            </c:strRef>
          </c:tx>
          <c:spPr>
            <a:ln w="12700">
              <a:solidFill>
                <a:schemeClr val="tx1"/>
              </a:solidFill>
            </a:ln>
          </c:spPr>
          <c:marker>
            <c:symbol val="triangle"/>
            <c:size val="6"/>
            <c:spPr>
              <a:noFill/>
              <a:ln w="12700">
                <a:solidFill>
                  <a:schemeClr val="tx1"/>
                </a:solidFill>
              </a:ln>
            </c:spPr>
          </c:marker>
          <c:errBars>
            <c:errDir val="y"/>
            <c:errBarType val="both"/>
            <c:errValType val="cust"/>
            <c:noEndCap val="0"/>
            <c:plus>
              <c:numRef>
                <c:f>'NaB diff doses'!$S$53:$S$64</c:f>
                <c:numCache>
                  <c:formatCode>General</c:formatCode>
                  <c:ptCount val="12"/>
                  <c:pt idx="0">
                    <c:v>2.7392213005402364E-3</c:v>
                  </c:pt>
                  <c:pt idx="1">
                    <c:v>3.0566866593312041E-3</c:v>
                  </c:pt>
                  <c:pt idx="2">
                    <c:v>1.9731531449265075E-3</c:v>
                  </c:pt>
                  <c:pt idx="3">
                    <c:v>1.4843629385474998E-3</c:v>
                  </c:pt>
                  <c:pt idx="4">
                    <c:v>1.9857828011475322E-3</c:v>
                  </c:pt>
                  <c:pt idx="5">
                    <c:v>5.3425961229849259E-3</c:v>
                  </c:pt>
                  <c:pt idx="6">
                    <c:v>9.7797409645313822E-3</c:v>
                  </c:pt>
                  <c:pt idx="7">
                    <c:v>1.0513958975254435E-2</c:v>
                  </c:pt>
                  <c:pt idx="8">
                    <c:v>7.1337227308047174E-3</c:v>
                  </c:pt>
                  <c:pt idx="9">
                    <c:v>8.6434946636184014E-3</c:v>
                  </c:pt>
                  <c:pt idx="10">
                    <c:v>1.0737473321658756E-2</c:v>
                  </c:pt>
                  <c:pt idx="11">
                    <c:v>1.0737473321658756E-2</c:v>
                  </c:pt>
                </c:numCache>
              </c:numRef>
            </c:plus>
            <c:minus>
              <c:numRef>
                <c:f>'NaB diff doses'!$S$53:$S$64</c:f>
                <c:numCache>
                  <c:formatCode>General</c:formatCode>
                  <c:ptCount val="12"/>
                  <c:pt idx="0">
                    <c:v>2.7392213005402364E-3</c:v>
                  </c:pt>
                  <c:pt idx="1">
                    <c:v>3.0566866593312041E-3</c:v>
                  </c:pt>
                  <c:pt idx="2">
                    <c:v>1.9731531449265075E-3</c:v>
                  </c:pt>
                  <c:pt idx="3">
                    <c:v>1.4843629385474998E-3</c:v>
                  </c:pt>
                  <c:pt idx="4">
                    <c:v>1.9857828011475322E-3</c:v>
                  </c:pt>
                  <c:pt idx="5">
                    <c:v>5.3425961229849259E-3</c:v>
                  </c:pt>
                  <c:pt idx="6">
                    <c:v>9.7797409645313822E-3</c:v>
                  </c:pt>
                  <c:pt idx="7">
                    <c:v>1.0513958975254435E-2</c:v>
                  </c:pt>
                  <c:pt idx="8">
                    <c:v>7.1337227308047174E-3</c:v>
                  </c:pt>
                  <c:pt idx="9">
                    <c:v>8.6434946636184014E-3</c:v>
                  </c:pt>
                  <c:pt idx="10">
                    <c:v>1.0737473321658756E-2</c:v>
                  </c:pt>
                  <c:pt idx="11">
                    <c:v>1.0737473321658756E-2</c:v>
                  </c:pt>
                </c:numCache>
              </c:numRef>
            </c:minus>
            <c:spPr>
              <a:ln w="12700"/>
            </c:spPr>
          </c:errBars>
          <c:xVal>
            <c:numRef>
              <c:f>'NaB diff doses'!$B$53:$B$64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xVal>
          <c:yVal>
            <c:numRef>
              <c:f>'NaB diff doses'!$I$53:$I$64</c:f>
              <c:numCache>
                <c:formatCode>0.0000</c:formatCode>
                <c:ptCount val="12"/>
                <c:pt idx="0">
                  <c:v>2.3033333333333333E-2</c:v>
                </c:pt>
                <c:pt idx="1">
                  <c:v>4.246666666666666E-2</c:v>
                </c:pt>
                <c:pt idx="2">
                  <c:v>7.0166666666666669E-2</c:v>
                </c:pt>
                <c:pt idx="3">
                  <c:v>0.10713333333333332</c:v>
                </c:pt>
                <c:pt idx="4">
                  <c:v>0.14293333333333333</c:v>
                </c:pt>
                <c:pt idx="5">
                  <c:v>0.17746666666666666</c:v>
                </c:pt>
                <c:pt idx="6">
                  <c:v>0.20466666666666666</c:v>
                </c:pt>
                <c:pt idx="7">
                  <c:v>0.22533333333333336</c:v>
                </c:pt>
                <c:pt idx="8">
                  <c:v>0.24180000000000001</c:v>
                </c:pt>
                <c:pt idx="9">
                  <c:v>0.26100000000000001</c:v>
                </c:pt>
                <c:pt idx="10">
                  <c:v>0.28376666666666667</c:v>
                </c:pt>
                <c:pt idx="11">
                  <c:v>0.30773333333333336</c:v>
                </c:pt>
              </c:numCache>
            </c:numRef>
          </c:yVal>
          <c:smooth val="0"/>
          <c:extLst>
            <c:ext xmlns:c16="http://schemas.microsoft.com/office/drawing/2014/chart" uri="{C3380CC4-5D6E-409C-BE32-E72D297353CC}">
              <c16:uniqueId val="{00000006-D5FB-4FED-B3A1-EDF01E7396D6}"/>
            </c:ext>
          </c:extLst>
        </c:ser>
        <c:dLbls>
          <c:showLegendKey val="0"/>
          <c:showVal val="0"/>
          <c:showCatName val="0"/>
          <c:showSerName val="0"/>
          <c:showPercent val="0"/>
          <c:showBubbleSize val="0"/>
        </c:dLbls>
        <c:axId val="90126592"/>
        <c:axId val="90161536"/>
      </c:scatterChart>
      <c:valAx>
        <c:axId val="90126592"/>
        <c:scaling>
          <c:orientation val="minMax"/>
          <c:max val="12"/>
          <c:min val="0"/>
        </c:scaling>
        <c:delete val="0"/>
        <c:axPos val="b"/>
        <c:numFmt formatCode="General" sourceLinked="1"/>
        <c:majorTickMark val="out"/>
        <c:minorTickMark val="none"/>
        <c:tickLblPos val="nextTo"/>
        <c:spPr>
          <a:ln w="12700">
            <a:solidFill>
              <a:schemeClr val="tx1"/>
            </a:solidFill>
          </a:ln>
        </c:spPr>
        <c:crossAx val="90161536"/>
        <c:crosses val="autoZero"/>
        <c:crossBetween val="midCat"/>
        <c:majorUnit val="2"/>
      </c:valAx>
      <c:valAx>
        <c:axId val="90161536"/>
        <c:scaling>
          <c:orientation val="minMax"/>
          <c:max val="0.8"/>
        </c:scaling>
        <c:delete val="0"/>
        <c:axPos val="l"/>
        <c:numFmt formatCode="General" sourceLinked="0"/>
        <c:majorTickMark val="out"/>
        <c:minorTickMark val="none"/>
        <c:tickLblPos val="nextTo"/>
        <c:spPr>
          <a:noFill/>
          <a:ln w="12700">
            <a:solidFill>
              <a:schemeClr val="tx1"/>
            </a:solidFill>
          </a:ln>
        </c:spPr>
        <c:crossAx val="90126592"/>
        <c:crosses val="autoZero"/>
        <c:crossBetween val="midCat"/>
        <c:majorUnit val="0.2"/>
      </c:valAx>
    </c:plotArea>
    <c:plotVisOnly val="1"/>
    <c:dispBlanksAs val="gap"/>
    <c:showDLblsOverMax val="0"/>
  </c:chart>
  <c:txPr>
    <a:bodyPr/>
    <a:lstStyle/>
    <a:p>
      <a:pPr>
        <a:defRPr sz="1000" b="1">
          <a:latin typeface="Arial" pitchFamily="34" charset="0"/>
          <a:cs typeface="Arial" pitchFamily="34" charset="0"/>
        </a:defRPr>
      </a:pPr>
      <a:endParaRPr lang="ko-KR"/>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'USA300'!$P$22</c:f>
              <c:strCache>
                <c:ptCount val="1"/>
                <c:pt idx="0">
                  <c:v>AVG</c:v>
                </c:pt>
              </c:strCache>
            </c:strRef>
          </c:tx>
          <c:spPr>
            <a:solidFill>
              <a:schemeClr val="tx1"/>
            </a:solidFill>
            <a:ln w="12700">
              <a:solidFill>
                <a:schemeClr val="tx1"/>
              </a:solidFill>
            </a:ln>
            <a:effectLst/>
          </c:spPr>
          <c:invertIfNegative val="0"/>
          <c:errBars>
            <c:errBarType val="plus"/>
            <c:errValType val="cust"/>
            <c:noEndCap val="0"/>
            <c:plus>
              <c:numRef>
                <c:f>('USA300'!$D$16,'USA300'!$G$16:$O$16)</c:f>
                <c:numCache>
                  <c:formatCode>General</c:formatCode>
                  <c:ptCount val="10"/>
                  <c:pt idx="0">
                    <c:v>1.8140286657051502E-2</c:v>
                  </c:pt>
                  <c:pt idx="1">
                    <c:v>8.4450044404961649E-2</c:v>
                  </c:pt>
                  <c:pt idx="2">
                    <c:v>9.7760029323508246E-2</c:v>
                  </c:pt>
                  <c:pt idx="3">
                    <c:v>4.2237305785288934E-2</c:v>
                  </c:pt>
                  <c:pt idx="4">
                    <c:v>9.9205594600305147E-2</c:v>
                  </c:pt>
                  <c:pt idx="5">
                    <c:v>7.18557119047145E-2</c:v>
                  </c:pt>
                  <c:pt idx="6">
                    <c:v>4.2297320640122517E-2</c:v>
                  </c:pt>
                  <c:pt idx="7">
                    <c:v>1.2833939379629285E-2</c:v>
                  </c:pt>
                  <c:pt idx="8">
                    <c:v>1.2083459769453388E-2</c:v>
                  </c:pt>
                  <c:pt idx="9">
                    <c:v>8.0208062770106619E-4</c:v>
                  </c:pt>
                </c:numCache>
              </c:numRef>
            </c:plus>
            <c:minus>
              <c:numLit>
                <c:formatCode>General</c:formatCode>
                <c:ptCount val="1"/>
                <c:pt idx="0">
                  <c:v>0</c:v>
                </c:pt>
              </c:numLit>
            </c:minus>
            <c:spPr>
              <a:noFill/>
              <a:ln w="12700" cap="flat" cmpd="sng" algn="ctr">
                <a:solidFill>
                  <a:schemeClr val="tx1"/>
                </a:solidFill>
                <a:round/>
              </a:ln>
              <a:effectLst/>
            </c:spPr>
          </c:errBars>
          <c:cat>
            <c:strRef>
              <c:f>'USA300'!$Q$21:$Y$21</c:f>
              <c:strCache>
                <c:ptCount val="9"/>
                <c:pt idx="0">
                  <c:v>NT</c:v>
                </c:pt>
                <c:pt idx="1">
                  <c:v>1.56</c:v>
                </c:pt>
                <c:pt idx="2">
                  <c:v>3.125</c:v>
                </c:pt>
                <c:pt idx="3">
                  <c:v>6.25</c:v>
                </c:pt>
                <c:pt idx="4">
                  <c:v>12.5</c:v>
                </c:pt>
                <c:pt idx="5">
                  <c:v>25</c:v>
                </c:pt>
                <c:pt idx="6">
                  <c:v>50</c:v>
                </c:pt>
                <c:pt idx="7">
                  <c:v>100</c:v>
                </c:pt>
                <c:pt idx="8">
                  <c:v>200</c:v>
                </c:pt>
              </c:strCache>
            </c:strRef>
          </c:cat>
          <c:val>
            <c:numRef>
              <c:f>'USA300'!$Q$22:$Y$22</c:f>
              <c:numCache>
                <c:formatCode>General</c:formatCode>
                <c:ptCount val="9"/>
                <c:pt idx="0">
                  <c:v>0.8902000000000001</c:v>
                </c:pt>
                <c:pt idx="1">
                  <c:v>0.64400000000000002</c:v>
                </c:pt>
                <c:pt idx="2">
                  <c:v>0.59543333333333326</c:v>
                </c:pt>
                <c:pt idx="3">
                  <c:v>0.60050000000000003</c:v>
                </c:pt>
                <c:pt idx="4">
                  <c:v>0.54259999999999997</c:v>
                </c:pt>
                <c:pt idx="5">
                  <c:v>0.54166666666666663</c:v>
                </c:pt>
                <c:pt idx="6">
                  <c:v>0.44206666666666666</c:v>
                </c:pt>
                <c:pt idx="7">
                  <c:v>-7.3000000000000009E-3</c:v>
                </c:pt>
                <c:pt idx="8">
                  <c:v>1.999999999999997E-3</c:v>
                </c:pt>
              </c:numCache>
            </c:numRef>
          </c:val>
          <c:extLst>
            <c:ext xmlns:c16="http://schemas.microsoft.com/office/drawing/2014/chart" uri="{C3380CC4-5D6E-409C-BE32-E72D297353CC}">
              <c16:uniqueId val="{00000000-0551-48E6-B330-18AA92163E75}"/>
            </c:ext>
          </c:extLst>
        </c:ser>
        <c:dLbls>
          <c:showLegendKey val="0"/>
          <c:showVal val="0"/>
          <c:showCatName val="0"/>
          <c:showSerName val="0"/>
          <c:showPercent val="0"/>
          <c:showBubbleSize val="0"/>
        </c:dLbls>
        <c:gapWidth val="219"/>
        <c:overlap val="-27"/>
        <c:axId val="253512816"/>
        <c:axId val="253512400"/>
      </c:barChart>
      <c:catAx>
        <c:axId val="253512816"/>
        <c:scaling>
          <c:orientation val="minMax"/>
        </c:scaling>
        <c:delete val="0"/>
        <c:axPos val="b"/>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253512400"/>
        <c:crosses val="autoZero"/>
        <c:auto val="1"/>
        <c:lblAlgn val="ctr"/>
        <c:lblOffset val="100"/>
        <c:noMultiLvlLbl val="0"/>
      </c:catAx>
      <c:valAx>
        <c:axId val="253512400"/>
        <c:scaling>
          <c:orientation val="minMax"/>
          <c:min val="0"/>
        </c:scaling>
        <c:delete val="0"/>
        <c:axPos val="l"/>
        <c:numFmt formatCode="General" sourceLinked="1"/>
        <c:majorTickMark val="out"/>
        <c:minorTickMark val="none"/>
        <c:tickLblPos val="nextTo"/>
        <c:spPr>
          <a:noFill/>
          <a:ln w="12700">
            <a:solidFill>
              <a:schemeClr val="tx1"/>
            </a:solidFill>
          </a:ln>
          <a:effectLst/>
        </c:spPr>
        <c:txPr>
          <a:bodyPr rot="-60000000" spcFirstLastPara="1" vertOverflow="ellipsis" vert="horz" wrap="square" anchor="ctr" anchorCtr="1"/>
          <a:lstStyle/>
          <a:p>
            <a:pPr>
              <a:defRPr sz="1000" b="1" i="0" u="none" strike="noStrike" kern="1200" baseline="0">
                <a:solidFill>
                  <a:schemeClr val="tx1"/>
                </a:solidFill>
                <a:latin typeface="Arial" panose="020B0604020202020204" pitchFamily="34" charset="0"/>
                <a:ea typeface="+mn-ea"/>
                <a:cs typeface="Arial" panose="020B0604020202020204" pitchFamily="34" charset="0"/>
              </a:defRPr>
            </a:pPr>
            <a:endParaRPr lang="ko-KR"/>
          </a:p>
        </c:txPr>
        <c:crossAx val="253512816"/>
        <c:crosses val="autoZero"/>
        <c:crossBetween val="between"/>
        <c:majorUnit val="0.2"/>
      </c:valAx>
      <c:spPr>
        <a:noFill/>
        <a:ln>
          <a:noFill/>
        </a:ln>
        <a:effectLst/>
      </c:spPr>
    </c:plotArea>
    <c:plotVisOnly val="1"/>
    <c:dispBlanksAs val="gap"/>
    <c:showDLblsOverMax val="0"/>
  </c:chart>
  <c:spPr>
    <a:noFill/>
    <a:ln>
      <a:noFill/>
    </a:ln>
    <a:effectLst/>
  </c:spPr>
  <c:txPr>
    <a:bodyPr/>
    <a:lstStyle/>
    <a:p>
      <a:pPr>
        <a:defRPr sz="1000" b="1">
          <a:solidFill>
            <a:schemeClr val="tx1"/>
          </a:solidFill>
          <a:latin typeface="Arial" panose="020B0604020202020204" pitchFamily="34" charset="0"/>
          <a:cs typeface="Arial" panose="020B0604020202020204" pitchFamily="34" charset="0"/>
        </a:defRPr>
      </a:pPr>
      <a:endParaRPr lang="ko-K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image" Target="../media/image5.emf"/><Relationship Id="rId5" Type="http://schemas.openxmlformats.org/officeDocument/2006/relationships/image" Target="../media/image9.emf"/><Relationship Id="rId4"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ko-KR" altLang="en-US"/>
          </a:p>
        </p:txBody>
      </p:sp>
      <p:sp>
        <p:nvSpPr>
          <p:cNvPr id="3" name="날짜 개체 틀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FBE103C2-A49E-44D9-87FC-0A8367E132CF}" type="datetimeFigureOut">
              <a:rPr lang="ko-KR" altLang="en-US" smtClean="0"/>
              <a:t>2019-05-27</a:t>
            </a:fld>
            <a:endParaRPr lang="ko-KR" altLang="en-US"/>
          </a:p>
        </p:txBody>
      </p:sp>
      <p:sp>
        <p:nvSpPr>
          <p:cNvPr id="4" name="슬라이드 이미지 개체 틀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ko-KR" altLang="en-US"/>
          </a:p>
        </p:txBody>
      </p:sp>
      <p:sp>
        <p:nvSpPr>
          <p:cNvPr id="5" name="슬라이드 노트 개체 틀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8270E117-6177-472F-9215-2C7C70605597}" type="slidenum">
              <a:rPr lang="ko-KR" altLang="en-US" smtClean="0"/>
              <a:t>‹#›</a:t>
            </a:fld>
            <a:endParaRPr lang="ko-KR" altLang="en-US"/>
          </a:p>
        </p:txBody>
      </p:sp>
    </p:spTree>
    <p:extLst>
      <p:ext uri="{BB962C8B-B14F-4D97-AF65-F5344CB8AC3E}">
        <p14:creationId xmlns:p14="http://schemas.microsoft.com/office/powerpoint/2010/main" val="1476367101"/>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dirty="0"/>
          </a:p>
        </p:txBody>
      </p:sp>
      <p:sp>
        <p:nvSpPr>
          <p:cNvPr id="4" name="슬라이드 번호 개체 틀 3"/>
          <p:cNvSpPr>
            <a:spLocks noGrp="1"/>
          </p:cNvSpPr>
          <p:nvPr>
            <p:ph type="sldNum" sz="quarter" idx="10"/>
          </p:nvPr>
        </p:nvSpPr>
        <p:spPr/>
        <p:txBody>
          <a:bodyPr/>
          <a:lstStyle/>
          <a:p>
            <a:fld id="{8270E117-6177-472F-9215-2C7C70605597}" type="slidenum">
              <a:rPr lang="ko-KR" altLang="en-US" smtClean="0"/>
              <a:t>5</a:t>
            </a:fld>
            <a:endParaRPr lang="ko-KR" altLang="en-US"/>
          </a:p>
        </p:txBody>
      </p:sp>
    </p:spTree>
    <p:extLst>
      <p:ext uri="{BB962C8B-B14F-4D97-AF65-F5344CB8AC3E}">
        <p14:creationId xmlns:p14="http://schemas.microsoft.com/office/powerpoint/2010/main" val="764549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DEF09FC-9AE2-4494-B313-3728DCE7BAC9}"/>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E1C481E3-68BA-463E-A19F-05C579D527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782C303A-CA22-4E24-88C2-B7AC842D2857}"/>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1B9F38AC-FB63-4BDA-80F2-DCCBEB76040A}"/>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571CD782-1DD7-4A21-BD4C-9676461E7A93}"/>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0485544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07869C7-DB92-4464-ACBE-60415E8D7101}"/>
              </a:ext>
            </a:extLst>
          </p:cNvPr>
          <p:cNvSpPr>
            <a:spLocks noGrp="1"/>
          </p:cNvSpPr>
          <p:nvPr>
            <p:ph type="title"/>
          </p:nvPr>
        </p:nvSpPr>
        <p:spPr/>
        <p:txBody>
          <a:bodyPr/>
          <a:lstStyle/>
          <a:p>
            <a:r>
              <a:rPr lang="ko-KR" altLang="en-US"/>
              <a:t>마스터 제목 스타일 편집</a:t>
            </a:r>
          </a:p>
        </p:txBody>
      </p:sp>
      <p:sp>
        <p:nvSpPr>
          <p:cNvPr id="3" name="세로 텍스트 개체 틀 2">
            <a:extLst>
              <a:ext uri="{FF2B5EF4-FFF2-40B4-BE49-F238E27FC236}">
                <a16:creationId xmlns:a16="http://schemas.microsoft.com/office/drawing/2014/main" id="{EFD5DBA6-B003-4C21-9380-F336086C77C9}"/>
              </a:ext>
            </a:extLst>
          </p:cNvPr>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F0BE583E-E3BA-4C4C-8D5A-56414F965BE3}"/>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54B7FE5E-2634-4D18-9FA7-60DD98497683}"/>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BB7E38F3-1710-49F5-AE9D-64D212EEEFC9}"/>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1160852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a:extLst>
              <a:ext uri="{FF2B5EF4-FFF2-40B4-BE49-F238E27FC236}">
                <a16:creationId xmlns:a16="http://schemas.microsoft.com/office/drawing/2014/main" id="{35476B79-BD7B-4DCC-AEE6-0154F5948ED8}"/>
              </a:ext>
            </a:extLst>
          </p:cNvPr>
          <p:cNvSpPr>
            <a:spLocks noGrp="1"/>
          </p:cNvSpPr>
          <p:nvPr>
            <p:ph type="title" orient="vert"/>
          </p:nvPr>
        </p:nvSpPr>
        <p:spPr>
          <a:xfrm>
            <a:off x="8724900" y="365125"/>
            <a:ext cx="2628900" cy="5811838"/>
          </a:xfrm>
        </p:spPr>
        <p:txBody>
          <a:bodyPr vert="eaVert"/>
          <a:lstStyle/>
          <a:p>
            <a:r>
              <a:rPr lang="ko-KR" altLang="en-US"/>
              <a:t>마스터 제목 스타일 편집</a:t>
            </a:r>
          </a:p>
        </p:txBody>
      </p:sp>
      <p:sp>
        <p:nvSpPr>
          <p:cNvPr id="3" name="세로 텍스트 개체 틀 2">
            <a:extLst>
              <a:ext uri="{FF2B5EF4-FFF2-40B4-BE49-F238E27FC236}">
                <a16:creationId xmlns:a16="http://schemas.microsoft.com/office/drawing/2014/main" id="{F305ACB3-D55D-4992-A752-400484B6B1B1}"/>
              </a:ext>
            </a:extLst>
          </p:cNvPr>
          <p:cNvSpPr>
            <a:spLocks noGrp="1"/>
          </p:cNvSpPr>
          <p:nvPr>
            <p:ph type="body" orient="vert" idx="1"/>
          </p:nvPr>
        </p:nvSpPr>
        <p:spPr>
          <a:xfrm>
            <a:off x="838200" y="365125"/>
            <a:ext cx="7734300" cy="5811838"/>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427C4128-2854-40EE-AF06-41D88E69269E}"/>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A6CA9608-21A8-4E09-9083-36E8F9AA82C0}"/>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3BFF575E-7B8E-41C9-9EE4-41D99D81AD4A}"/>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883708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CD931D6-9C14-40CF-8C58-B8F8182628CE}"/>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308F37F1-C9CD-46BC-88B9-5E0BB58F74C3}"/>
              </a:ext>
            </a:extLst>
          </p:cNvPr>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0EA6E94D-7594-4F1A-81FC-3916ECEE43EF}"/>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B104225E-68BC-43E5-8903-251B6EBE610E}"/>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60913329-F207-4102-B695-663244B31D88}"/>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2535389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3282A16E-68CD-4E5B-8A01-15FCB420262D}"/>
              </a:ext>
            </a:extLst>
          </p:cNvPr>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p>
        </p:txBody>
      </p:sp>
      <p:sp>
        <p:nvSpPr>
          <p:cNvPr id="3" name="텍스트 개체 틀 2">
            <a:extLst>
              <a:ext uri="{FF2B5EF4-FFF2-40B4-BE49-F238E27FC236}">
                <a16:creationId xmlns:a16="http://schemas.microsoft.com/office/drawing/2014/main" id="{9DEEDF24-E6C4-4087-A666-388E49D749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 편집</a:t>
            </a:r>
          </a:p>
        </p:txBody>
      </p:sp>
      <p:sp>
        <p:nvSpPr>
          <p:cNvPr id="4" name="날짜 개체 틀 3">
            <a:extLst>
              <a:ext uri="{FF2B5EF4-FFF2-40B4-BE49-F238E27FC236}">
                <a16:creationId xmlns:a16="http://schemas.microsoft.com/office/drawing/2014/main" id="{102DB0C3-A2A8-4401-A39F-85911C2AA99F}"/>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9FC5F8C5-48DD-4A85-8C0E-20CC65207A0F}"/>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3B3F3826-F602-4305-B974-B50BC0E40892}"/>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930906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BFC707F-1ED9-4920-8296-F6D16B592BE5}"/>
              </a:ext>
            </a:extLst>
          </p:cNvPr>
          <p:cNvSpPr>
            <a:spLocks noGrp="1"/>
          </p:cNvSpPr>
          <p:nvPr>
            <p:ph type="title"/>
          </p:nvPr>
        </p:nvSpPr>
        <p:spPr/>
        <p:txBody>
          <a:bodyPr/>
          <a:lstStyle/>
          <a:p>
            <a:r>
              <a:rPr lang="ko-KR" altLang="en-US"/>
              <a:t>마스터 제목 스타일 편집</a:t>
            </a:r>
          </a:p>
        </p:txBody>
      </p:sp>
      <p:sp>
        <p:nvSpPr>
          <p:cNvPr id="3" name="내용 개체 틀 2">
            <a:extLst>
              <a:ext uri="{FF2B5EF4-FFF2-40B4-BE49-F238E27FC236}">
                <a16:creationId xmlns:a16="http://schemas.microsoft.com/office/drawing/2014/main" id="{73F2F743-CC07-4CDF-B916-806AEF28572B}"/>
              </a:ext>
            </a:extLst>
          </p:cNvPr>
          <p:cNvSpPr>
            <a:spLocks noGrp="1"/>
          </p:cNvSpPr>
          <p:nvPr>
            <p:ph sz="half" idx="1"/>
          </p:nvPr>
        </p:nvSpPr>
        <p:spPr>
          <a:xfrm>
            <a:off x="838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내용 개체 틀 3">
            <a:extLst>
              <a:ext uri="{FF2B5EF4-FFF2-40B4-BE49-F238E27FC236}">
                <a16:creationId xmlns:a16="http://schemas.microsoft.com/office/drawing/2014/main" id="{57F9E6E1-C8F6-4890-BECF-E10981C50EAC}"/>
              </a:ext>
            </a:extLst>
          </p:cNvPr>
          <p:cNvSpPr>
            <a:spLocks noGrp="1"/>
          </p:cNvSpPr>
          <p:nvPr>
            <p:ph sz="half" idx="2"/>
          </p:nvPr>
        </p:nvSpPr>
        <p:spPr>
          <a:xfrm>
            <a:off x="6172200" y="1825625"/>
            <a:ext cx="5181600" cy="435133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날짜 개체 틀 4">
            <a:extLst>
              <a:ext uri="{FF2B5EF4-FFF2-40B4-BE49-F238E27FC236}">
                <a16:creationId xmlns:a16="http://schemas.microsoft.com/office/drawing/2014/main" id="{D572EC6E-B834-4C1F-890F-FCD9A969FE61}"/>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6" name="바닥글 개체 틀 5">
            <a:extLst>
              <a:ext uri="{FF2B5EF4-FFF2-40B4-BE49-F238E27FC236}">
                <a16:creationId xmlns:a16="http://schemas.microsoft.com/office/drawing/2014/main" id="{32FB9988-653F-42DD-B68F-8E987F3932A8}"/>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D136E6F3-A26D-4CD1-B7E7-E97D2042FAD4}"/>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29503751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AACF2C8-DF4B-4090-A63B-5A9919DD2FC9}"/>
              </a:ext>
            </a:extLst>
          </p:cNvPr>
          <p:cNvSpPr>
            <a:spLocks noGrp="1"/>
          </p:cNvSpPr>
          <p:nvPr>
            <p:ph type="title"/>
          </p:nvPr>
        </p:nvSpPr>
        <p:spPr>
          <a:xfrm>
            <a:off x="839788" y="365125"/>
            <a:ext cx="10515600" cy="1325563"/>
          </a:xfrm>
        </p:spPr>
        <p:txBody>
          <a:bodyPr/>
          <a:lstStyle/>
          <a:p>
            <a:r>
              <a:rPr lang="ko-KR" altLang="en-US"/>
              <a:t>마스터 제목 스타일 편집</a:t>
            </a:r>
          </a:p>
        </p:txBody>
      </p:sp>
      <p:sp>
        <p:nvSpPr>
          <p:cNvPr id="3" name="텍스트 개체 틀 2">
            <a:extLst>
              <a:ext uri="{FF2B5EF4-FFF2-40B4-BE49-F238E27FC236}">
                <a16:creationId xmlns:a16="http://schemas.microsoft.com/office/drawing/2014/main" id="{2F97714D-5156-4632-ADF7-5CA4825D2A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4" name="내용 개체 틀 3">
            <a:extLst>
              <a:ext uri="{FF2B5EF4-FFF2-40B4-BE49-F238E27FC236}">
                <a16:creationId xmlns:a16="http://schemas.microsoft.com/office/drawing/2014/main" id="{459ED8FC-EEC6-45C0-91F6-575B2FF2AACB}"/>
              </a:ext>
            </a:extLst>
          </p:cNvPr>
          <p:cNvSpPr>
            <a:spLocks noGrp="1"/>
          </p:cNvSpPr>
          <p:nvPr>
            <p:ph sz="half" idx="2"/>
          </p:nvPr>
        </p:nvSpPr>
        <p:spPr>
          <a:xfrm>
            <a:off x="839788" y="2505075"/>
            <a:ext cx="5157787"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a:extLst>
              <a:ext uri="{FF2B5EF4-FFF2-40B4-BE49-F238E27FC236}">
                <a16:creationId xmlns:a16="http://schemas.microsoft.com/office/drawing/2014/main" id="{BAE3F503-A46A-4156-93A3-98AC72EC2D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 편집</a:t>
            </a:r>
          </a:p>
        </p:txBody>
      </p:sp>
      <p:sp>
        <p:nvSpPr>
          <p:cNvPr id="6" name="내용 개체 틀 5">
            <a:extLst>
              <a:ext uri="{FF2B5EF4-FFF2-40B4-BE49-F238E27FC236}">
                <a16:creationId xmlns:a16="http://schemas.microsoft.com/office/drawing/2014/main" id="{522CAEAF-1572-459D-B70E-F2DE1A8639E8}"/>
              </a:ext>
            </a:extLst>
          </p:cNvPr>
          <p:cNvSpPr>
            <a:spLocks noGrp="1"/>
          </p:cNvSpPr>
          <p:nvPr>
            <p:ph sz="quarter" idx="4"/>
          </p:nvPr>
        </p:nvSpPr>
        <p:spPr>
          <a:xfrm>
            <a:off x="6172200" y="2505075"/>
            <a:ext cx="5183188" cy="3684588"/>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a:extLst>
              <a:ext uri="{FF2B5EF4-FFF2-40B4-BE49-F238E27FC236}">
                <a16:creationId xmlns:a16="http://schemas.microsoft.com/office/drawing/2014/main" id="{94462EDD-76BB-4D38-8837-5E46F7DEE431}"/>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8" name="바닥글 개체 틀 7">
            <a:extLst>
              <a:ext uri="{FF2B5EF4-FFF2-40B4-BE49-F238E27FC236}">
                <a16:creationId xmlns:a16="http://schemas.microsoft.com/office/drawing/2014/main" id="{41BDFA85-EE5A-41E3-AD6E-E751D06AE29F}"/>
              </a:ext>
            </a:extLst>
          </p:cNvPr>
          <p:cNvSpPr>
            <a:spLocks noGrp="1"/>
          </p:cNvSpPr>
          <p:nvPr>
            <p:ph type="ftr" sz="quarter" idx="11"/>
          </p:nvPr>
        </p:nvSpPr>
        <p:spPr/>
        <p:txBody>
          <a:bodyPr/>
          <a:lstStyle/>
          <a:p>
            <a:endParaRPr lang="ko-KR" altLang="en-US"/>
          </a:p>
        </p:txBody>
      </p:sp>
      <p:sp>
        <p:nvSpPr>
          <p:cNvPr id="9" name="슬라이드 번호 개체 틀 8">
            <a:extLst>
              <a:ext uri="{FF2B5EF4-FFF2-40B4-BE49-F238E27FC236}">
                <a16:creationId xmlns:a16="http://schemas.microsoft.com/office/drawing/2014/main" id="{EAA7839D-DCB7-4938-8835-204F1275F13C}"/>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177197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6C757CA-5D59-4602-B24B-BBC56A2FB9FB}"/>
              </a:ext>
            </a:extLst>
          </p:cNvPr>
          <p:cNvSpPr>
            <a:spLocks noGrp="1"/>
          </p:cNvSpPr>
          <p:nvPr>
            <p:ph type="title"/>
          </p:nvPr>
        </p:nvSpPr>
        <p:spPr/>
        <p:txBody>
          <a:bodyPr/>
          <a:lstStyle/>
          <a:p>
            <a:r>
              <a:rPr lang="ko-KR" altLang="en-US"/>
              <a:t>마스터 제목 스타일 편집</a:t>
            </a:r>
          </a:p>
        </p:txBody>
      </p:sp>
      <p:sp>
        <p:nvSpPr>
          <p:cNvPr id="3" name="날짜 개체 틀 2">
            <a:extLst>
              <a:ext uri="{FF2B5EF4-FFF2-40B4-BE49-F238E27FC236}">
                <a16:creationId xmlns:a16="http://schemas.microsoft.com/office/drawing/2014/main" id="{F2BD148E-8F1B-4F0D-8EAA-DAAE2F8C4FB9}"/>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4" name="바닥글 개체 틀 3">
            <a:extLst>
              <a:ext uri="{FF2B5EF4-FFF2-40B4-BE49-F238E27FC236}">
                <a16:creationId xmlns:a16="http://schemas.microsoft.com/office/drawing/2014/main" id="{F1970FD0-EBBA-4DEB-AB24-B33801F64DE1}"/>
              </a:ext>
            </a:extLst>
          </p:cNvPr>
          <p:cNvSpPr>
            <a:spLocks noGrp="1"/>
          </p:cNvSpPr>
          <p:nvPr>
            <p:ph type="ftr" sz="quarter" idx="11"/>
          </p:nvPr>
        </p:nvSpPr>
        <p:spPr/>
        <p:txBody>
          <a:bodyPr/>
          <a:lstStyle/>
          <a:p>
            <a:endParaRPr lang="ko-KR" altLang="en-US"/>
          </a:p>
        </p:txBody>
      </p:sp>
      <p:sp>
        <p:nvSpPr>
          <p:cNvPr id="5" name="슬라이드 번호 개체 틀 4">
            <a:extLst>
              <a:ext uri="{FF2B5EF4-FFF2-40B4-BE49-F238E27FC236}">
                <a16:creationId xmlns:a16="http://schemas.microsoft.com/office/drawing/2014/main" id="{0CE8B16C-E829-4188-9494-8B28F04DFFB8}"/>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298078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a:extLst>
              <a:ext uri="{FF2B5EF4-FFF2-40B4-BE49-F238E27FC236}">
                <a16:creationId xmlns:a16="http://schemas.microsoft.com/office/drawing/2014/main" id="{FE8B3E3E-CB53-4D7B-91EF-D2FA39D09784}"/>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3" name="바닥글 개체 틀 2">
            <a:extLst>
              <a:ext uri="{FF2B5EF4-FFF2-40B4-BE49-F238E27FC236}">
                <a16:creationId xmlns:a16="http://schemas.microsoft.com/office/drawing/2014/main" id="{DDC0194F-85ED-453D-A5AA-CDBA57BB1223}"/>
              </a:ext>
            </a:extLst>
          </p:cNvPr>
          <p:cNvSpPr>
            <a:spLocks noGrp="1"/>
          </p:cNvSpPr>
          <p:nvPr>
            <p:ph type="ftr" sz="quarter" idx="11"/>
          </p:nvPr>
        </p:nvSpPr>
        <p:spPr/>
        <p:txBody>
          <a:bodyPr/>
          <a:lstStyle/>
          <a:p>
            <a:endParaRPr lang="ko-KR" altLang="en-US"/>
          </a:p>
        </p:txBody>
      </p:sp>
      <p:sp>
        <p:nvSpPr>
          <p:cNvPr id="4" name="슬라이드 번호 개체 틀 3">
            <a:extLst>
              <a:ext uri="{FF2B5EF4-FFF2-40B4-BE49-F238E27FC236}">
                <a16:creationId xmlns:a16="http://schemas.microsoft.com/office/drawing/2014/main" id="{BF0E35F6-D77C-44ED-9136-81D5CD68F3A8}"/>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27119802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C1B575F-1BB6-4132-AB76-4BFCCF9536EE}"/>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내용 개체 틀 2">
            <a:extLst>
              <a:ext uri="{FF2B5EF4-FFF2-40B4-BE49-F238E27FC236}">
                <a16:creationId xmlns:a16="http://schemas.microsoft.com/office/drawing/2014/main" id="{5F624635-BD95-4D03-ACCD-B57BDE682F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a:extLst>
              <a:ext uri="{FF2B5EF4-FFF2-40B4-BE49-F238E27FC236}">
                <a16:creationId xmlns:a16="http://schemas.microsoft.com/office/drawing/2014/main" id="{AC6FA845-095D-41C4-8A5C-19955E42A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66937354-9D0F-42B5-87C0-1D5942EAFCF5}"/>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6" name="바닥글 개체 틀 5">
            <a:extLst>
              <a:ext uri="{FF2B5EF4-FFF2-40B4-BE49-F238E27FC236}">
                <a16:creationId xmlns:a16="http://schemas.microsoft.com/office/drawing/2014/main" id="{D166EA11-C81C-45B8-8B0C-F07DDA04F4CA}"/>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2A02D56A-A25E-4F10-8EBF-45B2B7EAF6FE}"/>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97855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14E866A-BC02-48C2-A19B-9DF1AC086202}"/>
              </a:ext>
            </a:extLst>
          </p:cNvPr>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p>
        </p:txBody>
      </p:sp>
      <p:sp>
        <p:nvSpPr>
          <p:cNvPr id="3" name="그림 개체 틀 2">
            <a:extLst>
              <a:ext uri="{FF2B5EF4-FFF2-40B4-BE49-F238E27FC236}">
                <a16:creationId xmlns:a16="http://schemas.microsoft.com/office/drawing/2014/main" id="{5316F090-8D6A-4DAC-8F4A-1DD6B00850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a:extLst>
              <a:ext uri="{FF2B5EF4-FFF2-40B4-BE49-F238E27FC236}">
                <a16:creationId xmlns:a16="http://schemas.microsoft.com/office/drawing/2014/main" id="{BC783534-F5E4-44BC-951C-7658BA223E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 편집</a:t>
            </a:r>
          </a:p>
        </p:txBody>
      </p:sp>
      <p:sp>
        <p:nvSpPr>
          <p:cNvPr id="5" name="날짜 개체 틀 4">
            <a:extLst>
              <a:ext uri="{FF2B5EF4-FFF2-40B4-BE49-F238E27FC236}">
                <a16:creationId xmlns:a16="http://schemas.microsoft.com/office/drawing/2014/main" id="{534B3661-80ED-40B6-A782-EFB622FADDC1}"/>
              </a:ext>
            </a:extLst>
          </p:cNvPr>
          <p:cNvSpPr>
            <a:spLocks noGrp="1"/>
          </p:cNvSpPr>
          <p:nvPr>
            <p:ph type="dt" sz="half" idx="10"/>
          </p:nvPr>
        </p:nvSpPr>
        <p:spPr/>
        <p:txBody>
          <a:bodyPr/>
          <a:lstStyle/>
          <a:p>
            <a:fld id="{5BF95149-E7E2-4754-8FA6-2C65D6EEE188}" type="datetimeFigureOut">
              <a:rPr lang="ko-KR" altLang="en-US" smtClean="0"/>
              <a:t>2019-05-27</a:t>
            </a:fld>
            <a:endParaRPr lang="ko-KR" altLang="en-US"/>
          </a:p>
        </p:txBody>
      </p:sp>
      <p:sp>
        <p:nvSpPr>
          <p:cNvPr id="6" name="바닥글 개체 틀 5">
            <a:extLst>
              <a:ext uri="{FF2B5EF4-FFF2-40B4-BE49-F238E27FC236}">
                <a16:creationId xmlns:a16="http://schemas.microsoft.com/office/drawing/2014/main" id="{F0E8BCDE-0681-48F3-8E2B-344B0566C753}"/>
              </a:ext>
            </a:extLst>
          </p:cNvPr>
          <p:cNvSpPr>
            <a:spLocks noGrp="1"/>
          </p:cNvSpPr>
          <p:nvPr>
            <p:ph type="ftr" sz="quarter" idx="11"/>
          </p:nvPr>
        </p:nvSpPr>
        <p:spPr/>
        <p:txBody>
          <a:bodyPr/>
          <a:lstStyle/>
          <a:p>
            <a:endParaRPr lang="ko-KR" altLang="en-US"/>
          </a:p>
        </p:txBody>
      </p:sp>
      <p:sp>
        <p:nvSpPr>
          <p:cNvPr id="7" name="슬라이드 번호 개체 틀 6">
            <a:extLst>
              <a:ext uri="{FF2B5EF4-FFF2-40B4-BE49-F238E27FC236}">
                <a16:creationId xmlns:a16="http://schemas.microsoft.com/office/drawing/2014/main" id="{BD21040D-CD0E-4DCE-8825-B944BC238F80}"/>
              </a:ext>
            </a:extLst>
          </p:cNvPr>
          <p:cNvSpPr>
            <a:spLocks noGrp="1"/>
          </p:cNvSpPr>
          <p:nvPr>
            <p:ph type="sldNum" sz="quarter" idx="12"/>
          </p:nvPr>
        </p:nvSpPr>
        <p:spPr/>
        <p:txBody>
          <a:body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2540800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a:extLst>
              <a:ext uri="{FF2B5EF4-FFF2-40B4-BE49-F238E27FC236}">
                <a16:creationId xmlns:a16="http://schemas.microsoft.com/office/drawing/2014/main" id="{271D916B-C69E-49C1-A367-DAF095F73B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a:extLst>
              <a:ext uri="{FF2B5EF4-FFF2-40B4-BE49-F238E27FC236}">
                <a16:creationId xmlns:a16="http://schemas.microsoft.com/office/drawing/2014/main" id="{A229118E-0D00-4DF2-A2A1-21A0AE663B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a:extLst>
              <a:ext uri="{FF2B5EF4-FFF2-40B4-BE49-F238E27FC236}">
                <a16:creationId xmlns:a16="http://schemas.microsoft.com/office/drawing/2014/main" id="{CC37F682-000B-4678-8B95-33872EBEF2D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F95149-E7E2-4754-8FA6-2C65D6EEE188}" type="datetimeFigureOut">
              <a:rPr lang="ko-KR" altLang="en-US" smtClean="0"/>
              <a:t>2019-05-27</a:t>
            </a:fld>
            <a:endParaRPr lang="ko-KR" altLang="en-US"/>
          </a:p>
        </p:txBody>
      </p:sp>
      <p:sp>
        <p:nvSpPr>
          <p:cNvPr id="5" name="바닥글 개체 틀 4">
            <a:extLst>
              <a:ext uri="{FF2B5EF4-FFF2-40B4-BE49-F238E27FC236}">
                <a16:creationId xmlns:a16="http://schemas.microsoft.com/office/drawing/2014/main" id="{28583913-E9CC-44BF-8C1A-A03450F85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ltLang="en-US"/>
          </a:p>
        </p:txBody>
      </p:sp>
      <p:sp>
        <p:nvSpPr>
          <p:cNvPr id="6" name="슬라이드 번호 개체 틀 5">
            <a:extLst>
              <a:ext uri="{FF2B5EF4-FFF2-40B4-BE49-F238E27FC236}">
                <a16:creationId xmlns:a16="http://schemas.microsoft.com/office/drawing/2014/main" id="{A00F1771-5756-400E-B512-51F121FEF05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A184AD-2B5B-4313-A4E4-048F04AACBDB}" type="slidenum">
              <a:rPr lang="ko-KR" altLang="en-US" smtClean="0"/>
              <a:t>‹#›</a:t>
            </a:fld>
            <a:endParaRPr lang="ko-KR" altLang="en-US"/>
          </a:p>
        </p:txBody>
      </p:sp>
    </p:spTree>
    <p:extLst>
      <p:ext uri="{BB962C8B-B14F-4D97-AF65-F5344CB8AC3E}">
        <p14:creationId xmlns:p14="http://schemas.microsoft.com/office/powerpoint/2010/main" val="3504068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1"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1"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1"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1"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1"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4.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9.emf"/><Relationship Id="rId3" Type="http://schemas.openxmlformats.org/officeDocument/2006/relationships/notesSlide" Target="../notesSlides/notesSlide1.xml"/><Relationship Id="rId7" Type="http://schemas.openxmlformats.org/officeDocument/2006/relationships/image" Target="../media/image6.emf"/><Relationship Id="rId12" Type="http://schemas.openxmlformats.org/officeDocument/2006/relationships/oleObject" Target="../embeddings/oleObject5.bin"/><Relationship Id="rId17" Type="http://schemas.microsoft.com/office/2007/relationships/hdphoto" Target="../media/hdphoto2.wdp"/><Relationship Id="rId2" Type="http://schemas.openxmlformats.org/officeDocument/2006/relationships/slideLayout" Target="../slideLayouts/slideLayout7.xml"/><Relationship Id="rId16" Type="http://schemas.openxmlformats.org/officeDocument/2006/relationships/image" Target="../media/image11.png"/><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8.emf"/><Relationship Id="rId5" Type="http://schemas.openxmlformats.org/officeDocument/2006/relationships/image" Target="../media/image5.emf"/><Relationship Id="rId15" Type="http://schemas.microsoft.com/office/2007/relationships/hdphoto" Target="../media/hdphoto1.wdp"/><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7.emf"/><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2E4AEC-3A57-4807-BE14-B6DECF88F842}"/>
              </a:ext>
            </a:extLst>
          </p:cNvPr>
          <p:cNvSpPr txBox="1"/>
          <p:nvPr/>
        </p:nvSpPr>
        <p:spPr>
          <a:xfrm>
            <a:off x="0" y="-2059"/>
            <a:ext cx="12192000" cy="369332"/>
          </a:xfrm>
          <a:prstGeom prst="rect">
            <a:avLst/>
          </a:prstGeom>
          <a:noFill/>
        </p:spPr>
        <p:txBody>
          <a:bodyPr wrap="square" rtlCol="0">
            <a:spAutoFit/>
          </a:bodyPr>
          <a:lstStyle/>
          <a:p>
            <a:pPr algn="ctr"/>
            <a:r>
              <a:rPr lang="en-US" altLang="ko-KR" b="1" dirty="0">
                <a:latin typeface="Arial" panose="020B0604020202020204" pitchFamily="34" charset="0"/>
                <a:cs typeface="Arial" panose="020B0604020202020204" pitchFamily="34" charset="0"/>
              </a:rPr>
              <a:t>Supplementary</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Figure S1</a:t>
            </a:r>
          </a:p>
        </p:txBody>
      </p:sp>
      <p:sp>
        <p:nvSpPr>
          <p:cNvPr id="6" name="직사각형 5">
            <a:extLst>
              <a:ext uri="{FF2B5EF4-FFF2-40B4-BE49-F238E27FC236}">
                <a16:creationId xmlns:a16="http://schemas.microsoft.com/office/drawing/2014/main" id="{90E2EC89-B59D-4D57-8530-1D538A3EE7E5}"/>
              </a:ext>
            </a:extLst>
          </p:cNvPr>
          <p:cNvSpPr/>
          <p:nvPr/>
        </p:nvSpPr>
        <p:spPr>
          <a:xfrm>
            <a:off x="2856000" y="4682029"/>
            <a:ext cx="6480000" cy="1384995"/>
          </a:xfrm>
          <a:prstGeom prst="rect">
            <a:avLst/>
          </a:prstGeom>
        </p:spPr>
        <p:txBody>
          <a:bodyPr wrap="square">
            <a:spAutoFit/>
          </a:bodyPr>
          <a:lstStyle/>
          <a:p>
            <a:pPr algn="just"/>
            <a:r>
              <a:rPr lang="en-US" altLang="ko-KR" sz="1200" b="1" kern="0" dirty="0">
                <a:latin typeface="Times New Roman" panose="02020603050405020304" pitchFamily="18" charset="0"/>
              </a:rPr>
              <a:t>Supplementary Figure S1.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 has a bacteriostatic effect on </a:t>
            </a:r>
            <a:r>
              <a:rPr lang="en-US" altLang="ko-KR" sz="1200" i="1" kern="0" dirty="0">
                <a:latin typeface="Times New Roman" panose="02020603050405020304" pitchFamily="18" charset="0"/>
              </a:rPr>
              <a:t>S. aureus</a:t>
            </a:r>
            <a:r>
              <a:rPr lang="en-US" altLang="ko-KR" sz="1200" kern="0" dirty="0">
                <a:latin typeface="Times New Roman" panose="02020603050405020304" pitchFamily="18" charset="0"/>
              </a:rPr>
              <a:t>. The MIC/MBC test was conducted with the microdilution method with 1, 2, and 3 M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 (A)</a:t>
            </a:r>
            <a:r>
              <a:rPr lang="ko-KR" altLang="en-US" sz="1200" kern="0" dirty="0">
                <a:latin typeface="Times New Roman" panose="02020603050405020304" pitchFamily="18" charset="0"/>
              </a:rPr>
              <a:t> </a:t>
            </a:r>
            <a:r>
              <a:rPr lang="en-US" altLang="ko-KR" sz="1200" kern="0" dirty="0">
                <a:latin typeface="Times New Roman" panose="02020603050405020304" pitchFamily="18" charset="0"/>
              </a:rPr>
              <a:t>Optical density at 600 nm was measured after 24 h. (B) Wells that did not show growth were inoculated in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-free media, and optical density was measured after an additional 24 h. The MBC was defined as the lowest concentration of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 that resulted in no growth after inoculation in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-free media. </a:t>
            </a:r>
            <a:r>
              <a:rPr lang="en-US" altLang="ko-KR" sz="1200" dirty="0">
                <a:latin typeface="Times New Roman" panose="02020603050405020304" pitchFamily="18" charset="0"/>
                <a:cs typeface="Times New Roman" panose="02020603050405020304" pitchFamily="18" charset="0"/>
              </a:rPr>
              <a:t>Data shown are the mean values ± SD of triplicate samples and are representative of at least three similar independent experiments.</a:t>
            </a:r>
            <a:endParaRPr lang="en-US" altLang="ko-KR" sz="1200" b="1" kern="0" dirty="0">
              <a:latin typeface="Times New Roman" panose="02020603050405020304" pitchFamily="18" charset="0"/>
            </a:endParaRPr>
          </a:p>
        </p:txBody>
      </p:sp>
      <p:graphicFrame>
        <p:nvGraphicFramePr>
          <p:cNvPr id="22" name="차트 21">
            <a:extLst>
              <a:ext uri="{FF2B5EF4-FFF2-40B4-BE49-F238E27FC236}">
                <a16:creationId xmlns:a16="http://schemas.microsoft.com/office/drawing/2014/main" id="{4C0BB281-6798-4A8F-9332-00332AE48F5C}"/>
              </a:ext>
            </a:extLst>
          </p:cNvPr>
          <p:cNvGraphicFramePr>
            <a:graphicFrameLocks/>
          </p:cNvGraphicFramePr>
          <p:nvPr>
            <p:extLst>
              <p:ext uri="{D42A27DB-BD31-4B8C-83A1-F6EECF244321}">
                <p14:modId xmlns:p14="http://schemas.microsoft.com/office/powerpoint/2010/main" val="2795162761"/>
              </p:ext>
            </p:extLst>
          </p:nvPr>
        </p:nvGraphicFramePr>
        <p:xfrm>
          <a:off x="2965960" y="2175971"/>
          <a:ext cx="3060000" cy="1800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4" name="차트 23">
            <a:extLst>
              <a:ext uri="{FF2B5EF4-FFF2-40B4-BE49-F238E27FC236}">
                <a16:creationId xmlns:a16="http://schemas.microsoft.com/office/drawing/2014/main" id="{79A81D1E-80D5-4399-B09F-1DE699CCC264}"/>
              </a:ext>
            </a:extLst>
          </p:cNvPr>
          <p:cNvGraphicFramePr>
            <a:graphicFrameLocks/>
          </p:cNvGraphicFramePr>
          <p:nvPr>
            <p:extLst>
              <p:ext uri="{D42A27DB-BD31-4B8C-83A1-F6EECF244321}">
                <p14:modId xmlns:p14="http://schemas.microsoft.com/office/powerpoint/2010/main" val="178306426"/>
              </p:ext>
            </p:extLst>
          </p:nvPr>
        </p:nvGraphicFramePr>
        <p:xfrm>
          <a:off x="6187316" y="2175971"/>
          <a:ext cx="3060000" cy="1800000"/>
        </p:xfrm>
        <a:graphic>
          <a:graphicData uri="http://schemas.openxmlformats.org/drawingml/2006/chart">
            <c:chart xmlns:c="http://schemas.openxmlformats.org/drawingml/2006/chart" xmlns:r="http://schemas.openxmlformats.org/officeDocument/2006/relationships" r:id="rId3"/>
          </a:graphicData>
        </a:graphic>
      </p:graphicFrame>
      <p:sp>
        <p:nvSpPr>
          <p:cNvPr id="25" name="TextBox 24">
            <a:extLst>
              <a:ext uri="{FF2B5EF4-FFF2-40B4-BE49-F238E27FC236}">
                <a16:creationId xmlns:a16="http://schemas.microsoft.com/office/drawing/2014/main" id="{AEA8697E-FE7F-453C-8B95-330EF008ADEF}"/>
              </a:ext>
            </a:extLst>
          </p:cNvPr>
          <p:cNvSpPr txBox="1"/>
          <p:nvPr/>
        </p:nvSpPr>
        <p:spPr>
          <a:xfrm>
            <a:off x="3291765" y="3928289"/>
            <a:ext cx="2576946" cy="246221"/>
          </a:xfrm>
          <a:prstGeom prst="rect">
            <a:avLst/>
          </a:prstGeom>
          <a:noFill/>
        </p:spPr>
        <p:txBody>
          <a:bodyPr wrap="square" rtlCol="0">
            <a:spAutoFit/>
          </a:bodyPr>
          <a:lstStyle/>
          <a:p>
            <a:pPr algn="ctr"/>
            <a:r>
              <a:rPr lang="en-US" altLang="ko-KR" sz="1000" b="1" dirty="0" err="1">
                <a:latin typeface="Arial" panose="020B0604020202020204" pitchFamily="34" charset="0"/>
                <a:cs typeface="Arial" panose="020B0604020202020204" pitchFamily="34" charset="0"/>
              </a:rPr>
              <a:t>NaP</a:t>
            </a:r>
            <a:r>
              <a:rPr lang="en-US" altLang="ko-KR" sz="1000" b="1" dirty="0">
                <a:latin typeface="Arial" panose="020B0604020202020204" pitchFamily="34" charset="0"/>
                <a:cs typeface="Arial" panose="020B0604020202020204" pitchFamily="34" charset="0"/>
              </a:rPr>
              <a:t> (M)</a:t>
            </a:r>
            <a:endParaRPr lang="ko-KR" altLang="en-US" sz="1000" b="1" dirty="0">
              <a:latin typeface="Arial" panose="020B0604020202020204" pitchFamily="34" charset="0"/>
              <a:cs typeface="Arial" panose="020B0604020202020204" pitchFamily="34" charset="0"/>
            </a:endParaRPr>
          </a:p>
        </p:txBody>
      </p:sp>
      <p:sp>
        <p:nvSpPr>
          <p:cNvPr id="26" name="TextBox 25">
            <a:extLst>
              <a:ext uri="{FF2B5EF4-FFF2-40B4-BE49-F238E27FC236}">
                <a16:creationId xmlns:a16="http://schemas.microsoft.com/office/drawing/2014/main" id="{870581B3-6710-4B25-A331-E43530826FC4}"/>
              </a:ext>
            </a:extLst>
          </p:cNvPr>
          <p:cNvSpPr txBox="1"/>
          <p:nvPr/>
        </p:nvSpPr>
        <p:spPr>
          <a:xfrm>
            <a:off x="6524262" y="3928289"/>
            <a:ext cx="2576946" cy="246221"/>
          </a:xfrm>
          <a:prstGeom prst="rect">
            <a:avLst/>
          </a:prstGeom>
          <a:noFill/>
        </p:spPr>
        <p:txBody>
          <a:bodyPr wrap="square" rtlCol="0">
            <a:spAutoFit/>
          </a:bodyPr>
          <a:lstStyle/>
          <a:p>
            <a:pPr algn="ctr"/>
            <a:r>
              <a:rPr lang="en-US" altLang="ko-KR" sz="1000" b="1" dirty="0" err="1">
                <a:latin typeface="Arial" panose="020B0604020202020204" pitchFamily="34" charset="0"/>
                <a:cs typeface="Arial" panose="020B0604020202020204" pitchFamily="34" charset="0"/>
              </a:rPr>
              <a:t>NaP</a:t>
            </a:r>
            <a:r>
              <a:rPr lang="en-US" altLang="ko-KR" sz="1000" b="1" dirty="0">
                <a:latin typeface="Arial" panose="020B0604020202020204" pitchFamily="34" charset="0"/>
                <a:cs typeface="Arial" panose="020B0604020202020204" pitchFamily="34" charset="0"/>
              </a:rPr>
              <a:t> (M)</a:t>
            </a:r>
            <a:endParaRPr lang="ko-KR" altLang="en-US" sz="1000" b="1"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FC46BBBF-151C-4C10-BABD-91B99E8774B5}"/>
              </a:ext>
            </a:extLst>
          </p:cNvPr>
          <p:cNvSpPr txBox="1"/>
          <p:nvPr/>
        </p:nvSpPr>
        <p:spPr>
          <a:xfrm rot="16200000">
            <a:off x="2228140" y="2860233"/>
            <a:ext cx="1385454"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Growth (OD</a:t>
            </a:r>
            <a:r>
              <a:rPr lang="en-US" altLang="ko-KR" sz="1000" b="1" baseline="-25000" dirty="0">
                <a:latin typeface="Arial" panose="020B0604020202020204" pitchFamily="34" charset="0"/>
                <a:cs typeface="Arial" panose="020B0604020202020204" pitchFamily="34" charset="0"/>
              </a:rPr>
              <a:t>600</a:t>
            </a:r>
            <a:r>
              <a:rPr lang="en-US" altLang="ko-KR" sz="1000" b="1" dirty="0">
                <a:latin typeface="Arial" panose="020B0604020202020204" pitchFamily="34" charset="0"/>
                <a:cs typeface="Arial" panose="020B0604020202020204" pitchFamily="34" charset="0"/>
              </a:rPr>
              <a:t>)</a:t>
            </a:r>
            <a:endParaRPr lang="ko-KR" altLang="en-US" sz="1000" b="1"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D481AC5B-A076-4853-B5D7-D150A3274F55}"/>
              </a:ext>
            </a:extLst>
          </p:cNvPr>
          <p:cNvSpPr txBox="1"/>
          <p:nvPr/>
        </p:nvSpPr>
        <p:spPr>
          <a:xfrm rot="16200000">
            <a:off x="5436132" y="2860232"/>
            <a:ext cx="1385453"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Growth (OD</a:t>
            </a:r>
            <a:r>
              <a:rPr lang="en-US" altLang="ko-KR" sz="1000" b="1" baseline="-25000" dirty="0">
                <a:latin typeface="Arial" panose="020B0604020202020204" pitchFamily="34" charset="0"/>
                <a:cs typeface="Arial" panose="020B0604020202020204" pitchFamily="34" charset="0"/>
              </a:rPr>
              <a:t>600</a:t>
            </a:r>
            <a:r>
              <a:rPr lang="en-US" altLang="ko-KR" sz="1000" b="1" dirty="0">
                <a:latin typeface="Arial" panose="020B0604020202020204" pitchFamily="34" charset="0"/>
                <a:cs typeface="Arial" panose="020B0604020202020204" pitchFamily="34" charset="0"/>
              </a:rPr>
              <a:t>)</a:t>
            </a:r>
            <a:endParaRPr lang="ko-KR" altLang="en-US" sz="10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D373C638-111A-46E0-AEA9-68E788DBF0C0}"/>
              </a:ext>
            </a:extLst>
          </p:cNvPr>
          <p:cNvSpPr txBox="1"/>
          <p:nvPr/>
        </p:nvSpPr>
        <p:spPr>
          <a:xfrm>
            <a:off x="2660456" y="1850132"/>
            <a:ext cx="305504" cy="338554"/>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A</a:t>
            </a:r>
            <a:endParaRPr lang="ko-KR" altLang="en-US" sz="1600" b="1"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BC7505E8-03A9-48A2-9409-A3992D75455C}"/>
              </a:ext>
            </a:extLst>
          </p:cNvPr>
          <p:cNvSpPr txBox="1"/>
          <p:nvPr/>
        </p:nvSpPr>
        <p:spPr>
          <a:xfrm>
            <a:off x="6075229" y="1850132"/>
            <a:ext cx="305504" cy="338554"/>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B</a:t>
            </a:r>
            <a:endParaRPr lang="ko-KR" altLang="en-US" sz="16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791441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92E4AEC-3A57-4807-BE14-B6DECF88F842}"/>
              </a:ext>
            </a:extLst>
          </p:cNvPr>
          <p:cNvSpPr txBox="1"/>
          <p:nvPr/>
        </p:nvSpPr>
        <p:spPr>
          <a:xfrm>
            <a:off x="0" y="-2059"/>
            <a:ext cx="12192000" cy="369332"/>
          </a:xfrm>
          <a:prstGeom prst="rect">
            <a:avLst/>
          </a:prstGeom>
          <a:noFill/>
        </p:spPr>
        <p:txBody>
          <a:bodyPr wrap="square" rtlCol="0">
            <a:spAutoFit/>
          </a:bodyPr>
          <a:lstStyle/>
          <a:p>
            <a:pPr algn="ctr"/>
            <a:r>
              <a:rPr lang="en-US" altLang="ko-KR" b="1" dirty="0">
                <a:latin typeface="Arial" panose="020B0604020202020204" pitchFamily="34" charset="0"/>
                <a:cs typeface="Arial" panose="020B0604020202020204" pitchFamily="34" charset="0"/>
              </a:rPr>
              <a:t>Supplementary</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Figure S2</a:t>
            </a:r>
          </a:p>
        </p:txBody>
      </p:sp>
      <p:grpSp>
        <p:nvGrpSpPr>
          <p:cNvPr id="3" name="그룹 2">
            <a:extLst>
              <a:ext uri="{FF2B5EF4-FFF2-40B4-BE49-F238E27FC236}">
                <a16:creationId xmlns:a16="http://schemas.microsoft.com/office/drawing/2014/main" id="{18AFD376-290C-4CB9-925D-6574A3699756}"/>
              </a:ext>
            </a:extLst>
          </p:cNvPr>
          <p:cNvGrpSpPr/>
          <p:nvPr/>
        </p:nvGrpSpPr>
        <p:grpSpPr>
          <a:xfrm>
            <a:off x="4059877" y="1415539"/>
            <a:ext cx="4072247" cy="3097246"/>
            <a:chOff x="4235372" y="1415539"/>
            <a:chExt cx="4072247" cy="3097246"/>
          </a:xfrm>
        </p:grpSpPr>
        <p:sp>
          <p:nvSpPr>
            <p:cNvPr id="4" name="TextBox 3">
              <a:extLst>
                <a:ext uri="{FF2B5EF4-FFF2-40B4-BE49-F238E27FC236}">
                  <a16:creationId xmlns:a16="http://schemas.microsoft.com/office/drawing/2014/main" id="{29B653AC-E2C0-4049-A419-70A84115743A}"/>
                </a:ext>
              </a:extLst>
            </p:cNvPr>
            <p:cNvSpPr txBox="1"/>
            <p:nvPr/>
          </p:nvSpPr>
          <p:spPr>
            <a:xfrm>
              <a:off x="4235372" y="1415539"/>
              <a:ext cx="2011456" cy="246221"/>
            </a:xfrm>
            <a:prstGeom prst="rect">
              <a:avLst/>
            </a:prstGeom>
            <a:noFill/>
          </p:spPr>
          <p:txBody>
            <a:bodyPr wrap="square" rtlCol="0">
              <a:spAutoFit/>
            </a:bodyPr>
            <a:lstStyle/>
            <a:p>
              <a:pPr algn="ctr"/>
              <a:r>
                <a:rPr lang="en-US" sz="1000" b="1" dirty="0">
                  <a:latin typeface="Arial"/>
                  <a:cs typeface="Arial"/>
                </a:rPr>
                <a:t>NT</a:t>
              </a:r>
            </a:p>
          </p:txBody>
        </p:sp>
        <p:sp>
          <p:nvSpPr>
            <p:cNvPr id="5" name="TextBox 4">
              <a:extLst>
                <a:ext uri="{FF2B5EF4-FFF2-40B4-BE49-F238E27FC236}">
                  <a16:creationId xmlns:a16="http://schemas.microsoft.com/office/drawing/2014/main" id="{8DFBA1CF-7D5A-4F85-84F9-A4E386CE91AC}"/>
                </a:ext>
              </a:extLst>
            </p:cNvPr>
            <p:cNvSpPr txBox="1"/>
            <p:nvPr/>
          </p:nvSpPr>
          <p:spPr>
            <a:xfrm>
              <a:off x="6299316" y="1415539"/>
              <a:ext cx="2008301" cy="246221"/>
            </a:xfrm>
            <a:prstGeom prst="rect">
              <a:avLst/>
            </a:prstGeom>
            <a:noFill/>
          </p:spPr>
          <p:txBody>
            <a:bodyPr wrap="square" rtlCol="0">
              <a:spAutoFit/>
            </a:bodyPr>
            <a:lstStyle/>
            <a:p>
              <a:pPr algn="ctr"/>
              <a:r>
                <a:rPr lang="en-US" sz="1000" b="1" dirty="0">
                  <a:latin typeface="Arial"/>
                  <a:cs typeface="Arial"/>
                </a:rPr>
                <a:t>50 </a:t>
              </a:r>
              <a:r>
                <a:rPr lang="en-US" sz="1000" b="1" dirty="0" err="1">
                  <a:latin typeface="Arial"/>
                  <a:cs typeface="Arial"/>
                </a:rPr>
                <a:t>mM</a:t>
              </a:r>
              <a:r>
                <a:rPr lang="en-US" sz="1000" b="1" dirty="0">
                  <a:latin typeface="Arial"/>
                  <a:cs typeface="Arial"/>
                </a:rPr>
                <a:t> </a:t>
              </a:r>
              <a:r>
                <a:rPr lang="en-US" sz="1000" b="1" dirty="0" err="1">
                  <a:latin typeface="Arial"/>
                  <a:cs typeface="Arial"/>
                </a:rPr>
                <a:t>NaP</a:t>
              </a:r>
              <a:endParaRPr lang="en-US" sz="1000" b="1" dirty="0">
                <a:latin typeface="Arial"/>
                <a:cs typeface="Arial"/>
              </a:endParaRPr>
            </a:p>
          </p:txBody>
        </p:sp>
        <p:grpSp>
          <p:nvGrpSpPr>
            <p:cNvPr id="8" name="그룹 7">
              <a:extLst>
                <a:ext uri="{FF2B5EF4-FFF2-40B4-BE49-F238E27FC236}">
                  <a16:creationId xmlns:a16="http://schemas.microsoft.com/office/drawing/2014/main" id="{E1F823FC-FE27-4F7F-9E2C-A72B68BB9BE8}"/>
                </a:ext>
              </a:extLst>
            </p:cNvPr>
            <p:cNvGrpSpPr/>
            <p:nvPr/>
          </p:nvGrpSpPr>
          <p:grpSpPr>
            <a:xfrm>
              <a:off x="4238529" y="3106008"/>
              <a:ext cx="2008300" cy="1406777"/>
              <a:chOff x="7099998" y="2280884"/>
              <a:chExt cx="1599642" cy="1120520"/>
            </a:xfrm>
          </p:grpSpPr>
          <p:pic>
            <p:nvPicPr>
              <p:cNvPr id="9" name="Picture 3" descr="1_m01.jpg">
                <a:extLst>
                  <a:ext uri="{FF2B5EF4-FFF2-40B4-BE49-F238E27FC236}">
                    <a16:creationId xmlns:a16="http://schemas.microsoft.com/office/drawing/2014/main" id="{6630F663-F772-4F37-A288-8FB95F7B11B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6603"/>
              <a:stretch/>
            </p:blipFill>
            <p:spPr>
              <a:xfrm>
                <a:off x="7099998" y="2280884"/>
                <a:ext cx="1599642" cy="1120520"/>
              </a:xfrm>
              <a:prstGeom prst="rect">
                <a:avLst/>
              </a:prstGeom>
            </p:spPr>
          </p:pic>
          <p:cxnSp>
            <p:nvCxnSpPr>
              <p:cNvPr id="11" name="직선 연결선 10">
                <a:extLst>
                  <a:ext uri="{FF2B5EF4-FFF2-40B4-BE49-F238E27FC236}">
                    <a16:creationId xmlns:a16="http://schemas.microsoft.com/office/drawing/2014/main" id="{392B21B8-11D0-4E97-8162-B5D9B144FEC4}"/>
                  </a:ext>
                </a:extLst>
              </p:cNvPr>
              <p:cNvCxnSpPr/>
              <p:nvPr/>
            </p:nvCxnSpPr>
            <p:spPr>
              <a:xfrm>
                <a:off x="8283575" y="3363308"/>
                <a:ext cx="381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그룹 11">
              <a:extLst>
                <a:ext uri="{FF2B5EF4-FFF2-40B4-BE49-F238E27FC236}">
                  <a16:creationId xmlns:a16="http://schemas.microsoft.com/office/drawing/2014/main" id="{7A671C41-9359-4CB4-9A63-B69CD56A2051}"/>
                </a:ext>
              </a:extLst>
            </p:cNvPr>
            <p:cNvGrpSpPr/>
            <p:nvPr/>
          </p:nvGrpSpPr>
          <p:grpSpPr>
            <a:xfrm>
              <a:off x="6299318" y="3106008"/>
              <a:ext cx="2008300" cy="1406777"/>
              <a:chOff x="8748037" y="2280885"/>
              <a:chExt cx="1599642" cy="1120520"/>
            </a:xfrm>
          </p:grpSpPr>
          <p:pic>
            <p:nvPicPr>
              <p:cNvPr id="13" name="Picture 1" descr="2_m01.jpg">
                <a:extLst>
                  <a:ext uri="{FF2B5EF4-FFF2-40B4-BE49-F238E27FC236}">
                    <a16:creationId xmlns:a16="http://schemas.microsoft.com/office/drawing/2014/main" id="{D5C16902-5F8E-48EF-8465-BC42D40D8C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 b="6602"/>
              <a:stretch/>
            </p:blipFill>
            <p:spPr>
              <a:xfrm>
                <a:off x="8748037" y="2280885"/>
                <a:ext cx="1599642" cy="1120520"/>
              </a:xfrm>
              <a:prstGeom prst="rect">
                <a:avLst/>
              </a:prstGeom>
            </p:spPr>
          </p:pic>
          <p:cxnSp>
            <p:nvCxnSpPr>
              <p:cNvPr id="15" name="직선 연결선 14">
                <a:extLst>
                  <a:ext uri="{FF2B5EF4-FFF2-40B4-BE49-F238E27FC236}">
                    <a16:creationId xmlns:a16="http://schemas.microsoft.com/office/drawing/2014/main" id="{FEBB9EF4-448C-403C-809C-57AB219627B7}"/>
                  </a:ext>
                </a:extLst>
              </p:cNvPr>
              <p:cNvCxnSpPr/>
              <p:nvPr/>
            </p:nvCxnSpPr>
            <p:spPr>
              <a:xfrm>
                <a:off x="9931400" y="3363308"/>
                <a:ext cx="3816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그룹 15">
              <a:extLst>
                <a:ext uri="{FF2B5EF4-FFF2-40B4-BE49-F238E27FC236}">
                  <a16:creationId xmlns:a16="http://schemas.microsoft.com/office/drawing/2014/main" id="{CE831188-6CE6-4F71-9304-2A6032C587CA}"/>
                </a:ext>
              </a:extLst>
            </p:cNvPr>
            <p:cNvGrpSpPr/>
            <p:nvPr/>
          </p:nvGrpSpPr>
          <p:grpSpPr>
            <a:xfrm>
              <a:off x="4239085" y="1668138"/>
              <a:ext cx="2008300" cy="1406779"/>
              <a:chOff x="7100554" y="1090185"/>
              <a:chExt cx="1599642" cy="1120521"/>
            </a:xfrm>
          </p:grpSpPr>
          <p:pic>
            <p:nvPicPr>
              <p:cNvPr id="17" name="Picture 1" descr="1_m03.jpg">
                <a:extLst>
                  <a:ext uri="{FF2B5EF4-FFF2-40B4-BE49-F238E27FC236}">
                    <a16:creationId xmlns:a16="http://schemas.microsoft.com/office/drawing/2014/main" id="{F605A940-28D8-4838-B4D0-EFE1CA63CAB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618" t="45786" r="34514" b="8573"/>
              <a:stretch/>
            </p:blipFill>
            <p:spPr>
              <a:xfrm>
                <a:off x="7100554" y="1090185"/>
                <a:ext cx="1599642" cy="1120521"/>
              </a:xfrm>
              <a:prstGeom prst="rect">
                <a:avLst/>
              </a:prstGeom>
            </p:spPr>
          </p:pic>
          <p:cxnSp>
            <p:nvCxnSpPr>
              <p:cNvPr id="19" name="직선 연결선 18">
                <a:extLst>
                  <a:ext uri="{FF2B5EF4-FFF2-40B4-BE49-F238E27FC236}">
                    <a16:creationId xmlns:a16="http://schemas.microsoft.com/office/drawing/2014/main" id="{59AB153F-02A2-4C9E-8F34-0C9F9630213B}"/>
                  </a:ext>
                </a:extLst>
              </p:cNvPr>
              <p:cNvCxnSpPr/>
              <p:nvPr/>
            </p:nvCxnSpPr>
            <p:spPr>
              <a:xfrm>
                <a:off x="8031163" y="2172848"/>
                <a:ext cx="6372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0" name="그룹 19">
              <a:extLst>
                <a:ext uri="{FF2B5EF4-FFF2-40B4-BE49-F238E27FC236}">
                  <a16:creationId xmlns:a16="http://schemas.microsoft.com/office/drawing/2014/main" id="{16B356E2-7AFA-4CB8-8CD1-2CA850E7EC83}"/>
                </a:ext>
              </a:extLst>
            </p:cNvPr>
            <p:cNvGrpSpPr/>
            <p:nvPr/>
          </p:nvGrpSpPr>
          <p:grpSpPr>
            <a:xfrm>
              <a:off x="6299318" y="1668139"/>
              <a:ext cx="2008301" cy="1406777"/>
              <a:chOff x="8748037" y="1090186"/>
              <a:chExt cx="1599643" cy="1120520"/>
            </a:xfrm>
          </p:grpSpPr>
          <p:pic>
            <p:nvPicPr>
              <p:cNvPr id="21" name="Picture 1" descr="2_m03.jpg">
                <a:extLst>
                  <a:ext uri="{FF2B5EF4-FFF2-40B4-BE49-F238E27FC236}">
                    <a16:creationId xmlns:a16="http://schemas.microsoft.com/office/drawing/2014/main" id="{C33A1CAA-87DA-4C6E-AA25-C92926B26BF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5488" t="44082" r="35475" b="10118"/>
              <a:stretch/>
            </p:blipFill>
            <p:spPr>
              <a:xfrm>
                <a:off x="8748037" y="1090186"/>
                <a:ext cx="1599643" cy="1120520"/>
              </a:xfrm>
              <a:prstGeom prst="rect">
                <a:avLst/>
              </a:prstGeom>
            </p:spPr>
          </p:pic>
          <p:cxnSp>
            <p:nvCxnSpPr>
              <p:cNvPr id="23" name="직선 연결선 22">
                <a:extLst>
                  <a:ext uri="{FF2B5EF4-FFF2-40B4-BE49-F238E27FC236}">
                    <a16:creationId xmlns:a16="http://schemas.microsoft.com/office/drawing/2014/main" id="{3117AAE0-254A-4CE2-88DF-C33373882D87}"/>
                  </a:ext>
                </a:extLst>
              </p:cNvPr>
              <p:cNvCxnSpPr/>
              <p:nvPr/>
            </p:nvCxnSpPr>
            <p:spPr>
              <a:xfrm>
                <a:off x="9678988" y="2171432"/>
                <a:ext cx="6372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6" name="직사각형 5">
            <a:extLst>
              <a:ext uri="{FF2B5EF4-FFF2-40B4-BE49-F238E27FC236}">
                <a16:creationId xmlns:a16="http://schemas.microsoft.com/office/drawing/2014/main" id="{90E2EC89-B59D-4D57-8530-1D538A3EE7E5}"/>
              </a:ext>
            </a:extLst>
          </p:cNvPr>
          <p:cNvSpPr/>
          <p:nvPr/>
        </p:nvSpPr>
        <p:spPr>
          <a:xfrm>
            <a:off x="2856000" y="4682029"/>
            <a:ext cx="6480000" cy="1384995"/>
          </a:xfrm>
          <a:prstGeom prst="rect">
            <a:avLst/>
          </a:prstGeom>
        </p:spPr>
        <p:txBody>
          <a:bodyPr wrap="square">
            <a:spAutoFit/>
          </a:bodyPr>
          <a:lstStyle/>
          <a:p>
            <a:pPr algn="just"/>
            <a:r>
              <a:rPr lang="en-US" altLang="ko-KR" sz="1200" b="1" kern="0" dirty="0">
                <a:latin typeface="Times New Roman" panose="02020603050405020304" pitchFamily="18" charset="0"/>
              </a:rPr>
              <a:t>Supplementary Figure S2.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 does not affect bacterial morphology. One percent of an overnight culture of </a:t>
            </a:r>
            <a:r>
              <a:rPr lang="en-US" altLang="ko-KR" sz="1200" i="1" kern="0" dirty="0">
                <a:latin typeface="Times New Roman" panose="02020603050405020304" pitchFamily="18" charset="0"/>
              </a:rPr>
              <a:t>S. aureus </a:t>
            </a:r>
            <a:r>
              <a:rPr lang="en-US" altLang="ko-KR" sz="1200" kern="0" dirty="0">
                <a:latin typeface="Times New Roman" panose="02020603050405020304" pitchFamily="18" charset="0"/>
              </a:rPr>
              <a:t>was cultured until mid-log phase. The bacterial optical density was set to 0.5. Then, </a:t>
            </a:r>
            <a:r>
              <a:rPr lang="en-US" altLang="ko-KR" sz="1200" i="1" kern="0" dirty="0">
                <a:latin typeface="Times New Roman" panose="02020603050405020304" pitchFamily="18" charset="0"/>
              </a:rPr>
              <a:t>S. aureus </a:t>
            </a:r>
            <a:r>
              <a:rPr lang="en-US" altLang="ko-KR" sz="1200" kern="0" dirty="0">
                <a:latin typeface="Times New Roman" panose="02020603050405020304" pitchFamily="18" charset="0"/>
              </a:rPr>
              <a:t>was grown overnight in the absence (</a:t>
            </a:r>
            <a:r>
              <a:rPr lang="en-US" altLang="ko-KR" sz="1200" i="1" kern="0" dirty="0">
                <a:latin typeface="Times New Roman" panose="02020603050405020304" pitchFamily="18" charset="0"/>
              </a:rPr>
              <a:t>left panels</a:t>
            </a:r>
            <a:r>
              <a:rPr lang="en-US" altLang="ko-KR" sz="1200" kern="0" dirty="0">
                <a:latin typeface="Times New Roman" panose="02020603050405020304" pitchFamily="18" charset="0"/>
              </a:rPr>
              <a:t>) or presence (</a:t>
            </a:r>
            <a:r>
              <a:rPr lang="en-US" altLang="ko-KR" sz="1200" i="1" kern="0" dirty="0">
                <a:latin typeface="Times New Roman" panose="02020603050405020304" pitchFamily="18" charset="0"/>
              </a:rPr>
              <a:t>right panels</a:t>
            </a:r>
            <a:r>
              <a:rPr lang="en-US" altLang="ko-KR" sz="1200" kern="0" dirty="0">
                <a:latin typeface="Times New Roman" panose="02020603050405020304" pitchFamily="18" charset="0"/>
              </a:rPr>
              <a:t>) of 50 mM </a:t>
            </a:r>
            <a:r>
              <a:rPr lang="en-US" altLang="ko-KR" sz="1200" kern="0" dirty="0" err="1">
                <a:latin typeface="Times New Roman" panose="02020603050405020304" pitchFamily="18" charset="0"/>
              </a:rPr>
              <a:t>NaP</a:t>
            </a:r>
            <a:r>
              <a:rPr lang="en-US" altLang="ko-KR" sz="1200" kern="0" dirty="0">
                <a:latin typeface="Times New Roman" panose="02020603050405020304" pitchFamily="18" charset="0"/>
              </a:rPr>
              <a:t>. The samples were fixed with 2% paraformaldehyde and 2% glutaraldehyde solution, dehydrated, sputter coated with platinum and then observed with the scanning electron microscope at 10,000× (</a:t>
            </a:r>
            <a:r>
              <a:rPr lang="en-US" altLang="ko-KR" sz="1200" i="1" kern="0" dirty="0">
                <a:latin typeface="Times New Roman" panose="02020603050405020304" pitchFamily="18" charset="0"/>
              </a:rPr>
              <a:t>upper panels</a:t>
            </a:r>
            <a:r>
              <a:rPr lang="en-US" altLang="ko-KR" sz="1200" kern="0" dirty="0">
                <a:latin typeface="Times New Roman" panose="02020603050405020304" pitchFamily="18" charset="0"/>
              </a:rPr>
              <a:t>) and 30,000× (</a:t>
            </a:r>
            <a:r>
              <a:rPr lang="en-US" altLang="ko-KR" sz="1200" i="1" kern="0" dirty="0">
                <a:latin typeface="Times New Roman" panose="02020603050405020304" pitchFamily="18" charset="0"/>
              </a:rPr>
              <a:t>lower panels</a:t>
            </a:r>
            <a:r>
              <a:rPr lang="en-US" altLang="ko-KR" sz="1200" kern="0" dirty="0">
                <a:latin typeface="Times New Roman" panose="02020603050405020304" pitchFamily="18" charset="0"/>
              </a:rPr>
              <a:t>) magnification. Scale bars indicate 5 </a:t>
            </a:r>
            <a:r>
              <a:rPr lang="en-US" altLang="ko-KR" sz="1200" kern="0" dirty="0" err="1">
                <a:latin typeface="Times New Roman" panose="02020603050405020304" pitchFamily="18" charset="0"/>
              </a:rPr>
              <a:t>μm</a:t>
            </a:r>
            <a:r>
              <a:rPr lang="en-US" altLang="ko-KR" sz="1200" kern="0" dirty="0">
                <a:latin typeface="Times New Roman" panose="02020603050405020304" pitchFamily="18" charset="0"/>
              </a:rPr>
              <a:t> and 1 </a:t>
            </a:r>
            <a:r>
              <a:rPr lang="en-US" altLang="ko-KR" sz="1200" kern="0" dirty="0" err="1">
                <a:latin typeface="Times New Roman" panose="02020603050405020304" pitchFamily="18" charset="0"/>
              </a:rPr>
              <a:t>μm</a:t>
            </a:r>
            <a:r>
              <a:rPr lang="en-US" altLang="ko-KR" sz="1200" kern="0" dirty="0">
                <a:latin typeface="Times New Roman" panose="02020603050405020304" pitchFamily="18" charset="0"/>
              </a:rPr>
              <a:t> for upper and lower panels, respectively.</a:t>
            </a:r>
            <a:endParaRPr lang="ko-KR" altLang="en-US" sz="1200" dirty="0"/>
          </a:p>
        </p:txBody>
      </p:sp>
    </p:spTree>
    <p:extLst>
      <p:ext uri="{BB962C8B-B14F-4D97-AF65-F5344CB8AC3E}">
        <p14:creationId xmlns:p14="http://schemas.microsoft.com/office/powerpoint/2010/main" val="2422375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1B6A1651-88FF-4820-9CAD-237EA3515B24}"/>
              </a:ext>
            </a:extLst>
          </p:cNvPr>
          <p:cNvSpPr txBox="1"/>
          <p:nvPr/>
        </p:nvSpPr>
        <p:spPr>
          <a:xfrm>
            <a:off x="0" y="-2059"/>
            <a:ext cx="12192000" cy="369332"/>
          </a:xfrm>
          <a:prstGeom prst="rect">
            <a:avLst/>
          </a:prstGeom>
          <a:noFill/>
        </p:spPr>
        <p:txBody>
          <a:bodyPr wrap="square" rtlCol="0">
            <a:spAutoFit/>
          </a:bodyPr>
          <a:lstStyle/>
          <a:p>
            <a:pPr algn="ctr"/>
            <a:r>
              <a:rPr lang="en-US" altLang="ko-KR" b="1" dirty="0">
                <a:latin typeface="Arial" panose="020B0604020202020204" pitchFamily="34" charset="0"/>
                <a:cs typeface="Arial" panose="020B0604020202020204" pitchFamily="34" charset="0"/>
              </a:rPr>
              <a:t>Supplementary</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Figure S3</a:t>
            </a:r>
          </a:p>
        </p:txBody>
      </p:sp>
      <p:grpSp>
        <p:nvGrpSpPr>
          <p:cNvPr id="13" name="그룹 12">
            <a:extLst>
              <a:ext uri="{FF2B5EF4-FFF2-40B4-BE49-F238E27FC236}">
                <a16:creationId xmlns:a16="http://schemas.microsoft.com/office/drawing/2014/main" id="{DF33B154-BBB6-4AD7-9AF7-089CB4D11211}"/>
              </a:ext>
            </a:extLst>
          </p:cNvPr>
          <p:cNvGrpSpPr/>
          <p:nvPr/>
        </p:nvGrpSpPr>
        <p:grpSpPr>
          <a:xfrm>
            <a:off x="1606392" y="1465132"/>
            <a:ext cx="8979217" cy="2089977"/>
            <a:chOff x="1814662" y="1465132"/>
            <a:chExt cx="8979217" cy="2089977"/>
          </a:xfrm>
        </p:grpSpPr>
        <p:grpSp>
          <p:nvGrpSpPr>
            <p:cNvPr id="12" name="그룹 11">
              <a:extLst>
                <a:ext uri="{FF2B5EF4-FFF2-40B4-BE49-F238E27FC236}">
                  <a16:creationId xmlns:a16="http://schemas.microsoft.com/office/drawing/2014/main" id="{7044279D-6374-419A-933E-55F88CF11F83}"/>
                </a:ext>
              </a:extLst>
            </p:cNvPr>
            <p:cNvGrpSpPr/>
            <p:nvPr/>
          </p:nvGrpSpPr>
          <p:grpSpPr>
            <a:xfrm>
              <a:off x="1814662" y="1467986"/>
              <a:ext cx="3070954" cy="2087123"/>
              <a:chOff x="4405520" y="650518"/>
              <a:chExt cx="3070954" cy="2087123"/>
            </a:xfrm>
          </p:grpSpPr>
          <p:sp>
            <p:nvSpPr>
              <p:cNvPr id="56" name="TextBox 55">
                <a:extLst>
                  <a:ext uri="{FF2B5EF4-FFF2-40B4-BE49-F238E27FC236}">
                    <a16:creationId xmlns:a16="http://schemas.microsoft.com/office/drawing/2014/main" id="{4E314B66-9C8B-4A02-AAF6-9999B32C7F61}"/>
                  </a:ext>
                </a:extLst>
              </p:cNvPr>
              <p:cNvSpPr txBox="1"/>
              <p:nvPr/>
            </p:nvSpPr>
            <p:spPr>
              <a:xfrm>
                <a:off x="4405520" y="690338"/>
                <a:ext cx="305504" cy="338554"/>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A</a:t>
                </a:r>
                <a:endParaRPr lang="ko-KR" altLang="en-US" sz="1600" b="1" dirty="0">
                  <a:latin typeface="Arial" panose="020B0604020202020204" pitchFamily="34" charset="0"/>
                  <a:cs typeface="Arial" panose="020B0604020202020204" pitchFamily="34" charset="0"/>
                </a:endParaRPr>
              </a:p>
            </p:txBody>
          </p:sp>
          <p:graphicFrame>
            <p:nvGraphicFramePr>
              <p:cNvPr id="59" name="차트 58">
                <a:extLst>
                  <a:ext uri="{FF2B5EF4-FFF2-40B4-BE49-F238E27FC236}">
                    <a16:creationId xmlns:a16="http://schemas.microsoft.com/office/drawing/2014/main" id="{92B6DAB2-2944-4CE4-8E77-FA7B4CBB1168}"/>
                  </a:ext>
                </a:extLst>
              </p:cNvPr>
              <p:cNvGraphicFramePr>
                <a:graphicFrameLocks/>
              </p:cNvGraphicFramePr>
              <p:nvPr>
                <p:extLst>
                  <p:ext uri="{D42A27DB-BD31-4B8C-83A1-F6EECF244321}">
                    <p14:modId xmlns:p14="http://schemas.microsoft.com/office/powerpoint/2010/main" val="622398062"/>
                  </p:ext>
                </p:extLst>
              </p:nvPr>
            </p:nvGraphicFramePr>
            <p:xfrm>
              <a:off x="4668474" y="650518"/>
              <a:ext cx="2808000" cy="1944000"/>
            </p:xfrm>
            <a:graphic>
              <a:graphicData uri="http://schemas.openxmlformats.org/drawingml/2006/chart">
                <c:chart xmlns:c="http://schemas.openxmlformats.org/drawingml/2006/chart" xmlns:r="http://schemas.openxmlformats.org/officeDocument/2006/relationships" r:id="rId2"/>
              </a:graphicData>
            </a:graphic>
          </p:graphicFrame>
          <p:sp>
            <p:nvSpPr>
              <p:cNvPr id="60" name="TextBox 59">
                <a:extLst>
                  <a:ext uri="{FF2B5EF4-FFF2-40B4-BE49-F238E27FC236}">
                    <a16:creationId xmlns:a16="http://schemas.microsoft.com/office/drawing/2014/main" id="{4BFAB66B-F6DD-4E83-B557-4BD5B8E429D8}"/>
                  </a:ext>
                </a:extLst>
              </p:cNvPr>
              <p:cNvSpPr txBox="1"/>
              <p:nvPr/>
            </p:nvSpPr>
            <p:spPr>
              <a:xfrm rot="10800000">
                <a:off x="4476253" y="814303"/>
                <a:ext cx="338554" cy="1430346"/>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Growth (OD</a:t>
                </a:r>
                <a:r>
                  <a:rPr lang="en-US" altLang="ko-KR" sz="1000" b="1" baseline="-25000" dirty="0">
                    <a:latin typeface="Arial" pitchFamily="34" charset="0"/>
                    <a:cs typeface="Arial" pitchFamily="34" charset="0"/>
                  </a:rPr>
                  <a:t>600</a:t>
                </a:r>
                <a:r>
                  <a:rPr lang="en-US" altLang="ko-KR" sz="1000" b="1" dirty="0">
                    <a:latin typeface="Arial" pitchFamily="34" charset="0"/>
                    <a:cs typeface="Arial" pitchFamily="34" charset="0"/>
                  </a:rPr>
                  <a:t>)</a:t>
                </a:r>
                <a:endParaRPr lang="ko-KR" altLang="en-US" sz="1000" b="1" dirty="0">
                  <a:latin typeface="Arial" pitchFamily="34" charset="0"/>
                  <a:cs typeface="Arial" pitchFamily="34" charset="0"/>
                </a:endParaRPr>
              </a:p>
            </p:txBody>
          </p:sp>
          <p:sp>
            <p:nvSpPr>
              <p:cNvPr id="70" name="TextBox 69">
                <a:extLst>
                  <a:ext uri="{FF2B5EF4-FFF2-40B4-BE49-F238E27FC236}">
                    <a16:creationId xmlns:a16="http://schemas.microsoft.com/office/drawing/2014/main" id="{C9AF401D-9B63-4BFA-9BFB-FE30AC2088CD}"/>
                  </a:ext>
                </a:extLst>
              </p:cNvPr>
              <p:cNvSpPr txBox="1"/>
              <p:nvPr/>
            </p:nvSpPr>
            <p:spPr>
              <a:xfrm rot="16200000">
                <a:off x="5995600" y="1461419"/>
                <a:ext cx="338554" cy="2213890"/>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Time (h)</a:t>
                </a:r>
                <a:endParaRPr lang="ko-KR" altLang="en-US" sz="1000" b="1" dirty="0">
                  <a:latin typeface="Arial" pitchFamily="34" charset="0"/>
                  <a:cs typeface="Arial" pitchFamily="34" charset="0"/>
                </a:endParaRPr>
              </a:p>
            </p:txBody>
          </p:sp>
          <p:sp>
            <p:nvSpPr>
              <p:cNvPr id="74" name="TextBox 73">
                <a:extLst>
                  <a:ext uri="{FF2B5EF4-FFF2-40B4-BE49-F238E27FC236}">
                    <a16:creationId xmlns:a16="http://schemas.microsoft.com/office/drawing/2014/main" id="{6C62449C-829F-401F-9149-FD9471193E4F}"/>
                  </a:ext>
                </a:extLst>
              </p:cNvPr>
              <p:cNvSpPr txBox="1"/>
              <p:nvPr/>
            </p:nvSpPr>
            <p:spPr>
              <a:xfrm>
                <a:off x="5156754" y="720961"/>
                <a:ext cx="680007" cy="246221"/>
              </a:xfrm>
              <a:prstGeom prst="rect">
                <a:avLst/>
              </a:prstGeom>
              <a:noFill/>
            </p:spPr>
            <p:txBody>
              <a:bodyPr wrap="square" rtlCol="0">
                <a:spAutoFit/>
              </a:bodyPr>
              <a:lstStyle/>
              <a:p>
                <a:r>
                  <a:rPr lang="en-US" altLang="ko-KR" sz="1000" b="1" dirty="0" err="1">
                    <a:latin typeface="Arial" panose="020B0604020202020204" pitchFamily="34" charset="0"/>
                    <a:cs typeface="Arial" panose="020B0604020202020204" pitchFamily="34" charset="0"/>
                  </a:rPr>
                  <a:t>NaA</a:t>
                </a:r>
                <a:endParaRPr lang="ko-KR" altLang="en-US" sz="1000" b="1" dirty="0">
                  <a:latin typeface="Arial" panose="020B0604020202020204" pitchFamily="34" charset="0"/>
                  <a:cs typeface="Arial" panose="020B0604020202020204" pitchFamily="34" charset="0"/>
                </a:endParaRPr>
              </a:p>
            </p:txBody>
          </p:sp>
        </p:grpSp>
        <p:grpSp>
          <p:nvGrpSpPr>
            <p:cNvPr id="11" name="그룹 10">
              <a:extLst>
                <a:ext uri="{FF2B5EF4-FFF2-40B4-BE49-F238E27FC236}">
                  <a16:creationId xmlns:a16="http://schemas.microsoft.com/office/drawing/2014/main" id="{227A6D58-45F1-4B63-9ADD-F5F81B9E3565}"/>
                </a:ext>
              </a:extLst>
            </p:cNvPr>
            <p:cNvGrpSpPr/>
            <p:nvPr/>
          </p:nvGrpSpPr>
          <p:grpSpPr>
            <a:xfrm>
              <a:off x="4763190" y="1465132"/>
              <a:ext cx="3070954" cy="2089977"/>
              <a:chOff x="4405520" y="2620832"/>
              <a:chExt cx="3070954" cy="2089977"/>
            </a:xfrm>
          </p:grpSpPr>
          <p:sp>
            <p:nvSpPr>
              <p:cNvPr id="57" name="TextBox 56">
                <a:extLst>
                  <a:ext uri="{FF2B5EF4-FFF2-40B4-BE49-F238E27FC236}">
                    <a16:creationId xmlns:a16="http://schemas.microsoft.com/office/drawing/2014/main" id="{321BBC7C-199A-401E-B9AF-714EA236D510}"/>
                  </a:ext>
                </a:extLst>
              </p:cNvPr>
              <p:cNvSpPr txBox="1"/>
              <p:nvPr/>
            </p:nvSpPr>
            <p:spPr>
              <a:xfrm>
                <a:off x="4405520" y="2663506"/>
                <a:ext cx="305504" cy="338554"/>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B</a:t>
                </a:r>
                <a:endParaRPr lang="ko-KR" altLang="en-US" sz="1600" b="1" dirty="0">
                  <a:latin typeface="Arial" panose="020B0604020202020204" pitchFamily="34" charset="0"/>
                  <a:cs typeface="Arial" panose="020B0604020202020204" pitchFamily="34" charset="0"/>
                </a:endParaRPr>
              </a:p>
            </p:txBody>
          </p:sp>
          <p:graphicFrame>
            <p:nvGraphicFramePr>
              <p:cNvPr id="75" name="차트 74">
                <a:extLst>
                  <a:ext uri="{FF2B5EF4-FFF2-40B4-BE49-F238E27FC236}">
                    <a16:creationId xmlns:a16="http://schemas.microsoft.com/office/drawing/2014/main" id="{A859D6AA-8F41-4402-92DC-EAC954DC3940}"/>
                  </a:ext>
                </a:extLst>
              </p:cNvPr>
              <p:cNvGraphicFramePr>
                <a:graphicFrameLocks/>
              </p:cNvGraphicFramePr>
              <p:nvPr>
                <p:extLst>
                  <p:ext uri="{D42A27DB-BD31-4B8C-83A1-F6EECF244321}">
                    <p14:modId xmlns:p14="http://schemas.microsoft.com/office/powerpoint/2010/main" val="2334809478"/>
                  </p:ext>
                </p:extLst>
              </p:nvPr>
            </p:nvGraphicFramePr>
            <p:xfrm>
              <a:off x="4668474" y="2620832"/>
              <a:ext cx="2808000" cy="1944000"/>
            </p:xfrm>
            <a:graphic>
              <a:graphicData uri="http://schemas.openxmlformats.org/drawingml/2006/chart">
                <c:chart xmlns:c="http://schemas.openxmlformats.org/drawingml/2006/chart" xmlns:r="http://schemas.openxmlformats.org/officeDocument/2006/relationships" r:id="rId3"/>
              </a:graphicData>
            </a:graphic>
          </p:graphicFrame>
          <p:sp>
            <p:nvSpPr>
              <p:cNvPr id="76" name="TextBox 75">
                <a:extLst>
                  <a:ext uri="{FF2B5EF4-FFF2-40B4-BE49-F238E27FC236}">
                    <a16:creationId xmlns:a16="http://schemas.microsoft.com/office/drawing/2014/main" id="{0F65C3B7-3B35-42F0-92AB-A31E0767F7A1}"/>
                  </a:ext>
                </a:extLst>
              </p:cNvPr>
              <p:cNvSpPr txBox="1"/>
              <p:nvPr/>
            </p:nvSpPr>
            <p:spPr>
              <a:xfrm rot="10800000">
                <a:off x="4476253" y="2787472"/>
                <a:ext cx="338554" cy="1430347"/>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Growth (OD</a:t>
                </a:r>
                <a:r>
                  <a:rPr lang="en-US" altLang="ko-KR" sz="1000" b="1" baseline="-25000" dirty="0">
                    <a:latin typeface="Arial" pitchFamily="34" charset="0"/>
                    <a:cs typeface="Arial" pitchFamily="34" charset="0"/>
                  </a:rPr>
                  <a:t>600</a:t>
                </a:r>
                <a:r>
                  <a:rPr lang="en-US" altLang="ko-KR" sz="1000" b="1" dirty="0">
                    <a:latin typeface="Arial" pitchFamily="34" charset="0"/>
                    <a:cs typeface="Arial" pitchFamily="34" charset="0"/>
                  </a:rPr>
                  <a:t>)</a:t>
                </a:r>
                <a:endParaRPr lang="ko-KR" altLang="en-US" sz="1000" b="1" dirty="0">
                  <a:latin typeface="Arial" pitchFamily="34" charset="0"/>
                  <a:cs typeface="Arial" pitchFamily="34" charset="0"/>
                </a:endParaRPr>
              </a:p>
            </p:txBody>
          </p:sp>
          <p:sp>
            <p:nvSpPr>
              <p:cNvPr id="77" name="TextBox 76">
                <a:extLst>
                  <a:ext uri="{FF2B5EF4-FFF2-40B4-BE49-F238E27FC236}">
                    <a16:creationId xmlns:a16="http://schemas.microsoft.com/office/drawing/2014/main" id="{812B6888-DB5C-4DA9-9F8D-D666C47B99E6}"/>
                  </a:ext>
                </a:extLst>
              </p:cNvPr>
              <p:cNvSpPr txBox="1"/>
              <p:nvPr/>
            </p:nvSpPr>
            <p:spPr>
              <a:xfrm rot="16200000">
                <a:off x="6000882" y="3434587"/>
                <a:ext cx="338554" cy="2213889"/>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Time (h)</a:t>
                </a:r>
                <a:endParaRPr lang="ko-KR" altLang="en-US" sz="1000" b="1" dirty="0">
                  <a:latin typeface="Arial" pitchFamily="34" charset="0"/>
                  <a:cs typeface="Arial" pitchFamily="34" charset="0"/>
                </a:endParaRPr>
              </a:p>
            </p:txBody>
          </p:sp>
          <p:sp>
            <p:nvSpPr>
              <p:cNvPr id="78" name="TextBox 77">
                <a:extLst>
                  <a:ext uri="{FF2B5EF4-FFF2-40B4-BE49-F238E27FC236}">
                    <a16:creationId xmlns:a16="http://schemas.microsoft.com/office/drawing/2014/main" id="{A37408DA-C10A-4738-B4D8-F5181C2567EB}"/>
                  </a:ext>
                </a:extLst>
              </p:cNvPr>
              <p:cNvSpPr txBox="1"/>
              <p:nvPr/>
            </p:nvSpPr>
            <p:spPr>
              <a:xfrm>
                <a:off x="5158114" y="2694128"/>
                <a:ext cx="680007" cy="246221"/>
              </a:xfrm>
              <a:prstGeom prst="rect">
                <a:avLst/>
              </a:prstGeom>
              <a:noFill/>
            </p:spPr>
            <p:txBody>
              <a:bodyPr wrap="square" rtlCol="0">
                <a:spAutoFit/>
              </a:bodyPr>
              <a:lstStyle/>
              <a:p>
                <a:r>
                  <a:rPr lang="en-US" altLang="ko-KR" sz="1000" b="1" dirty="0" err="1">
                    <a:latin typeface="Arial" panose="020B0604020202020204" pitchFamily="34" charset="0"/>
                    <a:cs typeface="Arial" panose="020B0604020202020204" pitchFamily="34" charset="0"/>
                  </a:rPr>
                  <a:t>NaP</a:t>
                </a:r>
                <a:endParaRPr lang="ko-KR" altLang="en-US" sz="1000" b="1" dirty="0">
                  <a:latin typeface="Arial" panose="020B0604020202020204" pitchFamily="34" charset="0"/>
                  <a:cs typeface="Arial" panose="020B0604020202020204" pitchFamily="34" charset="0"/>
                </a:endParaRPr>
              </a:p>
            </p:txBody>
          </p:sp>
        </p:grpSp>
        <p:grpSp>
          <p:nvGrpSpPr>
            <p:cNvPr id="10" name="그룹 9">
              <a:extLst>
                <a:ext uri="{FF2B5EF4-FFF2-40B4-BE49-F238E27FC236}">
                  <a16:creationId xmlns:a16="http://schemas.microsoft.com/office/drawing/2014/main" id="{1D4A34E3-F4DA-4806-AF97-E3C3E8434953}"/>
                </a:ext>
              </a:extLst>
            </p:cNvPr>
            <p:cNvGrpSpPr/>
            <p:nvPr/>
          </p:nvGrpSpPr>
          <p:grpSpPr>
            <a:xfrm>
              <a:off x="7721489" y="1465132"/>
              <a:ext cx="3072390" cy="2085332"/>
              <a:chOff x="4405908" y="4770359"/>
              <a:chExt cx="3072390" cy="2085332"/>
            </a:xfrm>
          </p:grpSpPr>
          <p:sp>
            <p:nvSpPr>
              <p:cNvPr id="58" name="TextBox 57">
                <a:extLst>
                  <a:ext uri="{FF2B5EF4-FFF2-40B4-BE49-F238E27FC236}">
                    <a16:creationId xmlns:a16="http://schemas.microsoft.com/office/drawing/2014/main" id="{9D5AA115-80BF-45EF-919F-B8B8FFCADC65}"/>
                  </a:ext>
                </a:extLst>
              </p:cNvPr>
              <p:cNvSpPr txBox="1"/>
              <p:nvPr/>
            </p:nvSpPr>
            <p:spPr>
              <a:xfrm>
                <a:off x="4405908" y="4808389"/>
                <a:ext cx="305504" cy="338554"/>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C</a:t>
                </a:r>
                <a:endParaRPr lang="ko-KR" altLang="en-US" sz="1600" b="1" dirty="0">
                  <a:latin typeface="Arial" panose="020B0604020202020204" pitchFamily="34" charset="0"/>
                  <a:cs typeface="Arial" panose="020B0604020202020204" pitchFamily="34" charset="0"/>
                </a:endParaRPr>
              </a:p>
            </p:txBody>
          </p:sp>
          <p:graphicFrame>
            <p:nvGraphicFramePr>
              <p:cNvPr id="79" name="차트 78">
                <a:extLst>
                  <a:ext uri="{FF2B5EF4-FFF2-40B4-BE49-F238E27FC236}">
                    <a16:creationId xmlns:a16="http://schemas.microsoft.com/office/drawing/2014/main" id="{41BB0791-E80F-4967-AE04-47F9CC9A7CCB}"/>
                  </a:ext>
                </a:extLst>
              </p:cNvPr>
              <p:cNvGraphicFramePr>
                <a:graphicFrameLocks/>
              </p:cNvGraphicFramePr>
              <p:nvPr>
                <p:extLst>
                  <p:ext uri="{D42A27DB-BD31-4B8C-83A1-F6EECF244321}">
                    <p14:modId xmlns:p14="http://schemas.microsoft.com/office/powerpoint/2010/main" val="2201536246"/>
                  </p:ext>
                </p:extLst>
              </p:nvPr>
            </p:nvGraphicFramePr>
            <p:xfrm>
              <a:off x="4670298" y="4770359"/>
              <a:ext cx="2808000" cy="1944000"/>
            </p:xfrm>
            <a:graphic>
              <a:graphicData uri="http://schemas.openxmlformats.org/drawingml/2006/chart">
                <c:chart xmlns:c="http://schemas.openxmlformats.org/drawingml/2006/chart" xmlns:r="http://schemas.openxmlformats.org/officeDocument/2006/relationships" r:id="rId4"/>
              </a:graphicData>
            </a:graphic>
          </p:graphicFrame>
          <p:sp>
            <p:nvSpPr>
              <p:cNvPr id="80" name="TextBox 79">
                <a:extLst>
                  <a:ext uri="{FF2B5EF4-FFF2-40B4-BE49-F238E27FC236}">
                    <a16:creationId xmlns:a16="http://schemas.microsoft.com/office/drawing/2014/main" id="{EEA2B2EF-2B66-4E09-AB8B-2551C972355C}"/>
                  </a:ext>
                </a:extLst>
              </p:cNvPr>
              <p:cNvSpPr txBox="1"/>
              <p:nvPr/>
            </p:nvSpPr>
            <p:spPr>
              <a:xfrm rot="10800000">
                <a:off x="4476253" y="4932354"/>
                <a:ext cx="338554" cy="1430346"/>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Growth (OD</a:t>
                </a:r>
                <a:r>
                  <a:rPr lang="en-US" altLang="ko-KR" sz="1000" b="1" baseline="-25000" dirty="0">
                    <a:latin typeface="Arial" pitchFamily="34" charset="0"/>
                    <a:cs typeface="Arial" pitchFamily="34" charset="0"/>
                  </a:rPr>
                  <a:t>600</a:t>
                </a:r>
                <a:r>
                  <a:rPr lang="en-US" altLang="ko-KR" sz="1000" b="1" dirty="0">
                    <a:latin typeface="Arial" pitchFamily="34" charset="0"/>
                    <a:cs typeface="Arial" pitchFamily="34" charset="0"/>
                  </a:rPr>
                  <a:t>)</a:t>
                </a:r>
                <a:endParaRPr lang="ko-KR" altLang="en-US" sz="1000" b="1" dirty="0">
                  <a:latin typeface="Arial" pitchFamily="34" charset="0"/>
                  <a:cs typeface="Arial" pitchFamily="34" charset="0"/>
                </a:endParaRPr>
              </a:p>
            </p:txBody>
          </p:sp>
          <p:sp>
            <p:nvSpPr>
              <p:cNvPr id="81" name="TextBox 80">
                <a:extLst>
                  <a:ext uri="{FF2B5EF4-FFF2-40B4-BE49-F238E27FC236}">
                    <a16:creationId xmlns:a16="http://schemas.microsoft.com/office/drawing/2014/main" id="{99A1253D-734B-4121-8D35-E02A0AE4EAA4}"/>
                  </a:ext>
                </a:extLst>
              </p:cNvPr>
              <p:cNvSpPr txBox="1"/>
              <p:nvPr/>
            </p:nvSpPr>
            <p:spPr>
              <a:xfrm rot="16200000">
                <a:off x="6000883" y="5579469"/>
                <a:ext cx="338554" cy="2213890"/>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Time (h)</a:t>
                </a:r>
                <a:endParaRPr lang="ko-KR" altLang="en-US" sz="1000" b="1" dirty="0">
                  <a:latin typeface="Arial" pitchFamily="34" charset="0"/>
                  <a:cs typeface="Arial" pitchFamily="34" charset="0"/>
                </a:endParaRPr>
              </a:p>
            </p:txBody>
          </p:sp>
          <p:sp>
            <p:nvSpPr>
              <p:cNvPr id="82" name="TextBox 81">
                <a:extLst>
                  <a:ext uri="{FF2B5EF4-FFF2-40B4-BE49-F238E27FC236}">
                    <a16:creationId xmlns:a16="http://schemas.microsoft.com/office/drawing/2014/main" id="{D03AFB47-9F96-4A6C-89FF-CE73A2D7D67D}"/>
                  </a:ext>
                </a:extLst>
              </p:cNvPr>
              <p:cNvSpPr txBox="1"/>
              <p:nvPr/>
            </p:nvSpPr>
            <p:spPr>
              <a:xfrm>
                <a:off x="5203803" y="4864232"/>
                <a:ext cx="680007" cy="246221"/>
              </a:xfrm>
              <a:prstGeom prst="rect">
                <a:avLst/>
              </a:prstGeom>
              <a:noFill/>
            </p:spPr>
            <p:txBody>
              <a:bodyPr wrap="square" rtlCol="0">
                <a:spAutoFit/>
              </a:bodyPr>
              <a:lstStyle/>
              <a:p>
                <a:r>
                  <a:rPr lang="en-US" altLang="ko-KR" sz="1000" b="1" dirty="0" err="1">
                    <a:latin typeface="Arial" panose="020B0604020202020204" pitchFamily="34" charset="0"/>
                    <a:cs typeface="Arial" panose="020B0604020202020204" pitchFamily="34" charset="0"/>
                  </a:rPr>
                  <a:t>NaB</a:t>
                </a:r>
                <a:endParaRPr lang="ko-KR" altLang="en-US" sz="1000" b="1" dirty="0">
                  <a:latin typeface="Arial" panose="020B0604020202020204" pitchFamily="34" charset="0"/>
                  <a:cs typeface="Arial" panose="020B0604020202020204" pitchFamily="34" charset="0"/>
                </a:endParaRPr>
              </a:p>
            </p:txBody>
          </p:sp>
        </p:grpSp>
      </p:grpSp>
      <p:grpSp>
        <p:nvGrpSpPr>
          <p:cNvPr id="137" name="그룹 136">
            <a:extLst>
              <a:ext uri="{FF2B5EF4-FFF2-40B4-BE49-F238E27FC236}">
                <a16:creationId xmlns:a16="http://schemas.microsoft.com/office/drawing/2014/main" id="{19356094-CAA4-4E18-8253-C1B2B2CBFBD9}"/>
              </a:ext>
            </a:extLst>
          </p:cNvPr>
          <p:cNvGrpSpPr/>
          <p:nvPr/>
        </p:nvGrpSpPr>
        <p:grpSpPr>
          <a:xfrm>
            <a:off x="2459453" y="938974"/>
            <a:ext cx="7273093" cy="246221"/>
            <a:chOff x="2459454" y="459936"/>
            <a:chExt cx="7273093" cy="246221"/>
          </a:xfrm>
        </p:grpSpPr>
        <p:sp>
          <p:nvSpPr>
            <p:cNvPr id="138" name="TextBox 137">
              <a:extLst>
                <a:ext uri="{FF2B5EF4-FFF2-40B4-BE49-F238E27FC236}">
                  <a16:creationId xmlns:a16="http://schemas.microsoft.com/office/drawing/2014/main" id="{8B60F8F5-732A-4AF4-BA0E-37654477ED74}"/>
                </a:ext>
              </a:extLst>
            </p:cNvPr>
            <p:cNvSpPr txBox="1"/>
            <p:nvPr/>
          </p:nvSpPr>
          <p:spPr>
            <a:xfrm>
              <a:off x="2459454" y="459936"/>
              <a:ext cx="966192"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NT</a:t>
              </a:r>
              <a:endParaRPr lang="ko-KR" altLang="en-US" sz="1000" b="1" dirty="0">
                <a:latin typeface="Arial" panose="020B0604020202020204" pitchFamily="34" charset="0"/>
                <a:cs typeface="Arial" panose="020B0604020202020204" pitchFamily="34" charset="0"/>
              </a:endParaRPr>
            </a:p>
          </p:txBody>
        </p:sp>
        <p:grpSp>
          <p:nvGrpSpPr>
            <p:cNvPr id="139" name="그룹 138">
              <a:extLst>
                <a:ext uri="{FF2B5EF4-FFF2-40B4-BE49-F238E27FC236}">
                  <a16:creationId xmlns:a16="http://schemas.microsoft.com/office/drawing/2014/main" id="{72439A4F-8FF5-4690-A78A-FFB115148167}"/>
                </a:ext>
              </a:extLst>
            </p:cNvPr>
            <p:cNvGrpSpPr/>
            <p:nvPr/>
          </p:nvGrpSpPr>
          <p:grpSpPr>
            <a:xfrm>
              <a:off x="2472245" y="538046"/>
              <a:ext cx="251999" cy="90000"/>
              <a:chOff x="2376345" y="4743450"/>
              <a:chExt cx="206567" cy="90000"/>
            </a:xfrm>
          </p:grpSpPr>
          <p:cxnSp>
            <p:nvCxnSpPr>
              <p:cNvPr id="164" name="직선 연결선 163">
                <a:extLst>
                  <a:ext uri="{FF2B5EF4-FFF2-40B4-BE49-F238E27FC236}">
                    <a16:creationId xmlns:a16="http://schemas.microsoft.com/office/drawing/2014/main" id="{2A632E53-E9A5-43EC-A16A-77EC635AD1BC}"/>
                  </a:ext>
                </a:extLst>
              </p:cNvPr>
              <p:cNvCxnSpPr/>
              <p:nvPr/>
            </p:nvCxnSpPr>
            <p:spPr>
              <a:xfrm>
                <a:off x="2376345" y="4788450"/>
                <a:ext cx="206567"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타원 164">
                <a:extLst>
                  <a:ext uri="{FF2B5EF4-FFF2-40B4-BE49-F238E27FC236}">
                    <a16:creationId xmlns:a16="http://schemas.microsoft.com/office/drawing/2014/main" id="{CBC8AC7E-D9EB-4D45-92B4-D5BC4C7E3928}"/>
                  </a:ext>
                </a:extLst>
              </p:cNvPr>
              <p:cNvSpPr/>
              <p:nvPr/>
            </p:nvSpPr>
            <p:spPr>
              <a:xfrm>
                <a:off x="2442743" y="4743450"/>
                <a:ext cx="73774" cy="900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grpSp>
          <p:nvGrpSpPr>
            <p:cNvPr id="140" name="그룹 139">
              <a:extLst>
                <a:ext uri="{FF2B5EF4-FFF2-40B4-BE49-F238E27FC236}">
                  <a16:creationId xmlns:a16="http://schemas.microsoft.com/office/drawing/2014/main" id="{F442C3BB-C28C-44ED-A200-655376140E69}"/>
                </a:ext>
              </a:extLst>
            </p:cNvPr>
            <p:cNvGrpSpPr/>
            <p:nvPr/>
          </p:nvGrpSpPr>
          <p:grpSpPr>
            <a:xfrm>
              <a:off x="3217431" y="538046"/>
              <a:ext cx="252000" cy="90000"/>
              <a:chOff x="2089605" y="4591050"/>
              <a:chExt cx="252000" cy="90000"/>
            </a:xfrm>
          </p:grpSpPr>
          <p:cxnSp>
            <p:nvCxnSpPr>
              <p:cNvPr id="162" name="직선 연결선 161">
                <a:extLst>
                  <a:ext uri="{FF2B5EF4-FFF2-40B4-BE49-F238E27FC236}">
                    <a16:creationId xmlns:a16="http://schemas.microsoft.com/office/drawing/2014/main" id="{443BBC66-A487-40A5-9F02-09AA35179A09}"/>
                  </a:ext>
                </a:extLst>
              </p:cNvPr>
              <p:cNvCxnSpPr/>
              <p:nvPr/>
            </p:nvCxnSpPr>
            <p:spPr>
              <a:xfrm>
                <a:off x="2089605" y="4636050"/>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직사각형 162">
                <a:extLst>
                  <a:ext uri="{FF2B5EF4-FFF2-40B4-BE49-F238E27FC236}">
                    <a16:creationId xmlns:a16="http://schemas.microsoft.com/office/drawing/2014/main" id="{0938A81F-0681-4DF4-A6FA-FBE9320B57E7}"/>
                  </a:ext>
                </a:extLst>
              </p:cNvPr>
              <p:cNvSpPr/>
              <p:nvPr/>
            </p:nvSpPr>
            <p:spPr>
              <a:xfrm>
                <a:off x="2170605" y="4591050"/>
                <a:ext cx="90000" cy="90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sp>
          <p:nvSpPr>
            <p:cNvPr id="141" name="TextBox 140">
              <a:extLst>
                <a:ext uri="{FF2B5EF4-FFF2-40B4-BE49-F238E27FC236}">
                  <a16:creationId xmlns:a16="http://schemas.microsoft.com/office/drawing/2014/main" id="{92CEB6A0-CA3C-4712-A8EE-F7C86F5D5ADB}"/>
                </a:ext>
              </a:extLst>
            </p:cNvPr>
            <p:cNvSpPr txBox="1"/>
            <p:nvPr/>
          </p:nvSpPr>
          <p:spPr>
            <a:xfrm>
              <a:off x="3455143"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1.56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nvGrpSpPr>
            <p:cNvPr id="142" name="그룹 141">
              <a:extLst>
                <a:ext uri="{FF2B5EF4-FFF2-40B4-BE49-F238E27FC236}">
                  <a16:creationId xmlns:a16="http://schemas.microsoft.com/office/drawing/2014/main" id="{A502DE20-B4F3-47A4-8333-3BF249FCE57C}"/>
                </a:ext>
              </a:extLst>
            </p:cNvPr>
            <p:cNvGrpSpPr/>
            <p:nvPr/>
          </p:nvGrpSpPr>
          <p:grpSpPr>
            <a:xfrm>
              <a:off x="4334196" y="538046"/>
              <a:ext cx="252000" cy="90000"/>
              <a:chOff x="3007136" y="4689588"/>
              <a:chExt cx="252000" cy="90000"/>
            </a:xfrm>
          </p:grpSpPr>
          <p:cxnSp>
            <p:nvCxnSpPr>
              <p:cNvPr id="160" name="직선 연결선 159">
                <a:extLst>
                  <a:ext uri="{FF2B5EF4-FFF2-40B4-BE49-F238E27FC236}">
                    <a16:creationId xmlns:a16="http://schemas.microsoft.com/office/drawing/2014/main" id="{0C37482C-3F25-40D0-B526-8163E109D707}"/>
                  </a:ext>
                </a:extLst>
              </p:cNvPr>
              <p:cNvCxnSpPr/>
              <p:nvPr/>
            </p:nvCxnSpPr>
            <p:spPr>
              <a:xfrm>
                <a:off x="3007136" y="4734588"/>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이등변 삼각형 160">
                <a:extLst>
                  <a:ext uri="{FF2B5EF4-FFF2-40B4-BE49-F238E27FC236}">
                    <a16:creationId xmlns:a16="http://schemas.microsoft.com/office/drawing/2014/main" id="{2764F3B6-0803-47D1-BE23-A6014B4D94B8}"/>
                  </a:ext>
                </a:extLst>
              </p:cNvPr>
              <p:cNvSpPr/>
              <p:nvPr/>
            </p:nvSpPr>
            <p:spPr>
              <a:xfrm>
                <a:off x="3088136" y="4689588"/>
                <a:ext cx="90000" cy="90000"/>
              </a:xfrm>
              <a:prstGeom prst="triangl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sp>
          <p:nvSpPr>
            <p:cNvPr id="143" name="TextBox 142">
              <a:extLst>
                <a:ext uri="{FF2B5EF4-FFF2-40B4-BE49-F238E27FC236}">
                  <a16:creationId xmlns:a16="http://schemas.microsoft.com/office/drawing/2014/main" id="{A21A0914-0C43-415D-A1FF-BF714B0A112D}"/>
                </a:ext>
              </a:extLst>
            </p:cNvPr>
            <p:cNvSpPr txBox="1"/>
            <p:nvPr/>
          </p:nvSpPr>
          <p:spPr>
            <a:xfrm>
              <a:off x="4576671"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3.13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nvGrpSpPr>
            <p:cNvPr id="144" name="그룹 143">
              <a:extLst>
                <a:ext uri="{FF2B5EF4-FFF2-40B4-BE49-F238E27FC236}">
                  <a16:creationId xmlns:a16="http://schemas.microsoft.com/office/drawing/2014/main" id="{9DE84829-5A26-45F1-8F9C-FC9804756C59}"/>
                </a:ext>
              </a:extLst>
            </p:cNvPr>
            <p:cNvGrpSpPr/>
            <p:nvPr/>
          </p:nvGrpSpPr>
          <p:grpSpPr>
            <a:xfrm>
              <a:off x="5455724" y="538046"/>
              <a:ext cx="252000" cy="90000"/>
              <a:chOff x="3278947" y="4770300"/>
              <a:chExt cx="252000" cy="90000"/>
            </a:xfrm>
          </p:grpSpPr>
          <p:cxnSp>
            <p:nvCxnSpPr>
              <p:cNvPr id="158" name="직선 연결선 157">
                <a:extLst>
                  <a:ext uri="{FF2B5EF4-FFF2-40B4-BE49-F238E27FC236}">
                    <a16:creationId xmlns:a16="http://schemas.microsoft.com/office/drawing/2014/main" id="{C85CA56D-77EC-4705-A498-22662F3C9340}"/>
                  </a:ext>
                </a:extLst>
              </p:cNvPr>
              <p:cNvCxnSpPr/>
              <p:nvPr/>
            </p:nvCxnSpPr>
            <p:spPr>
              <a:xfrm>
                <a:off x="3278947" y="4815300"/>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다이아몬드 158">
                <a:extLst>
                  <a:ext uri="{FF2B5EF4-FFF2-40B4-BE49-F238E27FC236}">
                    <a16:creationId xmlns:a16="http://schemas.microsoft.com/office/drawing/2014/main" id="{501F0A8E-8700-4342-BBD8-5590DDB068A5}"/>
                  </a:ext>
                </a:extLst>
              </p:cNvPr>
              <p:cNvSpPr/>
              <p:nvPr/>
            </p:nvSpPr>
            <p:spPr>
              <a:xfrm>
                <a:off x="3359947" y="4770300"/>
                <a:ext cx="90000" cy="90000"/>
              </a:xfrm>
              <a:prstGeom prst="diamon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sp>
          <p:nvSpPr>
            <p:cNvPr id="145" name="TextBox 144">
              <a:extLst>
                <a:ext uri="{FF2B5EF4-FFF2-40B4-BE49-F238E27FC236}">
                  <a16:creationId xmlns:a16="http://schemas.microsoft.com/office/drawing/2014/main" id="{1BFB574B-321F-425E-A3CE-00B4A55905F8}"/>
                </a:ext>
              </a:extLst>
            </p:cNvPr>
            <p:cNvSpPr txBox="1"/>
            <p:nvPr/>
          </p:nvSpPr>
          <p:spPr>
            <a:xfrm>
              <a:off x="5698199"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6.25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nvGrpSpPr>
            <p:cNvPr id="146" name="그룹 145">
              <a:extLst>
                <a:ext uri="{FF2B5EF4-FFF2-40B4-BE49-F238E27FC236}">
                  <a16:creationId xmlns:a16="http://schemas.microsoft.com/office/drawing/2014/main" id="{17057395-74DE-4716-94CD-5ACEA8F829FF}"/>
                </a:ext>
              </a:extLst>
            </p:cNvPr>
            <p:cNvGrpSpPr/>
            <p:nvPr/>
          </p:nvGrpSpPr>
          <p:grpSpPr>
            <a:xfrm>
              <a:off x="6577252" y="538046"/>
              <a:ext cx="252000" cy="90000"/>
              <a:chOff x="2659185" y="5025750"/>
              <a:chExt cx="252000" cy="90000"/>
            </a:xfrm>
          </p:grpSpPr>
          <p:cxnSp>
            <p:nvCxnSpPr>
              <p:cNvPr id="156" name="직선 연결선 155">
                <a:extLst>
                  <a:ext uri="{FF2B5EF4-FFF2-40B4-BE49-F238E27FC236}">
                    <a16:creationId xmlns:a16="http://schemas.microsoft.com/office/drawing/2014/main" id="{15A11C9F-1008-4B0B-BC66-54CF14B55739}"/>
                  </a:ext>
                </a:extLst>
              </p:cNvPr>
              <p:cNvCxnSpPr/>
              <p:nvPr/>
            </p:nvCxnSpPr>
            <p:spPr>
              <a:xfrm>
                <a:off x="2659185" y="5070750"/>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타원 156">
                <a:extLst>
                  <a:ext uri="{FF2B5EF4-FFF2-40B4-BE49-F238E27FC236}">
                    <a16:creationId xmlns:a16="http://schemas.microsoft.com/office/drawing/2014/main" id="{C434D536-84D5-45A5-927C-C7F4B1997E85}"/>
                  </a:ext>
                </a:extLst>
              </p:cNvPr>
              <p:cNvSpPr/>
              <p:nvPr/>
            </p:nvSpPr>
            <p:spPr>
              <a:xfrm>
                <a:off x="2740185" y="5025750"/>
                <a:ext cx="90000" cy="90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sp>
          <p:nvSpPr>
            <p:cNvPr id="147" name="TextBox 146">
              <a:extLst>
                <a:ext uri="{FF2B5EF4-FFF2-40B4-BE49-F238E27FC236}">
                  <a16:creationId xmlns:a16="http://schemas.microsoft.com/office/drawing/2014/main" id="{D8653A60-563A-41D9-B33E-29013A7445B3}"/>
                </a:ext>
              </a:extLst>
            </p:cNvPr>
            <p:cNvSpPr txBox="1"/>
            <p:nvPr/>
          </p:nvSpPr>
          <p:spPr>
            <a:xfrm>
              <a:off x="6814964"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12.5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nvGrpSpPr>
            <p:cNvPr id="148" name="그룹 147">
              <a:extLst>
                <a:ext uri="{FF2B5EF4-FFF2-40B4-BE49-F238E27FC236}">
                  <a16:creationId xmlns:a16="http://schemas.microsoft.com/office/drawing/2014/main" id="{63339BF5-4E01-4832-A0D6-047A518987C6}"/>
                </a:ext>
              </a:extLst>
            </p:cNvPr>
            <p:cNvGrpSpPr/>
            <p:nvPr/>
          </p:nvGrpSpPr>
          <p:grpSpPr>
            <a:xfrm>
              <a:off x="7694017" y="538046"/>
              <a:ext cx="252000" cy="90000"/>
              <a:chOff x="1784325" y="4438650"/>
              <a:chExt cx="252000" cy="90000"/>
            </a:xfrm>
          </p:grpSpPr>
          <p:sp>
            <p:nvSpPr>
              <p:cNvPr id="154" name="직사각형 153">
                <a:extLst>
                  <a:ext uri="{FF2B5EF4-FFF2-40B4-BE49-F238E27FC236}">
                    <a16:creationId xmlns:a16="http://schemas.microsoft.com/office/drawing/2014/main" id="{5FC56C7B-85DC-4FEE-A2F7-1AE41010C67A}"/>
                  </a:ext>
                </a:extLst>
              </p:cNvPr>
              <p:cNvSpPr/>
              <p:nvPr/>
            </p:nvSpPr>
            <p:spPr>
              <a:xfrm>
                <a:off x="1865325" y="4438650"/>
                <a:ext cx="90000" cy="90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cxnSp>
            <p:nvCxnSpPr>
              <p:cNvPr id="155" name="직선 연결선 154">
                <a:extLst>
                  <a:ext uri="{FF2B5EF4-FFF2-40B4-BE49-F238E27FC236}">
                    <a16:creationId xmlns:a16="http://schemas.microsoft.com/office/drawing/2014/main" id="{E39F47AF-38B7-485C-8F63-65A81CE6866E}"/>
                  </a:ext>
                </a:extLst>
              </p:cNvPr>
              <p:cNvCxnSpPr/>
              <p:nvPr/>
            </p:nvCxnSpPr>
            <p:spPr>
              <a:xfrm>
                <a:off x="1784325" y="4483650"/>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9" name="TextBox 148">
              <a:extLst>
                <a:ext uri="{FF2B5EF4-FFF2-40B4-BE49-F238E27FC236}">
                  <a16:creationId xmlns:a16="http://schemas.microsoft.com/office/drawing/2014/main" id="{FABE90DE-BDD8-4199-8605-41B00F2BD4A2}"/>
                </a:ext>
              </a:extLst>
            </p:cNvPr>
            <p:cNvSpPr txBox="1"/>
            <p:nvPr/>
          </p:nvSpPr>
          <p:spPr>
            <a:xfrm>
              <a:off x="7879342"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25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nvGrpSpPr>
            <p:cNvPr id="150" name="그룹 149">
              <a:extLst>
                <a:ext uri="{FF2B5EF4-FFF2-40B4-BE49-F238E27FC236}">
                  <a16:creationId xmlns:a16="http://schemas.microsoft.com/office/drawing/2014/main" id="{6B92A087-D2D2-4845-A677-E1FE99971353}"/>
                </a:ext>
              </a:extLst>
            </p:cNvPr>
            <p:cNvGrpSpPr/>
            <p:nvPr/>
          </p:nvGrpSpPr>
          <p:grpSpPr>
            <a:xfrm>
              <a:off x="8758397" y="538046"/>
              <a:ext cx="252000" cy="90000"/>
              <a:chOff x="3001010" y="5075019"/>
              <a:chExt cx="252000" cy="90000"/>
            </a:xfrm>
          </p:grpSpPr>
          <p:cxnSp>
            <p:nvCxnSpPr>
              <p:cNvPr id="152" name="직선 연결선 151">
                <a:extLst>
                  <a:ext uri="{FF2B5EF4-FFF2-40B4-BE49-F238E27FC236}">
                    <a16:creationId xmlns:a16="http://schemas.microsoft.com/office/drawing/2014/main" id="{7F4D8376-6E71-4DE0-80C3-51038EF9DFEE}"/>
                  </a:ext>
                </a:extLst>
              </p:cNvPr>
              <p:cNvCxnSpPr/>
              <p:nvPr/>
            </p:nvCxnSpPr>
            <p:spPr>
              <a:xfrm>
                <a:off x="3001010" y="5120019"/>
                <a:ext cx="25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이등변 삼각형 152">
                <a:extLst>
                  <a:ext uri="{FF2B5EF4-FFF2-40B4-BE49-F238E27FC236}">
                    <a16:creationId xmlns:a16="http://schemas.microsoft.com/office/drawing/2014/main" id="{F13C8403-ED43-4A6F-95F8-BB478C030375}"/>
                  </a:ext>
                </a:extLst>
              </p:cNvPr>
              <p:cNvSpPr/>
              <p:nvPr/>
            </p:nvSpPr>
            <p:spPr>
              <a:xfrm>
                <a:off x="3082010" y="5075019"/>
                <a:ext cx="90000" cy="90000"/>
              </a:xfrm>
              <a:prstGeom prst="triangl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b="1"/>
              </a:p>
            </p:txBody>
          </p:sp>
        </p:grpSp>
        <p:sp>
          <p:nvSpPr>
            <p:cNvPr id="151" name="TextBox 150">
              <a:extLst>
                <a:ext uri="{FF2B5EF4-FFF2-40B4-BE49-F238E27FC236}">
                  <a16:creationId xmlns:a16="http://schemas.microsoft.com/office/drawing/2014/main" id="{7628F679-F699-4882-B7F1-23D6C72D9920}"/>
                </a:ext>
              </a:extLst>
            </p:cNvPr>
            <p:cNvSpPr txBox="1"/>
            <p:nvPr/>
          </p:nvSpPr>
          <p:spPr>
            <a:xfrm>
              <a:off x="8940547" y="459936"/>
              <a:ext cx="7920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50 </a:t>
              </a:r>
              <a:r>
                <a:rPr lang="en-US" altLang="ko-KR" sz="1000" b="1" dirty="0" err="1">
                  <a:latin typeface="Arial" panose="020B0604020202020204" pitchFamily="34" charset="0"/>
                  <a:cs typeface="Arial" panose="020B0604020202020204" pitchFamily="34" charset="0"/>
                </a:rPr>
                <a:t>mM</a:t>
              </a:r>
              <a:endParaRPr lang="ko-KR" altLang="en-US" sz="1000" b="1" dirty="0">
                <a:latin typeface="Arial" panose="020B0604020202020204" pitchFamily="34" charset="0"/>
                <a:cs typeface="Arial" panose="020B0604020202020204" pitchFamily="34" charset="0"/>
              </a:endParaRPr>
            </a:p>
          </p:txBody>
        </p:sp>
      </p:grpSp>
      <p:sp>
        <p:nvSpPr>
          <p:cNvPr id="14" name="직사각형 13">
            <a:extLst>
              <a:ext uri="{FF2B5EF4-FFF2-40B4-BE49-F238E27FC236}">
                <a16:creationId xmlns:a16="http://schemas.microsoft.com/office/drawing/2014/main" id="{EA10E4FD-6C1D-457A-96E1-E407D6294378}"/>
              </a:ext>
            </a:extLst>
          </p:cNvPr>
          <p:cNvSpPr/>
          <p:nvPr/>
        </p:nvSpPr>
        <p:spPr>
          <a:xfrm>
            <a:off x="2015678" y="3956325"/>
            <a:ext cx="8368737" cy="830997"/>
          </a:xfrm>
          <a:prstGeom prst="rect">
            <a:avLst/>
          </a:prstGeom>
        </p:spPr>
        <p:txBody>
          <a:bodyPr wrap="square">
            <a:spAutoFit/>
          </a:bodyPr>
          <a:lstStyle/>
          <a:p>
            <a:pPr algn="just">
              <a:spcAft>
                <a:spcPts val="0"/>
              </a:spcAft>
            </a:pPr>
            <a:r>
              <a:rPr lang="en-US" altLang="ko-KR" sz="1200" b="1" dirty="0">
                <a:latin typeface="Times New Roman" panose="02020603050405020304" pitchFamily="18" charset="0"/>
                <a:cs typeface="Times New Roman" panose="02020603050405020304" pitchFamily="18" charset="0"/>
              </a:rPr>
              <a:t>Supplementary Figure S3. </a:t>
            </a:r>
            <a:r>
              <a:rPr lang="en-US" altLang="ko-KR" sz="1200" dirty="0">
                <a:latin typeface="Times New Roman" panose="02020603050405020304" pitchFamily="18" charset="0"/>
                <a:cs typeface="Times New Roman" panose="02020603050405020304" pitchFamily="18" charset="0"/>
              </a:rPr>
              <a:t>The effects of SCFAs on the growth of </a:t>
            </a:r>
            <a:r>
              <a:rPr lang="en-US" altLang="ko-KR" sz="1200" i="1" dirty="0">
                <a:latin typeface="Times New Roman" panose="02020603050405020304" pitchFamily="18" charset="0"/>
                <a:cs typeface="Times New Roman" panose="02020603050405020304" pitchFamily="18" charset="0"/>
              </a:rPr>
              <a:t>S. aureus </a:t>
            </a:r>
            <a:r>
              <a:rPr lang="en-US" altLang="ko-KR" sz="1200" dirty="0">
                <a:latin typeface="Times New Roman" panose="02020603050405020304" pitchFamily="18" charset="0"/>
                <a:cs typeface="Times New Roman" panose="02020603050405020304" pitchFamily="18" charset="0"/>
              </a:rPr>
              <a:t>RN4220. One percent of each overnight culture of </a:t>
            </a:r>
            <a:r>
              <a:rPr lang="en-US" altLang="ko-KR" sz="1200" i="1" dirty="0">
                <a:latin typeface="Times New Roman" panose="02020603050405020304" pitchFamily="18" charset="0"/>
                <a:cs typeface="Times New Roman" panose="02020603050405020304" pitchFamily="18" charset="0"/>
              </a:rPr>
              <a:t>S. aureus</a:t>
            </a:r>
            <a:r>
              <a:rPr lang="en-US" altLang="ko-KR" sz="1200" dirty="0">
                <a:latin typeface="Times New Roman" panose="02020603050405020304" pitchFamily="18" charset="0"/>
                <a:cs typeface="Times New Roman" panose="02020603050405020304" pitchFamily="18" charset="0"/>
              </a:rPr>
              <a:t> RN4220 was cultured with different doses (0, 1.56, 3.13, 6.25, 12.5, 25, or 50 mM) of (A) </a:t>
            </a:r>
            <a:r>
              <a:rPr lang="en-US" altLang="ko-KR" sz="1200" dirty="0" err="1">
                <a:latin typeface="Times New Roman" panose="02020603050405020304" pitchFamily="18" charset="0"/>
                <a:cs typeface="Times New Roman" panose="02020603050405020304" pitchFamily="18" charset="0"/>
              </a:rPr>
              <a:t>NaA</a:t>
            </a:r>
            <a:r>
              <a:rPr lang="en-US" altLang="ko-KR" sz="1200" dirty="0">
                <a:latin typeface="Times New Roman" panose="02020603050405020304" pitchFamily="18" charset="0"/>
                <a:cs typeface="Times New Roman" panose="02020603050405020304" pitchFamily="18" charset="0"/>
              </a:rPr>
              <a:t>, (B) </a:t>
            </a:r>
            <a:r>
              <a:rPr lang="en-US" altLang="ko-KR" sz="1200" dirty="0" err="1">
                <a:latin typeface="Times New Roman" panose="02020603050405020304" pitchFamily="18" charset="0"/>
                <a:cs typeface="Times New Roman" panose="02020603050405020304" pitchFamily="18" charset="0"/>
              </a:rPr>
              <a:t>NaP</a:t>
            </a:r>
            <a:r>
              <a:rPr lang="en-US" altLang="ko-KR" sz="1200" dirty="0">
                <a:latin typeface="Times New Roman" panose="02020603050405020304" pitchFamily="18" charset="0"/>
                <a:cs typeface="Times New Roman" panose="02020603050405020304" pitchFamily="18" charset="0"/>
              </a:rPr>
              <a:t>, or</a:t>
            </a:r>
            <a:r>
              <a:rPr lang="en-US" altLang="ko-KR" sz="1200" i="1" dirty="0">
                <a:latin typeface="Times New Roman" panose="02020603050405020304" pitchFamily="18" charset="0"/>
                <a:cs typeface="Times New Roman" panose="02020603050405020304" pitchFamily="18" charset="0"/>
              </a:rPr>
              <a:t> </a:t>
            </a:r>
            <a:r>
              <a:rPr lang="en-US" altLang="ko-KR" sz="1200" dirty="0">
                <a:latin typeface="Times New Roman" panose="02020603050405020304" pitchFamily="18" charset="0"/>
                <a:cs typeface="Times New Roman" panose="02020603050405020304" pitchFamily="18" charset="0"/>
              </a:rPr>
              <a:t>(C) </a:t>
            </a:r>
            <a:r>
              <a:rPr lang="en-US" altLang="ko-KR" sz="1200" dirty="0" err="1">
                <a:latin typeface="Times New Roman" panose="02020603050405020304" pitchFamily="18" charset="0"/>
                <a:cs typeface="Times New Roman" panose="02020603050405020304" pitchFamily="18" charset="0"/>
              </a:rPr>
              <a:t>NaB</a:t>
            </a:r>
            <a:r>
              <a:rPr lang="en-US" altLang="ko-KR" sz="1200" dirty="0">
                <a:latin typeface="Times New Roman" panose="02020603050405020304" pitchFamily="18" charset="0"/>
                <a:cs typeface="Times New Roman" panose="02020603050405020304" pitchFamily="18" charset="0"/>
              </a:rPr>
              <a:t>. The optical density at 600 nm was measured hourly. Data shown are the mean values ± SD of triplicate samples and are representative of at least three similar independent experiments.</a:t>
            </a:r>
            <a:endParaRPr lang="ko-KR" altLang="ko-KR" sz="1200" dirty="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090696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ABB556-EF6F-412C-9410-74B626244C43}"/>
              </a:ext>
            </a:extLst>
          </p:cNvPr>
          <p:cNvSpPr txBox="1"/>
          <p:nvPr/>
        </p:nvSpPr>
        <p:spPr>
          <a:xfrm>
            <a:off x="0" y="-2059"/>
            <a:ext cx="12192000" cy="369332"/>
          </a:xfrm>
          <a:prstGeom prst="rect">
            <a:avLst/>
          </a:prstGeom>
          <a:noFill/>
        </p:spPr>
        <p:txBody>
          <a:bodyPr wrap="square" rtlCol="0">
            <a:spAutoFit/>
          </a:bodyPr>
          <a:lstStyle/>
          <a:p>
            <a:pPr algn="ctr"/>
            <a:r>
              <a:rPr lang="en-US" altLang="ko-KR" b="1" dirty="0">
                <a:latin typeface="Arial" panose="020B0604020202020204" pitchFamily="34" charset="0"/>
                <a:cs typeface="Arial" panose="020B0604020202020204" pitchFamily="34" charset="0"/>
              </a:rPr>
              <a:t>Supplementary</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Figure S4</a:t>
            </a:r>
          </a:p>
        </p:txBody>
      </p:sp>
      <p:grpSp>
        <p:nvGrpSpPr>
          <p:cNvPr id="3" name="그룹 2">
            <a:extLst>
              <a:ext uri="{FF2B5EF4-FFF2-40B4-BE49-F238E27FC236}">
                <a16:creationId xmlns:a16="http://schemas.microsoft.com/office/drawing/2014/main" id="{816B0717-14D9-4A11-9F7A-5D273C998F99}"/>
              </a:ext>
            </a:extLst>
          </p:cNvPr>
          <p:cNvGrpSpPr/>
          <p:nvPr/>
        </p:nvGrpSpPr>
        <p:grpSpPr>
          <a:xfrm>
            <a:off x="3773963" y="1684063"/>
            <a:ext cx="4563304" cy="2827061"/>
            <a:chOff x="3773963" y="1684063"/>
            <a:chExt cx="4563304" cy="2827061"/>
          </a:xfrm>
        </p:grpSpPr>
        <p:graphicFrame>
          <p:nvGraphicFramePr>
            <p:cNvPr id="11" name="차트 10">
              <a:extLst>
                <a:ext uri="{FF2B5EF4-FFF2-40B4-BE49-F238E27FC236}">
                  <a16:creationId xmlns:a16="http://schemas.microsoft.com/office/drawing/2014/main" id="{00000000-0008-0000-0000-000003000000}"/>
                </a:ext>
              </a:extLst>
            </p:cNvPr>
            <p:cNvGraphicFramePr>
              <a:graphicFrameLocks/>
            </p:cNvGraphicFramePr>
            <p:nvPr>
              <p:extLst>
                <p:ext uri="{D42A27DB-BD31-4B8C-83A1-F6EECF244321}">
                  <p14:modId xmlns:p14="http://schemas.microsoft.com/office/powerpoint/2010/main" val="2458355948"/>
                </p:ext>
              </p:extLst>
            </p:nvPr>
          </p:nvGraphicFramePr>
          <p:xfrm>
            <a:off x="4017267" y="1684063"/>
            <a:ext cx="4320000" cy="2590183"/>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직선 연결선 4">
              <a:extLst>
                <a:ext uri="{FF2B5EF4-FFF2-40B4-BE49-F238E27FC236}">
                  <a16:creationId xmlns:a16="http://schemas.microsoft.com/office/drawing/2014/main" id="{1F95E0F4-5765-4506-8D17-847CC7492C36}"/>
                </a:ext>
              </a:extLst>
            </p:cNvPr>
            <p:cNvCxnSpPr/>
            <p:nvPr/>
          </p:nvCxnSpPr>
          <p:spPr>
            <a:xfrm>
              <a:off x="5022302" y="4256539"/>
              <a:ext cx="2556000"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TextBox 5">
              <a:extLst>
                <a:ext uri="{FF2B5EF4-FFF2-40B4-BE49-F238E27FC236}">
                  <a16:creationId xmlns:a16="http://schemas.microsoft.com/office/drawing/2014/main" id="{CA57AD5B-8C95-4FE1-A4F8-51BBA9D13634}"/>
                </a:ext>
              </a:extLst>
            </p:cNvPr>
            <p:cNvSpPr txBox="1"/>
            <p:nvPr/>
          </p:nvSpPr>
          <p:spPr>
            <a:xfrm>
              <a:off x="5022302" y="4264903"/>
              <a:ext cx="2556000" cy="246221"/>
            </a:xfrm>
            <a:prstGeom prst="rect">
              <a:avLst/>
            </a:prstGeom>
            <a:noFill/>
          </p:spPr>
          <p:txBody>
            <a:bodyPr wrap="square" rtlCol="0">
              <a:spAutoFit/>
            </a:bodyPr>
            <a:lstStyle/>
            <a:p>
              <a:pPr algn="ctr"/>
              <a:r>
                <a:rPr lang="en-US" altLang="ko-KR" sz="1000" b="1" dirty="0" err="1">
                  <a:latin typeface="Arial" pitchFamily="34" charset="0"/>
                  <a:cs typeface="Arial" pitchFamily="34" charset="0"/>
                </a:rPr>
                <a:t>Amsacrine</a:t>
              </a:r>
              <a:r>
                <a:rPr lang="en-US" altLang="ko-KR" sz="1000" b="1" dirty="0">
                  <a:latin typeface="Arial" pitchFamily="34" charset="0"/>
                  <a:cs typeface="Arial" pitchFamily="34" charset="0"/>
                </a:rPr>
                <a:t> (</a:t>
              </a:r>
              <a:r>
                <a:rPr lang="en-US" altLang="ko-KR" sz="1000" b="1" dirty="0" err="1">
                  <a:latin typeface="Arial" pitchFamily="34" charset="0"/>
                  <a:cs typeface="Arial" pitchFamily="34" charset="0"/>
                </a:rPr>
                <a:t>μg</a:t>
              </a:r>
              <a:r>
                <a:rPr lang="en-US" altLang="ko-KR" sz="1000" b="1" dirty="0">
                  <a:latin typeface="Arial" pitchFamily="34" charset="0"/>
                  <a:cs typeface="Arial" pitchFamily="34" charset="0"/>
                </a:rPr>
                <a:t>/ml)</a:t>
              </a:r>
              <a:endParaRPr lang="ko-KR" altLang="en-US" sz="1000" b="1" dirty="0">
                <a:latin typeface="Arial" pitchFamily="34" charset="0"/>
                <a:cs typeface="Arial" pitchFamily="34" charset="0"/>
              </a:endParaRPr>
            </a:p>
          </p:txBody>
        </p:sp>
        <p:grpSp>
          <p:nvGrpSpPr>
            <p:cNvPr id="7" name="그룹 6">
              <a:extLst>
                <a:ext uri="{FF2B5EF4-FFF2-40B4-BE49-F238E27FC236}">
                  <a16:creationId xmlns:a16="http://schemas.microsoft.com/office/drawing/2014/main" id="{E435F375-074A-4A86-A41B-17E5CA9E7852}"/>
                </a:ext>
              </a:extLst>
            </p:cNvPr>
            <p:cNvGrpSpPr/>
            <p:nvPr/>
          </p:nvGrpSpPr>
          <p:grpSpPr>
            <a:xfrm>
              <a:off x="7358434" y="3239768"/>
              <a:ext cx="419100" cy="529911"/>
              <a:chOff x="4084586" y="5131396"/>
              <a:chExt cx="419100" cy="529911"/>
            </a:xfrm>
          </p:grpSpPr>
          <p:cxnSp>
            <p:nvCxnSpPr>
              <p:cNvPr id="8" name="직선 화살표 연결선 7">
                <a:extLst>
                  <a:ext uri="{FF2B5EF4-FFF2-40B4-BE49-F238E27FC236}">
                    <a16:creationId xmlns:a16="http://schemas.microsoft.com/office/drawing/2014/main" id="{3F0676A5-C22E-4BBF-A290-9FD6AB89FEC4}"/>
                  </a:ext>
                </a:extLst>
              </p:cNvPr>
              <p:cNvCxnSpPr/>
              <p:nvPr/>
            </p:nvCxnSpPr>
            <p:spPr>
              <a:xfrm>
                <a:off x="4294136" y="5356824"/>
                <a:ext cx="0" cy="304483"/>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BB7A527E-D907-4858-994A-EBE22D5ACFBC}"/>
                  </a:ext>
                </a:extLst>
              </p:cNvPr>
              <p:cNvSpPr txBox="1"/>
              <p:nvPr/>
            </p:nvSpPr>
            <p:spPr>
              <a:xfrm>
                <a:off x="4084586" y="5131396"/>
                <a:ext cx="41910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MIC</a:t>
                </a:r>
                <a:endParaRPr lang="ko-KR" altLang="en-US" sz="1000" b="1" dirty="0">
                  <a:latin typeface="Arial" panose="020B0604020202020204" pitchFamily="34" charset="0"/>
                  <a:cs typeface="Arial" panose="020B0604020202020204" pitchFamily="34" charset="0"/>
                </a:endParaRPr>
              </a:p>
            </p:txBody>
          </p:sp>
        </p:grpSp>
        <p:sp>
          <p:nvSpPr>
            <p:cNvPr id="10" name="TextBox 9">
              <a:extLst>
                <a:ext uri="{FF2B5EF4-FFF2-40B4-BE49-F238E27FC236}">
                  <a16:creationId xmlns:a16="http://schemas.microsoft.com/office/drawing/2014/main" id="{B0500654-062B-4B29-9720-8FB12D62E765}"/>
                </a:ext>
              </a:extLst>
            </p:cNvPr>
            <p:cNvSpPr txBox="1"/>
            <p:nvPr/>
          </p:nvSpPr>
          <p:spPr>
            <a:xfrm rot="10800000">
              <a:off x="3773963" y="1800225"/>
              <a:ext cx="338554" cy="2152650"/>
            </a:xfrm>
            <a:prstGeom prst="rect">
              <a:avLst/>
            </a:prstGeom>
            <a:noFill/>
          </p:spPr>
          <p:txBody>
            <a:bodyPr vert="eaVert" wrap="square" rtlCol="0">
              <a:spAutoFit/>
            </a:bodyPr>
            <a:lstStyle/>
            <a:p>
              <a:pPr algn="ctr"/>
              <a:r>
                <a:rPr lang="en-US" altLang="ko-KR" sz="1000" b="1" dirty="0">
                  <a:latin typeface="Arial" pitchFamily="34" charset="0"/>
                  <a:cs typeface="Arial" pitchFamily="34" charset="0"/>
                </a:rPr>
                <a:t>Growth (OD</a:t>
              </a:r>
              <a:r>
                <a:rPr lang="en-US" altLang="ko-KR" sz="1000" b="1" baseline="-25000" dirty="0">
                  <a:latin typeface="Arial" pitchFamily="34" charset="0"/>
                  <a:cs typeface="Arial" pitchFamily="34" charset="0"/>
                </a:rPr>
                <a:t>600</a:t>
              </a:r>
              <a:r>
                <a:rPr lang="en-US" altLang="ko-KR" sz="1000" b="1" dirty="0">
                  <a:latin typeface="Arial" pitchFamily="34" charset="0"/>
                  <a:cs typeface="Arial" pitchFamily="34" charset="0"/>
                </a:rPr>
                <a:t>)</a:t>
              </a:r>
              <a:endParaRPr lang="ko-KR" altLang="en-US" sz="1000" b="1" dirty="0">
                <a:latin typeface="Arial" pitchFamily="34" charset="0"/>
                <a:cs typeface="Arial" pitchFamily="34" charset="0"/>
              </a:endParaRPr>
            </a:p>
          </p:txBody>
        </p:sp>
      </p:grpSp>
      <p:sp>
        <p:nvSpPr>
          <p:cNvPr id="12" name="직사각형 11">
            <a:extLst>
              <a:ext uri="{FF2B5EF4-FFF2-40B4-BE49-F238E27FC236}">
                <a16:creationId xmlns:a16="http://schemas.microsoft.com/office/drawing/2014/main" id="{FCE7F304-DFC9-44F8-8016-EF2B00000CB0}"/>
              </a:ext>
            </a:extLst>
          </p:cNvPr>
          <p:cNvSpPr/>
          <p:nvPr/>
        </p:nvSpPr>
        <p:spPr>
          <a:xfrm>
            <a:off x="3129267" y="4629622"/>
            <a:ext cx="6096000" cy="1200329"/>
          </a:xfrm>
          <a:prstGeom prst="rect">
            <a:avLst/>
          </a:prstGeom>
        </p:spPr>
        <p:txBody>
          <a:bodyPr>
            <a:spAutoFit/>
          </a:bodyPr>
          <a:lstStyle/>
          <a:p>
            <a:pPr algn="just">
              <a:spcAft>
                <a:spcPts val="0"/>
              </a:spcAft>
            </a:pPr>
            <a:r>
              <a:rPr lang="en-US" altLang="ko-KR" sz="1200" b="1" dirty="0">
                <a:latin typeface="Times New Roman" panose="02020603050405020304" pitchFamily="18" charset="0"/>
                <a:cs typeface="Times New Roman" panose="02020603050405020304" pitchFamily="18" charset="0"/>
              </a:rPr>
              <a:t>Supplementary Figure S4. </a:t>
            </a:r>
            <a:r>
              <a:rPr lang="en-US" altLang="ko-KR" sz="1200" dirty="0">
                <a:latin typeface="Times New Roman" panose="02020603050405020304" pitchFamily="18" charset="0"/>
                <a:cs typeface="Times New Roman" panose="02020603050405020304" pitchFamily="18" charset="0"/>
              </a:rPr>
              <a:t>MIC/MBC test of AMSA. The MIC/MBC test was conducted using the microdilution method with AMSA. Optical density at 600 nm was measured after 24 h. The MIC, the concentration of </a:t>
            </a:r>
            <a:r>
              <a:rPr lang="en-US" altLang="ko-KR" sz="1200" dirty="0" err="1">
                <a:latin typeface="Times New Roman" panose="02020603050405020304" pitchFamily="18" charset="0"/>
                <a:cs typeface="Times New Roman" panose="02020603050405020304" pitchFamily="18" charset="0"/>
              </a:rPr>
              <a:t>NaP</a:t>
            </a:r>
            <a:r>
              <a:rPr lang="en-US" altLang="ko-KR" sz="1200" dirty="0">
                <a:latin typeface="Times New Roman" panose="02020603050405020304" pitchFamily="18" charset="0"/>
                <a:cs typeface="Times New Roman" panose="02020603050405020304" pitchFamily="18" charset="0"/>
              </a:rPr>
              <a:t> at which completely inhibited growth, is indicated with an arrow. Wells that did not show growth were inoculated in </a:t>
            </a:r>
            <a:r>
              <a:rPr lang="en-US" altLang="ko-KR" sz="1200" dirty="0" err="1">
                <a:latin typeface="Times New Roman" panose="02020603050405020304" pitchFamily="18" charset="0"/>
                <a:cs typeface="Times New Roman" panose="02020603050405020304" pitchFamily="18" charset="0"/>
              </a:rPr>
              <a:t>NaP</a:t>
            </a:r>
            <a:r>
              <a:rPr lang="en-US" altLang="ko-KR" sz="1200" dirty="0">
                <a:latin typeface="Times New Roman" panose="02020603050405020304" pitchFamily="18" charset="0"/>
                <a:cs typeface="Times New Roman" panose="02020603050405020304" pitchFamily="18" charset="0"/>
              </a:rPr>
              <a:t>-free media. Optical density was measured after 24 h. Data shown are the mean values ± SD of triplicate samples and are representative of at least three similar independent experiments.</a:t>
            </a:r>
            <a:endParaRPr lang="ko-KR" altLang="ko-KR" sz="1200" dirty="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333263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TextBox 72">
            <a:extLst>
              <a:ext uri="{FF2B5EF4-FFF2-40B4-BE49-F238E27FC236}">
                <a16:creationId xmlns:a16="http://schemas.microsoft.com/office/drawing/2014/main" id="{C16FB47D-77E8-4668-9BFA-51610198E14D}"/>
              </a:ext>
            </a:extLst>
          </p:cNvPr>
          <p:cNvSpPr txBox="1"/>
          <p:nvPr/>
        </p:nvSpPr>
        <p:spPr>
          <a:xfrm rot="16200000">
            <a:off x="6958906" y="2536518"/>
            <a:ext cx="1448432" cy="400110"/>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Bacterial load</a:t>
            </a:r>
          </a:p>
          <a:p>
            <a:pPr algn="ctr"/>
            <a:r>
              <a:rPr lang="en-US" altLang="ko-KR" sz="1000" b="1" dirty="0">
                <a:latin typeface="Arial" panose="020B0604020202020204" pitchFamily="34" charset="0"/>
                <a:cs typeface="Arial" panose="020B0604020202020204" pitchFamily="34" charset="0"/>
              </a:rPr>
              <a:t>(× 10</a:t>
            </a:r>
            <a:r>
              <a:rPr lang="en-US" altLang="ko-KR" sz="1000" b="1" baseline="30000" dirty="0">
                <a:latin typeface="Arial" panose="020B0604020202020204" pitchFamily="34" charset="0"/>
                <a:cs typeface="Arial" panose="020B0604020202020204" pitchFamily="34" charset="0"/>
              </a:rPr>
              <a:t>7</a:t>
            </a:r>
            <a:r>
              <a:rPr lang="en-US" altLang="ko-KR" sz="1000" b="1" dirty="0">
                <a:latin typeface="Arial" panose="020B0604020202020204" pitchFamily="34" charset="0"/>
                <a:cs typeface="Arial" panose="020B0604020202020204" pitchFamily="34" charset="0"/>
              </a:rPr>
              <a:t> CFU/ml)</a:t>
            </a:r>
            <a:endParaRPr lang="ko-KR" altLang="en-US" sz="1000" b="1" dirty="0">
              <a:latin typeface="Arial" panose="020B0604020202020204" pitchFamily="34" charset="0"/>
              <a:cs typeface="Arial" panose="020B0604020202020204" pitchFamily="34" charset="0"/>
            </a:endParaRPr>
          </a:p>
        </p:txBody>
      </p:sp>
      <p:sp>
        <p:nvSpPr>
          <p:cNvPr id="74" name="TextBox 73">
            <a:extLst>
              <a:ext uri="{FF2B5EF4-FFF2-40B4-BE49-F238E27FC236}">
                <a16:creationId xmlns:a16="http://schemas.microsoft.com/office/drawing/2014/main" id="{767F0B1B-D8B6-4B44-B0F4-231986D6B9EB}"/>
              </a:ext>
            </a:extLst>
          </p:cNvPr>
          <p:cNvSpPr txBox="1"/>
          <p:nvPr/>
        </p:nvSpPr>
        <p:spPr>
          <a:xfrm>
            <a:off x="7715400" y="1897770"/>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20</a:t>
            </a:r>
            <a:endParaRPr lang="ko-KR" altLang="en-US" sz="1000" b="1" dirty="0">
              <a:latin typeface="Arial" panose="020B0604020202020204" pitchFamily="34" charset="0"/>
              <a:cs typeface="Arial" panose="020B0604020202020204" pitchFamily="34" charset="0"/>
            </a:endParaRPr>
          </a:p>
        </p:txBody>
      </p:sp>
      <p:sp>
        <p:nvSpPr>
          <p:cNvPr id="75" name="TextBox 74">
            <a:extLst>
              <a:ext uri="{FF2B5EF4-FFF2-40B4-BE49-F238E27FC236}">
                <a16:creationId xmlns:a16="http://schemas.microsoft.com/office/drawing/2014/main" id="{50F46BBD-3FE6-4A11-9965-95F8C25DC43E}"/>
              </a:ext>
            </a:extLst>
          </p:cNvPr>
          <p:cNvSpPr txBox="1"/>
          <p:nvPr/>
        </p:nvSpPr>
        <p:spPr>
          <a:xfrm>
            <a:off x="7715400" y="2617822"/>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10</a:t>
            </a:r>
            <a:endParaRPr lang="ko-KR" altLang="en-US" sz="1000" b="1" dirty="0">
              <a:latin typeface="Arial" panose="020B0604020202020204" pitchFamily="34" charset="0"/>
              <a:cs typeface="Arial" panose="020B0604020202020204" pitchFamily="34" charset="0"/>
            </a:endParaRPr>
          </a:p>
        </p:txBody>
      </p:sp>
      <p:sp>
        <p:nvSpPr>
          <p:cNvPr id="76" name="TextBox 75">
            <a:extLst>
              <a:ext uri="{FF2B5EF4-FFF2-40B4-BE49-F238E27FC236}">
                <a16:creationId xmlns:a16="http://schemas.microsoft.com/office/drawing/2014/main" id="{66A0D888-C4C5-49B4-BDD2-2DBA2ED1BA8D}"/>
              </a:ext>
            </a:extLst>
          </p:cNvPr>
          <p:cNvSpPr txBox="1"/>
          <p:nvPr/>
        </p:nvSpPr>
        <p:spPr>
          <a:xfrm>
            <a:off x="7715400" y="2977848"/>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5</a:t>
            </a:r>
          </a:p>
        </p:txBody>
      </p:sp>
      <p:sp>
        <p:nvSpPr>
          <p:cNvPr id="77" name="TextBox 76">
            <a:extLst>
              <a:ext uri="{FF2B5EF4-FFF2-40B4-BE49-F238E27FC236}">
                <a16:creationId xmlns:a16="http://schemas.microsoft.com/office/drawing/2014/main" id="{11C0B2FF-99B2-479A-A711-783FD208EBA4}"/>
              </a:ext>
            </a:extLst>
          </p:cNvPr>
          <p:cNvSpPr txBox="1"/>
          <p:nvPr/>
        </p:nvSpPr>
        <p:spPr>
          <a:xfrm>
            <a:off x="7715400" y="3337285"/>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0</a:t>
            </a:r>
            <a:endParaRPr lang="ko-KR" altLang="en-US" sz="1000" b="1"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593578D0-67B1-4486-9581-78717A4CDB60}"/>
              </a:ext>
            </a:extLst>
          </p:cNvPr>
          <p:cNvSpPr txBox="1"/>
          <p:nvPr/>
        </p:nvSpPr>
        <p:spPr>
          <a:xfrm>
            <a:off x="7715400" y="2257796"/>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15</a:t>
            </a:r>
            <a:endParaRPr lang="ko-KR" altLang="en-US" sz="1000" b="1" dirty="0">
              <a:latin typeface="Arial" panose="020B0604020202020204" pitchFamily="34" charset="0"/>
              <a:cs typeface="Arial" panose="020B0604020202020204" pitchFamily="34" charset="0"/>
            </a:endParaRPr>
          </a:p>
        </p:txBody>
      </p:sp>
      <p:sp>
        <p:nvSpPr>
          <p:cNvPr id="138" name="TextBox 137">
            <a:extLst>
              <a:ext uri="{FF2B5EF4-FFF2-40B4-BE49-F238E27FC236}">
                <a16:creationId xmlns:a16="http://schemas.microsoft.com/office/drawing/2014/main" id="{E0CE520C-3B4A-4211-B92D-CCF81B08C17B}"/>
              </a:ext>
            </a:extLst>
          </p:cNvPr>
          <p:cNvSpPr txBox="1"/>
          <p:nvPr/>
        </p:nvSpPr>
        <p:spPr>
          <a:xfrm rot="16200000">
            <a:off x="4112294" y="4622044"/>
            <a:ext cx="1448432" cy="20348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IL-6 (ng/ml)</a:t>
            </a:r>
            <a:endParaRPr lang="ko-KR" altLang="en-US" sz="1000" b="1" dirty="0">
              <a:latin typeface="Arial" panose="020B0604020202020204" pitchFamily="34" charset="0"/>
              <a:cs typeface="Arial" panose="020B0604020202020204" pitchFamily="34" charset="0"/>
            </a:endParaRPr>
          </a:p>
        </p:txBody>
      </p:sp>
      <p:sp>
        <p:nvSpPr>
          <p:cNvPr id="139" name="TextBox 138">
            <a:extLst>
              <a:ext uri="{FF2B5EF4-FFF2-40B4-BE49-F238E27FC236}">
                <a16:creationId xmlns:a16="http://schemas.microsoft.com/office/drawing/2014/main" id="{50F6D8DA-A0E4-4464-AFB3-CE9ABCF05531}"/>
              </a:ext>
            </a:extLst>
          </p:cNvPr>
          <p:cNvSpPr txBox="1"/>
          <p:nvPr/>
        </p:nvSpPr>
        <p:spPr>
          <a:xfrm>
            <a:off x="4893533" y="3883089"/>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50</a:t>
            </a:r>
            <a:endParaRPr lang="ko-KR" altLang="en-US" sz="1000" b="1" dirty="0">
              <a:latin typeface="Arial" panose="020B0604020202020204" pitchFamily="34" charset="0"/>
              <a:cs typeface="Arial" panose="020B0604020202020204" pitchFamily="34" charset="0"/>
            </a:endParaRPr>
          </a:p>
        </p:txBody>
      </p:sp>
      <p:sp>
        <p:nvSpPr>
          <p:cNvPr id="140" name="TextBox 139">
            <a:extLst>
              <a:ext uri="{FF2B5EF4-FFF2-40B4-BE49-F238E27FC236}">
                <a16:creationId xmlns:a16="http://schemas.microsoft.com/office/drawing/2014/main" id="{581A982D-F0FF-40BF-8EA3-44D0E951A2A3}"/>
              </a:ext>
            </a:extLst>
          </p:cNvPr>
          <p:cNvSpPr txBox="1"/>
          <p:nvPr/>
        </p:nvSpPr>
        <p:spPr>
          <a:xfrm>
            <a:off x="4893533" y="4751145"/>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20</a:t>
            </a:r>
            <a:endParaRPr lang="ko-KR" altLang="en-US" sz="1000" b="1" dirty="0">
              <a:latin typeface="Arial" panose="020B0604020202020204" pitchFamily="34" charset="0"/>
              <a:cs typeface="Arial" panose="020B0604020202020204" pitchFamily="34" charset="0"/>
            </a:endParaRPr>
          </a:p>
        </p:txBody>
      </p:sp>
      <p:sp>
        <p:nvSpPr>
          <p:cNvPr id="141" name="TextBox 140">
            <a:extLst>
              <a:ext uri="{FF2B5EF4-FFF2-40B4-BE49-F238E27FC236}">
                <a16:creationId xmlns:a16="http://schemas.microsoft.com/office/drawing/2014/main" id="{3DE16ADB-DDAB-4A09-BBFF-188B308E7F73}"/>
              </a:ext>
            </a:extLst>
          </p:cNvPr>
          <p:cNvSpPr txBox="1"/>
          <p:nvPr/>
        </p:nvSpPr>
        <p:spPr>
          <a:xfrm>
            <a:off x="4893533" y="5040497"/>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10</a:t>
            </a:r>
          </a:p>
        </p:txBody>
      </p:sp>
      <p:sp>
        <p:nvSpPr>
          <p:cNvPr id="142" name="TextBox 141">
            <a:extLst>
              <a:ext uri="{FF2B5EF4-FFF2-40B4-BE49-F238E27FC236}">
                <a16:creationId xmlns:a16="http://schemas.microsoft.com/office/drawing/2014/main" id="{A7D6976C-C91B-49B0-AF1A-F10082DEFEC9}"/>
              </a:ext>
            </a:extLst>
          </p:cNvPr>
          <p:cNvSpPr txBox="1"/>
          <p:nvPr/>
        </p:nvSpPr>
        <p:spPr>
          <a:xfrm>
            <a:off x="4893533" y="5329261"/>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0</a:t>
            </a:r>
            <a:endParaRPr lang="ko-KR" altLang="en-US" sz="1000" b="1"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FDF39776-D512-41AA-AD8E-CCF5F8DF47A5}"/>
              </a:ext>
            </a:extLst>
          </p:cNvPr>
          <p:cNvSpPr txBox="1"/>
          <p:nvPr/>
        </p:nvSpPr>
        <p:spPr>
          <a:xfrm>
            <a:off x="4893533" y="4461793"/>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30</a:t>
            </a:r>
            <a:endParaRPr lang="ko-KR" altLang="en-US" sz="1000" b="1" dirty="0">
              <a:latin typeface="Arial" panose="020B0604020202020204" pitchFamily="34" charset="0"/>
              <a:cs typeface="Arial" panose="020B0604020202020204" pitchFamily="34" charset="0"/>
            </a:endParaRPr>
          </a:p>
        </p:txBody>
      </p:sp>
      <p:sp>
        <p:nvSpPr>
          <p:cNvPr id="144" name="TextBox 143">
            <a:extLst>
              <a:ext uri="{FF2B5EF4-FFF2-40B4-BE49-F238E27FC236}">
                <a16:creationId xmlns:a16="http://schemas.microsoft.com/office/drawing/2014/main" id="{E8ED76D9-6A1D-4CA2-B504-2ED4E9214CF8}"/>
              </a:ext>
            </a:extLst>
          </p:cNvPr>
          <p:cNvSpPr txBox="1"/>
          <p:nvPr/>
        </p:nvSpPr>
        <p:spPr>
          <a:xfrm>
            <a:off x="4893533" y="4172441"/>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40</a:t>
            </a:r>
            <a:endParaRPr lang="ko-KR" altLang="en-US" sz="1000" b="1"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59DFCF73-446A-4CFB-9B32-3EA63BE21F8E}"/>
              </a:ext>
            </a:extLst>
          </p:cNvPr>
          <p:cNvSpPr txBox="1"/>
          <p:nvPr/>
        </p:nvSpPr>
        <p:spPr>
          <a:xfrm>
            <a:off x="0" y="-2059"/>
            <a:ext cx="12192000" cy="369332"/>
          </a:xfrm>
          <a:prstGeom prst="rect">
            <a:avLst/>
          </a:prstGeom>
          <a:noFill/>
        </p:spPr>
        <p:txBody>
          <a:bodyPr wrap="square" rtlCol="0">
            <a:spAutoFit/>
          </a:bodyPr>
          <a:lstStyle/>
          <a:p>
            <a:pPr algn="ctr"/>
            <a:r>
              <a:rPr lang="en-US" altLang="ko-KR" b="1" dirty="0">
                <a:latin typeface="Arial" panose="020B0604020202020204" pitchFamily="34" charset="0"/>
                <a:cs typeface="Arial" panose="020B0604020202020204" pitchFamily="34" charset="0"/>
              </a:rPr>
              <a:t>Supplementary</a:t>
            </a:r>
            <a:r>
              <a:rPr lang="ko-KR" altLang="en-US" b="1" dirty="0">
                <a:latin typeface="Arial" panose="020B0604020202020204" pitchFamily="34" charset="0"/>
                <a:cs typeface="Arial" panose="020B0604020202020204" pitchFamily="34" charset="0"/>
              </a:rPr>
              <a:t> </a:t>
            </a:r>
            <a:r>
              <a:rPr lang="en-US" altLang="ko-KR" b="1" dirty="0">
                <a:latin typeface="Arial" panose="020B0604020202020204" pitchFamily="34" charset="0"/>
                <a:cs typeface="Arial" panose="020B0604020202020204" pitchFamily="34" charset="0"/>
              </a:rPr>
              <a:t>Figure S5</a:t>
            </a:r>
          </a:p>
        </p:txBody>
      </p:sp>
      <p:graphicFrame>
        <p:nvGraphicFramePr>
          <p:cNvPr id="14" name="개체 13">
            <a:extLst>
              <a:ext uri="{FF2B5EF4-FFF2-40B4-BE49-F238E27FC236}">
                <a16:creationId xmlns:a16="http://schemas.microsoft.com/office/drawing/2014/main" id="{C4CFA0E5-3542-4DC6-844B-197D94F1F8A8}"/>
              </a:ext>
            </a:extLst>
          </p:cNvPr>
          <p:cNvGraphicFramePr>
            <a:graphicFrameLocks noChangeAspect="1"/>
          </p:cNvGraphicFramePr>
          <p:nvPr>
            <p:extLst>
              <p:ext uri="{D42A27DB-BD31-4B8C-83A1-F6EECF244321}">
                <p14:modId xmlns:p14="http://schemas.microsoft.com/office/powerpoint/2010/main" val="466158651"/>
              </p:ext>
            </p:extLst>
          </p:nvPr>
        </p:nvGraphicFramePr>
        <p:xfrm>
          <a:off x="7977197" y="1819275"/>
          <a:ext cx="2341563" cy="1939925"/>
        </p:xfrm>
        <a:graphic>
          <a:graphicData uri="http://schemas.openxmlformats.org/presentationml/2006/ole">
            <mc:AlternateContent xmlns:mc="http://schemas.openxmlformats.org/markup-compatibility/2006">
              <mc:Choice xmlns:v="urn:schemas-microsoft-com:vml" Requires="v">
                <p:oleObj spid="_x0000_s1299" name="Prism 6" r:id="rId4" imgW="2972920" imgH="2463814" progId="Prism6.Document">
                  <p:embed/>
                </p:oleObj>
              </mc:Choice>
              <mc:Fallback>
                <p:oleObj name="Prism 6" r:id="rId4" imgW="2972920" imgH="2463814" progId="Prism6.Document">
                  <p:embed/>
                  <p:pic>
                    <p:nvPicPr>
                      <p:cNvPr id="0" name=""/>
                      <p:cNvPicPr/>
                      <p:nvPr/>
                    </p:nvPicPr>
                    <p:blipFill>
                      <a:blip r:embed="rId5"/>
                      <a:stretch>
                        <a:fillRect/>
                      </a:stretch>
                    </p:blipFill>
                    <p:spPr>
                      <a:xfrm>
                        <a:off x="7977197" y="1819275"/>
                        <a:ext cx="2341563" cy="1939925"/>
                      </a:xfrm>
                      <a:prstGeom prst="rect">
                        <a:avLst/>
                      </a:prstGeom>
                    </p:spPr>
                  </p:pic>
                </p:oleObj>
              </mc:Fallback>
            </mc:AlternateContent>
          </a:graphicData>
        </a:graphic>
      </p:graphicFrame>
      <p:graphicFrame>
        <p:nvGraphicFramePr>
          <p:cNvPr id="12" name="개체 11">
            <a:extLst>
              <a:ext uri="{FF2B5EF4-FFF2-40B4-BE49-F238E27FC236}">
                <a16:creationId xmlns:a16="http://schemas.microsoft.com/office/drawing/2014/main" id="{5CD8E3B6-D323-4E62-B759-CCEAF1BBF3DA}"/>
              </a:ext>
            </a:extLst>
          </p:cNvPr>
          <p:cNvGraphicFramePr>
            <a:graphicFrameLocks noChangeAspect="1"/>
          </p:cNvGraphicFramePr>
          <p:nvPr>
            <p:extLst>
              <p:ext uri="{D42A27DB-BD31-4B8C-83A1-F6EECF244321}">
                <p14:modId xmlns:p14="http://schemas.microsoft.com/office/powerpoint/2010/main" val="2674244972"/>
              </p:ext>
            </p:extLst>
          </p:nvPr>
        </p:nvGraphicFramePr>
        <p:xfrm>
          <a:off x="5168899" y="1814513"/>
          <a:ext cx="2349500" cy="1946275"/>
        </p:xfrm>
        <a:graphic>
          <a:graphicData uri="http://schemas.openxmlformats.org/presentationml/2006/ole">
            <mc:AlternateContent xmlns:mc="http://schemas.openxmlformats.org/markup-compatibility/2006">
              <mc:Choice xmlns:v="urn:schemas-microsoft-com:vml" Requires="v">
                <p:oleObj spid="_x0000_s1300" name="Prism 6" r:id="rId6" imgW="2972920" imgH="2463814" progId="Prism6.Document">
                  <p:embed/>
                </p:oleObj>
              </mc:Choice>
              <mc:Fallback>
                <p:oleObj name="Prism 6" r:id="rId6" imgW="2972920" imgH="2463814" progId="Prism6.Document">
                  <p:embed/>
                  <p:pic>
                    <p:nvPicPr>
                      <p:cNvPr id="0" name=""/>
                      <p:cNvPicPr/>
                      <p:nvPr/>
                    </p:nvPicPr>
                    <p:blipFill>
                      <a:blip r:embed="rId7"/>
                      <a:stretch>
                        <a:fillRect/>
                      </a:stretch>
                    </p:blipFill>
                    <p:spPr>
                      <a:xfrm>
                        <a:off x="5168899" y="1814513"/>
                        <a:ext cx="2349500" cy="1946275"/>
                      </a:xfrm>
                      <a:prstGeom prst="rect">
                        <a:avLst/>
                      </a:prstGeom>
                    </p:spPr>
                  </p:pic>
                </p:oleObj>
              </mc:Fallback>
            </mc:AlternateContent>
          </a:graphicData>
        </a:graphic>
      </p:graphicFrame>
      <p:graphicFrame>
        <p:nvGraphicFramePr>
          <p:cNvPr id="10" name="개체 9">
            <a:extLst>
              <a:ext uri="{FF2B5EF4-FFF2-40B4-BE49-F238E27FC236}">
                <a16:creationId xmlns:a16="http://schemas.microsoft.com/office/drawing/2014/main" id="{AE913338-280B-4F21-AAF7-D8A42552454F}"/>
              </a:ext>
            </a:extLst>
          </p:cNvPr>
          <p:cNvGraphicFramePr>
            <a:graphicFrameLocks noChangeAspect="1"/>
          </p:cNvGraphicFramePr>
          <p:nvPr>
            <p:extLst>
              <p:ext uri="{D42A27DB-BD31-4B8C-83A1-F6EECF244321}">
                <p14:modId xmlns:p14="http://schemas.microsoft.com/office/powerpoint/2010/main" val="274681821"/>
              </p:ext>
            </p:extLst>
          </p:nvPr>
        </p:nvGraphicFramePr>
        <p:xfrm>
          <a:off x="2025650" y="1816100"/>
          <a:ext cx="2349500" cy="1946275"/>
        </p:xfrm>
        <a:graphic>
          <a:graphicData uri="http://schemas.openxmlformats.org/presentationml/2006/ole">
            <mc:AlternateContent xmlns:mc="http://schemas.openxmlformats.org/markup-compatibility/2006">
              <mc:Choice xmlns:v="urn:schemas-microsoft-com:vml" Requires="v">
                <p:oleObj spid="_x0000_s1301" name="Prism 6" r:id="rId8" imgW="2972920" imgH="2463814" progId="Prism6.Document">
                  <p:embed/>
                </p:oleObj>
              </mc:Choice>
              <mc:Fallback>
                <p:oleObj name="Prism 6" r:id="rId8" imgW="2972920" imgH="2463814" progId="Prism6.Document">
                  <p:embed/>
                  <p:pic>
                    <p:nvPicPr>
                      <p:cNvPr id="0" name=""/>
                      <p:cNvPicPr/>
                      <p:nvPr/>
                    </p:nvPicPr>
                    <p:blipFill>
                      <a:blip r:embed="rId9"/>
                      <a:stretch>
                        <a:fillRect/>
                      </a:stretch>
                    </p:blipFill>
                    <p:spPr>
                      <a:xfrm>
                        <a:off x="2025650" y="1816100"/>
                        <a:ext cx="2349500" cy="1946275"/>
                      </a:xfrm>
                      <a:prstGeom prst="rect">
                        <a:avLst/>
                      </a:prstGeom>
                    </p:spPr>
                  </p:pic>
                </p:oleObj>
              </mc:Fallback>
            </mc:AlternateContent>
          </a:graphicData>
        </a:graphic>
      </p:graphicFrame>
      <p:graphicFrame>
        <p:nvGraphicFramePr>
          <p:cNvPr id="7" name="개체 6">
            <a:extLst>
              <a:ext uri="{FF2B5EF4-FFF2-40B4-BE49-F238E27FC236}">
                <a16:creationId xmlns:a16="http://schemas.microsoft.com/office/drawing/2014/main" id="{FB61CF03-6A01-4ACA-88A4-12FB9F06EF49}"/>
              </a:ext>
            </a:extLst>
          </p:cNvPr>
          <p:cNvGraphicFramePr>
            <a:graphicFrameLocks noChangeAspect="1"/>
          </p:cNvGraphicFramePr>
          <p:nvPr>
            <p:extLst>
              <p:ext uri="{D42A27DB-BD31-4B8C-83A1-F6EECF244321}">
                <p14:modId xmlns:p14="http://schemas.microsoft.com/office/powerpoint/2010/main" val="3335468678"/>
              </p:ext>
            </p:extLst>
          </p:nvPr>
        </p:nvGraphicFramePr>
        <p:xfrm>
          <a:off x="5168909" y="3806824"/>
          <a:ext cx="2347913" cy="1946275"/>
        </p:xfrm>
        <a:graphic>
          <a:graphicData uri="http://schemas.openxmlformats.org/presentationml/2006/ole">
            <mc:AlternateContent xmlns:mc="http://schemas.openxmlformats.org/markup-compatibility/2006">
              <mc:Choice xmlns:v="urn:schemas-microsoft-com:vml" Requires="v">
                <p:oleObj spid="_x0000_s1302" name="Prism 6" r:id="rId10" imgW="2972920" imgH="2463814" progId="Prism6.Document">
                  <p:embed/>
                </p:oleObj>
              </mc:Choice>
              <mc:Fallback>
                <p:oleObj name="Prism 6" r:id="rId10" imgW="2972920" imgH="2463814" progId="Prism6.Document">
                  <p:embed/>
                  <p:pic>
                    <p:nvPicPr>
                      <p:cNvPr id="0" name=""/>
                      <p:cNvPicPr/>
                      <p:nvPr/>
                    </p:nvPicPr>
                    <p:blipFill>
                      <a:blip r:embed="rId11"/>
                      <a:stretch>
                        <a:fillRect/>
                      </a:stretch>
                    </p:blipFill>
                    <p:spPr>
                      <a:xfrm>
                        <a:off x="5168909" y="3806824"/>
                        <a:ext cx="2347913" cy="1946275"/>
                      </a:xfrm>
                      <a:prstGeom prst="rect">
                        <a:avLst/>
                      </a:prstGeom>
                    </p:spPr>
                  </p:pic>
                </p:oleObj>
              </mc:Fallback>
            </mc:AlternateContent>
          </a:graphicData>
        </a:graphic>
      </p:graphicFrame>
      <p:graphicFrame>
        <p:nvGraphicFramePr>
          <p:cNvPr id="5" name="개체 4">
            <a:extLst>
              <a:ext uri="{FF2B5EF4-FFF2-40B4-BE49-F238E27FC236}">
                <a16:creationId xmlns:a16="http://schemas.microsoft.com/office/drawing/2014/main" id="{6923DECD-B7A6-4EB8-B28E-745C24E4E8DA}"/>
              </a:ext>
            </a:extLst>
          </p:cNvPr>
          <p:cNvGraphicFramePr>
            <a:graphicFrameLocks noChangeAspect="1"/>
          </p:cNvGraphicFramePr>
          <p:nvPr>
            <p:extLst>
              <p:ext uri="{D42A27DB-BD31-4B8C-83A1-F6EECF244321}">
                <p14:modId xmlns:p14="http://schemas.microsoft.com/office/powerpoint/2010/main" val="1659677497"/>
              </p:ext>
            </p:extLst>
          </p:nvPr>
        </p:nvGraphicFramePr>
        <p:xfrm>
          <a:off x="2028826" y="3808412"/>
          <a:ext cx="2347913" cy="1944687"/>
        </p:xfrm>
        <a:graphic>
          <a:graphicData uri="http://schemas.openxmlformats.org/presentationml/2006/ole">
            <mc:AlternateContent xmlns:mc="http://schemas.openxmlformats.org/markup-compatibility/2006">
              <mc:Choice xmlns:v="urn:schemas-microsoft-com:vml" Requires="v">
                <p:oleObj spid="_x0000_s1303" name="Prism 6" r:id="rId12" imgW="2972920" imgH="2463814" progId="Prism6.Document">
                  <p:embed/>
                </p:oleObj>
              </mc:Choice>
              <mc:Fallback>
                <p:oleObj name="Prism 6" r:id="rId12" imgW="2972920" imgH="2463814" progId="Prism6.Document">
                  <p:embed/>
                  <p:pic>
                    <p:nvPicPr>
                      <p:cNvPr id="0" name=""/>
                      <p:cNvPicPr/>
                      <p:nvPr/>
                    </p:nvPicPr>
                    <p:blipFill>
                      <a:blip r:embed="rId13"/>
                      <a:stretch>
                        <a:fillRect/>
                      </a:stretch>
                    </p:blipFill>
                    <p:spPr>
                      <a:xfrm>
                        <a:off x="2028826" y="3808412"/>
                        <a:ext cx="2347913" cy="1944687"/>
                      </a:xfrm>
                      <a:prstGeom prst="rect">
                        <a:avLst/>
                      </a:prstGeom>
                    </p:spPr>
                  </p:pic>
                </p:oleObj>
              </mc:Fallback>
            </mc:AlternateContent>
          </a:graphicData>
        </a:graphic>
      </p:graphicFrame>
      <p:sp>
        <p:nvSpPr>
          <p:cNvPr id="2" name="TextBox 1">
            <a:extLst>
              <a:ext uri="{FF2B5EF4-FFF2-40B4-BE49-F238E27FC236}">
                <a16:creationId xmlns:a16="http://schemas.microsoft.com/office/drawing/2014/main" id="{ECD1E0F8-9A4A-4B48-A6CA-72ADCB427392}"/>
              </a:ext>
            </a:extLst>
          </p:cNvPr>
          <p:cNvSpPr txBox="1"/>
          <p:nvPr/>
        </p:nvSpPr>
        <p:spPr>
          <a:xfrm>
            <a:off x="1540071" y="497196"/>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A</a:t>
            </a:r>
            <a:endParaRPr lang="ko-KR" altLang="en-US" sz="16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6D08F85E-7FC7-4555-AE53-D6082F0A04AA}"/>
              </a:ext>
            </a:extLst>
          </p:cNvPr>
          <p:cNvSpPr txBox="1"/>
          <p:nvPr/>
        </p:nvSpPr>
        <p:spPr>
          <a:xfrm>
            <a:off x="1745198" y="1454250"/>
            <a:ext cx="1147208"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4" name="TextBox 3">
            <a:extLst>
              <a:ext uri="{FF2B5EF4-FFF2-40B4-BE49-F238E27FC236}">
                <a16:creationId xmlns:a16="http://schemas.microsoft.com/office/drawing/2014/main" id="{3638CF20-C5BB-411F-BDCA-83BBB8914377}"/>
              </a:ext>
            </a:extLst>
          </p:cNvPr>
          <p:cNvSpPr txBox="1"/>
          <p:nvPr/>
        </p:nvSpPr>
        <p:spPr>
          <a:xfrm>
            <a:off x="2559491" y="1454250"/>
            <a:ext cx="1147208" cy="400110"/>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 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ko-KR" altLang="en-US" sz="1000" b="1"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C920D024-C1C9-4CE1-A81E-C03E8944C54C}"/>
              </a:ext>
            </a:extLst>
          </p:cNvPr>
          <p:cNvSpPr txBox="1"/>
          <p:nvPr/>
        </p:nvSpPr>
        <p:spPr>
          <a:xfrm>
            <a:off x="3335015" y="1456998"/>
            <a:ext cx="1147208"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31" name="TextBox 30">
            <a:extLst>
              <a:ext uri="{FF2B5EF4-FFF2-40B4-BE49-F238E27FC236}">
                <a16:creationId xmlns:a16="http://schemas.microsoft.com/office/drawing/2014/main" id="{EEC593E3-F341-4780-BD30-512C04E595FB}"/>
              </a:ext>
            </a:extLst>
          </p:cNvPr>
          <p:cNvSpPr txBox="1"/>
          <p:nvPr/>
        </p:nvSpPr>
        <p:spPr>
          <a:xfrm>
            <a:off x="4183443" y="1456997"/>
            <a:ext cx="1147208" cy="400110"/>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41" name="TextBox 40">
            <a:extLst>
              <a:ext uri="{FF2B5EF4-FFF2-40B4-BE49-F238E27FC236}">
                <a16:creationId xmlns:a16="http://schemas.microsoft.com/office/drawing/2014/main" id="{3971E940-E151-4C1E-A2EC-D74D090EA8DB}"/>
              </a:ext>
            </a:extLst>
          </p:cNvPr>
          <p:cNvSpPr txBox="1"/>
          <p:nvPr/>
        </p:nvSpPr>
        <p:spPr>
          <a:xfrm rot="16200000">
            <a:off x="1026595" y="2634830"/>
            <a:ext cx="1448432"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Skin</a:t>
            </a:r>
            <a:r>
              <a:rPr lang="ko-KR" altLang="en-US" sz="1000" b="1" dirty="0">
                <a:latin typeface="Arial" panose="020B0604020202020204" pitchFamily="34" charset="0"/>
                <a:cs typeface="Arial" panose="020B0604020202020204" pitchFamily="34" charset="0"/>
              </a:rPr>
              <a:t> </a:t>
            </a:r>
            <a:r>
              <a:rPr lang="en-US" altLang="ko-KR" sz="1000" b="1" dirty="0">
                <a:latin typeface="Arial" panose="020B0604020202020204" pitchFamily="34" charset="0"/>
                <a:cs typeface="Arial" panose="020B0604020202020204" pitchFamily="34" charset="0"/>
              </a:rPr>
              <a:t>lesion</a:t>
            </a:r>
            <a:r>
              <a:rPr lang="ko-KR" altLang="en-US" sz="1000" b="1" dirty="0">
                <a:latin typeface="Arial" panose="020B0604020202020204" pitchFamily="34" charset="0"/>
                <a:cs typeface="Arial" panose="020B0604020202020204" pitchFamily="34" charset="0"/>
              </a:rPr>
              <a:t> </a:t>
            </a:r>
            <a:r>
              <a:rPr lang="en-US" altLang="ko-KR" sz="1000" b="1" dirty="0">
                <a:latin typeface="Arial" panose="020B0604020202020204" pitchFamily="34" charset="0"/>
                <a:cs typeface="Arial" panose="020B0604020202020204" pitchFamily="34" charset="0"/>
              </a:rPr>
              <a:t>(mm</a:t>
            </a:r>
            <a:r>
              <a:rPr lang="en-US" altLang="ko-KR" sz="1000" b="1" baseline="30000" dirty="0">
                <a:latin typeface="Arial" panose="020B0604020202020204" pitchFamily="34" charset="0"/>
                <a:cs typeface="Arial" panose="020B0604020202020204" pitchFamily="34" charset="0"/>
              </a:rPr>
              <a:t>2</a:t>
            </a:r>
            <a:r>
              <a:rPr lang="en-US" altLang="ko-KR" sz="1000" b="1" dirty="0">
                <a:latin typeface="Arial" panose="020B0604020202020204" pitchFamily="34" charset="0"/>
                <a:cs typeface="Arial" panose="020B0604020202020204" pitchFamily="34" charset="0"/>
              </a:rPr>
              <a:t>)</a:t>
            </a:r>
            <a:endParaRPr lang="ko-KR" altLang="en-US" sz="1000" b="1" dirty="0">
              <a:latin typeface="Arial" panose="020B0604020202020204" pitchFamily="34" charset="0"/>
              <a:cs typeface="Arial" panose="020B0604020202020204" pitchFamily="34" charset="0"/>
            </a:endParaRPr>
          </a:p>
        </p:txBody>
      </p:sp>
      <p:sp>
        <p:nvSpPr>
          <p:cNvPr id="42" name="TextBox 41">
            <a:extLst>
              <a:ext uri="{FF2B5EF4-FFF2-40B4-BE49-F238E27FC236}">
                <a16:creationId xmlns:a16="http://schemas.microsoft.com/office/drawing/2014/main" id="{33595F09-482E-4DCC-B8DE-D6092068149C}"/>
              </a:ext>
            </a:extLst>
          </p:cNvPr>
          <p:cNvSpPr txBox="1"/>
          <p:nvPr/>
        </p:nvSpPr>
        <p:spPr>
          <a:xfrm>
            <a:off x="1751086" y="1897770"/>
            <a:ext cx="420169"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200</a:t>
            </a:r>
            <a:endParaRPr lang="ko-KR" altLang="en-US" sz="1000" b="1" dirty="0">
              <a:latin typeface="Arial" panose="020B0604020202020204" pitchFamily="34" charset="0"/>
              <a:cs typeface="Arial" panose="020B0604020202020204" pitchFamily="34" charset="0"/>
            </a:endParaRPr>
          </a:p>
        </p:txBody>
      </p:sp>
      <p:sp>
        <p:nvSpPr>
          <p:cNvPr id="43" name="TextBox 42">
            <a:extLst>
              <a:ext uri="{FF2B5EF4-FFF2-40B4-BE49-F238E27FC236}">
                <a16:creationId xmlns:a16="http://schemas.microsoft.com/office/drawing/2014/main" id="{6D12E90D-547D-44CD-8CC2-65CE41AB6E97}"/>
              </a:ext>
            </a:extLst>
          </p:cNvPr>
          <p:cNvSpPr txBox="1"/>
          <p:nvPr/>
        </p:nvSpPr>
        <p:spPr>
          <a:xfrm>
            <a:off x="1751086" y="2618718"/>
            <a:ext cx="420169"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100</a:t>
            </a:r>
            <a:endParaRPr lang="ko-KR" altLang="en-US" sz="1000" b="1" dirty="0">
              <a:latin typeface="Arial" panose="020B0604020202020204" pitchFamily="34" charset="0"/>
              <a:cs typeface="Arial" panose="020B0604020202020204" pitchFamily="34" charset="0"/>
            </a:endParaRPr>
          </a:p>
        </p:txBody>
      </p:sp>
      <p:sp>
        <p:nvSpPr>
          <p:cNvPr id="44" name="TextBox 43">
            <a:extLst>
              <a:ext uri="{FF2B5EF4-FFF2-40B4-BE49-F238E27FC236}">
                <a16:creationId xmlns:a16="http://schemas.microsoft.com/office/drawing/2014/main" id="{F8C45419-7867-44C2-A3D6-67737E63717B}"/>
              </a:ext>
            </a:extLst>
          </p:cNvPr>
          <p:cNvSpPr txBox="1"/>
          <p:nvPr/>
        </p:nvSpPr>
        <p:spPr>
          <a:xfrm>
            <a:off x="1751086" y="2979192"/>
            <a:ext cx="420169"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50</a:t>
            </a:r>
          </a:p>
        </p:txBody>
      </p:sp>
      <p:sp>
        <p:nvSpPr>
          <p:cNvPr id="45" name="TextBox 44">
            <a:extLst>
              <a:ext uri="{FF2B5EF4-FFF2-40B4-BE49-F238E27FC236}">
                <a16:creationId xmlns:a16="http://schemas.microsoft.com/office/drawing/2014/main" id="{00DD9E39-97A1-493F-B4E8-5F4618F1CBFD}"/>
              </a:ext>
            </a:extLst>
          </p:cNvPr>
          <p:cNvSpPr txBox="1"/>
          <p:nvPr/>
        </p:nvSpPr>
        <p:spPr>
          <a:xfrm>
            <a:off x="1751086" y="3339666"/>
            <a:ext cx="420169"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0</a:t>
            </a:r>
            <a:endParaRPr lang="ko-KR" altLang="en-US" sz="1000" b="1"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ACFF96FA-480F-4651-B1A3-1EB6DA22DF54}"/>
              </a:ext>
            </a:extLst>
          </p:cNvPr>
          <p:cNvSpPr txBox="1"/>
          <p:nvPr/>
        </p:nvSpPr>
        <p:spPr>
          <a:xfrm>
            <a:off x="1751086" y="2258244"/>
            <a:ext cx="420169"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150</a:t>
            </a:r>
            <a:endParaRPr lang="ko-KR" altLang="en-US" sz="1000" b="1"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64C4B066-8262-4787-9041-FC806B6ADD80}"/>
              </a:ext>
            </a:extLst>
          </p:cNvPr>
          <p:cNvSpPr txBox="1"/>
          <p:nvPr/>
        </p:nvSpPr>
        <p:spPr>
          <a:xfrm>
            <a:off x="3306389"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38" name="TextBox 37">
            <a:extLst>
              <a:ext uri="{FF2B5EF4-FFF2-40B4-BE49-F238E27FC236}">
                <a16:creationId xmlns:a16="http://schemas.microsoft.com/office/drawing/2014/main" id="{C266680A-5C63-4043-8623-EF2F5886911B}"/>
              </a:ext>
            </a:extLst>
          </p:cNvPr>
          <p:cNvSpPr txBox="1"/>
          <p:nvPr/>
        </p:nvSpPr>
        <p:spPr>
          <a:xfrm>
            <a:off x="3783576" y="3484087"/>
            <a:ext cx="691770"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 </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29C2780B-4AF4-4369-AB28-E66A179293C3}"/>
              </a:ext>
            </a:extLst>
          </p:cNvPr>
          <p:cNvSpPr txBox="1"/>
          <p:nvPr/>
        </p:nvSpPr>
        <p:spPr>
          <a:xfrm>
            <a:off x="2220072"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40" name="TextBox 39">
            <a:extLst>
              <a:ext uri="{FF2B5EF4-FFF2-40B4-BE49-F238E27FC236}">
                <a16:creationId xmlns:a16="http://schemas.microsoft.com/office/drawing/2014/main" id="{85672408-3045-45D4-ABB8-B07645CEA0C1}"/>
              </a:ext>
            </a:extLst>
          </p:cNvPr>
          <p:cNvSpPr txBox="1"/>
          <p:nvPr/>
        </p:nvSpPr>
        <p:spPr>
          <a:xfrm>
            <a:off x="2763191" y="3484087"/>
            <a:ext cx="571711"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en-US" altLang="ko-KR" sz="1000" b="1" dirty="0">
              <a:latin typeface="Arial" panose="020B0604020202020204" pitchFamily="34" charset="0"/>
              <a:cs typeface="Arial" panose="020B0604020202020204" pitchFamily="34" charset="0"/>
            </a:endParaRPr>
          </a:p>
        </p:txBody>
      </p:sp>
      <p:sp>
        <p:nvSpPr>
          <p:cNvPr id="57" name="TextBox 56">
            <a:extLst>
              <a:ext uri="{FF2B5EF4-FFF2-40B4-BE49-F238E27FC236}">
                <a16:creationId xmlns:a16="http://schemas.microsoft.com/office/drawing/2014/main" id="{DDB15374-47B6-48A2-AB03-5F7B0D01A5F2}"/>
              </a:ext>
            </a:extLst>
          </p:cNvPr>
          <p:cNvSpPr txBox="1"/>
          <p:nvPr/>
        </p:nvSpPr>
        <p:spPr>
          <a:xfrm rot="16200000">
            <a:off x="4112293" y="2634829"/>
            <a:ext cx="1448433"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Abscess weight (g)</a:t>
            </a:r>
            <a:endParaRPr lang="ko-KR" altLang="en-US" sz="1000" b="1" dirty="0">
              <a:latin typeface="Arial" panose="020B0604020202020204" pitchFamily="34" charset="0"/>
              <a:cs typeface="Arial" panose="020B0604020202020204" pitchFamily="34" charset="0"/>
            </a:endParaRPr>
          </a:p>
        </p:txBody>
      </p:sp>
      <p:sp>
        <p:nvSpPr>
          <p:cNvPr id="59" name="TextBox 58">
            <a:extLst>
              <a:ext uri="{FF2B5EF4-FFF2-40B4-BE49-F238E27FC236}">
                <a16:creationId xmlns:a16="http://schemas.microsoft.com/office/drawing/2014/main" id="{90FDDCCF-F42C-4C8F-B244-30464888F600}"/>
              </a:ext>
            </a:extLst>
          </p:cNvPr>
          <p:cNvSpPr txBox="1"/>
          <p:nvPr/>
        </p:nvSpPr>
        <p:spPr>
          <a:xfrm>
            <a:off x="4836755" y="2395927"/>
            <a:ext cx="462186" cy="202314"/>
          </a:xfrm>
          <a:prstGeom prst="rect">
            <a:avLst/>
          </a:prstGeom>
          <a:noFill/>
        </p:spPr>
        <p:txBody>
          <a:bodyPr wrap="square" rtlCol="0">
            <a:spAutoFit/>
          </a:bodyPr>
          <a:lstStyle/>
          <a:p>
            <a:pPr algn="r"/>
            <a:r>
              <a:rPr lang="en-US" altLang="ko-KR" sz="1000" b="1" dirty="0">
                <a:latin typeface="Arial" panose="020B0604020202020204" pitchFamily="34" charset="0"/>
                <a:cs typeface="Arial" panose="020B0604020202020204" pitchFamily="34" charset="0"/>
              </a:rPr>
              <a:t>0.10</a:t>
            </a:r>
            <a:endParaRPr lang="ko-KR" altLang="en-US" sz="1000" b="1" dirty="0">
              <a:latin typeface="Arial" panose="020B0604020202020204" pitchFamily="34" charset="0"/>
              <a:cs typeface="Arial" panose="020B0604020202020204" pitchFamily="34" charset="0"/>
            </a:endParaRPr>
          </a:p>
        </p:txBody>
      </p:sp>
      <p:sp>
        <p:nvSpPr>
          <p:cNvPr id="60" name="TextBox 59">
            <a:extLst>
              <a:ext uri="{FF2B5EF4-FFF2-40B4-BE49-F238E27FC236}">
                <a16:creationId xmlns:a16="http://schemas.microsoft.com/office/drawing/2014/main" id="{0F7884D1-15FD-4B20-BD23-C61D78AEB104}"/>
              </a:ext>
            </a:extLst>
          </p:cNvPr>
          <p:cNvSpPr txBox="1"/>
          <p:nvPr/>
        </p:nvSpPr>
        <p:spPr>
          <a:xfrm>
            <a:off x="4836755" y="2877294"/>
            <a:ext cx="462186" cy="202314"/>
          </a:xfrm>
          <a:prstGeom prst="rect">
            <a:avLst/>
          </a:prstGeom>
          <a:noFill/>
        </p:spPr>
        <p:txBody>
          <a:bodyPr wrap="square" rtlCol="0">
            <a:spAutoFit/>
          </a:bodyPr>
          <a:lstStyle/>
          <a:p>
            <a:pPr algn="r"/>
            <a:r>
              <a:rPr lang="en-US" altLang="ko-KR" sz="1000" b="1" dirty="0">
                <a:latin typeface="Arial" panose="020B0604020202020204" pitchFamily="34" charset="0"/>
                <a:cs typeface="Arial" panose="020B0604020202020204" pitchFamily="34" charset="0"/>
              </a:rPr>
              <a:t>0.05</a:t>
            </a:r>
          </a:p>
        </p:txBody>
      </p:sp>
      <p:sp>
        <p:nvSpPr>
          <p:cNvPr id="61" name="TextBox 60">
            <a:extLst>
              <a:ext uri="{FF2B5EF4-FFF2-40B4-BE49-F238E27FC236}">
                <a16:creationId xmlns:a16="http://schemas.microsoft.com/office/drawing/2014/main" id="{4539D1D1-59CF-4299-B78F-9BFF052EFB47}"/>
              </a:ext>
            </a:extLst>
          </p:cNvPr>
          <p:cNvSpPr txBox="1"/>
          <p:nvPr/>
        </p:nvSpPr>
        <p:spPr>
          <a:xfrm>
            <a:off x="4836755" y="3358660"/>
            <a:ext cx="462186" cy="202314"/>
          </a:xfrm>
          <a:prstGeom prst="rect">
            <a:avLst/>
          </a:prstGeom>
          <a:noFill/>
        </p:spPr>
        <p:txBody>
          <a:bodyPr wrap="square" rtlCol="0">
            <a:spAutoFit/>
          </a:bodyPr>
          <a:lstStyle/>
          <a:p>
            <a:pPr algn="r"/>
            <a:r>
              <a:rPr lang="en-US" altLang="ko-KR" sz="1000" b="1" dirty="0">
                <a:latin typeface="Arial" panose="020B0604020202020204" pitchFamily="34" charset="0"/>
                <a:cs typeface="Arial" panose="020B0604020202020204" pitchFamily="34" charset="0"/>
              </a:rPr>
              <a:t>0</a:t>
            </a:r>
            <a:endParaRPr lang="ko-KR" altLang="en-US" sz="1000" b="1" dirty="0">
              <a:latin typeface="Arial" panose="020B0604020202020204" pitchFamily="34" charset="0"/>
              <a:cs typeface="Arial" panose="020B0604020202020204" pitchFamily="34" charset="0"/>
            </a:endParaRPr>
          </a:p>
        </p:txBody>
      </p:sp>
      <p:sp>
        <p:nvSpPr>
          <p:cNvPr id="62" name="TextBox 61">
            <a:extLst>
              <a:ext uri="{FF2B5EF4-FFF2-40B4-BE49-F238E27FC236}">
                <a16:creationId xmlns:a16="http://schemas.microsoft.com/office/drawing/2014/main" id="{567E9510-A712-4D92-9BFC-0985401617C2}"/>
              </a:ext>
            </a:extLst>
          </p:cNvPr>
          <p:cNvSpPr txBox="1"/>
          <p:nvPr/>
        </p:nvSpPr>
        <p:spPr>
          <a:xfrm>
            <a:off x="4836755" y="1914560"/>
            <a:ext cx="462186" cy="202314"/>
          </a:xfrm>
          <a:prstGeom prst="rect">
            <a:avLst/>
          </a:prstGeom>
          <a:noFill/>
        </p:spPr>
        <p:txBody>
          <a:bodyPr wrap="square" rtlCol="0">
            <a:spAutoFit/>
          </a:bodyPr>
          <a:lstStyle/>
          <a:p>
            <a:pPr algn="r"/>
            <a:r>
              <a:rPr lang="en-US" altLang="ko-KR" sz="1000" b="1" dirty="0">
                <a:latin typeface="Arial" panose="020B0604020202020204" pitchFamily="34" charset="0"/>
                <a:cs typeface="Arial" panose="020B0604020202020204" pitchFamily="34" charset="0"/>
              </a:rPr>
              <a:t>0.15</a:t>
            </a:r>
            <a:endParaRPr lang="ko-KR" altLang="en-US" sz="1000" b="1" dirty="0">
              <a:latin typeface="Arial" panose="020B0604020202020204" pitchFamily="34" charset="0"/>
              <a:cs typeface="Arial" panose="020B0604020202020204" pitchFamily="34" charset="0"/>
            </a:endParaRPr>
          </a:p>
        </p:txBody>
      </p:sp>
      <p:sp>
        <p:nvSpPr>
          <p:cNvPr id="53" name="TextBox 52">
            <a:extLst>
              <a:ext uri="{FF2B5EF4-FFF2-40B4-BE49-F238E27FC236}">
                <a16:creationId xmlns:a16="http://schemas.microsoft.com/office/drawing/2014/main" id="{2EF53662-C8FF-4A43-AF70-108273F30B7F}"/>
              </a:ext>
            </a:extLst>
          </p:cNvPr>
          <p:cNvSpPr txBox="1"/>
          <p:nvPr/>
        </p:nvSpPr>
        <p:spPr>
          <a:xfrm>
            <a:off x="6361614"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54" name="TextBox 53">
            <a:extLst>
              <a:ext uri="{FF2B5EF4-FFF2-40B4-BE49-F238E27FC236}">
                <a16:creationId xmlns:a16="http://schemas.microsoft.com/office/drawing/2014/main" id="{F884D6D6-0076-46EB-94F1-01AB04B14825}"/>
              </a:ext>
            </a:extLst>
          </p:cNvPr>
          <p:cNvSpPr txBox="1"/>
          <p:nvPr/>
        </p:nvSpPr>
        <p:spPr>
          <a:xfrm>
            <a:off x="6842737" y="3484087"/>
            <a:ext cx="691770"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 </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55" name="TextBox 54">
            <a:extLst>
              <a:ext uri="{FF2B5EF4-FFF2-40B4-BE49-F238E27FC236}">
                <a16:creationId xmlns:a16="http://schemas.microsoft.com/office/drawing/2014/main" id="{D7042D97-7D1F-4136-AC7B-848CBCC43B26}"/>
              </a:ext>
            </a:extLst>
          </p:cNvPr>
          <p:cNvSpPr txBox="1"/>
          <p:nvPr/>
        </p:nvSpPr>
        <p:spPr>
          <a:xfrm>
            <a:off x="5279233"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56" name="TextBox 55">
            <a:extLst>
              <a:ext uri="{FF2B5EF4-FFF2-40B4-BE49-F238E27FC236}">
                <a16:creationId xmlns:a16="http://schemas.microsoft.com/office/drawing/2014/main" id="{5A00B027-8130-4D46-BF21-7D6F6CA2FDF1}"/>
              </a:ext>
            </a:extLst>
          </p:cNvPr>
          <p:cNvSpPr txBox="1"/>
          <p:nvPr/>
        </p:nvSpPr>
        <p:spPr>
          <a:xfrm>
            <a:off x="5818416" y="3484087"/>
            <a:ext cx="571711"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en-US" altLang="ko-KR" sz="1000" b="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9C58BE81-3746-451C-B98D-FC1A282177C0}"/>
              </a:ext>
            </a:extLst>
          </p:cNvPr>
          <p:cNvSpPr txBox="1"/>
          <p:nvPr/>
        </p:nvSpPr>
        <p:spPr>
          <a:xfrm>
            <a:off x="9151902"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70" name="TextBox 69">
            <a:extLst>
              <a:ext uri="{FF2B5EF4-FFF2-40B4-BE49-F238E27FC236}">
                <a16:creationId xmlns:a16="http://schemas.microsoft.com/office/drawing/2014/main" id="{03B7A145-5E62-445B-AB44-C1DE92F57969}"/>
              </a:ext>
            </a:extLst>
          </p:cNvPr>
          <p:cNvSpPr txBox="1"/>
          <p:nvPr/>
        </p:nvSpPr>
        <p:spPr>
          <a:xfrm>
            <a:off x="9633025" y="3484087"/>
            <a:ext cx="691770"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 </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35798BC3-C875-4058-8495-EEA301DE4791}"/>
              </a:ext>
            </a:extLst>
          </p:cNvPr>
          <p:cNvSpPr txBox="1"/>
          <p:nvPr/>
        </p:nvSpPr>
        <p:spPr>
          <a:xfrm>
            <a:off x="8071489" y="3484087"/>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72" name="TextBox 71">
            <a:extLst>
              <a:ext uri="{FF2B5EF4-FFF2-40B4-BE49-F238E27FC236}">
                <a16:creationId xmlns:a16="http://schemas.microsoft.com/office/drawing/2014/main" id="{B6395559-EF8C-484F-BD35-481666AD520A}"/>
              </a:ext>
            </a:extLst>
          </p:cNvPr>
          <p:cNvSpPr txBox="1"/>
          <p:nvPr/>
        </p:nvSpPr>
        <p:spPr>
          <a:xfrm>
            <a:off x="8614608" y="3484087"/>
            <a:ext cx="571711"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en-US" altLang="ko-KR" sz="1000" b="1"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186D32D9-2672-477E-A148-6DBEF0121EA7}"/>
              </a:ext>
            </a:extLst>
          </p:cNvPr>
          <p:cNvSpPr txBox="1"/>
          <p:nvPr/>
        </p:nvSpPr>
        <p:spPr>
          <a:xfrm>
            <a:off x="1540070" y="1786733"/>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B</a:t>
            </a:r>
            <a:endParaRPr lang="ko-KR" altLang="en-US" sz="1600" b="1"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AD1F6784-5EBA-4DBE-B56C-7D2C59A3F12E}"/>
              </a:ext>
            </a:extLst>
          </p:cNvPr>
          <p:cNvSpPr txBox="1"/>
          <p:nvPr/>
        </p:nvSpPr>
        <p:spPr>
          <a:xfrm>
            <a:off x="4587475" y="1783849"/>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C</a:t>
            </a:r>
            <a:endParaRPr lang="ko-KR" altLang="en-US" sz="1600" b="1"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64A1CFB2-2F38-4855-AC2D-6E803BA7EBB6}"/>
              </a:ext>
            </a:extLst>
          </p:cNvPr>
          <p:cNvSpPr txBox="1"/>
          <p:nvPr/>
        </p:nvSpPr>
        <p:spPr>
          <a:xfrm>
            <a:off x="7463840" y="1783849"/>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D</a:t>
            </a:r>
            <a:endParaRPr lang="ko-KR" altLang="en-US" sz="1600" b="1" dirty="0">
              <a:latin typeface="Arial" panose="020B0604020202020204" pitchFamily="34" charset="0"/>
              <a:cs typeface="Arial" panose="020B0604020202020204" pitchFamily="34" charset="0"/>
            </a:endParaRPr>
          </a:p>
        </p:txBody>
      </p:sp>
      <p:sp>
        <p:nvSpPr>
          <p:cNvPr id="122" name="TextBox 121">
            <a:extLst>
              <a:ext uri="{FF2B5EF4-FFF2-40B4-BE49-F238E27FC236}">
                <a16:creationId xmlns:a16="http://schemas.microsoft.com/office/drawing/2014/main" id="{1BD3E268-EDB2-4D45-9A78-ECB8E305E61D}"/>
              </a:ext>
            </a:extLst>
          </p:cNvPr>
          <p:cNvSpPr txBox="1"/>
          <p:nvPr/>
        </p:nvSpPr>
        <p:spPr>
          <a:xfrm rot="16200000">
            <a:off x="1026596" y="4612833"/>
            <a:ext cx="144843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IL-1</a:t>
            </a:r>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 (ng/ml)</a:t>
            </a:r>
            <a:endParaRPr lang="ko-KR" altLang="en-US" sz="1000" b="1" dirty="0">
              <a:latin typeface="Arial" panose="020B0604020202020204" pitchFamily="34" charset="0"/>
              <a:cs typeface="Arial" panose="020B0604020202020204" pitchFamily="34" charset="0"/>
            </a:endParaRPr>
          </a:p>
        </p:txBody>
      </p:sp>
      <p:sp>
        <p:nvSpPr>
          <p:cNvPr id="124" name="TextBox 123">
            <a:extLst>
              <a:ext uri="{FF2B5EF4-FFF2-40B4-BE49-F238E27FC236}">
                <a16:creationId xmlns:a16="http://schemas.microsoft.com/office/drawing/2014/main" id="{C3D958E2-83CC-491D-BF77-0FBAD819E933}"/>
              </a:ext>
            </a:extLst>
          </p:cNvPr>
          <p:cNvSpPr txBox="1"/>
          <p:nvPr/>
        </p:nvSpPr>
        <p:spPr>
          <a:xfrm>
            <a:off x="1767139" y="4368041"/>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10</a:t>
            </a:r>
            <a:endParaRPr lang="ko-KR" altLang="en-US" sz="1000" b="1" dirty="0">
              <a:latin typeface="Arial" panose="020B0604020202020204" pitchFamily="34" charset="0"/>
              <a:cs typeface="Arial" panose="020B0604020202020204" pitchFamily="34" charset="0"/>
            </a:endParaRPr>
          </a:p>
        </p:txBody>
      </p:sp>
      <p:sp>
        <p:nvSpPr>
          <p:cNvPr id="125" name="TextBox 124">
            <a:extLst>
              <a:ext uri="{FF2B5EF4-FFF2-40B4-BE49-F238E27FC236}">
                <a16:creationId xmlns:a16="http://schemas.microsoft.com/office/drawing/2014/main" id="{0A26BE45-DEFA-4B7D-8DAD-4F3D05FA2CC8}"/>
              </a:ext>
            </a:extLst>
          </p:cNvPr>
          <p:cNvSpPr txBox="1"/>
          <p:nvPr/>
        </p:nvSpPr>
        <p:spPr>
          <a:xfrm>
            <a:off x="1767139" y="4847616"/>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5</a:t>
            </a:r>
          </a:p>
        </p:txBody>
      </p:sp>
      <p:sp>
        <p:nvSpPr>
          <p:cNvPr id="126" name="TextBox 125">
            <a:extLst>
              <a:ext uri="{FF2B5EF4-FFF2-40B4-BE49-F238E27FC236}">
                <a16:creationId xmlns:a16="http://schemas.microsoft.com/office/drawing/2014/main" id="{E24C4F1F-7A89-4A11-B937-A7CDA6358D1F}"/>
              </a:ext>
            </a:extLst>
          </p:cNvPr>
          <p:cNvSpPr txBox="1"/>
          <p:nvPr/>
        </p:nvSpPr>
        <p:spPr>
          <a:xfrm>
            <a:off x="1767139" y="5327192"/>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0</a:t>
            </a:r>
            <a:endParaRPr lang="ko-KR" altLang="en-US" sz="1000" b="1" dirty="0">
              <a:latin typeface="Arial" panose="020B0604020202020204" pitchFamily="34" charset="0"/>
              <a:cs typeface="Arial" panose="020B0604020202020204" pitchFamily="34" charset="0"/>
            </a:endParaRPr>
          </a:p>
        </p:txBody>
      </p:sp>
      <p:sp>
        <p:nvSpPr>
          <p:cNvPr id="127" name="TextBox 126">
            <a:extLst>
              <a:ext uri="{FF2B5EF4-FFF2-40B4-BE49-F238E27FC236}">
                <a16:creationId xmlns:a16="http://schemas.microsoft.com/office/drawing/2014/main" id="{F140875D-3DCC-430F-9584-914562AA6A02}"/>
              </a:ext>
            </a:extLst>
          </p:cNvPr>
          <p:cNvSpPr txBox="1"/>
          <p:nvPr/>
        </p:nvSpPr>
        <p:spPr>
          <a:xfrm>
            <a:off x="1767139" y="3888466"/>
            <a:ext cx="381972" cy="246221"/>
          </a:xfrm>
          <a:prstGeom prst="rect">
            <a:avLst/>
          </a:prstGeom>
          <a:noFill/>
        </p:spPr>
        <p:txBody>
          <a:bodyPr wrap="square" rtlCol="0" anchor="ctr">
            <a:spAutoFit/>
          </a:bodyPr>
          <a:lstStyle/>
          <a:p>
            <a:pPr algn="r"/>
            <a:r>
              <a:rPr lang="en-US" altLang="ko-KR" sz="1000" b="1" dirty="0">
                <a:latin typeface="Arial" panose="020B0604020202020204" pitchFamily="34" charset="0"/>
                <a:cs typeface="Arial" panose="020B0604020202020204" pitchFamily="34" charset="0"/>
              </a:rPr>
              <a:t>15</a:t>
            </a:r>
            <a:endParaRPr lang="ko-KR" altLang="en-US" sz="1000" b="1" dirty="0">
              <a:latin typeface="Arial" panose="020B0604020202020204" pitchFamily="34" charset="0"/>
              <a:cs typeface="Arial" panose="020B0604020202020204" pitchFamily="34" charset="0"/>
            </a:endParaRPr>
          </a:p>
        </p:txBody>
      </p:sp>
      <p:sp>
        <p:nvSpPr>
          <p:cNvPr id="118" name="TextBox 117">
            <a:extLst>
              <a:ext uri="{FF2B5EF4-FFF2-40B4-BE49-F238E27FC236}">
                <a16:creationId xmlns:a16="http://schemas.microsoft.com/office/drawing/2014/main" id="{B94387FE-BA04-45DE-BE27-A5822EC4D7C4}"/>
              </a:ext>
            </a:extLst>
          </p:cNvPr>
          <p:cNvSpPr txBox="1"/>
          <p:nvPr/>
        </p:nvSpPr>
        <p:spPr>
          <a:xfrm>
            <a:off x="3307484" y="5501334"/>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119" name="TextBox 118">
            <a:extLst>
              <a:ext uri="{FF2B5EF4-FFF2-40B4-BE49-F238E27FC236}">
                <a16:creationId xmlns:a16="http://schemas.microsoft.com/office/drawing/2014/main" id="{30F5749E-51CB-4C9F-968E-06A16471E51F}"/>
              </a:ext>
            </a:extLst>
          </p:cNvPr>
          <p:cNvSpPr txBox="1"/>
          <p:nvPr/>
        </p:nvSpPr>
        <p:spPr>
          <a:xfrm>
            <a:off x="3788609" y="5501334"/>
            <a:ext cx="691770"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 </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120" name="TextBox 119">
            <a:extLst>
              <a:ext uri="{FF2B5EF4-FFF2-40B4-BE49-F238E27FC236}">
                <a16:creationId xmlns:a16="http://schemas.microsoft.com/office/drawing/2014/main" id="{FA83EBB4-3061-4365-A382-04BF273D7DFE}"/>
              </a:ext>
            </a:extLst>
          </p:cNvPr>
          <p:cNvSpPr txBox="1"/>
          <p:nvPr/>
        </p:nvSpPr>
        <p:spPr>
          <a:xfrm>
            <a:off x="2221168" y="5501334"/>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121" name="TextBox 120">
            <a:extLst>
              <a:ext uri="{FF2B5EF4-FFF2-40B4-BE49-F238E27FC236}">
                <a16:creationId xmlns:a16="http://schemas.microsoft.com/office/drawing/2014/main" id="{2D1064E5-91ED-4A25-8248-BEF8EF7B851E}"/>
              </a:ext>
            </a:extLst>
          </p:cNvPr>
          <p:cNvSpPr txBox="1"/>
          <p:nvPr/>
        </p:nvSpPr>
        <p:spPr>
          <a:xfrm>
            <a:off x="2768222" y="5501334"/>
            <a:ext cx="571711"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en-US" altLang="ko-KR" sz="1000" b="1" dirty="0">
              <a:latin typeface="Arial" panose="020B0604020202020204" pitchFamily="34" charset="0"/>
              <a:cs typeface="Arial" panose="020B0604020202020204" pitchFamily="34" charset="0"/>
            </a:endParaRPr>
          </a:p>
        </p:txBody>
      </p:sp>
      <p:sp>
        <p:nvSpPr>
          <p:cNvPr id="134" name="TextBox 133">
            <a:extLst>
              <a:ext uri="{FF2B5EF4-FFF2-40B4-BE49-F238E27FC236}">
                <a16:creationId xmlns:a16="http://schemas.microsoft.com/office/drawing/2014/main" id="{526ADD16-F2FE-42E5-B130-21A4F74ED302}"/>
              </a:ext>
            </a:extLst>
          </p:cNvPr>
          <p:cNvSpPr txBox="1"/>
          <p:nvPr/>
        </p:nvSpPr>
        <p:spPr>
          <a:xfrm>
            <a:off x="6348856" y="5501334"/>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a:t>
            </a:r>
          </a:p>
        </p:txBody>
      </p:sp>
      <p:sp>
        <p:nvSpPr>
          <p:cNvPr id="135" name="TextBox 134">
            <a:extLst>
              <a:ext uri="{FF2B5EF4-FFF2-40B4-BE49-F238E27FC236}">
                <a16:creationId xmlns:a16="http://schemas.microsoft.com/office/drawing/2014/main" id="{3F142034-2A3B-4CA3-9400-953F2CDAA002}"/>
              </a:ext>
            </a:extLst>
          </p:cNvPr>
          <p:cNvSpPr txBox="1"/>
          <p:nvPr/>
        </p:nvSpPr>
        <p:spPr>
          <a:xfrm>
            <a:off x="6826045" y="5501334"/>
            <a:ext cx="691770"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MRSA </a:t>
            </a:r>
          </a:p>
          <a:p>
            <a:pPr algn="ctr"/>
            <a:r>
              <a:rPr lang="en-US" altLang="ko-KR" sz="1000" b="1" dirty="0">
                <a:latin typeface="Arial" panose="020B0604020202020204" pitchFamily="34" charset="0"/>
                <a:cs typeface="Arial" panose="020B0604020202020204" pitchFamily="34" charset="0"/>
              </a:rPr>
              <a:t>+ AMSA</a:t>
            </a:r>
            <a:endParaRPr lang="ko-KR" altLang="en-US" sz="1000" b="1" dirty="0">
              <a:latin typeface="Arial" panose="020B0604020202020204" pitchFamily="34" charset="0"/>
              <a:cs typeface="Arial" panose="020B0604020202020204" pitchFamily="34" charset="0"/>
            </a:endParaRPr>
          </a:p>
        </p:txBody>
      </p:sp>
      <p:sp>
        <p:nvSpPr>
          <p:cNvPr id="136" name="TextBox 135">
            <a:extLst>
              <a:ext uri="{FF2B5EF4-FFF2-40B4-BE49-F238E27FC236}">
                <a16:creationId xmlns:a16="http://schemas.microsoft.com/office/drawing/2014/main" id="{CD981C39-ECF1-4721-835E-912DC7DC5934}"/>
              </a:ext>
            </a:extLst>
          </p:cNvPr>
          <p:cNvSpPr txBox="1"/>
          <p:nvPr/>
        </p:nvSpPr>
        <p:spPr>
          <a:xfrm>
            <a:off x="5266479" y="5501334"/>
            <a:ext cx="571711" cy="203488"/>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p:txBody>
      </p:sp>
      <p:sp>
        <p:nvSpPr>
          <p:cNvPr id="137" name="TextBox 136">
            <a:extLst>
              <a:ext uri="{FF2B5EF4-FFF2-40B4-BE49-F238E27FC236}">
                <a16:creationId xmlns:a16="http://schemas.microsoft.com/office/drawing/2014/main" id="{88A7182B-5B35-45D9-A105-B743A368994F}"/>
              </a:ext>
            </a:extLst>
          </p:cNvPr>
          <p:cNvSpPr txBox="1"/>
          <p:nvPr/>
        </p:nvSpPr>
        <p:spPr>
          <a:xfrm>
            <a:off x="5805661" y="5501334"/>
            <a:ext cx="571711" cy="330669"/>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AMSA</a:t>
            </a:r>
          </a:p>
          <a:p>
            <a:pPr algn="ctr"/>
            <a:r>
              <a:rPr lang="en-US" altLang="ko-KR" sz="1000" b="1" dirty="0">
                <a:latin typeface="Arial" panose="020B0604020202020204" pitchFamily="34" charset="0"/>
                <a:cs typeface="Arial" panose="020B0604020202020204" pitchFamily="34" charset="0"/>
              </a:rPr>
              <a:t>+ </a:t>
            </a:r>
            <a:r>
              <a:rPr lang="en-US" altLang="ko-KR" sz="1000" b="1" dirty="0" err="1">
                <a:latin typeface="Arial" panose="020B0604020202020204" pitchFamily="34" charset="0"/>
                <a:cs typeface="Arial" panose="020B0604020202020204" pitchFamily="34" charset="0"/>
              </a:rPr>
              <a:t>NaP</a:t>
            </a:r>
            <a:endParaRPr lang="en-US" altLang="ko-KR" sz="1000" b="1"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9B8CEB76-C731-4F95-BC01-2966CFFD8DB7}"/>
              </a:ext>
            </a:extLst>
          </p:cNvPr>
          <p:cNvSpPr txBox="1"/>
          <p:nvPr/>
        </p:nvSpPr>
        <p:spPr>
          <a:xfrm>
            <a:off x="1540070" y="3728468"/>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E</a:t>
            </a:r>
            <a:endParaRPr lang="ko-KR" altLang="en-US" sz="1600" b="1"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6D1F1896-EBC0-4C21-B34A-FABC21F7B53F}"/>
              </a:ext>
            </a:extLst>
          </p:cNvPr>
          <p:cNvSpPr txBox="1"/>
          <p:nvPr/>
        </p:nvSpPr>
        <p:spPr>
          <a:xfrm>
            <a:off x="4587475" y="3725584"/>
            <a:ext cx="331449" cy="279797"/>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F</a:t>
            </a:r>
            <a:endParaRPr lang="ko-KR" altLang="en-US" sz="1600" b="1" dirty="0">
              <a:latin typeface="Arial" panose="020B0604020202020204" pitchFamily="34" charset="0"/>
              <a:cs typeface="Arial" panose="020B0604020202020204" pitchFamily="34" charset="0"/>
            </a:endParaRPr>
          </a:p>
        </p:txBody>
      </p:sp>
      <p:grpSp>
        <p:nvGrpSpPr>
          <p:cNvPr id="150" name="그룹 149">
            <a:extLst>
              <a:ext uri="{FF2B5EF4-FFF2-40B4-BE49-F238E27FC236}">
                <a16:creationId xmlns:a16="http://schemas.microsoft.com/office/drawing/2014/main" id="{0EAD841B-D1A8-418F-AF93-701D8111FD26}"/>
              </a:ext>
            </a:extLst>
          </p:cNvPr>
          <p:cNvGrpSpPr/>
          <p:nvPr/>
        </p:nvGrpSpPr>
        <p:grpSpPr>
          <a:xfrm>
            <a:off x="3565885" y="1783849"/>
            <a:ext cx="571711" cy="203488"/>
            <a:chOff x="6203950" y="4450821"/>
            <a:chExt cx="691770" cy="246221"/>
          </a:xfrm>
        </p:grpSpPr>
        <p:sp>
          <p:nvSpPr>
            <p:cNvPr id="151" name="TextBox 150">
              <a:extLst>
                <a:ext uri="{FF2B5EF4-FFF2-40B4-BE49-F238E27FC236}">
                  <a16:creationId xmlns:a16="http://schemas.microsoft.com/office/drawing/2014/main" id="{F5A193AE-700C-4642-B678-4841EE4D032D}"/>
                </a:ext>
              </a:extLst>
            </p:cNvPr>
            <p:cNvSpPr txBox="1"/>
            <p:nvPr/>
          </p:nvSpPr>
          <p:spPr>
            <a:xfrm>
              <a:off x="6203950" y="4450821"/>
              <a:ext cx="691770" cy="246221"/>
            </a:xfrm>
            <a:prstGeom prst="rect">
              <a:avLst/>
            </a:prstGeom>
            <a:noFill/>
          </p:spPr>
          <p:txBody>
            <a:bodyPr wrap="square" rtlCol="0">
              <a:spAutoFit/>
            </a:bodyPr>
            <a:lstStyle/>
            <a:p>
              <a:pPr algn="ctr"/>
              <a:r>
                <a:rPr lang="en-US" altLang="ko-KR" sz="1000" b="1" dirty="0">
                  <a:latin typeface="Arial" panose="020B0604020202020204" pitchFamily="34" charset="0"/>
                  <a:cs typeface="Arial" panose="020B0604020202020204" pitchFamily="34" charset="0"/>
                </a:rPr>
                <a:t>*</a:t>
              </a:r>
              <a:endParaRPr lang="ko-KR" altLang="en-US" sz="1000" b="1" dirty="0">
                <a:latin typeface="Arial" panose="020B0604020202020204" pitchFamily="34" charset="0"/>
                <a:cs typeface="Arial" panose="020B0604020202020204" pitchFamily="34" charset="0"/>
              </a:endParaRPr>
            </a:p>
          </p:txBody>
        </p:sp>
        <p:cxnSp>
          <p:nvCxnSpPr>
            <p:cNvPr id="152" name="직선 연결선 151">
              <a:extLst>
                <a:ext uri="{FF2B5EF4-FFF2-40B4-BE49-F238E27FC236}">
                  <a16:creationId xmlns:a16="http://schemas.microsoft.com/office/drawing/2014/main" id="{BECEA2A3-AA9C-4C9B-93A9-0F6695872F18}"/>
                </a:ext>
              </a:extLst>
            </p:cNvPr>
            <p:cNvCxnSpPr>
              <a:cxnSpLocks/>
            </p:cNvCxnSpPr>
            <p:nvPr/>
          </p:nvCxnSpPr>
          <p:spPr>
            <a:xfrm>
              <a:off x="6203950" y="4659179"/>
              <a:ext cx="69177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69" name="그림 168">
            <a:extLst>
              <a:ext uri="{FF2B5EF4-FFF2-40B4-BE49-F238E27FC236}">
                <a16:creationId xmlns:a16="http://schemas.microsoft.com/office/drawing/2014/main" id="{72A50210-EBA1-4613-A3ED-752757D9EA0C}"/>
              </a:ext>
            </a:extLst>
          </p:cNvPr>
          <p:cNvPicPr>
            <a:picLocks noChangeAspect="1"/>
          </p:cNvPicPr>
          <p:nvPr/>
        </p:nvPicPr>
        <p:blipFill rotWithShape="1">
          <a:blip r:embed="rId14">
            <a:extLst>
              <a:ext uri="{BEBA8EAE-BF5A-486C-A8C5-ECC9F3942E4B}">
                <a14:imgProps xmlns:a14="http://schemas.microsoft.com/office/drawing/2010/main">
                  <a14:imgLayer r:embed="rId15">
                    <a14:imgEffect>
                      <a14:brightnessContrast bright="20000"/>
                    </a14:imgEffect>
                  </a14:imgLayer>
                </a14:imgProps>
              </a:ext>
            </a:extLst>
          </a:blip>
          <a:srcRect l="33978" t="55754" r="33536" b="27362"/>
          <a:stretch/>
        </p:blipFill>
        <p:spPr>
          <a:xfrm>
            <a:off x="3665118" y="509208"/>
            <a:ext cx="1345817" cy="932555"/>
          </a:xfrm>
          <a:prstGeom prst="rect">
            <a:avLst/>
          </a:prstGeom>
          <a:ln w="12700">
            <a:solidFill>
              <a:schemeClr val="tx1"/>
            </a:solidFill>
          </a:ln>
        </p:spPr>
      </p:pic>
      <p:cxnSp>
        <p:nvCxnSpPr>
          <p:cNvPr id="171" name="직선 연결선 170">
            <a:extLst>
              <a:ext uri="{FF2B5EF4-FFF2-40B4-BE49-F238E27FC236}">
                <a16:creationId xmlns:a16="http://schemas.microsoft.com/office/drawing/2014/main" id="{FA395FDE-B7E2-4767-949C-E49B4A24C73A}"/>
              </a:ext>
            </a:extLst>
          </p:cNvPr>
          <p:cNvCxnSpPr>
            <a:cxnSpLocks/>
          </p:cNvCxnSpPr>
          <p:nvPr/>
        </p:nvCxnSpPr>
        <p:spPr>
          <a:xfrm rot="5400000">
            <a:off x="4802841" y="1217905"/>
            <a:ext cx="0" cy="3327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72" name="그림 171">
            <a:extLst>
              <a:ext uri="{FF2B5EF4-FFF2-40B4-BE49-F238E27FC236}">
                <a16:creationId xmlns:a16="http://schemas.microsoft.com/office/drawing/2014/main" id="{7529D15F-4D89-4698-9241-D51C151E5541}"/>
              </a:ext>
            </a:extLst>
          </p:cNvPr>
          <p:cNvPicPr>
            <a:picLocks noChangeAspect="1"/>
          </p:cNvPicPr>
          <p:nvPr/>
        </p:nvPicPr>
        <p:blipFill rotWithShape="1">
          <a:blip r:embed="rId16">
            <a:extLst>
              <a:ext uri="{BEBA8EAE-BF5A-486C-A8C5-ECC9F3942E4B}">
                <a14:imgProps xmlns:a14="http://schemas.microsoft.com/office/drawing/2010/main">
                  <a14:imgLayer r:embed="rId17">
                    <a14:imgEffect>
                      <a14:brightnessContrast bright="20000"/>
                    </a14:imgEffect>
                  </a14:imgLayer>
                </a14:imgProps>
              </a:ext>
            </a:extLst>
          </a:blip>
          <a:srcRect l="32734" t="57735" r="26860" b="21266"/>
          <a:stretch/>
        </p:blipFill>
        <p:spPr>
          <a:xfrm>
            <a:off x="2046330" y="511190"/>
            <a:ext cx="1345816" cy="932555"/>
          </a:xfrm>
          <a:prstGeom prst="rect">
            <a:avLst/>
          </a:prstGeom>
          <a:ln w="12700">
            <a:solidFill>
              <a:schemeClr val="tx1"/>
            </a:solidFill>
          </a:ln>
        </p:spPr>
      </p:pic>
      <p:cxnSp>
        <p:nvCxnSpPr>
          <p:cNvPr id="174" name="직선 연결선 173">
            <a:extLst>
              <a:ext uri="{FF2B5EF4-FFF2-40B4-BE49-F238E27FC236}">
                <a16:creationId xmlns:a16="http://schemas.microsoft.com/office/drawing/2014/main" id="{E5EFC7E6-78BA-4B72-AD58-D288E07CDA31}"/>
              </a:ext>
            </a:extLst>
          </p:cNvPr>
          <p:cNvCxnSpPr>
            <a:cxnSpLocks/>
          </p:cNvCxnSpPr>
          <p:nvPr/>
        </p:nvCxnSpPr>
        <p:spPr>
          <a:xfrm rot="5400000">
            <a:off x="3145207" y="1205266"/>
            <a:ext cx="0" cy="3327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직사각형 16">
            <a:extLst>
              <a:ext uri="{FF2B5EF4-FFF2-40B4-BE49-F238E27FC236}">
                <a16:creationId xmlns:a16="http://schemas.microsoft.com/office/drawing/2014/main" id="{C3BC85E3-B335-4A9A-AB74-B56D654E4B44}"/>
              </a:ext>
            </a:extLst>
          </p:cNvPr>
          <p:cNvSpPr/>
          <p:nvPr/>
        </p:nvSpPr>
        <p:spPr>
          <a:xfrm>
            <a:off x="1076643" y="5852542"/>
            <a:ext cx="9458036" cy="1015663"/>
          </a:xfrm>
          <a:prstGeom prst="rect">
            <a:avLst/>
          </a:prstGeom>
        </p:spPr>
        <p:txBody>
          <a:bodyPr wrap="square">
            <a:spAutoFit/>
          </a:bodyPr>
          <a:lstStyle/>
          <a:p>
            <a:pPr algn="just">
              <a:spcAft>
                <a:spcPts val="0"/>
              </a:spcAft>
            </a:pPr>
            <a:r>
              <a:rPr lang="en-US" altLang="ko-KR" sz="1200" b="1" dirty="0">
                <a:latin typeface="Times New Roman" panose="02020603050405020304" pitchFamily="18" charset="0"/>
                <a:cs typeface="Times New Roman" panose="02020603050405020304" pitchFamily="18" charset="0"/>
              </a:rPr>
              <a:t>Supplementary Figure S5. </a:t>
            </a:r>
            <a:r>
              <a:rPr lang="en-US" altLang="ko-KR" sz="1200" i="1" dirty="0">
                <a:latin typeface="Times New Roman" panose="02020603050405020304" pitchFamily="18" charset="0"/>
                <a:cs typeface="Times New Roman" panose="02020603050405020304" pitchFamily="18" charset="0"/>
              </a:rPr>
              <a:t>in vivo </a:t>
            </a:r>
            <a:r>
              <a:rPr lang="en-US" altLang="ko-KR" sz="1200" dirty="0">
                <a:latin typeface="Times New Roman" panose="02020603050405020304" pitchFamily="18" charset="0"/>
                <a:cs typeface="Times New Roman" panose="02020603050405020304" pitchFamily="18" charset="0"/>
              </a:rPr>
              <a:t>control experiments. C57BL/6 mice (n = 4 per group) were subcutaneously injected with AMSA alone, AMSA and </a:t>
            </a:r>
            <a:r>
              <a:rPr lang="en-US" altLang="ko-KR" sz="1200" dirty="0" err="1">
                <a:latin typeface="Times New Roman" panose="02020603050405020304" pitchFamily="18" charset="0"/>
                <a:cs typeface="Times New Roman" panose="02020603050405020304" pitchFamily="18" charset="0"/>
              </a:rPr>
              <a:t>NaP</a:t>
            </a:r>
            <a:r>
              <a:rPr lang="en-US" altLang="ko-KR" sz="1200" dirty="0">
                <a:latin typeface="Times New Roman" panose="02020603050405020304" pitchFamily="18" charset="0"/>
                <a:cs typeface="Times New Roman" panose="02020603050405020304" pitchFamily="18" charset="0"/>
              </a:rPr>
              <a:t>, MRSA alone, or MRSA and AMSA (</a:t>
            </a:r>
            <a:r>
              <a:rPr lang="en-US" altLang="ko-KR" sz="1200" i="1" dirty="0">
                <a:latin typeface="Times New Roman" panose="02020603050405020304" pitchFamily="18" charset="0"/>
                <a:cs typeface="Times New Roman" panose="02020603050405020304" pitchFamily="18" charset="0"/>
              </a:rPr>
              <a:t>n</a:t>
            </a:r>
            <a:r>
              <a:rPr lang="en-US" altLang="ko-KR" sz="1200" dirty="0">
                <a:latin typeface="Times New Roman" panose="02020603050405020304" pitchFamily="18" charset="0"/>
                <a:cs typeface="Times New Roman" panose="02020603050405020304" pitchFamily="18" charset="0"/>
              </a:rPr>
              <a:t> = 4). (A) Images of injection sites on day 3. Scale bars indicate 1 cm. Then, after euthanasia of mice, (B) size and (C) weight of abscesses were measured. (D) Bacterial burden was measured by excising and homogenizing abscesses aseptically, and spotting homogenates on TSB agar plates. Homogenates were centrifuged and the supernatants were used to measure (E) IL-1β and (F) IL-6 by ELISA. Data are represented as mean values ± SEM, and statistical significance was measured with the student’s </a:t>
            </a:r>
            <a:r>
              <a:rPr lang="en-US" altLang="ko-KR" sz="1200" i="1" dirty="0">
                <a:latin typeface="Times New Roman" panose="02020603050405020304" pitchFamily="18" charset="0"/>
                <a:cs typeface="Times New Roman" panose="02020603050405020304" pitchFamily="18" charset="0"/>
              </a:rPr>
              <a:t>t</a:t>
            </a:r>
            <a:r>
              <a:rPr lang="en-US" altLang="ko-KR" sz="1200" dirty="0">
                <a:latin typeface="Times New Roman" panose="02020603050405020304" pitchFamily="18" charset="0"/>
                <a:cs typeface="Times New Roman" panose="02020603050405020304" pitchFamily="18" charset="0"/>
              </a:rPr>
              <a:t>-test. *, </a:t>
            </a:r>
            <a:r>
              <a:rPr lang="en-US" altLang="ko-KR" sz="1200" i="1" dirty="0">
                <a:latin typeface="Times New Roman" panose="02020603050405020304" pitchFamily="18" charset="0"/>
                <a:cs typeface="Times New Roman" panose="02020603050405020304" pitchFamily="18" charset="0"/>
              </a:rPr>
              <a:t>P </a:t>
            </a:r>
            <a:r>
              <a:rPr lang="en-US" altLang="ko-KR" sz="1200" dirty="0">
                <a:latin typeface="Times New Roman" panose="02020603050405020304" pitchFamily="18" charset="0"/>
                <a:cs typeface="Times New Roman" panose="02020603050405020304" pitchFamily="18" charset="0"/>
              </a:rPr>
              <a:t>&lt; 0.05.</a:t>
            </a:r>
            <a:endParaRPr lang="ko-KR" altLang="ko-KR" sz="1200" dirty="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2703499956"/>
      </p:ext>
    </p:extLst>
  </p:cSld>
  <p:clrMapOvr>
    <a:masterClrMapping/>
  </p:clrMapOvr>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788</Words>
  <Application>Microsoft Office PowerPoint</Application>
  <PresentationFormat>와이드스크린</PresentationFormat>
  <Paragraphs>114</Paragraphs>
  <Slides>5</Slides>
  <Notes>1</Notes>
  <HiddenSlides>0</HiddenSlides>
  <MMClips>0</MMClips>
  <ScaleCrop>false</ScaleCrop>
  <HeadingPairs>
    <vt:vector size="8" baseType="variant">
      <vt:variant>
        <vt:lpstr>사용한 글꼴</vt:lpstr>
      </vt:variant>
      <vt:variant>
        <vt:i4>3</vt:i4>
      </vt:variant>
      <vt:variant>
        <vt:lpstr>테마</vt:lpstr>
      </vt:variant>
      <vt:variant>
        <vt:i4>1</vt:i4>
      </vt:variant>
      <vt:variant>
        <vt:lpstr>포함된 OLE 서버</vt:lpstr>
      </vt:variant>
      <vt:variant>
        <vt:i4>1</vt:i4>
      </vt:variant>
      <vt:variant>
        <vt:lpstr>슬라이드 제목</vt:lpstr>
      </vt:variant>
      <vt:variant>
        <vt:i4>5</vt:i4>
      </vt:variant>
    </vt:vector>
  </HeadingPairs>
  <TitlesOfParts>
    <vt:vector size="10" baseType="lpstr">
      <vt:lpstr>맑은 고딕</vt:lpstr>
      <vt:lpstr>Arial</vt:lpstr>
      <vt:lpstr>Times New Roman</vt:lpstr>
      <vt:lpstr>Office 테마</vt:lpstr>
      <vt:lpstr>Prism 6</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Soyoung Jeong</dc:creator>
  <cp:lastModifiedBy>Soyoung Jeong</cp:lastModifiedBy>
  <cp:revision>58</cp:revision>
  <cp:lastPrinted>2018-07-19T04:56:32Z</cp:lastPrinted>
  <dcterms:created xsi:type="dcterms:W3CDTF">2018-07-05T08:51:31Z</dcterms:created>
  <dcterms:modified xsi:type="dcterms:W3CDTF">2019-05-27T08:33:11Z</dcterms:modified>
</cp:coreProperties>
</file>