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3" r:id="rId2"/>
    <p:sldId id="282" r:id="rId3"/>
    <p:sldId id="279"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16"/>
    <p:restoredTop sz="94656"/>
  </p:normalViewPr>
  <p:slideViewPr>
    <p:cSldViewPr snapToGrid="0" snapToObjects="1">
      <p:cViewPr varScale="1">
        <p:scale>
          <a:sx n="85" d="100"/>
          <a:sy n="85" d="100"/>
        </p:scale>
        <p:origin x="54" y="32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Waters" userId="d2dfb005bb688a56" providerId="LiveId" clId="{97E36A96-8C07-4268-A9A4-58D56E2F592E}"/>
    <pc:docChg chg="modSld">
      <pc:chgData name="Chris Waters" userId="d2dfb005bb688a56" providerId="LiveId" clId="{97E36A96-8C07-4268-A9A4-58D56E2F592E}" dt="2019-04-09T19:23:51.165" v="38" actId="20577"/>
      <pc:docMkLst>
        <pc:docMk/>
      </pc:docMkLst>
      <pc:sldChg chg="modSp">
        <pc:chgData name="Chris Waters" userId="d2dfb005bb688a56" providerId="LiveId" clId="{97E36A96-8C07-4268-A9A4-58D56E2F592E}" dt="2019-04-09T19:23:51.165" v="38" actId="20577"/>
        <pc:sldMkLst>
          <pc:docMk/>
          <pc:sldMk cId="62604940" sldId="259"/>
        </pc:sldMkLst>
        <pc:spChg chg="mod">
          <ac:chgData name="Chris Waters" userId="d2dfb005bb688a56" providerId="LiveId" clId="{97E36A96-8C07-4268-A9A4-58D56E2F592E}" dt="2019-04-09T19:23:51.165" v="38" actId="20577"/>
          <ac:spMkLst>
            <pc:docMk/>
            <pc:sldMk cId="62604940" sldId="259"/>
            <ac:spMk id="4" creationId="{857669D9-AA1D-5840-A52A-D628EA5DB41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28121-2C9F-C745-8149-37AC1BF454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9F63B82-EEE1-EC45-AA8A-642547903B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5EBD97-98B5-D04B-BCE0-8CF047A35A8B}"/>
              </a:ext>
            </a:extLst>
          </p:cNvPr>
          <p:cNvSpPr>
            <a:spLocks noGrp="1"/>
          </p:cNvSpPr>
          <p:nvPr>
            <p:ph type="dt" sz="half" idx="10"/>
          </p:nvPr>
        </p:nvSpPr>
        <p:spPr/>
        <p:txBody>
          <a:bodyPr/>
          <a:lstStyle/>
          <a:p>
            <a:fld id="{65B083F4-E725-8E45-8281-157D3EB17DA1}" type="datetimeFigureOut">
              <a:rPr lang="en-US" smtClean="0"/>
              <a:t>4/9/2019</a:t>
            </a:fld>
            <a:endParaRPr lang="en-US"/>
          </a:p>
        </p:txBody>
      </p:sp>
      <p:sp>
        <p:nvSpPr>
          <p:cNvPr id="5" name="Footer Placeholder 4">
            <a:extLst>
              <a:ext uri="{FF2B5EF4-FFF2-40B4-BE49-F238E27FC236}">
                <a16:creationId xmlns:a16="http://schemas.microsoft.com/office/drawing/2014/main" id="{14F28881-77ED-A740-A5A7-A8CE939E4A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09D740-65F1-A44E-B75D-6C86B551F7D2}"/>
              </a:ext>
            </a:extLst>
          </p:cNvPr>
          <p:cNvSpPr>
            <a:spLocks noGrp="1"/>
          </p:cNvSpPr>
          <p:nvPr>
            <p:ph type="sldNum" sz="quarter" idx="12"/>
          </p:nvPr>
        </p:nvSpPr>
        <p:spPr/>
        <p:txBody>
          <a:bodyPr/>
          <a:lstStyle/>
          <a:p>
            <a:fld id="{897BFBC9-781D-584C-BC3F-DF52A8F11A41}" type="slidenum">
              <a:rPr lang="en-US" smtClean="0"/>
              <a:t>‹#›</a:t>
            </a:fld>
            <a:endParaRPr lang="en-US"/>
          </a:p>
        </p:txBody>
      </p:sp>
    </p:spTree>
    <p:extLst>
      <p:ext uri="{BB962C8B-B14F-4D97-AF65-F5344CB8AC3E}">
        <p14:creationId xmlns:p14="http://schemas.microsoft.com/office/powerpoint/2010/main" val="2549836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BAFC1-8B1C-8349-A6E8-421411447B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1FF114-1ACC-034F-8A50-52ED7725D0F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05FB38-F655-3647-8512-EFB13FCEA768}"/>
              </a:ext>
            </a:extLst>
          </p:cNvPr>
          <p:cNvSpPr>
            <a:spLocks noGrp="1"/>
          </p:cNvSpPr>
          <p:nvPr>
            <p:ph type="dt" sz="half" idx="10"/>
          </p:nvPr>
        </p:nvSpPr>
        <p:spPr/>
        <p:txBody>
          <a:bodyPr/>
          <a:lstStyle/>
          <a:p>
            <a:fld id="{65B083F4-E725-8E45-8281-157D3EB17DA1}" type="datetimeFigureOut">
              <a:rPr lang="en-US" smtClean="0"/>
              <a:t>4/9/2019</a:t>
            </a:fld>
            <a:endParaRPr lang="en-US"/>
          </a:p>
        </p:txBody>
      </p:sp>
      <p:sp>
        <p:nvSpPr>
          <p:cNvPr id="5" name="Footer Placeholder 4">
            <a:extLst>
              <a:ext uri="{FF2B5EF4-FFF2-40B4-BE49-F238E27FC236}">
                <a16:creationId xmlns:a16="http://schemas.microsoft.com/office/drawing/2014/main" id="{1AF6480B-7547-1E44-9C6B-2733422AE7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F774D5-E4BF-0A46-A9E6-66CF2837DF0C}"/>
              </a:ext>
            </a:extLst>
          </p:cNvPr>
          <p:cNvSpPr>
            <a:spLocks noGrp="1"/>
          </p:cNvSpPr>
          <p:nvPr>
            <p:ph type="sldNum" sz="quarter" idx="12"/>
          </p:nvPr>
        </p:nvSpPr>
        <p:spPr/>
        <p:txBody>
          <a:bodyPr/>
          <a:lstStyle/>
          <a:p>
            <a:fld id="{897BFBC9-781D-584C-BC3F-DF52A8F11A41}" type="slidenum">
              <a:rPr lang="en-US" smtClean="0"/>
              <a:t>‹#›</a:t>
            </a:fld>
            <a:endParaRPr lang="en-US"/>
          </a:p>
        </p:txBody>
      </p:sp>
    </p:spTree>
    <p:extLst>
      <p:ext uri="{BB962C8B-B14F-4D97-AF65-F5344CB8AC3E}">
        <p14:creationId xmlns:p14="http://schemas.microsoft.com/office/powerpoint/2010/main" val="60631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C78FB-9EB8-7744-A038-530B66E9D4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5E69D9-5FEF-8548-99CB-C62592A4AB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AA6D000-9417-6448-97EB-F9615B17C0C2}"/>
              </a:ext>
            </a:extLst>
          </p:cNvPr>
          <p:cNvSpPr>
            <a:spLocks noGrp="1"/>
          </p:cNvSpPr>
          <p:nvPr>
            <p:ph type="dt" sz="half" idx="10"/>
          </p:nvPr>
        </p:nvSpPr>
        <p:spPr/>
        <p:txBody>
          <a:bodyPr/>
          <a:lstStyle/>
          <a:p>
            <a:fld id="{65B083F4-E725-8E45-8281-157D3EB17DA1}" type="datetimeFigureOut">
              <a:rPr lang="en-US" smtClean="0"/>
              <a:t>4/9/2019</a:t>
            </a:fld>
            <a:endParaRPr lang="en-US"/>
          </a:p>
        </p:txBody>
      </p:sp>
      <p:sp>
        <p:nvSpPr>
          <p:cNvPr id="5" name="Footer Placeholder 4">
            <a:extLst>
              <a:ext uri="{FF2B5EF4-FFF2-40B4-BE49-F238E27FC236}">
                <a16:creationId xmlns:a16="http://schemas.microsoft.com/office/drawing/2014/main" id="{B54083B0-06DD-AC4B-BF79-3E89BDBB9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BED87-BAE4-9A48-9186-48A14C1FEA02}"/>
              </a:ext>
            </a:extLst>
          </p:cNvPr>
          <p:cNvSpPr>
            <a:spLocks noGrp="1"/>
          </p:cNvSpPr>
          <p:nvPr>
            <p:ph type="sldNum" sz="quarter" idx="12"/>
          </p:nvPr>
        </p:nvSpPr>
        <p:spPr/>
        <p:txBody>
          <a:bodyPr/>
          <a:lstStyle/>
          <a:p>
            <a:fld id="{897BFBC9-781D-584C-BC3F-DF52A8F11A41}" type="slidenum">
              <a:rPr lang="en-US" smtClean="0"/>
              <a:t>‹#›</a:t>
            </a:fld>
            <a:endParaRPr lang="en-US"/>
          </a:p>
        </p:txBody>
      </p:sp>
    </p:spTree>
    <p:extLst>
      <p:ext uri="{BB962C8B-B14F-4D97-AF65-F5344CB8AC3E}">
        <p14:creationId xmlns:p14="http://schemas.microsoft.com/office/powerpoint/2010/main" val="562621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9AE8-1682-994B-B06D-D9B783B2C1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A61DF6-4ABB-7942-BDA6-0829B7165A0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E5449C-10A3-F943-8A47-2DE835D82E3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BBE45A-3559-D042-BDEE-C6554F3CD5FB}"/>
              </a:ext>
            </a:extLst>
          </p:cNvPr>
          <p:cNvSpPr>
            <a:spLocks noGrp="1"/>
          </p:cNvSpPr>
          <p:nvPr>
            <p:ph type="dt" sz="half" idx="10"/>
          </p:nvPr>
        </p:nvSpPr>
        <p:spPr/>
        <p:txBody>
          <a:bodyPr/>
          <a:lstStyle/>
          <a:p>
            <a:fld id="{65B083F4-E725-8E45-8281-157D3EB17DA1}" type="datetimeFigureOut">
              <a:rPr lang="en-US" smtClean="0"/>
              <a:t>4/9/2019</a:t>
            </a:fld>
            <a:endParaRPr lang="en-US"/>
          </a:p>
        </p:txBody>
      </p:sp>
      <p:sp>
        <p:nvSpPr>
          <p:cNvPr id="6" name="Footer Placeholder 5">
            <a:extLst>
              <a:ext uri="{FF2B5EF4-FFF2-40B4-BE49-F238E27FC236}">
                <a16:creationId xmlns:a16="http://schemas.microsoft.com/office/drawing/2014/main" id="{DE4B41A5-FBD7-8C48-BEE2-0D777A3E22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F4B800-4278-954C-8C76-6FC03F19763A}"/>
              </a:ext>
            </a:extLst>
          </p:cNvPr>
          <p:cNvSpPr>
            <a:spLocks noGrp="1"/>
          </p:cNvSpPr>
          <p:nvPr>
            <p:ph type="sldNum" sz="quarter" idx="12"/>
          </p:nvPr>
        </p:nvSpPr>
        <p:spPr/>
        <p:txBody>
          <a:bodyPr/>
          <a:lstStyle/>
          <a:p>
            <a:fld id="{897BFBC9-781D-584C-BC3F-DF52A8F11A41}" type="slidenum">
              <a:rPr lang="en-US" smtClean="0"/>
              <a:t>‹#›</a:t>
            </a:fld>
            <a:endParaRPr lang="en-US"/>
          </a:p>
        </p:txBody>
      </p:sp>
    </p:spTree>
    <p:extLst>
      <p:ext uri="{BB962C8B-B14F-4D97-AF65-F5344CB8AC3E}">
        <p14:creationId xmlns:p14="http://schemas.microsoft.com/office/powerpoint/2010/main" val="2608295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BDAAC-5209-8146-B6F8-D43AA2F7F1E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6CE7436-FA89-3946-BBAC-E77AF075EE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84B9E1C-D0B3-BF4B-95EA-49905712676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AA53C9-71DA-7E4B-8DE8-84AFF3C95D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64A41AC-7D27-7B43-BCA8-1A902F1EF44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B1265A-5199-8844-8AED-5BB7AF8C43A4}"/>
              </a:ext>
            </a:extLst>
          </p:cNvPr>
          <p:cNvSpPr>
            <a:spLocks noGrp="1"/>
          </p:cNvSpPr>
          <p:nvPr>
            <p:ph type="dt" sz="half" idx="10"/>
          </p:nvPr>
        </p:nvSpPr>
        <p:spPr/>
        <p:txBody>
          <a:bodyPr/>
          <a:lstStyle/>
          <a:p>
            <a:fld id="{65B083F4-E725-8E45-8281-157D3EB17DA1}" type="datetimeFigureOut">
              <a:rPr lang="en-US" smtClean="0"/>
              <a:t>4/9/2019</a:t>
            </a:fld>
            <a:endParaRPr lang="en-US"/>
          </a:p>
        </p:txBody>
      </p:sp>
      <p:sp>
        <p:nvSpPr>
          <p:cNvPr id="8" name="Footer Placeholder 7">
            <a:extLst>
              <a:ext uri="{FF2B5EF4-FFF2-40B4-BE49-F238E27FC236}">
                <a16:creationId xmlns:a16="http://schemas.microsoft.com/office/drawing/2014/main" id="{BC69DE7E-3EC2-4A4C-A79F-0A47D0005F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59E2E4-6C0D-FE42-BA0B-545A8D87299D}"/>
              </a:ext>
            </a:extLst>
          </p:cNvPr>
          <p:cNvSpPr>
            <a:spLocks noGrp="1"/>
          </p:cNvSpPr>
          <p:nvPr>
            <p:ph type="sldNum" sz="quarter" idx="12"/>
          </p:nvPr>
        </p:nvSpPr>
        <p:spPr/>
        <p:txBody>
          <a:bodyPr/>
          <a:lstStyle/>
          <a:p>
            <a:fld id="{897BFBC9-781D-584C-BC3F-DF52A8F11A41}" type="slidenum">
              <a:rPr lang="en-US" smtClean="0"/>
              <a:t>‹#›</a:t>
            </a:fld>
            <a:endParaRPr lang="en-US"/>
          </a:p>
        </p:txBody>
      </p:sp>
    </p:spTree>
    <p:extLst>
      <p:ext uri="{BB962C8B-B14F-4D97-AF65-F5344CB8AC3E}">
        <p14:creationId xmlns:p14="http://schemas.microsoft.com/office/powerpoint/2010/main" val="1163461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27F2F-9477-BE4E-AFA7-3145DF8F70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819A05-72E5-FA4F-A965-31646FD0F857}"/>
              </a:ext>
            </a:extLst>
          </p:cNvPr>
          <p:cNvSpPr>
            <a:spLocks noGrp="1"/>
          </p:cNvSpPr>
          <p:nvPr>
            <p:ph type="dt" sz="half" idx="10"/>
          </p:nvPr>
        </p:nvSpPr>
        <p:spPr/>
        <p:txBody>
          <a:bodyPr/>
          <a:lstStyle/>
          <a:p>
            <a:fld id="{65B083F4-E725-8E45-8281-157D3EB17DA1}" type="datetimeFigureOut">
              <a:rPr lang="en-US" smtClean="0"/>
              <a:t>4/9/2019</a:t>
            </a:fld>
            <a:endParaRPr lang="en-US"/>
          </a:p>
        </p:txBody>
      </p:sp>
      <p:sp>
        <p:nvSpPr>
          <p:cNvPr id="4" name="Footer Placeholder 3">
            <a:extLst>
              <a:ext uri="{FF2B5EF4-FFF2-40B4-BE49-F238E27FC236}">
                <a16:creationId xmlns:a16="http://schemas.microsoft.com/office/drawing/2014/main" id="{BEE45737-7E7C-5A40-B973-D02615B4DC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B1FB74-EB27-5049-936A-34D674BBDE0A}"/>
              </a:ext>
            </a:extLst>
          </p:cNvPr>
          <p:cNvSpPr>
            <a:spLocks noGrp="1"/>
          </p:cNvSpPr>
          <p:nvPr>
            <p:ph type="sldNum" sz="quarter" idx="12"/>
          </p:nvPr>
        </p:nvSpPr>
        <p:spPr/>
        <p:txBody>
          <a:bodyPr/>
          <a:lstStyle/>
          <a:p>
            <a:fld id="{897BFBC9-781D-584C-BC3F-DF52A8F11A41}" type="slidenum">
              <a:rPr lang="en-US" smtClean="0"/>
              <a:t>‹#›</a:t>
            </a:fld>
            <a:endParaRPr lang="en-US"/>
          </a:p>
        </p:txBody>
      </p:sp>
    </p:spTree>
    <p:extLst>
      <p:ext uri="{BB962C8B-B14F-4D97-AF65-F5344CB8AC3E}">
        <p14:creationId xmlns:p14="http://schemas.microsoft.com/office/powerpoint/2010/main" val="2734254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41C358-FD51-FF4A-A0B7-8BAF1F5E5EBD}"/>
              </a:ext>
            </a:extLst>
          </p:cNvPr>
          <p:cNvSpPr>
            <a:spLocks noGrp="1"/>
          </p:cNvSpPr>
          <p:nvPr>
            <p:ph type="dt" sz="half" idx="10"/>
          </p:nvPr>
        </p:nvSpPr>
        <p:spPr/>
        <p:txBody>
          <a:bodyPr/>
          <a:lstStyle/>
          <a:p>
            <a:fld id="{65B083F4-E725-8E45-8281-157D3EB17DA1}" type="datetimeFigureOut">
              <a:rPr lang="en-US" smtClean="0"/>
              <a:t>4/9/2019</a:t>
            </a:fld>
            <a:endParaRPr lang="en-US"/>
          </a:p>
        </p:txBody>
      </p:sp>
      <p:sp>
        <p:nvSpPr>
          <p:cNvPr id="3" name="Footer Placeholder 2">
            <a:extLst>
              <a:ext uri="{FF2B5EF4-FFF2-40B4-BE49-F238E27FC236}">
                <a16:creationId xmlns:a16="http://schemas.microsoft.com/office/drawing/2014/main" id="{304E635E-6713-A34E-87C5-3361EB6B15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476614-EA4F-C348-A822-6F7231C05AB6}"/>
              </a:ext>
            </a:extLst>
          </p:cNvPr>
          <p:cNvSpPr>
            <a:spLocks noGrp="1"/>
          </p:cNvSpPr>
          <p:nvPr>
            <p:ph type="sldNum" sz="quarter" idx="12"/>
          </p:nvPr>
        </p:nvSpPr>
        <p:spPr/>
        <p:txBody>
          <a:bodyPr/>
          <a:lstStyle/>
          <a:p>
            <a:fld id="{897BFBC9-781D-584C-BC3F-DF52A8F11A41}" type="slidenum">
              <a:rPr lang="en-US" smtClean="0"/>
              <a:t>‹#›</a:t>
            </a:fld>
            <a:endParaRPr lang="en-US"/>
          </a:p>
        </p:txBody>
      </p:sp>
    </p:spTree>
    <p:extLst>
      <p:ext uri="{BB962C8B-B14F-4D97-AF65-F5344CB8AC3E}">
        <p14:creationId xmlns:p14="http://schemas.microsoft.com/office/powerpoint/2010/main" val="2849445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21440-7966-0F4E-8806-6B6CE93F1C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EAB77A-D4F5-DB4B-AB61-5B98629AE9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8663CB-BFB6-5C44-BE0B-5B28B1518E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E31AB58-968F-014A-B248-ED41ED1F0285}"/>
              </a:ext>
            </a:extLst>
          </p:cNvPr>
          <p:cNvSpPr>
            <a:spLocks noGrp="1"/>
          </p:cNvSpPr>
          <p:nvPr>
            <p:ph type="dt" sz="half" idx="10"/>
          </p:nvPr>
        </p:nvSpPr>
        <p:spPr/>
        <p:txBody>
          <a:bodyPr/>
          <a:lstStyle/>
          <a:p>
            <a:fld id="{65B083F4-E725-8E45-8281-157D3EB17DA1}" type="datetimeFigureOut">
              <a:rPr lang="en-US" smtClean="0"/>
              <a:t>4/9/2019</a:t>
            </a:fld>
            <a:endParaRPr lang="en-US"/>
          </a:p>
        </p:txBody>
      </p:sp>
      <p:sp>
        <p:nvSpPr>
          <p:cNvPr id="6" name="Footer Placeholder 5">
            <a:extLst>
              <a:ext uri="{FF2B5EF4-FFF2-40B4-BE49-F238E27FC236}">
                <a16:creationId xmlns:a16="http://schemas.microsoft.com/office/drawing/2014/main" id="{990D4AE3-DD25-474D-9B9F-7761D4313F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80D62B-EB30-0541-ADEA-7E5ABF7A84B0}"/>
              </a:ext>
            </a:extLst>
          </p:cNvPr>
          <p:cNvSpPr>
            <a:spLocks noGrp="1"/>
          </p:cNvSpPr>
          <p:nvPr>
            <p:ph type="sldNum" sz="quarter" idx="12"/>
          </p:nvPr>
        </p:nvSpPr>
        <p:spPr/>
        <p:txBody>
          <a:bodyPr/>
          <a:lstStyle/>
          <a:p>
            <a:fld id="{897BFBC9-781D-584C-BC3F-DF52A8F11A41}" type="slidenum">
              <a:rPr lang="en-US" smtClean="0"/>
              <a:t>‹#›</a:t>
            </a:fld>
            <a:endParaRPr lang="en-US"/>
          </a:p>
        </p:txBody>
      </p:sp>
    </p:spTree>
    <p:extLst>
      <p:ext uri="{BB962C8B-B14F-4D97-AF65-F5344CB8AC3E}">
        <p14:creationId xmlns:p14="http://schemas.microsoft.com/office/powerpoint/2010/main" val="2770411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55D50-B882-DD44-A456-F809CC6B3A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003159-A6F9-BD4B-B8DB-0C02A28A35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4F137C-44F4-FB4B-8BAD-5F9CB2F050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A985248-8C17-CB43-8D5C-38DCDAD06909}"/>
              </a:ext>
            </a:extLst>
          </p:cNvPr>
          <p:cNvSpPr>
            <a:spLocks noGrp="1"/>
          </p:cNvSpPr>
          <p:nvPr>
            <p:ph type="dt" sz="half" idx="10"/>
          </p:nvPr>
        </p:nvSpPr>
        <p:spPr/>
        <p:txBody>
          <a:bodyPr/>
          <a:lstStyle/>
          <a:p>
            <a:fld id="{65B083F4-E725-8E45-8281-157D3EB17DA1}" type="datetimeFigureOut">
              <a:rPr lang="en-US" smtClean="0"/>
              <a:t>4/9/2019</a:t>
            </a:fld>
            <a:endParaRPr lang="en-US"/>
          </a:p>
        </p:txBody>
      </p:sp>
      <p:sp>
        <p:nvSpPr>
          <p:cNvPr id="6" name="Footer Placeholder 5">
            <a:extLst>
              <a:ext uri="{FF2B5EF4-FFF2-40B4-BE49-F238E27FC236}">
                <a16:creationId xmlns:a16="http://schemas.microsoft.com/office/drawing/2014/main" id="{D3F35A8C-2A96-7541-8740-56A60489D4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54B69C-1677-A84C-A5D6-C4C47E7ACA47}"/>
              </a:ext>
            </a:extLst>
          </p:cNvPr>
          <p:cNvSpPr>
            <a:spLocks noGrp="1"/>
          </p:cNvSpPr>
          <p:nvPr>
            <p:ph type="sldNum" sz="quarter" idx="12"/>
          </p:nvPr>
        </p:nvSpPr>
        <p:spPr/>
        <p:txBody>
          <a:bodyPr/>
          <a:lstStyle/>
          <a:p>
            <a:fld id="{897BFBC9-781D-584C-BC3F-DF52A8F11A41}" type="slidenum">
              <a:rPr lang="en-US" smtClean="0"/>
              <a:t>‹#›</a:t>
            </a:fld>
            <a:endParaRPr lang="en-US"/>
          </a:p>
        </p:txBody>
      </p:sp>
    </p:spTree>
    <p:extLst>
      <p:ext uri="{BB962C8B-B14F-4D97-AF65-F5344CB8AC3E}">
        <p14:creationId xmlns:p14="http://schemas.microsoft.com/office/powerpoint/2010/main" val="2895254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9739C-4D81-5E41-B1C6-B5C6B1C43A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96B9F2-EDD2-1A49-B040-C04223CC7B2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D34B2-8D17-934C-80AA-307A27FA7E39}"/>
              </a:ext>
            </a:extLst>
          </p:cNvPr>
          <p:cNvSpPr>
            <a:spLocks noGrp="1"/>
          </p:cNvSpPr>
          <p:nvPr>
            <p:ph type="dt" sz="half" idx="10"/>
          </p:nvPr>
        </p:nvSpPr>
        <p:spPr/>
        <p:txBody>
          <a:bodyPr/>
          <a:lstStyle/>
          <a:p>
            <a:fld id="{65B083F4-E725-8E45-8281-157D3EB17DA1}" type="datetimeFigureOut">
              <a:rPr lang="en-US" smtClean="0"/>
              <a:t>4/9/2019</a:t>
            </a:fld>
            <a:endParaRPr lang="en-US"/>
          </a:p>
        </p:txBody>
      </p:sp>
      <p:sp>
        <p:nvSpPr>
          <p:cNvPr id="5" name="Footer Placeholder 4">
            <a:extLst>
              <a:ext uri="{FF2B5EF4-FFF2-40B4-BE49-F238E27FC236}">
                <a16:creationId xmlns:a16="http://schemas.microsoft.com/office/drawing/2014/main" id="{03EA5CE3-1102-A54B-8405-605B856711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FEC37-00DF-6F41-8186-0E8C37764149}"/>
              </a:ext>
            </a:extLst>
          </p:cNvPr>
          <p:cNvSpPr>
            <a:spLocks noGrp="1"/>
          </p:cNvSpPr>
          <p:nvPr>
            <p:ph type="sldNum" sz="quarter" idx="12"/>
          </p:nvPr>
        </p:nvSpPr>
        <p:spPr/>
        <p:txBody>
          <a:bodyPr/>
          <a:lstStyle/>
          <a:p>
            <a:fld id="{897BFBC9-781D-584C-BC3F-DF52A8F11A41}" type="slidenum">
              <a:rPr lang="en-US" smtClean="0"/>
              <a:t>‹#›</a:t>
            </a:fld>
            <a:endParaRPr lang="en-US"/>
          </a:p>
        </p:txBody>
      </p:sp>
    </p:spTree>
    <p:extLst>
      <p:ext uri="{BB962C8B-B14F-4D97-AF65-F5344CB8AC3E}">
        <p14:creationId xmlns:p14="http://schemas.microsoft.com/office/powerpoint/2010/main" val="2419766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CFCD89-6C52-7647-9E27-F5DA3A21BE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2AE046-8720-844C-B13B-5D3A3BC5DC8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7B7FF2-4F5D-BA4A-8C7B-7861205A7546}"/>
              </a:ext>
            </a:extLst>
          </p:cNvPr>
          <p:cNvSpPr>
            <a:spLocks noGrp="1"/>
          </p:cNvSpPr>
          <p:nvPr>
            <p:ph type="dt" sz="half" idx="10"/>
          </p:nvPr>
        </p:nvSpPr>
        <p:spPr/>
        <p:txBody>
          <a:bodyPr/>
          <a:lstStyle/>
          <a:p>
            <a:fld id="{65B083F4-E725-8E45-8281-157D3EB17DA1}" type="datetimeFigureOut">
              <a:rPr lang="en-US" smtClean="0"/>
              <a:t>4/9/2019</a:t>
            </a:fld>
            <a:endParaRPr lang="en-US"/>
          </a:p>
        </p:txBody>
      </p:sp>
      <p:sp>
        <p:nvSpPr>
          <p:cNvPr id="5" name="Footer Placeholder 4">
            <a:extLst>
              <a:ext uri="{FF2B5EF4-FFF2-40B4-BE49-F238E27FC236}">
                <a16:creationId xmlns:a16="http://schemas.microsoft.com/office/drawing/2014/main" id="{AE4E3EAA-CB58-2445-9673-8D55FAD4BF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A19A1C-3612-8E46-8E89-7F4387FD7BF1}"/>
              </a:ext>
            </a:extLst>
          </p:cNvPr>
          <p:cNvSpPr>
            <a:spLocks noGrp="1"/>
          </p:cNvSpPr>
          <p:nvPr>
            <p:ph type="sldNum" sz="quarter" idx="12"/>
          </p:nvPr>
        </p:nvSpPr>
        <p:spPr/>
        <p:txBody>
          <a:bodyPr/>
          <a:lstStyle/>
          <a:p>
            <a:fld id="{897BFBC9-781D-584C-BC3F-DF52A8F11A41}" type="slidenum">
              <a:rPr lang="en-US" smtClean="0"/>
              <a:t>‹#›</a:t>
            </a:fld>
            <a:endParaRPr lang="en-US"/>
          </a:p>
        </p:txBody>
      </p:sp>
    </p:spTree>
    <p:extLst>
      <p:ext uri="{BB962C8B-B14F-4D97-AF65-F5344CB8AC3E}">
        <p14:creationId xmlns:p14="http://schemas.microsoft.com/office/powerpoint/2010/main" val="3381705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F4F45-59D9-6541-8BFE-FB1D1F00D2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D80AA0-26C6-6841-94C6-0E8997F3BC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B8AAB1-AEAC-8247-A1EE-19257BE214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B083F4-E725-8E45-8281-157D3EB17DA1}" type="datetimeFigureOut">
              <a:rPr lang="en-US" smtClean="0"/>
              <a:t>4/9/2019</a:t>
            </a:fld>
            <a:endParaRPr lang="en-US"/>
          </a:p>
        </p:txBody>
      </p:sp>
      <p:sp>
        <p:nvSpPr>
          <p:cNvPr id="5" name="Footer Placeholder 4">
            <a:extLst>
              <a:ext uri="{FF2B5EF4-FFF2-40B4-BE49-F238E27FC236}">
                <a16:creationId xmlns:a16="http://schemas.microsoft.com/office/drawing/2014/main" id="{64EA60E8-0D5F-1342-8E7D-929102C2E1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9D46277-73C9-A84C-8B15-A0821FA673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7BFBC9-781D-584C-BC3F-DF52A8F11A41}" type="slidenum">
              <a:rPr lang="en-US" smtClean="0"/>
              <a:t>‹#›</a:t>
            </a:fld>
            <a:endParaRPr lang="en-US"/>
          </a:p>
        </p:txBody>
      </p:sp>
    </p:spTree>
    <p:extLst>
      <p:ext uri="{BB962C8B-B14F-4D97-AF65-F5344CB8AC3E}">
        <p14:creationId xmlns:p14="http://schemas.microsoft.com/office/powerpoint/2010/main" val="654355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6.wdp"/><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7.png"/><Relationship Id="rId17" Type="http://schemas.microsoft.com/office/2007/relationships/hdphoto" Target="../media/hdphoto8.wdp"/><Relationship Id="rId2" Type="http://schemas.openxmlformats.org/officeDocument/2006/relationships/image" Target="../media/image2.png"/><Relationship Id="rId16"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4.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6.png"/><Relationship Id="rId4" Type="http://schemas.openxmlformats.org/officeDocument/2006/relationships/image" Target="../media/image3.png"/><Relationship Id="rId9" Type="http://schemas.microsoft.com/office/2007/relationships/hdphoto" Target="../media/hdphoto4.wdp"/><Relationship Id="rId1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A2BBECA-BE4E-AC4A-90C1-329C8655249E}"/>
              </a:ext>
            </a:extLst>
          </p:cNvPr>
          <p:cNvSpPr/>
          <p:nvPr/>
        </p:nvSpPr>
        <p:spPr>
          <a:xfrm>
            <a:off x="1" y="5149098"/>
            <a:ext cx="6925234" cy="738664"/>
          </a:xfrm>
          <a:prstGeom prst="rect">
            <a:avLst/>
          </a:prstGeom>
        </p:spPr>
        <p:txBody>
          <a:bodyPr wrap="square">
            <a:spAutoFit/>
          </a:bodyPr>
          <a:lstStyle/>
          <a:p>
            <a:pPr lvl="0" algn="just" defTabSz="3686650"/>
            <a:r>
              <a:rPr lang="en-US" sz="1400" b="1" dirty="0">
                <a:solidFill>
                  <a:prstClr val="black"/>
                </a:solidFill>
                <a:latin typeface="Arial" panose="020B0604020202020204" pitchFamily="34" charset="0"/>
                <a:ea typeface="Gadugi" panose="020B0502040204020203" pitchFamily="34" charset="0"/>
                <a:cs typeface="Arial" panose="020B0604020202020204" pitchFamily="34" charset="0"/>
              </a:rPr>
              <a:t>Supplemental Figure 1. </a:t>
            </a:r>
            <a:r>
              <a:rPr lang="en-US" sz="1400" dirty="0">
                <a:solidFill>
                  <a:prstClr val="black"/>
                </a:solidFill>
                <a:latin typeface="Arial" panose="020B0604020202020204" pitchFamily="34" charset="0"/>
                <a:ea typeface="Gadugi" panose="020B0502040204020203" pitchFamily="34" charset="0"/>
                <a:cs typeface="Arial" panose="020B0604020202020204" pitchFamily="34" charset="0"/>
              </a:rPr>
              <a:t>DMSO has minimal effects on mature 24-hr </a:t>
            </a:r>
            <a:r>
              <a:rPr lang="en-US" sz="1400" i="1" dirty="0">
                <a:solidFill>
                  <a:prstClr val="black"/>
                </a:solidFill>
                <a:latin typeface="Arial" panose="020B0604020202020204" pitchFamily="34" charset="0"/>
                <a:ea typeface="Gadugi" panose="020B0502040204020203" pitchFamily="34" charset="0"/>
                <a:cs typeface="Arial" panose="020B0604020202020204" pitchFamily="34" charset="0"/>
              </a:rPr>
              <a:t>P. aeruginosa </a:t>
            </a:r>
            <a:r>
              <a:rPr lang="en-US" sz="1400" dirty="0">
                <a:solidFill>
                  <a:prstClr val="black"/>
                </a:solidFill>
                <a:latin typeface="Arial" panose="020B0604020202020204" pitchFamily="34" charset="0"/>
                <a:ea typeface="Gadugi" panose="020B0502040204020203" pitchFamily="34" charset="0"/>
                <a:cs typeface="Arial" panose="020B0604020202020204" pitchFamily="34" charset="0"/>
              </a:rPr>
              <a:t>biofilms. The number of viable cells was quantified using BacTiter-Glo™. </a:t>
            </a:r>
            <a:r>
              <a:rPr lang="en-US" sz="1400" dirty="0">
                <a:latin typeface="Arial" panose="020B0604020202020204" pitchFamily="34" charset="0"/>
                <a:ea typeface="Arial" charset="0"/>
                <a:cs typeface="Arial" panose="020B0604020202020204" pitchFamily="34" charset="0"/>
              </a:rPr>
              <a:t>The assay was performed once in triplicate. </a:t>
            </a:r>
            <a:r>
              <a:rPr lang="en-US" sz="1400" dirty="0">
                <a:latin typeface="Arial" charset="0"/>
                <a:ea typeface="Arial" charset="0"/>
                <a:cs typeface="Arial" charset="0"/>
              </a:rPr>
              <a:t>The results represent means ± </a:t>
            </a:r>
            <a:r>
              <a:rPr lang="en-US" sz="1400" dirty="0">
                <a:latin typeface="Arial" panose="020B0604020202020204" pitchFamily="34" charset="0"/>
                <a:ea typeface="Arial" charset="0"/>
                <a:cs typeface="Arial" panose="020B0604020202020204" pitchFamily="34" charset="0"/>
              </a:rPr>
              <a:t>standard deviation</a:t>
            </a:r>
            <a:r>
              <a:rPr lang="en-US" sz="1400" dirty="0">
                <a:latin typeface="Arial" charset="0"/>
                <a:ea typeface="Arial" charset="0"/>
                <a:cs typeface="Arial" charset="0"/>
              </a:rPr>
              <a:t>.</a:t>
            </a:r>
            <a:r>
              <a:rPr lang="en-US" sz="1400" dirty="0">
                <a:latin typeface="Arial" panose="020B0604020202020204" pitchFamily="34" charset="0"/>
                <a:ea typeface="Calibri" panose="020F0502020204030204" pitchFamily="34" charset="0"/>
              </a:rPr>
              <a:t> </a:t>
            </a:r>
            <a:endParaRPr lang="en-US" sz="1400" dirty="0">
              <a:latin typeface="Arial" panose="020B0604020202020204" pitchFamily="34" charset="0"/>
              <a:ea typeface="Gadugi" panose="020B0502040204020203" pitchFamily="34" charset="0"/>
              <a:cs typeface="Arial" panose="020B0604020202020204" pitchFamily="34" charset="0"/>
            </a:endParaRPr>
          </a:p>
        </p:txBody>
      </p:sp>
      <p:pic>
        <p:nvPicPr>
          <p:cNvPr id="8" name="Picture 7" descr="A close up of a logo&#10;&#10;Description automatically generated">
            <a:extLst>
              <a:ext uri="{FF2B5EF4-FFF2-40B4-BE49-F238E27FC236}">
                <a16:creationId xmlns:a16="http://schemas.microsoft.com/office/drawing/2014/main" id="{1CD31D0F-E776-3444-A626-62E840F33E8C}"/>
              </a:ext>
            </a:extLst>
          </p:cNvPr>
          <p:cNvPicPr>
            <a:picLocks noChangeAspect="1"/>
          </p:cNvPicPr>
          <p:nvPr/>
        </p:nvPicPr>
        <p:blipFill>
          <a:blip r:embed="rId2"/>
          <a:stretch>
            <a:fillRect/>
          </a:stretch>
        </p:blipFill>
        <p:spPr>
          <a:xfrm>
            <a:off x="0" y="0"/>
            <a:ext cx="6925235" cy="5156493"/>
          </a:xfrm>
          <a:prstGeom prst="rect">
            <a:avLst/>
          </a:prstGeom>
        </p:spPr>
      </p:pic>
    </p:spTree>
    <p:extLst>
      <p:ext uri="{BB962C8B-B14F-4D97-AF65-F5344CB8AC3E}">
        <p14:creationId xmlns:p14="http://schemas.microsoft.com/office/powerpoint/2010/main" val="2036295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D9A00C1-7E99-3444-A1A1-8D9F436D6301}"/>
              </a:ext>
            </a:extLst>
          </p:cNvPr>
          <p:cNvSpPr/>
          <p:nvPr/>
        </p:nvSpPr>
        <p:spPr>
          <a:xfrm>
            <a:off x="65084" y="5538984"/>
            <a:ext cx="12126916" cy="954107"/>
          </a:xfrm>
          <a:prstGeom prst="rect">
            <a:avLst/>
          </a:prstGeom>
        </p:spPr>
        <p:txBody>
          <a:bodyPr wrap="square">
            <a:spAutoFit/>
          </a:bodyPr>
          <a:lstStyle/>
          <a:p>
            <a:pPr algn="just"/>
            <a:r>
              <a:rPr lang="en-US" sz="1400" b="1" dirty="0">
                <a:solidFill>
                  <a:srgbClr val="000000"/>
                </a:solidFill>
                <a:latin typeface="Arial" panose="020B0604020202020204" pitchFamily="34" charset="0"/>
                <a:cs typeface="Arial" panose="020B0604020202020204" pitchFamily="34" charset="0"/>
              </a:rPr>
              <a:t>Supplemental Figure 2. </a:t>
            </a:r>
            <a:r>
              <a:rPr lang="en-US" sz="1400" dirty="0">
                <a:solidFill>
                  <a:srgbClr val="000000"/>
                </a:solidFill>
                <a:latin typeface="Arial" panose="020B0604020202020204" pitchFamily="34" charset="0"/>
                <a:cs typeface="Arial" panose="020B0604020202020204" pitchFamily="34" charset="0"/>
              </a:rPr>
              <a:t>Representative IVIS images of each group. </a:t>
            </a:r>
            <a:r>
              <a:rPr lang="en-US" sz="1400" dirty="0">
                <a:latin typeface="Arial" panose="020B0604020202020204" pitchFamily="34" charset="0"/>
                <a:cs typeface="Arial" panose="020B0604020202020204" pitchFamily="34" charset="0"/>
              </a:rPr>
              <a:t>24-hr old bioluminescent Xen41 </a:t>
            </a:r>
            <a:r>
              <a:rPr lang="en-US" sz="1400" i="1" dirty="0">
                <a:latin typeface="Arial" panose="020B0604020202020204" pitchFamily="34" charset="0"/>
                <a:cs typeface="Arial" panose="020B0604020202020204" pitchFamily="34" charset="0"/>
              </a:rPr>
              <a:t>P. aeruginosa</a:t>
            </a:r>
            <a:r>
              <a:rPr lang="en-US" sz="1400" dirty="0">
                <a:latin typeface="Arial" panose="020B0604020202020204" pitchFamily="34" charset="0"/>
                <a:cs typeface="Arial" panose="020B0604020202020204" pitchFamily="34" charset="0"/>
              </a:rPr>
              <a:t> biofilms formed within wounds were treated with control hydrogels or hydrogels embedded with melittin (100 µM), tobramycin (400 µM), or in combination for 4-hrs. Images were taken before treatment (A-D) and after treatment (E-H). Regions of interest (ROIs) used for analysis are shown below each image. The ROIs used for analysis were selected because they were directly over the biofilm and where the hydrogel was directly applied. </a:t>
            </a:r>
          </a:p>
        </p:txBody>
      </p:sp>
      <p:sp>
        <p:nvSpPr>
          <p:cNvPr id="8" name="TextBox 7">
            <a:extLst>
              <a:ext uri="{FF2B5EF4-FFF2-40B4-BE49-F238E27FC236}">
                <a16:creationId xmlns:a16="http://schemas.microsoft.com/office/drawing/2014/main" id="{0259841D-9C47-F74E-AE56-6F35944E8D92}"/>
              </a:ext>
            </a:extLst>
          </p:cNvPr>
          <p:cNvSpPr txBox="1"/>
          <p:nvPr/>
        </p:nvSpPr>
        <p:spPr>
          <a:xfrm>
            <a:off x="6712" y="2926525"/>
            <a:ext cx="304892"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E</a:t>
            </a:r>
          </a:p>
        </p:txBody>
      </p:sp>
      <p:sp>
        <p:nvSpPr>
          <p:cNvPr id="9" name="TextBox 8">
            <a:extLst>
              <a:ext uri="{FF2B5EF4-FFF2-40B4-BE49-F238E27FC236}">
                <a16:creationId xmlns:a16="http://schemas.microsoft.com/office/drawing/2014/main" id="{34D61B23-FB31-4946-861E-34DE621D0BFB}"/>
              </a:ext>
            </a:extLst>
          </p:cNvPr>
          <p:cNvSpPr txBox="1"/>
          <p:nvPr/>
        </p:nvSpPr>
        <p:spPr>
          <a:xfrm>
            <a:off x="2666619" y="2934960"/>
            <a:ext cx="293670"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F</a:t>
            </a:r>
          </a:p>
        </p:txBody>
      </p:sp>
      <p:sp>
        <p:nvSpPr>
          <p:cNvPr id="10" name="TextBox 9">
            <a:extLst>
              <a:ext uri="{FF2B5EF4-FFF2-40B4-BE49-F238E27FC236}">
                <a16:creationId xmlns:a16="http://schemas.microsoft.com/office/drawing/2014/main" id="{513C1DD3-DE27-6848-840E-CFA8E22C62F6}"/>
              </a:ext>
            </a:extLst>
          </p:cNvPr>
          <p:cNvSpPr txBox="1"/>
          <p:nvPr/>
        </p:nvSpPr>
        <p:spPr>
          <a:xfrm>
            <a:off x="5890494" y="2943395"/>
            <a:ext cx="324128"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G</a:t>
            </a:r>
          </a:p>
        </p:txBody>
      </p:sp>
      <p:sp>
        <p:nvSpPr>
          <p:cNvPr id="11" name="TextBox 10">
            <a:extLst>
              <a:ext uri="{FF2B5EF4-FFF2-40B4-BE49-F238E27FC236}">
                <a16:creationId xmlns:a16="http://schemas.microsoft.com/office/drawing/2014/main" id="{50CDCADA-96EB-F845-8E38-0EAABA948B0D}"/>
              </a:ext>
            </a:extLst>
          </p:cNvPr>
          <p:cNvSpPr txBox="1"/>
          <p:nvPr/>
        </p:nvSpPr>
        <p:spPr>
          <a:xfrm>
            <a:off x="8807364" y="2951829"/>
            <a:ext cx="314510"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H</a:t>
            </a:r>
          </a:p>
        </p:txBody>
      </p:sp>
      <p:pic>
        <p:nvPicPr>
          <p:cNvPr id="15" name="Picture 14" descr="A picture containing indoor&#10;&#10;Description automatically generated">
            <a:extLst>
              <a:ext uri="{FF2B5EF4-FFF2-40B4-BE49-F238E27FC236}">
                <a16:creationId xmlns:a16="http://schemas.microsoft.com/office/drawing/2014/main" id="{B87B4A65-086C-9E47-8571-22FCCDFA219E}"/>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p:blipFill>
        <p:spPr>
          <a:xfrm>
            <a:off x="311604" y="511884"/>
            <a:ext cx="2300511" cy="2046620"/>
          </a:xfrm>
          <a:prstGeom prst="rect">
            <a:avLst/>
          </a:prstGeom>
        </p:spPr>
      </p:pic>
      <p:pic>
        <p:nvPicPr>
          <p:cNvPr id="17" name="Picture 16" descr="A picture containing indoor, black&#10;&#10;Description automatically generated">
            <a:extLst>
              <a:ext uri="{FF2B5EF4-FFF2-40B4-BE49-F238E27FC236}">
                <a16:creationId xmlns:a16="http://schemas.microsoft.com/office/drawing/2014/main" id="{EB1D32BC-EAC8-C846-8C2C-C1E0A9570CEF}"/>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344311" y="3064480"/>
            <a:ext cx="2300512" cy="2046621"/>
          </a:xfrm>
          <a:prstGeom prst="rect">
            <a:avLst/>
          </a:prstGeom>
        </p:spPr>
      </p:pic>
      <p:sp>
        <p:nvSpPr>
          <p:cNvPr id="20" name="TextBox 19">
            <a:extLst>
              <a:ext uri="{FF2B5EF4-FFF2-40B4-BE49-F238E27FC236}">
                <a16:creationId xmlns:a16="http://schemas.microsoft.com/office/drawing/2014/main" id="{D737A938-8B84-564A-B497-BFF9468D684C}"/>
              </a:ext>
            </a:extLst>
          </p:cNvPr>
          <p:cNvSpPr txBox="1"/>
          <p:nvPr/>
        </p:nvSpPr>
        <p:spPr>
          <a:xfrm>
            <a:off x="3170920" y="58538"/>
            <a:ext cx="1965603" cy="338554"/>
          </a:xfrm>
          <a:prstGeom prst="rect">
            <a:avLst/>
          </a:prstGeom>
          <a:noFill/>
        </p:spPr>
        <p:txBody>
          <a:bodyPr wrap="none" rtlCol="0">
            <a:spAutoFit/>
          </a:bodyPr>
          <a:lstStyle/>
          <a:p>
            <a:r>
              <a:rPr lang="en-US" sz="1600" b="1" dirty="0">
                <a:latin typeface="Arial" panose="020B0604020202020204" pitchFamily="34" charset="0"/>
                <a:cs typeface="Arial" panose="020B0604020202020204" pitchFamily="34" charset="0"/>
              </a:rPr>
              <a:t>Melittin Hydrogels</a:t>
            </a:r>
          </a:p>
        </p:txBody>
      </p:sp>
      <p:sp>
        <p:nvSpPr>
          <p:cNvPr id="21" name="TextBox 20">
            <a:extLst>
              <a:ext uri="{FF2B5EF4-FFF2-40B4-BE49-F238E27FC236}">
                <a16:creationId xmlns:a16="http://schemas.microsoft.com/office/drawing/2014/main" id="{24449C13-85C2-1542-BE57-F79969106BCA}"/>
              </a:ext>
            </a:extLst>
          </p:cNvPr>
          <p:cNvSpPr txBox="1"/>
          <p:nvPr/>
        </p:nvSpPr>
        <p:spPr>
          <a:xfrm>
            <a:off x="251389" y="84507"/>
            <a:ext cx="1973617" cy="338554"/>
          </a:xfrm>
          <a:prstGeom prst="rect">
            <a:avLst/>
          </a:prstGeom>
          <a:noFill/>
        </p:spPr>
        <p:txBody>
          <a:bodyPr wrap="none" rtlCol="0">
            <a:spAutoFit/>
          </a:bodyPr>
          <a:lstStyle/>
          <a:p>
            <a:r>
              <a:rPr lang="en-US" sz="1600" b="1" dirty="0">
                <a:latin typeface="Arial" panose="020B0604020202020204" pitchFamily="34" charset="0"/>
                <a:cs typeface="Arial" panose="020B0604020202020204" pitchFamily="34" charset="0"/>
              </a:rPr>
              <a:t>Control Hydrogels</a:t>
            </a:r>
          </a:p>
        </p:txBody>
      </p:sp>
      <p:sp>
        <p:nvSpPr>
          <p:cNvPr id="22" name="TextBox 21">
            <a:extLst>
              <a:ext uri="{FF2B5EF4-FFF2-40B4-BE49-F238E27FC236}">
                <a16:creationId xmlns:a16="http://schemas.microsoft.com/office/drawing/2014/main" id="{B9164903-7DC4-FE4C-9547-9FAE945E0462}"/>
              </a:ext>
            </a:extLst>
          </p:cNvPr>
          <p:cNvSpPr txBox="1"/>
          <p:nvPr/>
        </p:nvSpPr>
        <p:spPr>
          <a:xfrm>
            <a:off x="6211416" y="71522"/>
            <a:ext cx="2391167" cy="338554"/>
          </a:xfrm>
          <a:prstGeom prst="rect">
            <a:avLst/>
          </a:prstGeom>
          <a:noFill/>
        </p:spPr>
        <p:txBody>
          <a:bodyPr wrap="none" rtlCol="0">
            <a:spAutoFit/>
          </a:bodyPr>
          <a:lstStyle/>
          <a:p>
            <a:r>
              <a:rPr lang="en-US" sz="1600" b="1" dirty="0">
                <a:latin typeface="Arial" panose="020B0604020202020204" pitchFamily="34" charset="0"/>
                <a:cs typeface="Arial" panose="020B0604020202020204" pitchFamily="34" charset="0"/>
              </a:rPr>
              <a:t>Tobramycin Hydrogels</a:t>
            </a:r>
          </a:p>
        </p:txBody>
      </p:sp>
      <p:sp>
        <p:nvSpPr>
          <p:cNvPr id="23" name="TextBox 22">
            <a:extLst>
              <a:ext uri="{FF2B5EF4-FFF2-40B4-BE49-F238E27FC236}">
                <a16:creationId xmlns:a16="http://schemas.microsoft.com/office/drawing/2014/main" id="{09C4C334-498A-624B-8142-9DB63FA9970E}"/>
              </a:ext>
            </a:extLst>
          </p:cNvPr>
          <p:cNvSpPr txBox="1"/>
          <p:nvPr/>
        </p:nvSpPr>
        <p:spPr>
          <a:xfrm>
            <a:off x="9177780" y="45554"/>
            <a:ext cx="2532232" cy="338554"/>
          </a:xfrm>
          <a:prstGeom prst="rect">
            <a:avLst/>
          </a:prstGeom>
          <a:noFill/>
        </p:spPr>
        <p:txBody>
          <a:bodyPr wrap="none" rtlCol="0">
            <a:spAutoFit/>
          </a:bodyPr>
          <a:lstStyle/>
          <a:p>
            <a:r>
              <a:rPr lang="en-US" sz="1600" b="1" dirty="0">
                <a:latin typeface="Arial" panose="020B0604020202020204" pitchFamily="34" charset="0"/>
                <a:cs typeface="Arial" panose="020B0604020202020204" pitchFamily="34" charset="0"/>
              </a:rPr>
              <a:t>Tobramycin and Melittin</a:t>
            </a:r>
          </a:p>
        </p:txBody>
      </p:sp>
      <p:pic>
        <p:nvPicPr>
          <p:cNvPr id="25" name="Picture 24" descr="A picture containing black, indoor&#10;&#10;Description automatically generated">
            <a:extLst>
              <a:ext uri="{FF2B5EF4-FFF2-40B4-BE49-F238E27FC236}">
                <a16:creationId xmlns:a16="http://schemas.microsoft.com/office/drawing/2014/main" id="{C536B905-0888-164F-8944-B1745911F108}"/>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3073486" y="505866"/>
            <a:ext cx="2787181" cy="2079434"/>
          </a:xfrm>
          <a:prstGeom prst="rect">
            <a:avLst/>
          </a:prstGeom>
        </p:spPr>
      </p:pic>
      <p:pic>
        <p:nvPicPr>
          <p:cNvPr id="27" name="Picture 26" descr="A picture containing indoor, black&#10;&#10;Description automatically generated">
            <a:extLst>
              <a:ext uri="{FF2B5EF4-FFF2-40B4-BE49-F238E27FC236}">
                <a16:creationId xmlns:a16="http://schemas.microsoft.com/office/drawing/2014/main" id="{CA1B4A26-1CDC-014D-A485-CC35EA24FB31}"/>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a:stretch/>
        </p:blipFill>
        <p:spPr>
          <a:xfrm>
            <a:off x="3036076" y="3062820"/>
            <a:ext cx="2826739" cy="2079434"/>
          </a:xfrm>
          <a:prstGeom prst="rect">
            <a:avLst/>
          </a:prstGeom>
        </p:spPr>
      </p:pic>
      <p:sp>
        <p:nvSpPr>
          <p:cNvPr id="4" name="TextBox 3">
            <a:extLst>
              <a:ext uri="{FF2B5EF4-FFF2-40B4-BE49-F238E27FC236}">
                <a16:creationId xmlns:a16="http://schemas.microsoft.com/office/drawing/2014/main" id="{BBB81C5F-2271-B14E-AD9D-FF4DE7C9F53E}"/>
              </a:ext>
            </a:extLst>
          </p:cNvPr>
          <p:cNvSpPr txBox="1"/>
          <p:nvPr/>
        </p:nvSpPr>
        <p:spPr>
          <a:xfrm>
            <a:off x="32542" y="418228"/>
            <a:ext cx="314510"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A</a:t>
            </a:r>
          </a:p>
        </p:txBody>
      </p:sp>
      <p:sp>
        <p:nvSpPr>
          <p:cNvPr id="5" name="TextBox 4">
            <a:extLst>
              <a:ext uri="{FF2B5EF4-FFF2-40B4-BE49-F238E27FC236}">
                <a16:creationId xmlns:a16="http://schemas.microsoft.com/office/drawing/2014/main" id="{8F470D36-D650-5443-8DE4-0A09B70A5977}"/>
              </a:ext>
            </a:extLst>
          </p:cNvPr>
          <p:cNvSpPr txBox="1"/>
          <p:nvPr/>
        </p:nvSpPr>
        <p:spPr>
          <a:xfrm>
            <a:off x="2652993" y="432688"/>
            <a:ext cx="314510"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B</a:t>
            </a:r>
          </a:p>
        </p:txBody>
      </p:sp>
      <p:sp>
        <p:nvSpPr>
          <p:cNvPr id="6" name="TextBox 5">
            <a:extLst>
              <a:ext uri="{FF2B5EF4-FFF2-40B4-BE49-F238E27FC236}">
                <a16:creationId xmlns:a16="http://schemas.microsoft.com/office/drawing/2014/main" id="{597FBBF4-7788-6A4D-86A5-336B76B62416}"/>
              </a:ext>
            </a:extLst>
          </p:cNvPr>
          <p:cNvSpPr txBox="1"/>
          <p:nvPr/>
        </p:nvSpPr>
        <p:spPr>
          <a:xfrm>
            <a:off x="5896906" y="439918"/>
            <a:ext cx="314510"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C</a:t>
            </a:r>
          </a:p>
        </p:txBody>
      </p:sp>
      <p:sp>
        <p:nvSpPr>
          <p:cNvPr id="7" name="TextBox 6">
            <a:extLst>
              <a:ext uri="{FF2B5EF4-FFF2-40B4-BE49-F238E27FC236}">
                <a16:creationId xmlns:a16="http://schemas.microsoft.com/office/drawing/2014/main" id="{5410E890-31EA-5040-B978-BB34CF6EAEE5}"/>
              </a:ext>
            </a:extLst>
          </p:cNvPr>
          <p:cNvSpPr txBox="1"/>
          <p:nvPr/>
        </p:nvSpPr>
        <p:spPr>
          <a:xfrm>
            <a:off x="8807364" y="443532"/>
            <a:ext cx="314510"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D</a:t>
            </a:r>
          </a:p>
        </p:txBody>
      </p:sp>
      <p:pic>
        <p:nvPicPr>
          <p:cNvPr id="37" name="Picture 36" descr="A picture containing indoor, dog&#10;&#10;Description automatically generated">
            <a:extLst>
              <a:ext uri="{FF2B5EF4-FFF2-40B4-BE49-F238E27FC236}">
                <a16:creationId xmlns:a16="http://schemas.microsoft.com/office/drawing/2014/main" id="{D52F6C00-5695-4742-A7BA-A139E9B4AD02}"/>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rcRect/>
          <a:stretch/>
        </p:blipFill>
        <p:spPr>
          <a:xfrm>
            <a:off x="9226030" y="3062820"/>
            <a:ext cx="2838873" cy="2048282"/>
          </a:xfrm>
          <a:prstGeom prst="rect">
            <a:avLst/>
          </a:prstGeom>
        </p:spPr>
      </p:pic>
      <p:pic>
        <p:nvPicPr>
          <p:cNvPr id="39" name="Picture 38" descr="A screenshot of a dog&#10;&#10;Description automatically generated">
            <a:extLst>
              <a:ext uri="{FF2B5EF4-FFF2-40B4-BE49-F238E27FC236}">
                <a16:creationId xmlns:a16="http://schemas.microsoft.com/office/drawing/2014/main" id="{A78AA7E7-3A81-F74E-BC60-1161DC3C84AC}"/>
              </a:ext>
            </a:extLst>
          </p:cNvPr>
          <p:cNvPicPr>
            <a:picLocks noChangeAspect="1"/>
          </p:cNvPicPr>
          <p:nvPr/>
        </p:nvPicPr>
        <p:blipFill rotWithShape="1">
          <a:blip r:embed="rId12" cstate="screen">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a:ext>
            </a:extLst>
          </a:blip>
          <a:srcRect/>
          <a:stretch/>
        </p:blipFill>
        <p:spPr>
          <a:xfrm>
            <a:off x="9218352" y="511486"/>
            <a:ext cx="2860990" cy="2071012"/>
          </a:xfrm>
          <a:prstGeom prst="rect">
            <a:avLst/>
          </a:prstGeom>
        </p:spPr>
      </p:pic>
      <p:pic>
        <p:nvPicPr>
          <p:cNvPr id="41" name="Picture 40" descr="A picture containing indoor&#10;&#10;Description automatically generated">
            <a:extLst>
              <a:ext uri="{FF2B5EF4-FFF2-40B4-BE49-F238E27FC236}">
                <a16:creationId xmlns:a16="http://schemas.microsoft.com/office/drawing/2014/main" id="{3A57C9F1-4685-FD4D-ACA7-84028429F37A}"/>
              </a:ext>
            </a:extLst>
          </p:cNvPr>
          <p:cNvPicPr>
            <a:picLocks noChangeAspect="1"/>
          </p:cNvPicPr>
          <p:nvPr/>
        </p:nvPicPr>
        <p:blipFill rotWithShape="1">
          <a:blip r:embed="rId14" cstate="screen">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a:ext>
            </a:extLst>
          </a:blip>
          <a:srcRect/>
          <a:stretch/>
        </p:blipFill>
        <p:spPr>
          <a:xfrm>
            <a:off x="6322038" y="503064"/>
            <a:ext cx="2434943" cy="2079434"/>
          </a:xfrm>
          <a:prstGeom prst="rect">
            <a:avLst/>
          </a:prstGeom>
        </p:spPr>
      </p:pic>
      <p:pic>
        <p:nvPicPr>
          <p:cNvPr id="43" name="Picture 42" descr="A screen shot of a dog&#10;&#10;Description automatically generated">
            <a:extLst>
              <a:ext uri="{FF2B5EF4-FFF2-40B4-BE49-F238E27FC236}">
                <a16:creationId xmlns:a16="http://schemas.microsoft.com/office/drawing/2014/main" id="{5E77D278-C0EA-4C41-86F3-CD470EA89C09}"/>
              </a:ext>
            </a:extLst>
          </p:cNvPr>
          <p:cNvPicPr>
            <a:picLocks noChangeAspect="1"/>
          </p:cNvPicPr>
          <p:nvPr/>
        </p:nvPicPr>
        <p:blipFill rotWithShape="1">
          <a:blip r:embed="rId16" cstate="screen">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a:ext>
            </a:extLst>
          </a:blip>
          <a:srcRect/>
          <a:stretch/>
        </p:blipFill>
        <p:spPr>
          <a:xfrm>
            <a:off x="6254068" y="3062820"/>
            <a:ext cx="2580709" cy="2075610"/>
          </a:xfrm>
          <a:prstGeom prst="rect">
            <a:avLst/>
          </a:prstGeom>
        </p:spPr>
      </p:pic>
      <p:sp>
        <p:nvSpPr>
          <p:cNvPr id="45" name="TextBox 44">
            <a:extLst>
              <a:ext uri="{FF2B5EF4-FFF2-40B4-BE49-F238E27FC236}">
                <a16:creationId xmlns:a16="http://schemas.microsoft.com/office/drawing/2014/main" id="{B2A6358D-2CBF-A84C-BE25-93F7983FF8F4}"/>
              </a:ext>
            </a:extLst>
          </p:cNvPr>
          <p:cNvSpPr txBox="1"/>
          <p:nvPr/>
        </p:nvSpPr>
        <p:spPr>
          <a:xfrm>
            <a:off x="579927" y="2501473"/>
            <a:ext cx="1238491" cy="369332"/>
          </a:xfrm>
          <a:prstGeom prst="rect">
            <a:avLst/>
          </a:prstGeom>
          <a:noFill/>
        </p:spPr>
        <p:txBody>
          <a:bodyPr wrap="square" rtlCol="0">
            <a:spAutoFit/>
          </a:bodyPr>
          <a:lstStyle/>
          <a:p>
            <a:r>
              <a:rPr lang="en-US" dirty="0"/>
              <a:t>1.139E8</a:t>
            </a:r>
          </a:p>
        </p:txBody>
      </p:sp>
      <p:sp>
        <p:nvSpPr>
          <p:cNvPr id="46" name="TextBox 45">
            <a:extLst>
              <a:ext uri="{FF2B5EF4-FFF2-40B4-BE49-F238E27FC236}">
                <a16:creationId xmlns:a16="http://schemas.microsoft.com/office/drawing/2014/main" id="{B3CD72F6-3A76-8440-901D-79E05CF31487}"/>
              </a:ext>
            </a:extLst>
          </p:cNvPr>
          <p:cNvSpPr txBox="1"/>
          <p:nvPr/>
        </p:nvSpPr>
        <p:spPr>
          <a:xfrm>
            <a:off x="3727838" y="2503924"/>
            <a:ext cx="1238491" cy="369332"/>
          </a:xfrm>
          <a:prstGeom prst="rect">
            <a:avLst/>
          </a:prstGeom>
          <a:noFill/>
        </p:spPr>
        <p:txBody>
          <a:bodyPr wrap="square" rtlCol="0">
            <a:spAutoFit/>
          </a:bodyPr>
          <a:lstStyle/>
          <a:p>
            <a:r>
              <a:rPr lang="en-US" dirty="0"/>
              <a:t>1.106E8</a:t>
            </a:r>
          </a:p>
        </p:txBody>
      </p:sp>
      <p:sp>
        <p:nvSpPr>
          <p:cNvPr id="47" name="TextBox 46">
            <a:extLst>
              <a:ext uri="{FF2B5EF4-FFF2-40B4-BE49-F238E27FC236}">
                <a16:creationId xmlns:a16="http://schemas.microsoft.com/office/drawing/2014/main" id="{D3D4F76A-F288-2F4D-B168-523EAC548F81}"/>
              </a:ext>
            </a:extLst>
          </p:cNvPr>
          <p:cNvSpPr txBox="1"/>
          <p:nvPr/>
        </p:nvSpPr>
        <p:spPr>
          <a:xfrm>
            <a:off x="6734774" y="2499712"/>
            <a:ext cx="1238491" cy="369332"/>
          </a:xfrm>
          <a:prstGeom prst="rect">
            <a:avLst/>
          </a:prstGeom>
          <a:noFill/>
        </p:spPr>
        <p:txBody>
          <a:bodyPr wrap="square" rtlCol="0">
            <a:spAutoFit/>
          </a:bodyPr>
          <a:lstStyle/>
          <a:p>
            <a:r>
              <a:rPr lang="en-US" dirty="0"/>
              <a:t>1.385E8</a:t>
            </a:r>
          </a:p>
        </p:txBody>
      </p:sp>
      <p:sp>
        <p:nvSpPr>
          <p:cNvPr id="48" name="TextBox 47">
            <a:extLst>
              <a:ext uri="{FF2B5EF4-FFF2-40B4-BE49-F238E27FC236}">
                <a16:creationId xmlns:a16="http://schemas.microsoft.com/office/drawing/2014/main" id="{9CB233FF-CFFF-4E44-A967-29762E807F93}"/>
              </a:ext>
            </a:extLst>
          </p:cNvPr>
          <p:cNvSpPr txBox="1"/>
          <p:nvPr/>
        </p:nvSpPr>
        <p:spPr>
          <a:xfrm>
            <a:off x="9824650" y="2499712"/>
            <a:ext cx="1238491" cy="369332"/>
          </a:xfrm>
          <a:prstGeom prst="rect">
            <a:avLst/>
          </a:prstGeom>
          <a:noFill/>
        </p:spPr>
        <p:txBody>
          <a:bodyPr wrap="square" rtlCol="0">
            <a:spAutoFit/>
          </a:bodyPr>
          <a:lstStyle/>
          <a:p>
            <a:r>
              <a:rPr lang="en-US" dirty="0"/>
              <a:t>1.005E8</a:t>
            </a:r>
          </a:p>
        </p:txBody>
      </p:sp>
      <p:sp>
        <p:nvSpPr>
          <p:cNvPr id="49" name="TextBox 48">
            <a:extLst>
              <a:ext uri="{FF2B5EF4-FFF2-40B4-BE49-F238E27FC236}">
                <a16:creationId xmlns:a16="http://schemas.microsoft.com/office/drawing/2014/main" id="{1B7D3BA7-71CA-EE43-B0B4-D74D58D4BA47}"/>
              </a:ext>
            </a:extLst>
          </p:cNvPr>
          <p:cNvSpPr txBox="1"/>
          <p:nvPr/>
        </p:nvSpPr>
        <p:spPr>
          <a:xfrm>
            <a:off x="579927" y="5039823"/>
            <a:ext cx="1238491" cy="369332"/>
          </a:xfrm>
          <a:prstGeom prst="rect">
            <a:avLst/>
          </a:prstGeom>
          <a:noFill/>
        </p:spPr>
        <p:txBody>
          <a:bodyPr wrap="square" rtlCol="0">
            <a:spAutoFit/>
          </a:bodyPr>
          <a:lstStyle/>
          <a:p>
            <a:r>
              <a:rPr lang="en-US" dirty="0"/>
              <a:t>2.710E8</a:t>
            </a:r>
          </a:p>
        </p:txBody>
      </p:sp>
      <p:sp>
        <p:nvSpPr>
          <p:cNvPr id="50" name="TextBox 49">
            <a:extLst>
              <a:ext uri="{FF2B5EF4-FFF2-40B4-BE49-F238E27FC236}">
                <a16:creationId xmlns:a16="http://schemas.microsoft.com/office/drawing/2014/main" id="{2B991C2F-5E93-584D-B49E-C0078F5A2589}"/>
              </a:ext>
            </a:extLst>
          </p:cNvPr>
          <p:cNvSpPr txBox="1"/>
          <p:nvPr/>
        </p:nvSpPr>
        <p:spPr>
          <a:xfrm>
            <a:off x="3727838" y="5042274"/>
            <a:ext cx="1238491" cy="369332"/>
          </a:xfrm>
          <a:prstGeom prst="rect">
            <a:avLst/>
          </a:prstGeom>
          <a:noFill/>
        </p:spPr>
        <p:txBody>
          <a:bodyPr wrap="square" rtlCol="0">
            <a:spAutoFit/>
          </a:bodyPr>
          <a:lstStyle/>
          <a:p>
            <a:r>
              <a:rPr lang="en-US" dirty="0"/>
              <a:t>1.843E8</a:t>
            </a:r>
          </a:p>
        </p:txBody>
      </p:sp>
      <p:sp>
        <p:nvSpPr>
          <p:cNvPr id="51" name="TextBox 50">
            <a:extLst>
              <a:ext uri="{FF2B5EF4-FFF2-40B4-BE49-F238E27FC236}">
                <a16:creationId xmlns:a16="http://schemas.microsoft.com/office/drawing/2014/main" id="{2093F121-1719-744B-BA28-1A96D7CF1F75}"/>
              </a:ext>
            </a:extLst>
          </p:cNvPr>
          <p:cNvSpPr txBox="1"/>
          <p:nvPr/>
        </p:nvSpPr>
        <p:spPr>
          <a:xfrm>
            <a:off x="6734774" y="5038062"/>
            <a:ext cx="1238491" cy="369332"/>
          </a:xfrm>
          <a:prstGeom prst="rect">
            <a:avLst/>
          </a:prstGeom>
          <a:noFill/>
        </p:spPr>
        <p:txBody>
          <a:bodyPr wrap="square" rtlCol="0">
            <a:spAutoFit/>
          </a:bodyPr>
          <a:lstStyle/>
          <a:p>
            <a:r>
              <a:rPr lang="en-US" dirty="0"/>
              <a:t>1.120E8</a:t>
            </a:r>
          </a:p>
        </p:txBody>
      </p:sp>
      <p:sp>
        <p:nvSpPr>
          <p:cNvPr id="52" name="TextBox 51">
            <a:extLst>
              <a:ext uri="{FF2B5EF4-FFF2-40B4-BE49-F238E27FC236}">
                <a16:creationId xmlns:a16="http://schemas.microsoft.com/office/drawing/2014/main" id="{AB279A92-71E5-504B-A95A-AE032038971A}"/>
              </a:ext>
            </a:extLst>
          </p:cNvPr>
          <p:cNvSpPr txBox="1"/>
          <p:nvPr/>
        </p:nvSpPr>
        <p:spPr>
          <a:xfrm>
            <a:off x="9824650" y="5038062"/>
            <a:ext cx="1238491" cy="369332"/>
          </a:xfrm>
          <a:prstGeom prst="rect">
            <a:avLst/>
          </a:prstGeom>
          <a:noFill/>
        </p:spPr>
        <p:txBody>
          <a:bodyPr wrap="square" rtlCol="0">
            <a:spAutoFit/>
          </a:bodyPr>
          <a:lstStyle/>
          <a:p>
            <a:r>
              <a:rPr lang="en-US" dirty="0"/>
              <a:t>1.287E7</a:t>
            </a:r>
          </a:p>
        </p:txBody>
      </p:sp>
    </p:spTree>
    <p:extLst>
      <p:ext uri="{BB962C8B-B14F-4D97-AF65-F5344CB8AC3E}">
        <p14:creationId xmlns:p14="http://schemas.microsoft.com/office/powerpoint/2010/main" val="3584659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64875EF8-63B7-CE46-86DD-FF348A1A4E9F}"/>
              </a:ext>
            </a:extLst>
          </p:cNvPr>
          <p:cNvGraphicFramePr>
            <a:graphicFrameLocks noGrp="1"/>
          </p:cNvGraphicFramePr>
          <p:nvPr>
            <p:extLst>
              <p:ext uri="{D42A27DB-BD31-4B8C-83A1-F6EECF244321}">
                <p14:modId xmlns:p14="http://schemas.microsoft.com/office/powerpoint/2010/main" val="1940294227"/>
              </p:ext>
            </p:extLst>
          </p:nvPr>
        </p:nvGraphicFramePr>
        <p:xfrm>
          <a:off x="54446" y="139398"/>
          <a:ext cx="6655288" cy="2161597"/>
        </p:xfrm>
        <a:graphic>
          <a:graphicData uri="http://schemas.openxmlformats.org/drawingml/2006/table">
            <a:tbl>
              <a:tblPr firstRow="1" bandRow="1">
                <a:tableStyleId>{2D5ABB26-0587-4C30-8999-92F81FD0307C}</a:tableStyleId>
              </a:tblPr>
              <a:tblGrid>
                <a:gridCol w="1537731">
                  <a:extLst>
                    <a:ext uri="{9D8B030D-6E8A-4147-A177-3AD203B41FA5}">
                      <a16:colId xmlns:a16="http://schemas.microsoft.com/office/drawing/2014/main" val="1803015818"/>
                    </a:ext>
                  </a:extLst>
                </a:gridCol>
                <a:gridCol w="1294071">
                  <a:extLst>
                    <a:ext uri="{9D8B030D-6E8A-4147-A177-3AD203B41FA5}">
                      <a16:colId xmlns:a16="http://schemas.microsoft.com/office/drawing/2014/main" val="3647115806"/>
                    </a:ext>
                  </a:extLst>
                </a:gridCol>
                <a:gridCol w="1294071">
                  <a:extLst>
                    <a:ext uri="{9D8B030D-6E8A-4147-A177-3AD203B41FA5}">
                      <a16:colId xmlns:a16="http://schemas.microsoft.com/office/drawing/2014/main" val="2291448704"/>
                    </a:ext>
                  </a:extLst>
                </a:gridCol>
                <a:gridCol w="2529415">
                  <a:extLst>
                    <a:ext uri="{9D8B030D-6E8A-4147-A177-3AD203B41FA5}">
                      <a16:colId xmlns:a16="http://schemas.microsoft.com/office/drawing/2014/main" val="1583825429"/>
                    </a:ext>
                  </a:extLst>
                </a:gridCol>
              </a:tblGrid>
              <a:tr h="370840">
                <a:tc gridSpan="4">
                  <a:txBody>
                    <a:bodyPr/>
                    <a:lstStyle/>
                    <a:p>
                      <a:pPr algn="l"/>
                      <a:r>
                        <a:rPr lang="en-US" sz="1400" b="1" dirty="0">
                          <a:latin typeface="Arial" panose="020B0604020202020204" pitchFamily="34" charset="0"/>
                          <a:cs typeface="Arial" panose="020B0604020202020204" pitchFamily="34" charset="0"/>
                        </a:rPr>
                        <a:t>Supplemental Table 1.</a:t>
                      </a:r>
                      <a:r>
                        <a:rPr lang="en-US" sz="140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Minimum Inhibitory Concentrations (MIC)</a:t>
                      </a:r>
                      <a:endParaRPr lang="en-US" sz="1400" b="1" dirty="0">
                        <a:solidFill>
                          <a:sysClr val="windowText" lastClr="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hMerge="1">
                  <a:txBody>
                    <a:bodyPr/>
                    <a:lstStyle/>
                    <a:p>
                      <a:pPr algn="ctr"/>
                      <a:endParaRPr lang="en-US" sz="1400" b="0" dirty="0">
                        <a:solidFill>
                          <a:sysClr val="windowText" lastClr="000000"/>
                        </a:solidFill>
                        <a:latin typeface="Arial" panose="020B0604020202020204" pitchFamily="34" charset="0"/>
                        <a:cs typeface="Arial" panose="020B0604020202020204" pitchFamily="34" charset="0"/>
                      </a:endParaRPr>
                    </a:p>
                  </a:txBody>
                  <a:tcPr>
                    <a:noFill/>
                  </a:tcPr>
                </a:tc>
                <a:tc hMerge="1">
                  <a:txBody>
                    <a:bodyPr/>
                    <a:lstStyle/>
                    <a:p>
                      <a:pPr algn="ctr"/>
                      <a:endParaRPr lang="en-US" sz="1400" b="0" dirty="0">
                        <a:solidFill>
                          <a:sysClr val="windowText" lastClr="000000"/>
                        </a:solidFill>
                        <a:latin typeface="Arial" panose="020B0604020202020204" pitchFamily="34" charset="0"/>
                        <a:cs typeface="Arial" panose="020B0604020202020204" pitchFamily="34" charset="0"/>
                      </a:endParaRPr>
                    </a:p>
                  </a:txBody>
                  <a:tcPr>
                    <a:noFill/>
                  </a:tcPr>
                </a:tc>
                <a:tc hMerge="1">
                  <a:txBody>
                    <a:bodyPr/>
                    <a:lstStyle/>
                    <a:p>
                      <a:pPr algn="ctr"/>
                      <a:endParaRPr lang="en-US" sz="1400" b="0" dirty="0">
                        <a:solidFill>
                          <a:sysClr val="windowText" lastClr="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2156831714"/>
                  </a:ext>
                </a:extLst>
              </a:tr>
              <a:tr h="370840">
                <a:tc>
                  <a:txBody>
                    <a:bodyPr/>
                    <a:lstStyle/>
                    <a:p>
                      <a:pPr algn="ctr"/>
                      <a:r>
                        <a:rPr lang="en-US" sz="1400" dirty="0">
                          <a:latin typeface="Arial" panose="020B0604020202020204" pitchFamily="34" charset="0"/>
                          <a:cs typeface="Arial" panose="020B0604020202020204" pitchFamily="34" charset="0"/>
                        </a:rPr>
                        <a:t>Antimicrobial</a:t>
                      </a:r>
                      <a:endParaRPr lang="en-US" sz="1400" b="0" dirty="0">
                        <a:solidFill>
                          <a:sysClr val="windowText" lastClr="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r>
                        <a:rPr lang="en-US" sz="1400" dirty="0">
                          <a:latin typeface="Arial" panose="020B0604020202020204" pitchFamily="34" charset="0"/>
                          <a:cs typeface="Arial" panose="020B0604020202020204" pitchFamily="34" charset="0"/>
                        </a:rPr>
                        <a:t>S/R</a:t>
                      </a:r>
                      <a:endParaRPr lang="en-US" sz="1400" b="0" dirty="0">
                        <a:solidFill>
                          <a:sysClr val="windowText" lastClr="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r>
                        <a:rPr lang="en-US" sz="1400" dirty="0">
                          <a:latin typeface="Arial" panose="020B0604020202020204" pitchFamily="34" charset="0"/>
                          <a:cs typeface="Arial" panose="020B0604020202020204" pitchFamily="34" charset="0"/>
                        </a:rPr>
                        <a:t>Alone (µM)</a:t>
                      </a:r>
                      <a:endParaRPr lang="en-US" sz="1400" b="0" dirty="0">
                        <a:solidFill>
                          <a:sysClr val="windowText" lastClr="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r>
                        <a:rPr lang="en-US" sz="1400" dirty="0">
                          <a:latin typeface="Arial" panose="020B0604020202020204" pitchFamily="34" charset="0"/>
                          <a:cs typeface="Arial" panose="020B0604020202020204" pitchFamily="34" charset="0"/>
                        </a:rPr>
                        <a:t>+ Melittin (µM) </a:t>
                      </a:r>
                      <a:endParaRPr lang="en-US" sz="1400" b="0" dirty="0">
                        <a:solidFill>
                          <a:sysClr val="windowText" lastClr="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0997826"/>
                  </a:ext>
                </a:extLst>
              </a:tr>
              <a:tr h="370840">
                <a:tc>
                  <a:txBody>
                    <a:bodyPr/>
                    <a:lstStyle/>
                    <a:p>
                      <a:r>
                        <a:rPr lang="en-US" sz="1400" dirty="0">
                          <a:latin typeface="Arial" panose="020B0604020202020204" pitchFamily="34" charset="0"/>
                          <a:cs typeface="Arial" panose="020B0604020202020204" pitchFamily="34" charset="0"/>
                        </a:rPr>
                        <a:t>Melittin</a:t>
                      </a:r>
                      <a:endParaRPr lang="en-US" sz="1400" b="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en-US" sz="1400" dirty="0">
                          <a:latin typeface="Arial" panose="020B0604020202020204" pitchFamily="34" charset="0"/>
                          <a:cs typeface="Arial" panose="020B0604020202020204" pitchFamily="34" charset="0"/>
                        </a:rPr>
                        <a:t>S</a:t>
                      </a:r>
                      <a:endParaRPr lang="en-US" sz="1400" b="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en-US" sz="1400" dirty="0">
                          <a:latin typeface="Arial" panose="020B0604020202020204" pitchFamily="34" charset="0"/>
                          <a:cs typeface="Arial" panose="020B0604020202020204" pitchFamily="34" charset="0"/>
                        </a:rPr>
                        <a:t>62.5 – 200</a:t>
                      </a:r>
                      <a:endParaRPr lang="en-US" sz="1400" b="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a:t>
                      </a:r>
                      <a:endParaRPr lang="en-US" sz="1400" b="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30773401"/>
                  </a:ext>
                </a:extLst>
              </a:tr>
              <a:tr h="370840">
                <a:tc>
                  <a:txBody>
                    <a:bodyPr/>
                    <a:lstStyle/>
                    <a:p>
                      <a:r>
                        <a:rPr lang="en-US" sz="1400" dirty="0">
                          <a:latin typeface="Arial" panose="020B0604020202020204" pitchFamily="34" charset="0"/>
                          <a:cs typeface="Arial" panose="020B0604020202020204" pitchFamily="34" charset="0"/>
                        </a:rPr>
                        <a:t>Tobramycin</a:t>
                      </a:r>
                      <a:endParaRPr lang="en-US" sz="1400" b="0" dirty="0">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algn="ctr"/>
                      <a:r>
                        <a:rPr lang="en-US" sz="1400" dirty="0">
                          <a:latin typeface="Arial" panose="020B0604020202020204" pitchFamily="34" charset="0"/>
                          <a:cs typeface="Arial" panose="020B0604020202020204" pitchFamily="34" charset="0"/>
                        </a:rPr>
                        <a:t>S</a:t>
                      </a:r>
                      <a:endParaRPr lang="en-US" sz="1400" b="0" dirty="0">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algn="ctr"/>
                      <a:r>
                        <a:rPr lang="en-US" sz="1400" dirty="0">
                          <a:latin typeface="Arial" panose="020B0604020202020204" pitchFamily="34" charset="0"/>
                          <a:cs typeface="Arial" panose="020B0604020202020204" pitchFamily="34" charset="0"/>
                        </a:rPr>
                        <a:t> 3.125 – 6.25</a:t>
                      </a:r>
                      <a:endParaRPr lang="en-US" sz="1400" b="0" dirty="0">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3.125 – 6.25</a:t>
                      </a:r>
                      <a:endParaRPr lang="en-US" sz="1400" b="0" dirty="0">
                        <a:latin typeface="Arial" panose="020B0604020202020204" pitchFamily="34" charset="0"/>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3865667570"/>
                  </a:ext>
                </a:extLst>
              </a:tr>
              <a:tr h="370840">
                <a:tc>
                  <a:txBody>
                    <a:bodyPr/>
                    <a:lstStyle/>
                    <a:p>
                      <a:r>
                        <a:rPr lang="en-US" sz="1400" dirty="0">
                          <a:latin typeface="Arial" panose="020B0604020202020204" pitchFamily="34" charset="0"/>
                          <a:cs typeface="Arial" panose="020B0604020202020204" pitchFamily="34" charset="0"/>
                        </a:rPr>
                        <a:t>Gentamicin</a:t>
                      </a:r>
                    </a:p>
                  </a:txBody>
                  <a:tcPr/>
                </a:tc>
                <a:tc>
                  <a:txBody>
                    <a:bodyPr/>
                    <a:lstStyle/>
                    <a:p>
                      <a:pPr algn="ctr"/>
                      <a:r>
                        <a:rPr lang="en-US" sz="1400" dirty="0">
                          <a:latin typeface="Arial" panose="020B0604020202020204" pitchFamily="34" charset="0"/>
                          <a:cs typeface="Arial" panose="020B0604020202020204" pitchFamily="34" charset="0"/>
                        </a:rPr>
                        <a:t>S</a:t>
                      </a:r>
                    </a:p>
                  </a:txBody>
                  <a:tcPr/>
                </a:tc>
                <a:tc>
                  <a:txBody>
                    <a:bodyPr/>
                    <a:lstStyle/>
                    <a:p>
                      <a:pPr algn="ctr"/>
                      <a:r>
                        <a:rPr lang="en-US" sz="1400" dirty="0">
                          <a:latin typeface="Arial" panose="020B0604020202020204" pitchFamily="34" charset="0"/>
                          <a:cs typeface="Arial" panose="020B0604020202020204" pitchFamily="34" charset="0"/>
                        </a:rPr>
                        <a:t>6.25 – 12.5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12.5</a:t>
                      </a:r>
                    </a:p>
                  </a:txBody>
                  <a:tcPr/>
                </a:tc>
                <a:extLst>
                  <a:ext uri="{0D108BD9-81ED-4DB2-BD59-A6C34878D82A}">
                    <a16:rowId xmlns:a16="http://schemas.microsoft.com/office/drawing/2014/main" val="2387537392"/>
                  </a:ext>
                </a:extLst>
              </a:tr>
              <a:tr h="307397">
                <a:tc>
                  <a:txBody>
                    <a:bodyPr/>
                    <a:lstStyle/>
                    <a:p>
                      <a:r>
                        <a:rPr lang="en-US" sz="1400" dirty="0">
                          <a:latin typeface="Arial" panose="020B0604020202020204" pitchFamily="34" charset="0"/>
                          <a:cs typeface="Arial" panose="020B0604020202020204" pitchFamily="34" charset="0"/>
                        </a:rPr>
                        <a:t>Streptomycin</a:t>
                      </a:r>
                    </a:p>
                  </a:txBody>
                  <a:tcP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dirty="0">
                          <a:latin typeface="Arial" panose="020B0604020202020204" pitchFamily="34" charset="0"/>
                          <a:cs typeface="Arial" panose="020B0604020202020204" pitchFamily="34" charset="0"/>
                        </a:rPr>
                        <a:t>S</a:t>
                      </a:r>
                    </a:p>
                  </a:txBody>
                  <a:tcP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dirty="0">
                          <a:latin typeface="Arial" panose="020B0604020202020204" pitchFamily="34" charset="0"/>
                          <a:cs typeface="Arial" panose="020B0604020202020204" pitchFamily="34" charset="0"/>
                        </a:rPr>
                        <a:t>25.0 – 50.0</a:t>
                      </a:r>
                    </a:p>
                  </a:txBody>
                  <a:tcP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25.0 – 50.0</a:t>
                      </a:r>
                    </a:p>
                  </a:txBody>
                  <a:tcPr>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88520604"/>
                  </a:ext>
                </a:extLst>
              </a:tr>
            </a:tbl>
          </a:graphicData>
        </a:graphic>
      </p:graphicFrame>
      <p:sp>
        <p:nvSpPr>
          <p:cNvPr id="9" name="TextBox 8">
            <a:extLst>
              <a:ext uri="{FF2B5EF4-FFF2-40B4-BE49-F238E27FC236}">
                <a16:creationId xmlns:a16="http://schemas.microsoft.com/office/drawing/2014/main" id="{FA015CBF-B259-6B43-929D-7F306E6B7D43}"/>
              </a:ext>
            </a:extLst>
          </p:cNvPr>
          <p:cNvSpPr txBox="1"/>
          <p:nvPr/>
        </p:nvSpPr>
        <p:spPr>
          <a:xfrm>
            <a:off x="0" y="2300995"/>
            <a:ext cx="6764180" cy="887231"/>
          </a:xfrm>
          <a:prstGeom prst="rect">
            <a:avLst/>
          </a:prstGeom>
          <a:noFill/>
        </p:spPr>
        <p:txBody>
          <a:bodyPr wrap="square" rtlCol="0">
            <a:spAutoFit/>
          </a:bodyPr>
          <a:lstStyle/>
          <a:p>
            <a:pPr>
              <a:lnSpc>
                <a:spcPct val="200000"/>
              </a:lnSpc>
            </a:pPr>
            <a:r>
              <a:rPr lang="en-US" sz="1400" dirty="0">
                <a:latin typeface="Arial" panose="020B0604020202020204" pitchFamily="34" charset="0"/>
                <a:cs typeface="Arial" panose="020B0604020202020204" pitchFamily="34" charset="0"/>
              </a:rPr>
              <a:t>MIC were determined as the minimum concentration that no turbidity greater than background was measured using PAO1 </a:t>
            </a:r>
            <a:r>
              <a:rPr lang="en-US" sz="1400" i="1" dirty="0">
                <a:latin typeface="Arial" panose="020B0604020202020204" pitchFamily="34" charset="0"/>
                <a:cs typeface="Arial" panose="020B0604020202020204" pitchFamily="34" charset="0"/>
              </a:rPr>
              <a:t>P. aeruginosa</a:t>
            </a:r>
            <a:r>
              <a:rPr lang="en-US" sz="1400" dirty="0">
                <a:latin typeface="Arial" panose="020B0604020202020204" pitchFamily="34" charset="0"/>
                <a:cs typeface="Arial" panose="020B0604020202020204" pitchFamily="34" charset="0"/>
              </a:rPr>
              <a:t>. S/R susceptible or resistant.</a:t>
            </a:r>
          </a:p>
        </p:txBody>
      </p:sp>
    </p:spTree>
    <p:extLst>
      <p:ext uri="{BB962C8B-B14F-4D97-AF65-F5344CB8AC3E}">
        <p14:creationId xmlns:p14="http://schemas.microsoft.com/office/powerpoint/2010/main" val="548031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D23E431-A91D-EB4D-933C-B872FBA729FC}"/>
              </a:ext>
            </a:extLst>
          </p:cNvPr>
          <p:cNvGraphicFramePr>
            <a:graphicFrameLocks noGrp="1"/>
          </p:cNvGraphicFramePr>
          <p:nvPr>
            <p:extLst>
              <p:ext uri="{D42A27DB-BD31-4B8C-83A1-F6EECF244321}">
                <p14:modId xmlns:p14="http://schemas.microsoft.com/office/powerpoint/2010/main" val="462569832"/>
              </p:ext>
            </p:extLst>
          </p:nvPr>
        </p:nvGraphicFramePr>
        <p:xfrm>
          <a:off x="179735" y="839941"/>
          <a:ext cx="8858718" cy="4081070"/>
        </p:xfrm>
        <a:graphic>
          <a:graphicData uri="http://schemas.openxmlformats.org/drawingml/2006/table">
            <a:tbl>
              <a:tblPr firstRow="1">
                <a:tableStyleId>{616DA210-FB5B-4158-B5E0-FEB733F419BA}</a:tableStyleId>
              </a:tblPr>
              <a:tblGrid>
                <a:gridCol w="1684167">
                  <a:extLst>
                    <a:ext uri="{9D8B030D-6E8A-4147-A177-3AD203B41FA5}">
                      <a16:colId xmlns:a16="http://schemas.microsoft.com/office/drawing/2014/main" val="3467990502"/>
                    </a:ext>
                  </a:extLst>
                </a:gridCol>
                <a:gridCol w="1907320">
                  <a:extLst>
                    <a:ext uri="{9D8B030D-6E8A-4147-A177-3AD203B41FA5}">
                      <a16:colId xmlns:a16="http://schemas.microsoft.com/office/drawing/2014/main" val="914563719"/>
                    </a:ext>
                  </a:extLst>
                </a:gridCol>
                <a:gridCol w="1301019">
                  <a:extLst>
                    <a:ext uri="{9D8B030D-6E8A-4147-A177-3AD203B41FA5}">
                      <a16:colId xmlns:a16="http://schemas.microsoft.com/office/drawing/2014/main" val="1360312693"/>
                    </a:ext>
                  </a:extLst>
                </a:gridCol>
                <a:gridCol w="1301019">
                  <a:extLst>
                    <a:ext uri="{9D8B030D-6E8A-4147-A177-3AD203B41FA5}">
                      <a16:colId xmlns:a16="http://schemas.microsoft.com/office/drawing/2014/main" val="2057559702"/>
                    </a:ext>
                  </a:extLst>
                </a:gridCol>
                <a:gridCol w="1301019">
                  <a:extLst>
                    <a:ext uri="{9D8B030D-6E8A-4147-A177-3AD203B41FA5}">
                      <a16:colId xmlns:a16="http://schemas.microsoft.com/office/drawing/2014/main" val="2467926847"/>
                    </a:ext>
                  </a:extLst>
                </a:gridCol>
                <a:gridCol w="1364174">
                  <a:extLst>
                    <a:ext uri="{9D8B030D-6E8A-4147-A177-3AD203B41FA5}">
                      <a16:colId xmlns:a16="http://schemas.microsoft.com/office/drawing/2014/main" val="2850664077"/>
                    </a:ext>
                  </a:extLst>
                </a:gridCol>
              </a:tblGrid>
              <a:tr h="766310">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             </a:t>
                      </a:r>
                      <a:r>
                        <a:rPr lang="en-US" sz="1600" b="1" i="0" u="none" strike="noStrike" dirty="0">
                          <a:solidFill>
                            <a:srgbClr val="000000"/>
                          </a:solidFill>
                          <a:effectLst/>
                          <a:latin typeface="Arial" panose="020B0604020202020204" pitchFamily="34" charset="0"/>
                          <a:cs typeface="Arial" panose="020B0604020202020204" pitchFamily="34" charset="0"/>
                        </a:rPr>
                        <a:t>Melittin</a:t>
                      </a:r>
                    </a:p>
                    <a:p>
                      <a:pPr algn="l"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p>
                      <a:pPr algn="l" fontAlgn="b"/>
                      <a:r>
                        <a:rPr lang="en-US" sz="1600" b="1" i="0" u="none" strike="noStrike" dirty="0">
                          <a:solidFill>
                            <a:srgbClr val="000000"/>
                          </a:solidFill>
                          <a:effectLst/>
                          <a:latin typeface="Arial" panose="020B0604020202020204" pitchFamily="34" charset="0"/>
                          <a:cs typeface="Arial" panose="020B0604020202020204" pitchFamily="34" charset="0"/>
                        </a:rPr>
                        <a:t> Tobramycin</a:t>
                      </a: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28575" cap="flat" cmpd="sng" algn="ctr">
                      <a:solidFill>
                        <a:schemeClr val="tx1"/>
                      </a:solidFill>
                      <a:prstDash val="solid"/>
                      <a:round/>
                      <a:headEnd type="none" w="med" len="med"/>
                      <a:tailEnd type="none" w="med" len="med"/>
                    </a:lnTlToBr>
                  </a:tcPr>
                </a:tc>
                <a:tc>
                  <a:txBody>
                    <a:bodyPr/>
                    <a:lstStyle/>
                    <a:p>
                      <a:pPr algn="ctr" fontAlgn="b"/>
                      <a:r>
                        <a:rPr lang="en-US" sz="1600" u="none" strike="noStrike" dirty="0">
                          <a:effectLst/>
                          <a:latin typeface="Arial" panose="020B0604020202020204" pitchFamily="34" charset="0"/>
                          <a:cs typeface="Arial" panose="020B0604020202020204" pitchFamily="34" charset="0"/>
                        </a:rPr>
                        <a:t>100 </a:t>
                      </a:r>
                      <a:r>
                        <a:rPr lang="en-US" sz="1600" b="1" u="none" strike="noStrike" dirty="0">
                          <a:effectLst/>
                          <a:latin typeface="Arial" panose="020B0604020202020204" pitchFamily="34" charset="0"/>
                          <a:cs typeface="Arial" panose="020B0604020202020204" pitchFamily="34" charset="0"/>
                        </a:rPr>
                        <a:t>µM</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600" u="none" strike="noStrike" dirty="0">
                          <a:effectLst/>
                          <a:latin typeface="Arial" panose="020B0604020202020204" pitchFamily="34" charset="0"/>
                          <a:cs typeface="Arial" panose="020B0604020202020204" pitchFamily="34" charset="0"/>
                        </a:rPr>
                        <a:t>50 </a:t>
                      </a:r>
                      <a:r>
                        <a:rPr lang="en-US" sz="1600" b="1" u="none" strike="noStrike" dirty="0">
                          <a:effectLst/>
                          <a:latin typeface="Arial" panose="020B0604020202020204" pitchFamily="34" charset="0"/>
                          <a:cs typeface="Arial" panose="020B0604020202020204" pitchFamily="34" charset="0"/>
                        </a:rPr>
                        <a:t>µM</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600" u="none" strike="noStrike" dirty="0">
                          <a:effectLst/>
                          <a:latin typeface="Arial" panose="020B0604020202020204" pitchFamily="34" charset="0"/>
                          <a:cs typeface="Arial" panose="020B0604020202020204" pitchFamily="34" charset="0"/>
                        </a:rPr>
                        <a:t>25 </a:t>
                      </a:r>
                      <a:r>
                        <a:rPr lang="en-US" sz="1600" b="1" u="none" strike="noStrike" dirty="0">
                          <a:effectLst/>
                          <a:latin typeface="Arial" panose="020B0604020202020204" pitchFamily="34" charset="0"/>
                          <a:cs typeface="Arial" panose="020B0604020202020204" pitchFamily="34" charset="0"/>
                        </a:rPr>
                        <a:t>µM</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600" u="none" strike="noStrike" dirty="0">
                          <a:effectLst/>
                          <a:latin typeface="Arial" panose="020B0604020202020204" pitchFamily="34" charset="0"/>
                          <a:cs typeface="Arial" panose="020B0604020202020204" pitchFamily="34" charset="0"/>
                        </a:rPr>
                        <a:t>12.5 </a:t>
                      </a:r>
                      <a:r>
                        <a:rPr lang="en-US" sz="1600" b="1" u="none" strike="noStrike" dirty="0">
                          <a:effectLst/>
                          <a:latin typeface="Arial" panose="020B0604020202020204" pitchFamily="34" charset="0"/>
                          <a:cs typeface="Arial" panose="020B0604020202020204" pitchFamily="34" charset="0"/>
                        </a:rPr>
                        <a:t>µM</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600" u="none" strike="noStrike" dirty="0">
                          <a:effectLst/>
                          <a:latin typeface="Arial" panose="020B0604020202020204" pitchFamily="34" charset="0"/>
                          <a:cs typeface="Arial" panose="020B0604020202020204" pitchFamily="34" charset="0"/>
                        </a:rPr>
                        <a:t>0 </a:t>
                      </a:r>
                      <a:r>
                        <a:rPr lang="en-US" sz="1600" b="1" u="none" strike="noStrike" dirty="0">
                          <a:effectLst/>
                          <a:latin typeface="Arial" panose="020B0604020202020204" pitchFamily="34" charset="0"/>
                          <a:cs typeface="Arial" panose="020B0604020202020204" pitchFamily="34" charset="0"/>
                        </a:rPr>
                        <a:t>µM</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32307321"/>
                  </a:ext>
                </a:extLst>
              </a:tr>
              <a:tr h="662952">
                <a:tc>
                  <a:txBody>
                    <a:bodyPr/>
                    <a:lstStyle/>
                    <a:p>
                      <a:pPr algn="ctr" fontAlgn="b"/>
                      <a:r>
                        <a:rPr lang="en-US" sz="1600" b="1" u="none" strike="noStrike" dirty="0">
                          <a:effectLst/>
                          <a:latin typeface="Arial" panose="020B0604020202020204" pitchFamily="34" charset="0"/>
                          <a:cs typeface="Arial" panose="020B0604020202020204" pitchFamily="34" charset="0"/>
                        </a:rPr>
                        <a:t>400 µM</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7.96E3</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(±7.14E3)</a:t>
                      </a: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1.79E4</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(±2.28E4)</a:t>
                      </a:r>
                    </a:p>
                  </a:txBody>
                  <a:tcPr marL="9525" marR="9525" marT="9525" marB="0" anchor="ctr">
                    <a:lnT w="28575"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2.64E4</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(±3.55E4)</a:t>
                      </a:r>
                    </a:p>
                  </a:txBody>
                  <a:tcPr marL="9525" marR="9525" marT="9525" marB="0" anchor="ctr">
                    <a:lnT w="28575"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2.16E4</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(±2.79E4)</a:t>
                      </a:r>
                    </a:p>
                  </a:txBody>
                  <a:tcPr marL="9525" marR="9525" marT="9525" marB="0" anchor="ctr">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2.44EE5</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(±1.45E5)</a:t>
                      </a:r>
                    </a:p>
                  </a:txBody>
                  <a:tcPr marL="9525" marR="9525" marT="9525" marB="0" anchor="ctr">
                    <a:lnL w="12700"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489059713"/>
                  </a:ext>
                </a:extLst>
              </a:tr>
              <a:tr h="662952">
                <a:tc>
                  <a:txBody>
                    <a:bodyPr/>
                    <a:lstStyle/>
                    <a:p>
                      <a:pPr algn="ctr" fontAlgn="b"/>
                      <a:r>
                        <a:rPr lang="en-US" sz="1600" b="1" u="none" strike="noStrike" dirty="0">
                          <a:effectLst/>
                          <a:latin typeface="Arial" panose="020B0604020202020204" pitchFamily="34" charset="0"/>
                          <a:cs typeface="Arial" panose="020B0604020202020204" pitchFamily="34" charset="0"/>
                        </a:rPr>
                        <a:t>200 µM</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ln w="12700">
                            <a:solidFill>
                              <a:schemeClr val="tx1">
                                <a:lumMod val="95000"/>
                                <a:lumOff val="5000"/>
                                <a:alpha val="85000"/>
                              </a:schemeClr>
                            </a:solidFill>
                          </a:ln>
                          <a:solidFill>
                            <a:srgbClr val="000000"/>
                          </a:solidFill>
                          <a:effectLst/>
                          <a:latin typeface="Arial" panose="020B0604020202020204" pitchFamily="34" charset="0"/>
                          <a:cs typeface="Arial" panose="020B0604020202020204" pitchFamily="34" charset="0"/>
                        </a:rPr>
                        <a:t>1.77E4</a:t>
                      </a:r>
                    </a:p>
                    <a:p>
                      <a:pPr algn="ctr" fontAlgn="b"/>
                      <a:r>
                        <a:rPr lang="en-US" sz="1600" b="1" i="0" u="none" strike="noStrike" dirty="0">
                          <a:ln w="12700">
                            <a:solidFill>
                              <a:schemeClr val="tx1">
                                <a:lumMod val="95000"/>
                                <a:lumOff val="5000"/>
                                <a:alpha val="85000"/>
                              </a:schemeClr>
                            </a:solidFill>
                          </a:ln>
                          <a:solidFill>
                            <a:srgbClr val="000000"/>
                          </a:solidFill>
                          <a:effectLst/>
                          <a:latin typeface="Arial" panose="020B0604020202020204" pitchFamily="34" charset="0"/>
                          <a:cs typeface="Arial" panose="020B0604020202020204" pitchFamily="34" charset="0"/>
                        </a:rPr>
                        <a:t>(±1.45E4)</a:t>
                      </a:r>
                    </a:p>
                  </a:txBody>
                  <a:tcPr marL="9525" marR="9525" marT="9525" marB="0" anchor="ctr">
                    <a:lnL w="28575" cap="flat" cmpd="sng" algn="ctr">
                      <a:solidFill>
                        <a:schemeClr val="tx1"/>
                      </a:solidFill>
                      <a:prstDash val="solid"/>
                      <a:round/>
                      <a:headEnd type="none" w="med" len="med"/>
                      <a:tailEnd type="none" w="med" len="med"/>
                    </a:lnL>
                    <a:pattFill prst="wdUpDiag">
                      <a:fgClr>
                        <a:schemeClr val="bg1">
                          <a:lumMod val="85000"/>
                        </a:schemeClr>
                      </a:fgClr>
                      <a:bgClr>
                        <a:schemeClr val="bg1"/>
                      </a:bgClr>
                    </a:patt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1.94E4</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(±1.26E4)</a:t>
                      </a:r>
                    </a:p>
                  </a:txBody>
                  <a:tcPr marL="9525" marR="9525" marT="9525" marB="0" anchor="ctr">
                    <a:solidFill>
                      <a:schemeClr val="bg1">
                        <a:lumMod val="75000"/>
                      </a:schemeClr>
                    </a:solid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3.95E4</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(±4.13E4)</a:t>
                      </a:r>
                    </a:p>
                  </a:txBody>
                  <a:tcPr marL="9525" marR="9525" marT="9525" marB="0" anchor="ctr">
                    <a:solidFill>
                      <a:schemeClr val="bg1">
                        <a:lumMod val="75000"/>
                      </a:schemeClr>
                    </a:solid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4.83E4</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(±4.74E4)</a:t>
                      </a:r>
                    </a:p>
                  </a:txBody>
                  <a:tcPr marL="9525" marR="9525" marT="9525" marB="0" anchor="ctr">
                    <a:lnR w="12700" cap="flat" cmpd="sng" algn="ctr">
                      <a:solidFill>
                        <a:schemeClr val="tx1"/>
                      </a:solidFill>
                      <a:prstDash val="solid"/>
                      <a:round/>
                      <a:headEnd type="none" w="med" len="med"/>
                      <a:tailEnd type="none" w="med" len="med"/>
                    </a:lnR>
                    <a:solidFill>
                      <a:schemeClr val="bg1">
                        <a:lumMod val="75000"/>
                      </a:schemeClr>
                    </a:solid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2.27E5</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(±9.90E4)</a:t>
                      </a:r>
                    </a:p>
                  </a:txBody>
                  <a:tcPr marL="9525" marR="9525" marT="9525" marB="0"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4182148204"/>
                  </a:ext>
                </a:extLst>
              </a:tr>
              <a:tr h="662952">
                <a:tc>
                  <a:txBody>
                    <a:bodyPr/>
                    <a:lstStyle/>
                    <a:p>
                      <a:pPr algn="ctr" fontAlgn="b"/>
                      <a:r>
                        <a:rPr lang="en-US" sz="1600" b="1" u="none" strike="noStrike" dirty="0">
                          <a:effectLst/>
                          <a:latin typeface="Arial" panose="020B0604020202020204" pitchFamily="34" charset="0"/>
                          <a:cs typeface="Arial" panose="020B0604020202020204" pitchFamily="34" charset="0"/>
                        </a:rPr>
                        <a:t>100 µM</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ln w="12700">
                            <a:solidFill>
                              <a:schemeClr val="tx1">
                                <a:lumMod val="95000"/>
                                <a:lumOff val="5000"/>
                                <a:alpha val="85000"/>
                              </a:schemeClr>
                            </a:solidFill>
                          </a:ln>
                          <a:solidFill>
                            <a:srgbClr val="000000"/>
                          </a:solidFill>
                          <a:effectLst/>
                          <a:latin typeface="Arial" panose="020B0604020202020204" pitchFamily="34" charset="0"/>
                          <a:cs typeface="Arial" panose="020B0604020202020204" pitchFamily="34" charset="0"/>
                        </a:rPr>
                        <a:t>2.40E4</a:t>
                      </a:r>
                    </a:p>
                    <a:p>
                      <a:pPr algn="ctr" fontAlgn="b"/>
                      <a:r>
                        <a:rPr lang="en-US" sz="1600" b="1" i="0" u="none" strike="noStrike" dirty="0">
                          <a:ln w="12700">
                            <a:solidFill>
                              <a:schemeClr val="tx1">
                                <a:lumMod val="95000"/>
                                <a:lumOff val="5000"/>
                                <a:alpha val="85000"/>
                              </a:schemeClr>
                            </a:solidFill>
                          </a:ln>
                          <a:solidFill>
                            <a:srgbClr val="000000"/>
                          </a:solidFill>
                          <a:effectLst/>
                          <a:latin typeface="Arial" panose="020B0604020202020204" pitchFamily="34" charset="0"/>
                          <a:cs typeface="Arial" panose="020B0604020202020204" pitchFamily="34" charset="0"/>
                        </a:rPr>
                        <a:t>(±1.24E4)</a:t>
                      </a:r>
                    </a:p>
                  </a:txBody>
                  <a:tcPr marL="9525" marR="9525" marT="9525" marB="0" anchor="ctr">
                    <a:lnL w="28575" cap="flat" cmpd="sng" algn="ctr">
                      <a:solidFill>
                        <a:schemeClr val="tx1"/>
                      </a:solidFill>
                      <a:prstDash val="solid"/>
                      <a:round/>
                      <a:headEnd type="none" w="med" len="med"/>
                      <a:tailEnd type="none" w="med" len="med"/>
                    </a:lnL>
                    <a:pattFill prst="wdUpDiag">
                      <a:fgClr>
                        <a:schemeClr val="bg1">
                          <a:lumMod val="85000"/>
                        </a:schemeClr>
                      </a:fgClr>
                      <a:bgClr>
                        <a:schemeClr val="bg1"/>
                      </a:bgClr>
                    </a:patt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2.88E4</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(±1.99E4)</a:t>
                      </a:r>
                    </a:p>
                  </a:txBody>
                  <a:tcPr marL="9525" marR="9525" marT="9525" marB="0" anchor="ctr">
                    <a:solidFill>
                      <a:schemeClr val="bg1">
                        <a:lumMod val="75000"/>
                      </a:schemeClr>
                    </a:solid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4.94E4</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(±4.96E4)</a:t>
                      </a:r>
                    </a:p>
                  </a:txBody>
                  <a:tcPr marL="9525" marR="9525" marT="9525" marB="0" anchor="ctr">
                    <a:solidFill>
                      <a:schemeClr val="bg1">
                        <a:lumMod val="75000"/>
                      </a:schemeClr>
                    </a:solid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3.50E4</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(±3.65E4)</a:t>
                      </a:r>
                    </a:p>
                  </a:txBody>
                  <a:tcPr marL="9525" marR="9525" marT="9525" marB="0" anchor="ctr">
                    <a:lnR w="12700" cap="flat" cmpd="sng" algn="ctr">
                      <a:solidFill>
                        <a:schemeClr val="tx1"/>
                      </a:solidFill>
                      <a:prstDash val="solid"/>
                      <a:round/>
                      <a:headEnd type="none" w="med" len="med"/>
                      <a:tailEnd type="none" w="med" len="med"/>
                    </a:lnR>
                    <a:solidFill>
                      <a:schemeClr val="bg1">
                        <a:lumMod val="75000"/>
                      </a:schemeClr>
                    </a:solidFill>
                  </a:tcPr>
                </a:tc>
                <a:tc>
                  <a:txBody>
                    <a:bodyPr/>
                    <a:lstStyle/>
                    <a:p>
                      <a:pPr algn="ctr" fontAlgn="b"/>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1.91E5</a:t>
                      </a:r>
                    </a:p>
                    <a:p>
                      <a:pPr algn="ctr" fontAlgn="b"/>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a:t>
                      </a:r>
                      <a:r>
                        <a:rPr lang="en-US" sz="1600" b="1" i="0" u="none" strike="noStrike" dirty="0">
                          <a:solidFill>
                            <a:srgbClr val="000000"/>
                          </a:solidFill>
                          <a:effectLst/>
                          <a:latin typeface="Arial" panose="020B0604020202020204" pitchFamily="34" charset="0"/>
                          <a:cs typeface="Arial" panose="020B0604020202020204" pitchFamily="34" charset="0"/>
                        </a:rPr>
                        <a:t>±</a:t>
                      </a: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7.15E4)</a:t>
                      </a:r>
                    </a:p>
                  </a:txBody>
                  <a:tcPr marL="9525" marR="9525" marT="9525" marB="0"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1806676939"/>
                  </a:ext>
                </a:extLst>
              </a:tr>
              <a:tr h="662952">
                <a:tc>
                  <a:txBody>
                    <a:bodyPr/>
                    <a:lstStyle/>
                    <a:p>
                      <a:pPr algn="ctr" fontAlgn="b"/>
                      <a:r>
                        <a:rPr lang="en-US" sz="1600" b="1" u="none" strike="noStrike" dirty="0">
                          <a:effectLst/>
                          <a:latin typeface="Arial" panose="020B0604020202020204" pitchFamily="34" charset="0"/>
                          <a:cs typeface="Arial" panose="020B0604020202020204" pitchFamily="34" charset="0"/>
                        </a:rPr>
                        <a:t>50 µM</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ln w="12700">
                            <a:solidFill>
                              <a:schemeClr val="tx1">
                                <a:lumMod val="95000"/>
                                <a:lumOff val="5000"/>
                                <a:alpha val="85000"/>
                              </a:schemeClr>
                            </a:solidFill>
                          </a:ln>
                          <a:solidFill>
                            <a:srgbClr val="000000"/>
                          </a:solidFill>
                          <a:effectLst/>
                          <a:latin typeface="Arial" panose="020B0604020202020204" pitchFamily="34" charset="0"/>
                          <a:cs typeface="Arial" panose="020B0604020202020204" pitchFamily="34" charset="0"/>
                        </a:rPr>
                        <a:t>5.03E4</a:t>
                      </a:r>
                    </a:p>
                    <a:p>
                      <a:pPr algn="ctr" fontAlgn="b"/>
                      <a:r>
                        <a:rPr lang="en-US" sz="1600" b="1" i="0" u="none" strike="noStrike" dirty="0">
                          <a:ln w="12700">
                            <a:solidFill>
                              <a:schemeClr val="tx1">
                                <a:lumMod val="95000"/>
                                <a:lumOff val="5000"/>
                                <a:alpha val="85000"/>
                              </a:schemeClr>
                            </a:solidFill>
                          </a:ln>
                          <a:solidFill>
                            <a:srgbClr val="000000"/>
                          </a:solidFill>
                          <a:effectLst/>
                          <a:latin typeface="Arial" panose="020B0604020202020204" pitchFamily="34" charset="0"/>
                          <a:cs typeface="Arial" panose="020B0604020202020204" pitchFamily="34" charset="0"/>
                        </a:rPr>
                        <a:t>(±5.87E3)</a:t>
                      </a:r>
                    </a:p>
                  </a:txBody>
                  <a:tcPr marL="9525" marR="9525" marT="9525" marB="0" anchor="ctr">
                    <a:lnL w="28575"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pattFill prst="wdUpDiag">
                      <a:fgClr>
                        <a:schemeClr val="bg1">
                          <a:lumMod val="85000"/>
                        </a:schemeClr>
                      </a:fgClr>
                      <a:bgClr>
                        <a:schemeClr val="bg1"/>
                      </a:bgClr>
                    </a:patt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5.03E4</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(±2.52E4)</a:t>
                      </a:r>
                    </a:p>
                  </a:txBody>
                  <a:tcPr marL="9525" marR="9525" marT="9525" marB="0" anchor="ctr">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5.23E4</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(±3.56E4)</a:t>
                      </a:r>
                    </a:p>
                  </a:txBody>
                  <a:tcPr marL="9525" marR="9525" marT="9525" marB="0" anchor="ctr">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3.90E4</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(±2.49E4)</a:t>
                      </a: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b"/>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1.82E5</a:t>
                      </a:r>
                    </a:p>
                    <a:p>
                      <a:pPr algn="ctr" fontAlgn="b"/>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a:t>
                      </a:r>
                      <a:r>
                        <a:rPr lang="en-US" sz="1600" b="1" i="0" u="none" strike="noStrike" dirty="0">
                          <a:solidFill>
                            <a:srgbClr val="000000"/>
                          </a:solidFill>
                          <a:effectLst/>
                          <a:latin typeface="Arial" panose="020B0604020202020204" pitchFamily="34" charset="0"/>
                          <a:cs typeface="Arial" panose="020B0604020202020204" pitchFamily="34" charset="0"/>
                        </a:rPr>
                        <a:t>±</a:t>
                      </a: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8.91E4)</a:t>
                      </a:r>
                    </a:p>
                  </a:txBody>
                  <a:tcPr marL="9525" marR="9525" marT="9525" marB="0"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3698356292"/>
                  </a:ext>
                </a:extLst>
              </a:tr>
              <a:tr h="662952">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0 </a:t>
                      </a:r>
                      <a:r>
                        <a:rPr lang="en-US" sz="1600" b="1" u="none" strike="noStrike" dirty="0">
                          <a:effectLst/>
                          <a:latin typeface="Arial" panose="020B0604020202020204" pitchFamily="34" charset="0"/>
                          <a:cs typeface="Arial" panose="020B0604020202020204" pitchFamily="34" charset="0"/>
                        </a:rPr>
                        <a:t>µM</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2.51E4</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(±9.58E3)</a:t>
                      </a:r>
                    </a:p>
                  </a:txBody>
                  <a:tcPr marL="9525" marR="9525" marT="9525" marB="0" anchor="ctr">
                    <a:lnL w="285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2.87E5</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(±3.11E5)</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4.22E5</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(±4.82E5)</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5.18E5</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(±5.90E5)</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1.61E6</a:t>
                      </a:r>
                    </a:p>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(±1.96E5)</a:t>
                      </a:r>
                    </a:p>
                  </a:txBody>
                  <a:tcPr marL="9525" marR="9525" marT="9525" marB="0" anchor="ctr">
                    <a:noFill/>
                  </a:tcPr>
                </a:tc>
                <a:extLst>
                  <a:ext uri="{0D108BD9-81ED-4DB2-BD59-A6C34878D82A}">
                    <a16:rowId xmlns:a16="http://schemas.microsoft.com/office/drawing/2014/main" val="125669687"/>
                  </a:ext>
                </a:extLst>
              </a:tr>
            </a:tbl>
          </a:graphicData>
        </a:graphic>
      </p:graphicFrame>
      <p:sp>
        <p:nvSpPr>
          <p:cNvPr id="3" name="TextBox 2">
            <a:extLst>
              <a:ext uri="{FF2B5EF4-FFF2-40B4-BE49-F238E27FC236}">
                <a16:creationId xmlns:a16="http://schemas.microsoft.com/office/drawing/2014/main" id="{3C1FEDEE-464D-684C-B397-7167211FA6B0}"/>
              </a:ext>
            </a:extLst>
          </p:cNvPr>
          <p:cNvSpPr txBox="1"/>
          <p:nvPr/>
        </p:nvSpPr>
        <p:spPr>
          <a:xfrm>
            <a:off x="179734" y="5033809"/>
            <a:ext cx="8858719" cy="1600438"/>
          </a:xfrm>
          <a:prstGeom prst="rect">
            <a:avLst/>
          </a:prstGeom>
          <a:noFill/>
        </p:spPr>
        <p:txBody>
          <a:bodyPr wrap="square" rtlCol="0">
            <a:spAutoFit/>
          </a:bodyPr>
          <a:lstStyle/>
          <a:p>
            <a:r>
              <a:rPr lang="en-US" sz="1400" dirty="0">
                <a:latin typeface="Arial" charset="0"/>
                <a:ea typeface="Arial" charset="0"/>
                <a:cs typeface="Arial" charset="0"/>
              </a:rPr>
              <a:t>24-hr old biofilms formed by PAO1 </a:t>
            </a:r>
            <a:r>
              <a:rPr lang="en-US" sz="1400" i="1" dirty="0">
                <a:latin typeface="Arial" charset="0"/>
                <a:ea typeface="Arial" charset="0"/>
                <a:cs typeface="Arial" charset="0"/>
              </a:rPr>
              <a:t>P. aeruginosa </a:t>
            </a:r>
            <a:r>
              <a:rPr lang="en-US" sz="1400" dirty="0">
                <a:latin typeface="Arial" charset="0"/>
                <a:ea typeface="Arial" charset="0"/>
                <a:cs typeface="Arial" charset="0"/>
              </a:rPr>
              <a:t>were treated for 6-hrs with checkerboard dilutions of melittin combined with tobramycin. Number of viable cells within the biofilms were quantified by BacTiter-Glo</a:t>
            </a:r>
            <a:r>
              <a:rPr lang="en-US" sz="1400" baseline="30000" dirty="0">
                <a:latin typeface="Arial" charset="0"/>
                <a:ea typeface="Arial" charset="0"/>
                <a:cs typeface="Arial" charset="0"/>
              </a:rPr>
              <a:t>TM</a:t>
            </a:r>
            <a:r>
              <a:rPr lang="en-US" sz="1400" dirty="0">
                <a:latin typeface="Arial" charset="0"/>
                <a:ea typeface="Arial" charset="0"/>
                <a:cs typeface="Arial" charset="0"/>
              </a:rPr>
              <a:t>. The assay was performed two times times in triplicate. The results represent means ± the Standard Deviation. A two-way ANOVA followed by Sidak’s multiple comparison was used to determine statistical significance compared to either tobramycin or melittin alone. Shaded cells indicate significance compared to tobramycin alone and melittin alone (p&lt;0.05). Stripped cells are not significant compared to melittin alone but are significant compared to tobramycin alone (p&lt;0.05). </a:t>
            </a:r>
          </a:p>
        </p:txBody>
      </p:sp>
      <p:sp>
        <p:nvSpPr>
          <p:cNvPr id="4" name="Rectangle 3">
            <a:extLst>
              <a:ext uri="{FF2B5EF4-FFF2-40B4-BE49-F238E27FC236}">
                <a16:creationId xmlns:a16="http://schemas.microsoft.com/office/drawing/2014/main" id="{857669D9-AA1D-5840-A52A-D628EA5DB412}"/>
              </a:ext>
            </a:extLst>
          </p:cNvPr>
          <p:cNvSpPr/>
          <p:nvPr/>
        </p:nvSpPr>
        <p:spPr>
          <a:xfrm>
            <a:off x="73951" y="357811"/>
            <a:ext cx="9070283" cy="369332"/>
          </a:xfrm>
          <a:prstGeom prst="rect">
            <a:avLst/>
          </a:prstGeom>
        </p:spPr>
        <p:txBody>
          <a:bodyPr wrap="square">
            <a:spAutoFit/>
          </a:bodyPr>
          <a:lstStyle/>
          <a:p>
            <a:r>
              <a:rPr lang="en-US" b="1" dirty="0">
                <a:latin typeface="Arial" charset="0"/>
                <a:ea typeface="Arial" charset="0"/>
                <a:cs typeface="Arial" charset="0"/>
              </a:rPr>
              <a:t>Supplemental Table 2. Significance of </a:t>
            </a:r>
            <a:r>
              <a:rPr lang="en-US" b="1">
                <a:latin typeface="Arial" charset="0"/>
                <a:ea typeface="Arial" charset="0"/>
                <a:cs typeface="Arial" charset="0"/>
              </a:rPr>
              <a:t>checkerboard experiment</a:t>
            </a:r>
            <a:endParaRPr lang="en-US" b="1" dirty="0">
              <a:latin typeface="Arial" charset="0"/>
              <a:ea typeface="Arial" charset="0"/>
              <a:cs typeface="Arial" charset="0"/>
            </a:endParaRPr>
          </a:p>
        </p:txBody>
      </p:sp>
    </p:spTree>
    <p:extLst>
      <p:ext uri="{BB962C8B-B14F-4D97-AF65-F5344CB8AC3E}">
        <p14:creationId xmlns:p14="http://schemas.microsoft.com/office/powerpoint/2010/main" val="626049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27781</TotalTime>
  <Words>490</Words>
  <Application>Microsoft Office PowerPoint</Application>
  <PresentationFormat>Widescreen</PresentationFormat>
  <Paragraphs>109</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Supplemental Figures </dc:title>
  <dc:creator>Michael Maiden</dc:creator>
  <cp:lastModifiedBy>Chris Waters</cp:lastModifiedBy>
  <cp:revision>209</cp:revision>
  <dcterms:created xsi:type="dcterms:W3CDTF">2018-06-03T03:19:49Z</dcterms:created>
  <dcterms:modified xsi:type="dcterms:W3CDTF">2019-04-09T19:23:54Z</dcterms:modified>
</cp:coreProperties>
</file>