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 id="2147483657" r:id="rId3"/>
    <p:sldMasterId id="2147483659" r:id="rId4"/>
    <p:sldMasterId id="2147483661" r:id="rId5"/>
  </p:sldMasterIdLst>
  <p:notesMasterIdLst>
    <p:notesMasterId r:id="rId16"/>
  </p:notesMasterIdLst>
  <p:handoutMasterIdLst>
    <p:handoutMasterId r:id="rId17"/>
  </p:handoutMasterIdLst>
  <p:sldIdLst>
    <p:sldId id="260" r:id="rId6"/>
    <p:sldId id="276" r:id="rId7"/>
    <p:sldId id="277" r:id="rId8"/>
    <p:sldId id="272" r:id="rId9"/>
    <p:sldId id="274" r:id="rId10"/>
    <p:sldId id="278" r:id="rId11"/>
    <p:sldId id="273" r:id="rId12"/>
    <p:sldId id="266" r:id="rId13"/>
    <p:sldId id="275" r:id="rId14"/>
    <p:sldId id="270" r:id="rId15"/>
  </p:sldIdLst>
  <p:sldSz cx="9144000" cy="5143500" type="screen16x9"/>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10" userDrawn="1">
          <p15:clr>
            <a:srgbClr val="A4A3A4"/>
          </p15:clr>
        </p15:guide>
        <p15:guide id="2" pos="214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User" initials="WU" lastIdx="1" clrIdx="0">
    <p:extLst>
      <p:ext uri="{19B8F6BF-5375-455C-9EA6-DF929625EA0E}">
        <p15:presenceInfo xmlns:p15="http://schemas.microsoft.com/office/powerpoint/2012/main" userId="Windows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58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83" autoAdjust="0"/>
    <p:restoredTop sz="94660"/>
  </p:normalViewPr>
  <p:slideViewPr>
    <p:cSldViewPr snapToGrid="0" showGuides="1">
      <p:cViewPr varScale="1">
        <p:scale>
          <a:sx n="134" d="100"/>
          <a:sy n="134" d="100"/>
        </p:scale>
        <p:origin x="738" y="114"/>
      </p:cViewPr>
      <p:guideLst>
        <p:guide orient="horz" pos="1620"/>
        <p:guide pos="2880"/>
      </p:guideLst>
    </p:cSldViewPr>
  </p:slideViewPr>
  <p:notesTextViewPr>
    <p:cViewPr>
      <p:scale>
        <a:sx n="1" d="1"/>
        <a:sy n="1" d="1"/>
      </p:scale>
      <p:origin x="0" y="0"/>
    </p:cViewPr>
  </p:notesTextViewPr>
  <p:notesViewPr>
    <p:cSldViewPr snapToGrid="0" showGuides="1">
      <p:cViewPr varScale="1">
        <p:scale>
          <a:sx n="83" d="100"/>
          <a:sy n="83" d="100"/>
        </p:scale>
        <p:origin x="-2940" y="-96"/>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D4639FB0-39F5-41DC-A730-340B093679A6}" type="datetimeFigureOut">
              <a:rPr lang="en-GB" smtClean="0"/>
              <a:t>10/04/2019</a:t>
            </a:fld>
            <a:endParaRPr lang="en-GB"/>
          </a:p>
        </p:txBody>
      </p:sp>
      <p:sp>
        <p:nvSpPr>
          <p:cNvPr id="4" name="Footer Placeholder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1D4F330C-850E-4FAD-93BC-E73DCB05A9F5}" type="slidenum">
              <a:rPr lang="en-GB" smtClean="0"/>
              <a:t>‹#›</a:t>
            </a:fld>
            <a:endParaRPr lang="en-GB"/>
          </a:p>
        </p:txBody>
      </p:sp>
    </p:spTree>
    <p:extLst>
      <p:ext uri="{BB962C8B-B14F-4D97-AF65-F5344CB8AC3E}">
        <p14:creationId xmlns:p14="http://schemas.microsoft.com/office/powerpoint/2010/main" val="762991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D63934EE-7861-4237-B38A-3686382B821B}" type="datetimeFigureOut">
              <a:rPr lang="en-GB" smtClean="0"/>
              <a:t>10/04/2019</a:t>
            </a:fld>
            <a:endParaRPr lang="en-GB"/>
          </a:p>
        </p:txBody>
      </p:sp>
      <p:sp>
        <p:nvSpPr>
          <p:cNvPr id="4" name="Slide Image Placeholder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2E9B95CF-6F46-4D8B-9098-48A8CA4753EE}" type="slidenum">
              <a:rPr lang="en-GB" smtClean="0"/>
              <a:t>‹#›</a:t>
            </a:fld>
            <a:endParaRPr lang="en-GB"/>
          </a:p>
        </p:txBody>
      </p:sp>
    </p:spTree>
    <p:extLst>
      <p:ext uri="{BB962C8B-B14F-4D97-AF65-F5344CB8AC3E}">
        <p14:creationId xmlns:p14="http://schemas.microsoft.com/office/powerpoint/2010/main" val="103071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he-IL" dirty="0"/>
          </a:p>
        </p:txBody>
      </p:sp>
      <p:sp>
        <p:nvSpPr>
          <p:cNvPr id="4" name="Slide Number Placeholder 3"/>
          <p:cNvSpPr>
            <a:spLocks noGrp="1"/>
          </p:cNvSpPr>
          <p:nvPr>
            <p:ph type="sldNum" sz="quarter" idx="10"/>
          </p:nvPr>
        </p:nvSpPr>
        <p:spPr/>
        <p:txBody>
          <a:bodyPr/>
          <a:lstStyle/>
          <a:p>
            <a:fld id="{2E9B95CF-6F46-4D8B-9098-48A8CA4753EE}" type="slidenum">
              <a:rPr lang="en-GB" smtClean="0"/>
              <a:t>3</a:t>
            </a:fld>
            <a:endParaRPr lang="en-GB"/>
          </a:p>
        </p:txBody>
      </p:sp>
    </p:spTree>
    <p:extLst>
      <p:ext uri="{BB962C8B-B14F-4D97-AF65-F5344CB8AC3E}">
        <p14:creationId xmlns:p14="http://schemas.microsoft.com/office/powerpoint/2010/main" val="501260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mple cover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15616" y="3507854"/>
            <a:ext cx="6120680" cy="360040"/>
          </a:xfrm>
        </p:spPr>
        <p:txBody>
          <a:bodyPr tIns="0" bIns="0" anchor="ctr"/>
          <a:lstStyle>
            <a:lvl1pPr marL="95250" indent="0">
              <a:defRPr baseline="0"/>
            </a:lvl1pPr>
          </a:lstStyle>
          <a:p>
            <a:r>
              <a:rPr lang="en-US" dirty="0" smtClean="0"/>
              <a:t>Article Title</a:t>
            </a:r>
            <a:endParaRPr lang="en-GB" dirty="0"/>
          </a:p>
        </p:txBody>
      </p:sp>
      <p:sp>
        <p:nvSpPr>
          <p:cNvPr id="6" name="Text Placeholder 5"/>
          <p:cNvSpPr>
            <a:spLocks noGrp="1"/>
          </p:cNvSpPr>
          <p:nvPr>
            <p:ph type="body" sz="quarter" idx="10" hasCustomPrompt="1"/>
          </p:nvPr>
        </p:nvSpPr>
        <p:spPr>
          <a:xfrm>
            <a:off x="1115616" y="4515966"/>
            <a:ext cx="6119812" cy="287338"/>
          </a:xfrm>
        </p:spPr>
        <p:txBody>
          <a:bodyPr anchor="ctr">
            <a:normAutofit/>
          </a:bodyPr>
          <a:lstStyle>
            <a:lvl1pPr marL="0" indent="0">
              <a:buNone/>
              <a:defRPr sz="1200">
                <a:solidFill>
                  <a:srgbClr val="E1586E"/>
                </a:solidFill>
              </a:defRPr>
            </a:lvl1pPr>
          </a:lstStyle>
          <a:p>
            <a:pPr lvl="0"/>
            <a:r>
              <a:rPr lang="en-US" dirty="0" smtClean="0"/>
              <a:t>Article Reference</a:t>
            </a:r>
            <a:endParaRPr lang="en-GB" dirty="0"/>
          </a:p>
        </p:txBody>
      </p:sp>
      <p:sp>
        <p:nvSpPr>
          <p:cNvPr id="8" name="Text Placeholder 7"/>
          <p:cNvSpPr>
            <a:spLocks noGrp="1"/>
          </p:cNvSpPr>
          <p:nvPr>
            <p:ph type="body" sz="quarter" idx="11" hasCustomPrompt="1"/>
          </p:nvPr>
        </p:nvSpPr>
        <p:spPr>
          <a:xfrm>
            <a:off x="1115616" y="4011910"/>
            <a:ext cx="6119812" cy="360363"/>
          </a:xfrm>
        </p:spPr>
        <p:txBody>
          <a:bodyPr anchor="ctr">
            <a:normAutofit/>
          </a:bodyPr>
          <a:lstStyle>
            <a:lvl1pPr marL="0" indent="0">
              <a:buNone/>
              <a:defRPr sz="1200" baseline="0"/>
            </a:lvl1pPr>
          </a:lstStyle>
          <a:p>
            <a:pPr lvl="0"/>
            <a:r>
              <a:rPr lang="en-GB" dirty="0" smtClean="0"/>
              <a:t>Month and year of presentation (e.g. ‘October 2017’)</a:t>
            </a:r>
            <a:endParaRPr lang="en-GB" dirty="0"/>
          </a:p>
        </p:txBody>
      </p:sp>
    </p:spTree>
    <p:extLst>
      <p:ext uri="{BB962C8B-B14F-4D97-AF65-F5344CB8AC3E}">
        <p14:creationId xmlns:p14="http://schemas.microsoft.com/office/powerpoint/2010/main" val="28906295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divider without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5" name="Picture Placeholder 4"/>
          <p:cNvSpPr>
            <a:spLocks noGrp="1"/>
          </p:cNvSpPr>
          <p:nvPr>
            <p:ph type="pic" sz="quarter" idx="11"/>
          </p:nvPr>
        </p:nvSpPr>
        <p:spPr>
          <a:xfrm>
            <a:off x="251520" y="1296000"/>
            <a:ext cx="8640000" cy="3312000"/>
          </a:xfrm>
          <a:noFill/>
        </p:spPr>
        <p:txBody>
          <a:bodyPr/>
          <a:lstStyle/>
          <a:p>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a:t>
            </a:fld>
            <a:endParaRPr lang="en-GB" dirty="0"/>
          </a:p>
        </p:txBody>
      </p:sp>
    </p:spTree>
    <p:extLst>
      <p:ext uri="{BB962C8B-B14F-4D97-AF65-F5344CB8AC3E}">
        <p14:creationId xmlns:p14="http://schemas.microsoft.com/office/powerpoint/2010/main" val="1958940904"/>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 content layout">
    <p:spTree>
      <p:nvGrpSpPr>
        <p:cNvPr id="1" name=""/>
        <p:cNvGrpSpPr/>
        <p:nvPr/>
      </p:nvGrpSpPr>
      <p:grpSpPr>
        <a:xfrm>
          <a:off x="0" y="0"/>
          <a:ext cx="0" cy="0"/>
          <a:chOff x="0" y="0"/>
          <a:chExt cx="0" cy="0"/>
        </a:xfrm>
      </p:grpSpPr>
      <p:sp>
        <p:nvSpPr>
          <p:cNvPr id="2" name="Title 1"/>
          <p:cNvSpPr>
            <a:spLocks noGrp="1"/>
          </p:cNvSpPr>
          <p:nvPr>
            <p:ph type="title"/>
          </p:nvPr>
        </p:nvSpPr>
        <p:spPr>
          <a:xfrm>
            <a:off x="971600" y="206374"/>
            <a:ext cx="6552728" cy="1069232"/>
          </a:xfrm>
        </p:spPr>
        <p:txBody>
          <a:bodyPr>
            <a:normAutofit/>
          </a:bodyPr>
          <a:lstStyle>
            <a:lvl1pPr>
              <a:defRPr sz="3200"/>
            </a:lvl1pPr>
          </a:lstStyle>
          <a:p>
            <a:r>
              <a:rPr lang="en-US" dirty="0" smtClean="0"/>
              <a:t>Click to edit Master title style</a:t>
            </a:r>
            <a:endParaRPr lang="en-GB" dirty="0"/>
          </a:p>
        </p:txBody>
      </p:sp>
      <p:sp>
        <p:nvSpPr>
          <p:cNvPr id="3" name="Footer Placeholder 2"/>
          <p:cNvSpPr>
            <a:spLocks noGrp="1"/>
          </p:cNvSpPr>
          <p:nvPr>
            <p:ph type="ftr" sz="quarter" idx="10"/>
          </p:nvPr>
        </p:nvSpPr>
        <p:spPr/>
        <p:txBody>
          <a:bodyPr/>
          <a:lstStyle/>
          <a:p>
            <a:r>
              <a:rPr lang="en-GB" dirty="0" smtClean="0"/>
              <a:t>Article Reference</a:t>
            </a:r>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1419224"/>
            <a:ext cx="6553200" cy="295272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4000317801"/>
      </p:ext>
    </p:extLst>
  </p:cSld>
  <p:clrMapOvr>
    <a:masterClrMapping/>
  </p:clrMapOvr>
  <p:transition spd="med">
    <p:push dir="u"/>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content 2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Footer Placeholder 3"/>
          <p:cNvSpPr>
            <a:spLocks noGrp="1"/>
          </p:cNvSpPr>
          <p:nvPr>
            <p:ph type="ftr" sz="quarter" idx="11"/>
          </p:nvPr>
        </p:nvSpPr>
        <p:spPr/>
        <p:txBody>
          <a:bodyPr/>
          <a:lstStyle/>
          <a:p>
            <a:r>
              <a:rPr lang="en-GB" dirty="0" smtClean="0"/>
              <a:t>Article Reference</a:t>
            </a:r>
          </a:p>
        </p:txBody>
      </p:sp>
      <p:sp>
        <p:nvSpPr>
          <p:cNvPr id="5" name="Slide Number Placeholder 4"/>
          <p:cNvSpPr>
            <a:spLocks noGrp="1"/>
          </p:cNvSpPr>
          <p:nvPr>
            <p:ph type="sldNum" sz="quarter" idx="12"/>
          </p:nvPr>
        </p:nvSpPr>
        <p:spPr/>
        <p:txBody>
          <a:bodyPr/>
          <a:lstStyle/>
          <a:p>
            <a:fld id="{20C15474-9A8A-469E-9DC0-A1D69AB524A6}" type="slidenum">
              <a:rPr lang="en-GB" smtClean="0"/>
              <a:t>‹#›</a:t>
            </a:fld>
            <a:endParaRPr lang="en-GB" dirty="0"/>
          </a:p>
        </p:txBody>
      </p:sp>
      <p:sp>
        <p:nvSpPr>
          <p:cNvPr id="7" name="Content Placeholder 6"/>
          <p:cNvSpPr>
            <a:spLocks noGrp="1"/>
          </p:cNvSpPr>
          <p:nvPr>
            <p:ph sz="quarter" idx="13"/>
          </p:nvPr>
        </p:nvSpPr>
        <p:spPr>
          <a:xfrm>
            <a:off x="972000" y="1224000"/>
            <a:ext cx="3456434" cy="3168000"/>
          </a:xfrm>
        </p:spPr>
        <p:txBody>
          <a:bodyPr tIns="0" b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9" name="Content Placeholder 8"/>
          <p:cNvSpPr>
            <a:spLocks noGrp="1"/>
          </p:cNvSpPr>
          <p:nvPr>
            <p:ph sz="quarter" idx="14"/>
          </p:nvPr>
        </p:nvSpPr>
        <p:spPr>
          <a:xfrm>
            <a:off x="4716016" y="1224000"/>
            <a:ext cx="3456434" cy="3168000"/>
          </a:xfrm>
        </p:spPr>
        <p:txBody>
          <a:bodyPr tIns="0" b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500130570"/>
      </p:ext>
    </p:extLst>
  </p:cSld>
  <p:clrMapOvr>
    <a:masterClrMapping/>
  </p:clrMapOvr>
  <p:transition spd="med">
    <p:push dir="u"/>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in content 3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r>
              <a:rPr lang="en-GB" dirty="0" smtClean="0"/>
              <a:t>Article Reference</a:t>
            </a:r>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1224000"/>
            <a:ext cx="2206800" cy="3168000"/>
          </a:xfrm>
        </p:spPr>
        <p:txBody>
          <a:bodyPr tIns="0" b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Content Placeholder 7"/>
          <p:cNvSpPr>
            <a:spLocks noGrp="1"/>
          </p:cNvSpPr>
          <p:nvPr>
            <p:ph sz="quarter" idx="13"/>
          </p:nvPr>
        </p:nvSpPr>
        <p:spPr>
          <a:xfrm>
            <a:off x="3466800" y="1224000"/>
            <a:ext cx="2206800" cy="3168000"/>
          </a:xfrm>
        </p:spPr>
        <p:txBody>
          <a:bodyPr tIns="0" b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Content Placeholder 9"/>
          <p:cNvSpPr>
            <a:spLocks noGrp="1"/>
          </p:cNvSpPr>
          <p:nvPr>
            <p:ph sz="quarter" idx="14"/>
          </p:nvPr>
        </p:nvSpPr>
        <p:spPr>
          <a:xfrm>
            <a:off x="5961600" y="1224000"/>
            <a:ext cx="2206800" cy="3168000"/>
          </a:xfrm>
        </p:spPr>
        <p:txBody>
          <a:bodyPr tIns="0" b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666160143"/>
      </p:ext>
    </p:extLst>
  </p:cSld>
  <p:clrMapOvr>
    <a:masterClrMapping/>
  </p:clrMapOvr>
  <p:transition spd="med">
    <p:push dir="u"/>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Main content 3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r>
              <a:rPr lang="en-GB" dirty="0" smtClean="0"/>
              <a:t>Article Reference</a:t>
            </a:r>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2787774"/>
            <a:ext cx="2206800" cy="1604226"/>
          </a:xfrm>
        </p:spPr>
        <p:txBody>
          <a:bodyPr tIns="0" b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8" name="Content Placeholder 7"/>
          <p:cNvSpPr>
            <a:spLocks noGrp="1"/>
          </p:cNvSpPr>
          <p:nvPr>
            <p:ph sz="quarter" idx="13"/>
          </p:nvPr>
        </p:nvSpPr>
        <p:spPr>
          <a:xfrm>
            <a:off x="3443336" y="2787774"/>
            <a:ext cx="2206800" cy="1604226"/>
          </a:xfrm>
        </p:spPr>
        <p:txBody>
          <a:bodyPr tIns="0" b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Content Placeholder 9"/>
          <p:cNvSpPr>
            <a:spLocks noGrp="1"/>
          </p:cNvSpPr>
          <p:nvPr>
            <p:ph sz="quarter" idx="14"/>
          </p:nvPr>
        </p:nvSpPr>
        <p:spPr>
          <a:xfrm>
            <a:off x="5965377" y="2787774"/>
            <a:ext cx="2206800" cy="1604226"/>
          </a:xfrm>
        </p:spPr>
        <p:txBody>
          <a:bodyPr tIns="0" b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Picture Placeholder 6"/>
          <p:cNvSpPr>
            <a:spLocks noGrp="1"/>
          </p:cNvSpPr>
          <p:nvPr>
            <p:ph type="pic" sz="quarter" idx="15"/>
          </p:nvPr>
        </p:nvSpPr>
        <p:spPr>
          <a:xfrm>
            <a:off x="971550" y="1275606"/>
            <a:ext cx="2232025" cy="1439863"/>
          </a:xfrm>
        </p:spPr>
        <p:txBody>
          <a:bodyPr/>
          <a:lstStyle/>
          <a:p>
            <a:endParaRPr lang="en-GB"/>
          </a:p>
        </p:txBody>
      </p:sp>
      <p:sp>
        <p:nvSpPr>
          <p:cNvPr id="11" name="Picture Placeholder 6"/>
          <p:cNvSpPr>
            <a:spLocks noGrp="1"/>
          </p:cNvSpPr>
          <p:nvPr>
            <p:ph type="pic" sz="quarter" idx="16"/>
          </p:nvPr>
        </p:nvSpPr>
        <p:spPr>
          <a:xfrm>
            <a:off x="3430724" y="1275606"/>
            <a:ext cx="2232025" cy="1439863"/>
          </a:xfrm>
        </p:spPr>
        <p:txBody>
          <a:bodyPr/>
          <a:lstStyle/>
          <a:p>
            <a:endParaRPr lang="en-GB"/>
          </a:p>
        </p:txBody>
      </p:sp>
      <p:sp>
        <p:nvSpPr>
          <p:cNvPr id="12" name="Picture Placeholder 6"/>
          <p:cNvSpPr>
            <a:spLocks noGrp="1"/>
          </p:cNvSpPr>
          <p:nvPr>
            <p:ph type="pic" sz="quarter" idx="17"/>
          </p:nvPr>
        </p:nvSpPr>
        <p:spPr>
          <a:xfrm>
            <a:off x="5940152" y="1275606"/>
            <a:ext cx="2232025" cy="1439863"/>
          </a:xfrm>
        </p:spPr>
        <p:txBody>
          <a:bodyPr/>
          <a:lstStyle/>
          <a:p>
            <a:endParaRPr lang="en-GB"/>
          </a:p>
        </p:txBody>
      </p:sp>
      <p:cxnSp>
        <p:nvCxnSpPr>
          <p:cNvPr id="13" name="Straight Connector 12"/>
          <p:cNvCxnSpPr/>
          <p:nvPr userDrawn="1"/>
        </p:nvCxnSpPr>
        <p:spPr>
          <a:xfrm>
            <a:off x="3321576" y="1597546"/>
            <a:ext cx="0" cy="2520280"/>
          </a:xfrm>
          <a:prstGeom prst="line">
            <a:avLst/>
          </a:prstGeom>
          <a:ln>
            <a:solidFill>
              <a:srgbClr val="E1586E"/>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5796552" y="1597546"/>
            <a:ext cx="0" cy="2520280"/>
          </a:xfrm>
          <a:prstGeom prst="line">
            <a:avLst/>
          </a:prstGeom>
          <a:ln>
            <a:solidFill>
              <a:srgbClr val="E1586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7590426"/>
      </p:ext>
    </p:extLst>
  </p:cSld>
  <p:clrMapOvr>
    <a:masterClrMapping/>
  </p:clrMapOvr>
  <p:transition spd="med">
    <p:push dir="u"/>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content 50/50 text imag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r>
              <a:rPr lang="en-GB" dirty="0" smtClean="0"/>
              <a:t>Article Reference</a:t>
            </a:r>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Picture Placeholder 5"/>
          <p:cNvSpPr>
            <a:spLocks noGrp="1"/>
          </p:cNvSpPr>
          <p:nvPr>
            <p:ph type="pic" sz="quarter" idx="12"/>
          </p:nvPr>
        </p:nvSpPr>
        <p:spPr>
          <a:xfrm>
            <a:off x="4716000" y="1224000"/>
            <a:ext cx="3457575" cy="3168000"/>
          </a:xfrm>
        </p:spPr>
        <p:txBody>
          <a:bodyPr/>
          <a:lstStyle/>
          <a:p>
            <a:endParaRPr lang="en-GB"/>
          </a:p>
        </p:txBody>
      </p:sp>
      <p:sp>
        <p:nvSpPr>
          <p:cNvPr id="8" name="Content Placeholder 7"/>
          <p:cNvSpPr>
            <a:spLocks noGrp="1"/>
          </p:cNvSpPr>
          <p:nvPr>
            <p:ph sz="quarter" idx="13"/>
          </p:nvPr>
        </p:nvSpPr>
        <p:spPr>
          <a:xfrm>
            <a:off x="971550" y="1224000"/>
            <a:ext cx="3456000" cy="3168000"/>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888799170"/>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content 34/66 text imag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1224000"/>
            <a:ext cx="2206800" cy="3168000"/>
          </a:xfrm>
        </p:spPr>
        <p:txBody>
          <a:bodyPr tIns="0" bIns="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Picture Placeholder 9"/>
          <p:cNvSpPr>
            <a:spLocks noGrp="1"/>
          </p:cNvSpPr>
          <p:nvPr>
            <p:ph type="pic" sz="quarter" idx="14"/>
          </p:nvPr>
        </p:nvSpPr>
        <p:spPr>
          <a:xfrm>
            <a:off x="3466800" y="1224000"/>
            <a:ext cx="4701600" cy="3168000"/>
          </a:xfrm>
        </p:spPr>
        <p:txBody>
          <a:bodyPr/>
          <a:lstStyle/>
          <a:p>
            <a:endParaRPr lang="en-GB" dirty="0"/>
          </a:p>
        </p:txBody>
      </p:sp>
    </p:spTree>
    <p:extLst>
      <p:ext uri="{BB962C8B-B14F-4D97-AF65-F5344CB8AC3E}">
        <p14:creationId xmlns:p14="http://schemas.microsoft.com/office/powerpoint/2010/main" val="7988070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ock colour divider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Text Placeholder 5"/>
          <p:cNvSpPr>
            <a:spLocks noGrp="1"/>
          </p:cNvSpPr>
          <p:nvPr>
            <p:ph type="body" sz="quarter" idx="12"/>
          </p:nvPr>
        </p:nvSpPr>
        <p:spPr>
          <a:xfrm>
            <a:off x="250824" y="1296000"/>
            <a:ext cx="8640000" cy="2880000"/>
          </a:xfrm>
        </p:spPr>
        <p:txBody>
          <a:bodyPr/>
          <a:lstStyle>
            <a:lvl1pPr>
              <a:defRPr b="0" i="1"/>
            </a:lvl1pPr>
            <a:lvl2pPr>
              <a:defRPr i="1"/>
            </a:lvl2pPr>
            <a:lvl3pPr>
              <a:defRPr b="1"/>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319323459"/>
      </p:ext>
    </p:extLst>
  </p:cSld>
  <p:clrMapOvr>
    <a:masterClrMapping/>
  </p:clrMapOvr>
  <p:transition spd="med">
    <p:push dir="u"/>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divider with fixed url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251520" y="1296000"/>
            <a:ext cx="8640000" cy="2880000"/>
          </a:xfrm>
          <a:noFill/>
        </p:spPr>
        <p:txBody>
          <a:bodyPr/>
          <a:lstStyle/>
          <a:p>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a:t>
            </a:fld>
            <a:endParaRPr lang="en-GB" dirty="0"/>
          </a:p>
        </p:txBody>
      </p:sp>
      <p:sp>
        <p:nvSpPr>
          <p:cNvPr id="4" name="TextBox 3"/>
          <p:cNvSpPr txBox="1"/>
          <p:nvPr userDrawn="1"/>
        </p:nvSpPr>
        <p:spPr>
          <a:xfrm>
            <a:off x="7083172" y="4320000"/>
            <a:ext cx="1809308" cy="288000"/>
          </a:xfrm>
          <a:prstGeom prst="rect">
            <a:avLst/>
          </a:prstGeom>
          <a:solidFill>
            <a:schemeClr val="tx2"/>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u="none" kern="1200" dirty="0" smtClean="0">
                <a:solidFill>
                  <a:schemeClr val="bg1"/>
                </a:solidFill>
                <a:effectLst/>
                <a:latin typeface="+mn-lt"/>
                <a:ea typeface="+mn-ea"/>
                <a:cs typeface="+mn-cs"/>
              </a:rPr>
              <a:t>academic.oup.com/</a:t>
            </a:r>
            <a:r>
              <a:rPr lang="en-US" sz="1200" b="1" u="none" kern="1200" dirty="0" err="1" smtClean="0">
                <a:solidFill>
                  <a:schemeClr val="bg1"/>
                </a:solidFill>
                <a:effectLst/>
                <a:latin typeface="+mn-lt"/>
                <a:ea typeface="+mn-ea"/>
                <a:cs typeface="+mn-cs"/>
              </a:rPr>
              <a:t>ehjcr</a:t>
            </a:r>
            <a:endParaRPr lang="en-GB" sz="1200" b="1" u="none" kern="1200" dirty="0" smtClean="0">
              <a:solidFill>
                <a:schemeClr val="bg1"/>
              </a:solidFill>
              <a:effectLst/>
              <a:latin typeface="+mn-lt"/>
              <a:ea typeface="+mn-ea"/>
              <a:cs typeface="+mn-cs"/>
            </a:endParaRPr>
          </a:p>
        </p:txBody>
      </p:sp>
    </p:spTree>
    <p:extLst>
      <p:ext uri="{BB962C8B-B14F-4D97-AF65-F5344CB8AC3E}">
        <p14:creationId xmlns:p14="http://schemas.microsoft.com/office/powerpoint/2010/main" val="31026504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1+#ppt_w/2"/>
                                          </p:val>
                                        </p:tav>
                                        <p:tav tm="100000">
                                          <p:val>
                                            <p:strVal val="#ppt_x"/>
                                          </p:val>
                                        </p:tav>
                                      </p:tavLst>
                                    </p:anim>
                                    <p:anim calcmode="lin" valueType="num">
                                      <p:cBhvr additive="base">
                                        <p:cTn id="11"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divider with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a:t>
            </a:fld>
            <a:endParaRPr lang="en-GB" dirty="0"/>
          </a:p>
        </p:txBody>
      </p:sp>
      <p:sp>
        <p:nvSpPr>
          <p:cNvPr id="5" name="Picture Placeholder 4"/>
          <p:cNvSpPr>
            <a:spLocks noGrp="1"/>
          </p:cNvSpPr>
          <p:nvPr>
            <p:ph type="pic" sz="quarter" idx="11"/>
          </p:nvPr>
        </p:nvSpPr>
        <p:spPr>
          <a:xfrm>
            <a:off x="251520" y="1296000"/>
            <a:ext cx="8640000" cy="2881313"/>
          </a:xfrm>
          <a:noFill/>
        </p:spPr>
        <p:txBody>
          <a:bodyPr/>
          <a:lstStyle/>
          <a:p>
            <a:endParaRPr lang="en-GB"/>
          </a:p>
        </p:txBody>
      </p:sp>
      <p:sp>
        <p:nvSpPr>
          <p:cNvPr id="7" name="Text Placeholder 6"/>
          <p:cNvSpPr>
            <a:spLocks noGrp="1"/>
          </p:cNvSpPr>
          <p:nvPr>
            <p:ph type="body" sz="quarter" idx="12"/>
          </p:nvPr>
        </p:nvSpPr>
        <p:spPr>
          <a:xfrm>
            <a:off x="6012000" y="4320000"/>
            <a:ext cx="2881015" cy="288925"/>
          </a:xfrm>
        </p:spPr>
        <p:txBody>
          <a:bodyPr/>
          <a:lstStyle/>
          <a:p>
            <a:pPr lvl="0"/>
            <a:r>
              <a:rPr lang="en-US" dirty="0" smtClean="0"/>
              <a:t>Click to edit Master text styles</a:t>
            </a:r>
          </a:p>
        </p:txBody>
      </p:sp>
    </p:spTree>
    <p:extLst>
      <p:ext uri="{BB962C8B-B14F-4D97-AF65-F5344CB8AC3E}">
        <p14:creationId xmlns:p14="http://schemas.microsoft.com/office/powerpoint/2010/main" val="2940177412"/>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7">
                                            <p:bg/>
                                          </p:spTgt>
                                        </p:tgtEl>
                                        <p:attrNameLst>
                                          <p:attrName>style.visibility</p:attrName>
                                        </p:attrNameLst>
                                      </p:cBhvr>
                                      <p:to>
                                        <p:strVal val="visible"/>
                                      </p:to>
                                    </p:set>
                                    <p:anim calcmode="lin" valueType="num">
                                      <p:cBhvr additive="base">
                                        <p:cTn id="11" dur="500" fill="hold"/>
                                        <p:tgtEl>
                                          <p:spTgt spid="7">
                                            <p:bg/>
                                          </p:spTgt>
                                        </p:tgtEl>
                                        <p:attrNameLst>
                                          <p:attrName>ppt_x</p:attrName>
                                        </p:attrNameLst>
                                      </p:cBhvr>
                                      <p:tavLst>
                                        <p:tav tm="0">
                                          <p:val>
                                            <p:strVal val="1+#ppt_w/2"/>
                                          </p:val>
                                        </p:tav>
                                        <p:tav tm="100000">
                                          <p:val>
                                            <p:strVal val="#ppt_x"/>
                                          </p:val>
                                        </p:tav>
                                      </p:tavLst>
                                    </p:anim>
                                    <p:anim calcmode="lin" valueType="num">
                                      <p:cBhvr additive="base">
                                        <p:cTn id="12" dur="500" fill="hold"/>
                                        <p:tgtEl>
                                          <p:spTgt spid="7">
                                            <p:bg/>
                                          </p:spTgt>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animBg="1">
        <p:tmplLst>
          <p:tmpl>
            <p:tnLst>
              <p:par>
                <p:cTn presetID="2" presetClass="entr" presetSubtype="2"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 lvl="1">
            <p:tnLst>
              <p:par>
                <p:cTn presetID="2" presetClass="entr" presetSubtype="2"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5.xml"/><Relationship Id="rId1" Type="http://schemas.openxmlformats.org/officeDocument/2006/relationships/slideLayout" Target="../slideLayouts/slideLayout11.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2000" y="252000"/>
            <a:ext cx="8640000" cy="3077522"/>
          </a:xfrm>
          <a:prstGeom prst="rect">
            <a:avLst/>
          </a:prstGeom>
        </p:spPr>
      </p:pic>
      <p:sp>
        <p:nvSpPr>
          <p:cNvPr id="2" name="Title Placeholder 1"/>
          <p:cNvSpPr>
            <a:spLocks noGrp="1"/>
          </p:cNvSpPr>
          <p:nvPr>
            <p:ph type="title"/>
          </p:nvPr>
        </p:nvSpPr>
        <p:spPr>
          <a:xfrm>
            <a:off x="1115616" y="3420000"/>
            <a:ext cx="6120680" cy="720080"/>
          </a:xfrm>
          <a:prstGeom prst="rect">
            <a:avLst/>
          </a:prstGeom>
        </p:spPr>
        <p:txBody>
          <a:bodyPr vert="horz" lIns="0" tIns="45720" rIns="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1115616" y="4227934"/>
            <a:ext cx="6120680" cy="230425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52000" y="4248000"/>
            <a:ext cx="1440000" cy="656342"/>
          </a:xfrm>
          <a:prstGeom prst="rect">
            <a:avLst/>
          </a:prstGeom>
        </p:spPr>
      </p:pic>
    </p:spTree>
    <p:extLst>
      <p:ext uri="{BB962C8B-B14F-4D97-AF65-F5344CB8AC3E}">
        <p14:creationId xmlns:p14="http://schemas.microsoft.com/office/powerpoint/2010/main" val="2523169072"/>
      </p:ext>
    </p:extLst>
  </p:cSld>
  <p:clrMap bg1="lt1" tx1="dk1" bg2="lt2" tx2="dk2" accent1="accent1" accent2="accent2" accent3="accent3" accent4="accent4" accent5="accent5" accent6="accent6" hlink="hlink" folHlink="folHlink"/>
  <p:sldLayoutIdLst>
    <p:sldLayoutId id="2147483650" r:id="rId1"/>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sldNum="0" hdr="0" ftr="0" dt="0"/>
  <p:txStyles>
    <p:titleStyle>
      <a:lvl1pPr algn="l" defTabSz="914400" rtl="0" eaLnBrk="1" latinLnBrk="0" hangingPunct="1">
        <a:spcBef>
          <a:spcPct val="0"/>
        </a:spcBef>
        <a:buNone/>
        <a:defRPr sz="18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971600" y="1200151"/>
            <a:ext cx="7200800" cy="31680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marL="92075" indent="0" algn="l">
              <a:defRPr sz="1000">
                <a:solidFill>
                  <a:srgbClr val="E1586E"/>
                </a:solidFill>
              </a:defRPr>
            </a:lvl1pPr>
          </a:lstStyle>
          <a:p>
            <a:r>
              <a:rPr lang="en-GB" dirty="0" smtClean="0"/>
              <a:t>Article Reference</a:t>
            </a:r>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spTree>
    <p:extLst>
      <p:ext uri="{BB962C8B-B14F-4D97-AF65-F5344CB8AC3E}">
        <p14:creationId xmlns:p14="http://schemas.microsoft.com/office/powerpoint/2010/main" val="3014478665"/>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71" r:id="rId3"/>
    <p:sldLayoutId id="2147483654" r:id="rId4"/>
    <p:sldLayoutId id="2147483653" r:id="rId5"/>
  </p:sldLayoutIdLst>
  <p:transition spd="med">
    <p:push dir="u"/>
  </p:transition>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l" defTabSz="914400" rtl="0" eaLnBrk="1" latinLnBrk="0" hangingPunct="1">
        <a:spcBef>
          <a:spcPts val="600"/>
        </a:spcBef>
        <a:buFontTx/>
        <a:buNone/>
        <a:defRPr sz="20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252000" y="1296000"/>
            <a:ext cx="8640480" cy="2880000"/>
          </a:xfrm>
          <a:prstGeom prst="rect">
            <a:avLst/>
          </a:prstGeom>
          <a:solidFill>
            <a:schemeClr val="tx2"/>
          </a:solidFill>
        </p:spPr>
        <p:txBody>
          <a:bodyPr vert="horz" lIns="0" tIns="0" rIns="0" bIns="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algn="l">
              <a:defRPr sz="700">
                <a:solidFill>
                  <a:schemeClr val="bg2"/>
                </a:solidFill>
              </a:defRPr>
            </a:lvl1pPr>
          </a:lstStyle>
          <a:p>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spTree>
    <p:extLst>
      <p:ext uri="{BB962C8B-B14F-4D97-AF65-F5344CB8AC3E}">
        <p14:creationId xmlns:p14="http://schemas.microsoft.com/office/powerpoint/2010/main" val="144781123"/>
      </p:ext>
    </p:extLst>
  </p:cSld>
  <p:clrMap bg1="lt1" tx1="dk1" bg2="lt2" tx2="dk2" accent1="accent1" accent2="accent2" accent3="accent3" accent4="accent4" accent5="accent5" accent6="accent6" hlink="hlink" folHlink="folHlink"/>
  <p:sldLayoutIdLst>
    <p:sldLayoutId id="2147483658" r:id="rId1"/>
  </p:sldLayoutIdLst>
  <p:transition spd="med">
    <p:push dir="u"/>
  </p:transition>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ctr" defTabSz="914400" rtl="0" eaLnBrk="1" latinLnBrk="0" hangingPunct="1">
        <a:spcBef>
          <a:spcPts val="600"/>
        </a:spcBef>
        <a:buFontTx/>
        <a:buNone/>
        <a:defRPr sz="2800" b="1" kern="1200">
          <a:solidFill>
            <a:schemeClr val="bg1"/>
          </a:solidFill>
          <a:latin typeface="+mn-lt"/>
          <a:ea typeface="+mn-ea"/>
          <a:cs typeface="+mn-cs"/>
        </a:defRPr>
      </a:lvl1pPr>
      <a:lvl2pPr marL="0" indent="0" algn="ctr" defTabSz="914400" rtl="0" eaLnBrk="1" latinLnBrk="0" hangingPunct="1">
        <a:spcBef>
          <a:spcPts val="600"/>
        </a:spcBef>
        <a:buFontTx/>
        <a:buNone/>
        <a:tabLst/>
        <a:defRPr sz="2400" kern="1200">
          <a:solidFill>
            <a:schemeClr val="bg1"/>
          </a:solidFill>
          <a:latin typeface="+mn-lt"/>
          <a:ea typeface="+mn-ea"/>
          <a:cs typeface="+mn-cs"/>
        </a:defRPr>
      </a:lvl2pPr>
      <a:lvl3pPr marL="0" indent="0" algn="ctr" defTabSz="914400" rtl="0" eaLnBrk="1" latinLnBrk="0" hangingPunct="1">
        <a:spcBef>
          <a:spcPts val="600"/>
        </a:spcBef>
        <a:buClr>
          <a:schemeClr val="tx2"/>
        </a:buClr>
        <a:buFontTx/>
        <a:buNone/>
        <a:defRPr sz="1800" kern="1200">
          <a:solidFill>
            <a:schemeClr val="bg1"/>
          </a:solidFill>
          <a:latin typeface="+mn-lt"/>
          <a:ea typeface="+mn-ea"/>
          <a:cs typeface="+mn-cs"/>
        </a:defRPr>
      </a:lvl3pPr>
      <a:lvl4pPr marL="0" indent="0" algn="ctr" defTabSz="914400" rtl="0" eaLnBrk="1" latinLnBrk="0" hangingPunct="1">
        <a:spcBef>
          <a:spcPts val="600"/>
        </a:spcBef>
        <a:buClr>
          <a:schemeClr val="tx2"/>
        </a:buClr>
        <a:buFontTx/>
        <a:buNone/>
        <a:defRPr sz="1600" kern="1200">
          <a:solidFill>
            <a:schemeClr val="bg1"/>
          </a:solidFill>
          <a:latin typeface="+mn-lt"/>
          <a:ea typeface="+mn-ea"/>
          <a:cs typeface="+mn-cs"/>
        </a:defRPr>
      </a:lvl4pPr>
      <a:lvl5pPr marL="0" indent="0" algn="ctr" defTabSz="914400" rtl="0" eaLnBrk="1" latinLnBrk="0" hangingPunct="1">
        <a:spcBef>
          <a:spcPts val="600"/>
        </a:spcBef>
        <a:buClr>
          <a:schemeClr val="tx2"/>
        </a:buClr>
        <a:buFontTx/>
        <a:buNone/>
        <a:defRPr sz="14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0" y="1203598"/>
            <a:ext cx="3600400" cy="291479"/>
          </a:xfrm>
          <a:prstGeom prst="rect">
            <a:avLst/>
          </a:prstGeom>
          <a:solidFill>
            <a:schemeClr val="tx2"/>
          </a:solidFill>
        </p:spPr>
        <p:txBody>
          <a:bodyPr vert="horz" lIns="72000" tIns="72000" rIns="72000" bIns="72000" rtlCol="0" anchor="ctr">
            <a:normAutofit/>
          </a:bodyPr>
          <a:lstStyle/>
          <a:p>
            <a:pPr lvl="0"/>
            <a:r>
              <a:rPr lang="en-US" dirty="0" smtClean="0"/>
              <a:t>Click to edit Master text styles</a:t>
            </a:r>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pic>
        <p:nvPicPr>
          <p:cNvPr id="4" name="Picture 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779600" y="259200"/>
            <a:ext cx="1105766" cy="504000"/>
          </a:xfrm>
          <a:prstGeom prst="rect">
            <a:avLst/>
          </a:prstGeom>
        </p:spPr>
      </p:pic>
    </p:spTree>
    <p:extLst>
      <p:ext uri="{BB962C8B-B14F-4D97-AF65-F5344CB8AC3E}">
        <p14:creationId xmlns:p14="http://schemas.microsoft.com/office/powerpoint/2010/main" val="1064878412"/>
      </p:ext>
    </p:extLst>
  </p:cSld>
  <p:clrMap bg1="lt1" tx1="dk1" bg2="lt2" tx2="dk2" accent1="accent1" accent2="accent2" accent3="accent3" accent4="accent4" accent5="accent5" accent6="accent6" hlink="hlink" folHlink="folHlink"/>
  <p:sldLayoutIdLst>
    <p:sldLayoutId id="2147483670" r:id="rId1"/>
    <p:sldLayoutId id="2147483660" r:id="rId2"/>
    <p:sldLayoutId id="2147483669" r:id="rId3"/>
  </p:sldLayoutIdLst>
  <p:transition spd="med">
    <p:push dir="u"/>
  </p:transition>
  <p:timing>
    <p:tnLst>
      <p:par>
        <p:cTn id="1" dur="indefinite" restart="never" nodeType="tmRoot"/>
      </p:par>
    </p:tnLst>
  </p:timing>
  <p:hf hdr="0" ft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r" defTabSz="914400" rtl="0" eaLnBrk="1" latinLnBrk="0" hangingPunct="1">
        <a:spcBef>
          <a:spcPts val="0"/>
        </a:spcBef>
        <a:buFontTx/>
        <a:buNone/>
        <a:defRPr sz="1200" b="1" kern="1200">
          <a:solidFill>
            <a:schemeClr val="bg1"/>
          </a:solidFill>
          <a:latin typeface="+mn-lt"/>
          <a:ea typeface="+mn-ea"/>
          <a:cs typeface="+mn-cs"/>
        </a:defRPr>
      </a:lvl1pPr>
      <a:lvl2pPr marL="0" indent="0" algn="l" defTabSz="914400" rtl="0" eaLnBrk="1" latinLnBrk="0" hangingPunct="1">
        <a:spcBef>
          <a:spcPts val="4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4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4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4"/>
            <a:ext cx="6552728" cy="997223"/>
          </a:xfrm>
          <a:prstGeom prst="rect">
            <a:avLst/>
          </a:prstGeom>
        </p:spPr>
        <p:txBody>
          <a:bodyPr vert="horz" lIns="0" tIns="45720" rIns="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971600" y="1419621"/>
            <a:ext cx="6480720" cy="2948529"/>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algn="l">
              <a:defRPr sz="700">
                <a:solidFill>
                  <a:schemeClr val="bg2"/>
                </a:solidFill>
              </a:defRPr>
            </a:lvl1pPr>
          </a:lstStyle>
          <a:p>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48000" y="2736000"/>
            <a:ext cx="1079999" cy="1582758"/>
          </a:xfrm>
          <a:prstGeom prst="rect">
            <a:avLst/>
          </a:prstGeom>
        </p:spPr>
      </p:pic>
    </p:spTree>
    <p:extLst>
      <p:ext uri="{BB962C8B-B14F-4D97-AF65-F5344CB8AC3E}">
        <p14:creationId xmlns:p14="http://schemas.microsoft.com/office/powerpoint/2010/main" val="3912992175"/>
      </p:ext>
    </p:extLst>
  </p:cSld>
  <p:clrMap bg1="lt1" tx1="dk1" bg2="lt2" tx2="dk2" accent1="accent1" accent2="accent2" accent3="accent3" accent4="accent4" accent5="accent5" accent6="accent6" hlink="hlink" folHlink="folHlink"/>
  <p:sldLayoutIdLst>
    <p:sldLayoutId id="2147483662" r:id="rId1"/>
  </p:sldLayoutIdLst>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dt="0"/>
  <p:txStyles>
    <p:titleStyle>
      <a:lvl1pPr algn="l" defTabSz="914400" rtl="0" eaLnBrk="1" latinLnBrk="0" hangingPunct="1">
        <a:lnSpc>
          <a:spcPct val="80000"/>
        </a:lnSpc>
        <a:spcBef>
          <a:spcPct val="0"/>
        </a:spcBef>
        <a:buNone/>
        <a:defRPr sz="3600" b="1" kern="1200">
          <a:solidFill>
            <a:schemeClr val="bg2"/>
          </a:solidFill>
          <a:latin typeface="+mj-lt"/>
          <a:ea typeface="+mj-ea"/>
          <a:cs typeface="+mj-cs"/>
        </a:defRPr>
      </a:lvl1pPr>
    </p:titleStyle>
    <p:bodyStyle>
      <a:lvl1pPr marL="0" indent="0" algn="l" defTabSz="914400" rtl="0" eaLnBrk="1" latinLnBrk="0" hangingPunct="1">
        <a:spcBef>
          <a:spcPts val="600"/>
        </a:spcBef>
        <a:buFontTx/>
        <a:buNone/>
        <a:defRPr sz="24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5.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5" y="3507854"/>
            <a:ext cx="6471047" cy="360040"/>
          </a:xfrm>
        </p:spPr>
        <p:txBody>
          <a:bodyPr>
            <a:normAutofit fontScale="90000"/>
          </a:bodyPr>
          <a:lstStyle/>
          <a:p>
            <a:r>
              <a:rPr lang="en-US" sz="2000" dirty="0">
                <a:latin typeface="Times New Roman" panose="02020603050405020304" pitchFamily="18" charset="0"/>
                <a:cs typeface="Times New Roman" panose="02020603050405020304" pitchFamily="18" charset="0"/>
              </a:rPr>
              <a:t>Detection of unexpected ischemia due to left main disease during tele-rehabilitation using 12-lead ECG monitoring: Case report</a:t>
            </a:r>
            <a:r>
              <a:rPr lang="en-US" sz="1400" dirty="0"/>
              <a:t>.</a:t>
            </a:r>
            <a:br>
              <a:rPr lang="en-US" sz="1400" dirty="0"/>
            </a:br>
            <a:endParaRPr lang="en-GB" sz="1400" dirty="0"/>
          </a:p>
        </p:txBody>
      </p:sp>
      <p:sp>
        <p:nvSpPr>
          <p:cNvPr id="3" name="Text Placeholder 2"/>
          <p:cNvSpPr>
            <a:spLocks noGrp="1"/>
          </p:cNvSpPr>
          <p:nvPr>
            <p:ph type="body" sz="quarter" idx="10"/>
          </p:nvPr>
        </p:nvSpPr>
        <p:spPr/>
        <p:txBody>
          <a:bodyPr/>
          <a:lstStyle/>
          <a:p>
            <a:r>
              <a:rPr lang="en-US" dirty="0" smtClean="0"/>
              <a:t>EHJ-CR-D-18-00262</a:t>
            </a:r>
            <a:endParaRPr lang="en-GB" dirty="0"/>
          </a:p>
        </p:txBody>
      </p:sp>
      <p:sp>
        <p:nvSpPr>
          <p:cNvPr id="4" name="Text Placeholder 3"/>
          <p:cNvSpPr>
            <a:spLocks noGrp="1"/>
          </p:cNvSpPr>
          <p:nvPr>
            <p:ph type="body" sz="quarter" idx="11"/>
          </p:nvPr>
        </p:nvSpPr>
        <p:spPr/>
        <p:txBody>
          <a:bodyPr/>
          <a:lstStyle/>
          <a:p>
            <a:r>
              <a:rPr lang="en-GB" dirty="0" smtClean="0"/>
              <a:t>September 2018</a:t>
            </a:r>
            <a:endParaRPr lang="en-GB" dirty="0"/>
          </a:p>
        </p:txBody>
      </p:sp>
    </p:spTree>
    <p:extLst>
      <p:ext uri="{BB962C8B-B14F-4D97-AF65-F5344CB8AC3E}">
        <p14:creationId xmlns:p14="http://schemas.microsoft.com/office/powerpoint/2010/main" val="10898925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69480"/>
            <a:ext cx="6552728" cy="556162"/>
          </a:xfrm>
        </p:spPr>
        <p:txBody>
          <a:bodyPr anchor="t">
            <a:normAutofit/>
          </a:bodyPr>
          <a:lstStyle/>
          <a:p>
            <a:r>
              <a:rPr lang="en-GB" sz="2800" dirty="0" smtClean="0">
                <a:solidFill>
                  <a:schemeClr val="accent4">
                    <a:lumMod val="75000"/>
                  </a:schemeClr>
                </a:solidFill>
              </a:rPr>
              <a:t>References</a:t>
            </a:r>
            <a:endParaRPr lang="en-GB" sz="2800" dirty="0">
              <a:solidFill>
                <a:schemeClr val="accent4">
                  <a:lumMod val="75000"/>
                </a:schemeClr>
              </a:solidFill>
            </a:endParaRPr>
          </a:p>
        </p:txBody>
      </p:sp>
      <p:sp>
        <p:nvSpPr>
          <p:cNvPr id="3" name="Footer Placeholder 2"/>
          <p:cNvSpPr>
            <a:spLocks noGrp="1"/>
          </p:cNvSpPr>
          <p:nvPr>
            <p:ph type="ftr" sz="quarter" idx="11"/>
          </p:nvPr>
        </p:nvSpPr>
        <p:spPr/>
        <p:txBody>
          <a:bodyPr/>
          <a:lstStyle/>
          <a:p>
            <a:r>
              <a:rPr lang="en-US" dirty="0"/>
              <a:t>EHJ-CR-D-18-00262</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10</a:t>
            </a:fld>
            <a:endParaRPr lang="en-GB" dirty="0"/>
          </a:p>
        </p:txBody>
      </p:sp>
      <p:sp>
        <p:nvSpPr>
          <p:cNvPr id="5" name="Content Placeholder 4"/>
          <p:cNvSpPr>
            <a:spLocks noGrp="1"/>
          </p:cNvSpPr>
          <p:nvPr>
            <p:ph sz="quarter" idx="13"/>
          </p:nvPr>
        </p:nvSpPr>
        <p:spPr>
          <a:xfrm>
            <a:off x="683768" y="804397"/>
            <a:ext cx="7128392" cy="3168000"/>
          </a:xfrm>
        </p:spPr>
        <p:txBody>
          <a:bodyPr>
            <a:noAutofit/>
          </a:bodyPr>
          <a:lstStyle/>
          <a:p>
            <a:r>
              <a:rPr lang="en-US" sz="1800" dirty="0" smtClean="0">
                <a:latin typeface="Times New Roman" panose="02020603050405020304" pitchFamily="18" charset="0"/>
                <a:cs typeface="Times New Roman" panose="02020603050405020304" pitchFamily="18" charset="0"/>
              </a:rPr>
              <a:t>1. De </a:t>
            </a:r>
            <a:r>
              <a:rPr lang="en-US" sz="1800" dirty="0" err="1" smtClean="0">
                <a:latin typeface="Times New Roman" panose="02020603050405020304" pitchFamily="18" charset="0"/>
                <a:cs typeface="Times New Roman" panose="02020603050405020304" pitchFamily="18" charset="0"/>
              </a:rPr>
              <a:t>Vrie</a:t>
            </a:r>
            <a:r>
              <a:rPr lang="en-US" sz="1800" dirty="0" smtClean="0">
                <a:latin typeface="Times New Roman" panose="02020603050405020304" pitchFamily="18" charset="0"/>
                <a:cs typeface="Times New Roman" panose="02020603050405020304" pitchFamily="18" charset="0"/>
              </a:rPr>
              <a:t> H, Kemps HM, van Engen-</a:t>
            </a:r>
            <a:r>
              <a:rPr lang="en-US" sz="1800" dirty="0" err="1" smtClean="0">
                <a:latin typeface="Times New Roman" panose="02020603050405020304" pitchFamily="18" charset="0"/>
                <a:cs typeface="Times New Roman" panose="02020603050405020304" pitchFamily="18" charset="0"/>
              </a:rPr>
              <a:t>Verheul</a:t>
            </a:r>
            <a:r>
              <a:rPr lang="en-US" sz="1800" dirty="0" smtClean="0">
                <a:latin typeface="Times New Roman" panose="02020603050405020304" pitchFamily="18" charset="0"/>
                <a:cs typeface="Times New Roman" panose="02020603050405020304" pitchFamily="18" charset="0"/>
              </a:rPr>
              <a:t> MM, </a:t>
            </a:r>
            <a:r>
              <a:rPr lang="en-US" sz="1800" dirty="0" err="1" smtClean="0">
                <a:latin typeface="Times New Roman" panose="02020603050405020304" pitchFamily="18" charset="0"/>
                <a:cs typeface="Times New Roman" panose="02020603050405020304" pitchFamily="18" charset="0"/>
              </a:rPr>
              <a:t>Kraaijenhagen</a:t>
            </a:r>
            <a:r>
              <a:rPr lang="en-US" sz="1800" dirty="0" smtClean="0">
                <a:latin typeface="Times New Roman" panose="02020603050405020304" pitchFamily="18" charset="0"/>
                <a:cs typeface="Times New Roman" panose="02020603050405020304" pitchFamily="18" charset="0"/>
              </a:rPr>
              <a:t> RA, Peek N. </a:t>
            </a:r>
            <a:r>
              <a:rPr lang="en-US" sz="1800" dirty="0">
                <a:latin typeface="Times New Roman" panose="02020603050405020304" pitchFamily="18" charset="0"/>
                <a:cs typeface="Times New Roman" panose="02020603050405020304" pitchFamily="18" charset="0"/>
              </a:rPr>
              <a:t>Cardiac rehabilitation and survival in a large representative community cohort of Dutch patients. </a:t>
            </a:r>
            <a:r>
              <a:rPr lang="en-US" sz="1800" dirty="0" err="1">
                <a:latin typeface="Times New Roman" panose="02020603050405020304" pitchFamily="18" charset="0"/>
                <a:cs typeface="Times New Roman" panose="02020603050405020304" pitchFamily="18" charset="0"/>
              </a:rPr>
              <a:t>Eur</a:t>
            </a:r>
            <a:r>
              <a:rPr lang="en-US" sz="1800" dirty="0">
                <a:latin typeface="Times New Roman" panose="02020603050405020304" pitchFamily="18" charset="0"/>
                <a:cs typeface="Times New Roman" panose="02020603050405020304" pitchFamily="18" charset="0"/>
              </a:rPr>
              <a:t> Heart J 2015; 36:1-10. </a:t>
            </a:r>
          </a:p>
          <a:p>
            <a:r>
              <a:rPr lang="en-US" sz="1800" dirty="0">
                <a:latin typeface="Times New Roman" panose="02020603050405020304" pitchFamily="18" charset="0"/>
                <a:cs typeface="Times New Roman" panose="02020603050405020304" pitchFamily="18" charset="0"/>
              </a:rPr>
              <a:t>2. </a:t>
            </a:r>
            <a:r>
              <a:rPr lang="en-US" sz="1800" dirty="0" smtClean="0">
                <a:latin typeface="Times New Roman" panose="02020603050405020304" pitchFamily="18" charset="0"/>
                <a:cs typeface="Times New Roman" panose="02020603050405020304" pitchFamily="18" charset="0"/>
              </a:rPr>
              <a:t>De </a:t>
            </a:r>
            <a:r>
              <a:rPr lang="en-US" sz="1800" dirty="0" err="1" smtClean="0">
                <a:latin typeface="Times New Roman" panose="02020603050405020304" pitchFamily="18" charset="0"/>
                <a:cs typeface="Times New Roman" panose="02020603050405020304" pitchFamily="18" charset="0"/>
              </a:rPr>
              <a:t>Vos</a:t>
            </a:r>
            <a:r>
              <a:rPr lang="en-US" sz="1800" dirty="0" smtClean="0">
                <a:latin typeface="Times New Roman" panose="02020603050405020304" pitchFamily="18" charset="0"/>
                <a:cs typeface="Times New Roman" panose="02020603050405020304" pitchFamily="18" charset="0"/>
              </a:rPr>
              <a:t> C, Li X, Van </a:t>
            </a:r>
            <a:r>
              <a:rPr lang="en-US" sz="1800" dirty="0" err="1" smtClean="0">
                <a:latin typeface="Times New Roman" panose="02020603050405020304" pitchFamily="18" charset="0"/>
                <a:cs typeface="Times New Roman" panose="02020603050405020304" pitchFamily="18" charset="0"/>
              </a:rPr>
              <a:t>Vlaenderen</a:t>
            </a:r>
            <a:r>
              <a:rPr lang="en-US" sz="1800" dirty="0" smtClean="0">
                <a:latin typeface="Times New Roman" panose="02020603050405020304" pitchFamily="18" charset="0"/>
                <a:cs typeface="Times New Roman" panose="02020603050405020304" pitchFamily="18" charset="0"/>
              </a:rPr>
              <a:t> I, </a:t>
            </a:r>
            <a:r>
              <a:rPr lang="en-US" sz="1800" dirty="0" err="1" smtClean="0">
                <a:latin typeface="Times New Roman" panose="02020603050405020304" pitchFamily="18" charset="0"/>
                <a:cs typeface="Times New Roman" panose="02020603050405020304" pitchFamily="18" charset="0"/>
              </a:rPr>
              <a:t>Sako</a:t>
            </a:r>
            <a:r>
              <a:rPr lang="en-US" sz="1800" dirty="0" smtClean="0">
                <a:latin typeface="Times New Roman" panose="02020603050405020304" pitchFamily="18" charset="0"/>
                <a:cs typeface="Times New Roman" panose="02020603050405020304" pitchFamily="18" charset="0"/>
              </a:rPr>
              <a:t> O, </a:t>
            </a:r>
            <a:r>
              <a:rPr lang="en-US" sz="1800" dirty="0" err="1" smtClean="0">
                <a:latin typeface="Times New Roman" panose="02020603050405020304" pitchFamily="18" charset="0"/>
                <a:cs typeface="Times New Roman" panose="02020603050405020304" pitchFamily="18" charset="0"/>
              </a:rPr>
              <a:t>Dendale</a:t>
            </a:r>
            <a:r>
              <a:rPr lang="en-US" sz="1800" dirty="0" smtClean="0">
                <a:latin typeface="Times New Roman" panose="02020603050405020304" pitchFamily="18" charset="0"/>
                <a:cs typeface="Times New Roman" panose="02020603050405020304" pitchFamily="18" charset="0"/>
              </a:rPr>
              <a:t> P, </a:t>
            </a:r>
            <a:r>
              <a:rPr lang="en-US" sz="1800" dirty="0" err="1" smtClean="0">
                <a:latin typeface="Times New Roman" panose="02020603050405020304" pitchFamily="18" charset="0"/>
                <a:cs typeface="Times New Roman" panose="02020603050405020304" pitchFamily="18" charset="0"/>
              </a:rPr>
              <a:t>Eyssen</a:t>
            </a:r>
            <a:r>
              <a:rPr lang="en-US" sz="1800" dirty="0" smtClean="0">
                <a:latin typeface="Times New Roman" panose="02020603050405020304" pitchFamily="18" charset="0"/>
                <a:cs typeface="Times New Roman" panose="02020603050405020304" pitchFamily="18" charset="0"/>
              </a:rPr>
              <a:t> M, Paulus D. Participating </a:t>
            </a:r>
            <a:r>
              <a:rPr lang="en-US" sz="1800" dirty="0">
                <a:latin typeface="Times New Roman" panose="02020603050405020304" pitchFamily="18" charset="0"/>
                <a:cs typeface="Times New Roman" panose="02020603050405020304" pitchFamily="18" charset="0"/>
              </a:rPr>
              <a:t>or not in a cardiac rehabilitation </a:t>
            </a:r>
            <a:r>
              <a:rPr lang="en-US" sz="1800" dirty="0" err="1">
                <a:latin typeface="Times New Roman" panose="02020603050405020304" pitchFamily="18" charset="0"/>
                <a:cs typeface="Times New Roman" panose="02020603050405020304" pitchFamily="18" charset="0"/>
              </a:rPr>
              <a:t>programme</a:t>
            </a:r>
            <a:r>
              <a:rPr lang="en-US" sz="1800" dirty="0">
                <a:latin typeface="Times New Roman" panose="02020603050405020304" pitchFamily="18" charset="0"/>
                <a:cs typeface="Times New Roman" panose="02020603050405020304" pitchFamily="18" charset="0"/>
              </a:rPr>
              <a:t>: factors influencing a patient's decision. </a:t>
            </a:r>
            <a:r>
              <a:rPr lang="en-US" sz="1800" dirty="0" err="1">
                <a:latin typeface="Times New Roman" panose="02020603050405020304" pitchFamily="18" charset="0"/>
                <a:cs typeface="Times New Roman" panose="02020603050405020304" pitchFamily="18" charset="0"/>
              </a:rPr>
              <a:t>Eur</a:t>
            </a:r>
            <a:r>
              <a:rPr lang="en-US" sz="1800" dirty="0">
                <a:latin typeface="Times New Roman" panose="02020603050405020304" pitchFamily="18" charset="0"/>
                <a:cs typeface="Times New Roman" panose="02020603050405020304" pitchFamily="18" charset="0"/>
              </a:rPr>
              <a:t> J </a:t>
            </a:r>
            <a:r>
              <a:rPr lang="en-US" sz="1800" dirty="0" err="1">
                <a:latin typeface="Times New Roman" panose="02020603050405020304" pitchFamily="18" charset="0"/>
                <a:cs typeface="Times New Roman" panose="02020603050405020304" pitchFamily="18" charset="0"/>
              </a:rPr>
              <a:t>Prev</a:t>
            </a:r>
            <a:r>
              <a:rPr lang="en-US" sz="1800" dirty="0">
                <a:latin typeface="Times New Roman" panose="02020603050405020304" pitchFamily="18" charset="0"/>
                <a:cs typeface="Times New Roman" panose="02020603050405020304" pitchFamily="18" charset="0"/>
              </a:rPr>
              <a:t> </a:t>
            </a:r>
            <a:r>
              <a:rPr lang="en-US" sz="1800" dirty="0" err="1">
                <a:latin typeface="Times New Roman" panose="02020603050405020304" pitchFamily="18" charset="0"/>
                <a:cs typeface="Times New Roman" panose="02020603050405020304" pitchFamily="18" charset="0"/>
              </a:rPr>
              <a:t>Cardiol</a:t>
            </a:r>
            <a:r>
              <a:rPr lang="en-US" sz="1800" dirty="0">
                <a:latin typeface="Times New Roman" panose="02020603050405020304" pitchFamily="18" charset="0"/>
                <a:cs typeface="Times New Roman" panose="02020603050405020304" pitchFamily="18" charset="0"/>
              </a:rPr>
              <a:t> 2013; 20: 341-348. </a:t>
            </a:r>
          </a:p>
          <a:p>
            <a:r>
              <a:rPr lang="en-US" sz="1800" dirty="0">
                <a:latin typeface="Times New Roman" panose="02020603050405020304" pitchFamily="18" charset="0"/>
                <a:cs typeface="Times New Roman" panose="02020603050405020304" pitchFamily="18" charset="0"/>
              </a:rPr>
              <a:t>3. </a:t>
            </a:r>
            <a:r>
              <a:rPr lang="en-US" sz="1800" dirty="0" smtClean="0">
                <a:latin typeface="Times New Roman" panose="02020603050405020304" pitchFamily="18" charset="0"/>
                <a:cs typeface="Times New Roman" panose="02020603050405020304" pitchFamily="18" charset="0"/>
              </a:rPr>
              <a:t>Kraal JJ, Peek N, Van den </a:t>
            </a:r>
            <a:r>
              <a:rPr lang="en-US" sz="1800" dirty="0" err="1" smtClean="0">
                <a:latin typeface="Times New Roman" panose="02020603050405020304" pitchFamily="18" charset="0"/>
                <a:cs typeface="Times New Roman" panose="02020603050405020304" pitchFamily="18" charset="0"/>
              </a:rPr>
              <a:t>Akker</a:t>
            </a:r>
            <a:r>
              <a:rPr lang="en-US" sz="1800" dirty="0" smtClean="0">
                <a:latin typeface="Times New Roman" panose="02020603050405020304" pitchFamily="18" charset="0"/>
                <a:cs typeface="Times New Roman" panose="02020603050405020304" pitchFamily="18" charset="0"/>
              </a:rPr>
              <a:t>-Van </a:t>
            </a:r>
            <a:r>
              <a:rPr lang="en-US" sz="1800" dirty="0" err="1" smtClean="0">
                <a:latin typeface="Times New Roman" panose="02020603050405020304" pitchFamily="18" charset="0"/>
                <a:cs typeface="Times New Roman" panose="02020603050405020304" pitchFamily="18" charset="0"/>
              </a:rPr>
              <a:t>Marle</a:t>
            </a:r>
            <a:r>
              <a:rPr lang="en-US" sz="1800" dirty="0" smtClean="0">
                <a:latin typeface="Times New Roman" panose="02020603050405020304" pitchFamily="18" charset="0"/>
                <a:cs typeface="Times New Roman" panose="02020603050405020304" pitchFamily="18" charset="0"/>
              </a:rPr>
              <a:t> ME, Kemps HM. Effects </a:t>
            </a:r>
            <a:r>
              <a:rPr lang="en-US" sz="1800" dirty="0">
                <a:latin typeface="Times New Roman" panose="02020603050405020304" pitchFamily="18" charset="0"/>
                <a:cs typeface="Times New Roman" panose="02020603050405020304" pitchFamily="18" charset="0"/>
              </a:rPr>
              <a:t>of home-based training with </a:t>
            </a:r>
            <a:r>
              <a:rPr lang="en-US" sz="1800" dirty="0" smtClean="0">
                <a:latin typeface="Times New Roman" panose="02020603050405020304" pitchFamily="18" charset="0"/>
                <a:cs typeface="Times New Roman" panose="02020603050405020304" pitchFamily="18" charset="0"/>
              </a:rPr>
              <a:t>tele-monitoring </a:t>
            </a:r>
            <a:r>
              <a:rPr lang="en-US" sz="1800" dirty="0">
                <a:latin typeface="Times New Roman" panose="02020603050405020304" pitchFamily="18" charset="0"/>
                <a:cs typeface="Times New Roman" panose="02020603050405020304" pitchFamily="18" charset="0"/>
              </a:rPr>
              <a:t>guidance in low to moderate risk patients entering cardiac rehabilitation: short term results of the </a:t>
            </a:r>
            <a:r>
              <a:rPr lang="en-US" sz="1800" dirty="0" err="1">
                <a:latin typeface="Times New Roman" panose="02020603050405020304" pitchFamily="18" charset="0"/>
                <a:cs typeface="Times New Roman" panose="02020603050405020304" pitchFamily="18" charset="0"/>
              </a:rPr>
              <a:t>FIT@Home</a:t>
            </a:r>
            <a:r>
              <a:rPr lang="en-US" sz="1800" dirty="0">
                <a:latin typeface="Times New Roman" panose="02020603050405020304" pitchFamily="18" charset="0"/>
                <a:cs typeface="Times New Roman" panose="02020603050405020304" pitchFamily="18" charset="0"/>
              </a:rPr>
              <a:t> study. </a:t>
            </a:r>
            <a:r>
              <a:rPr lang="en-US" sz="1800" dirty="0" err="1">
                <a:latin typeface="Times New Roman" panose="02020603050405020304" pitchFamily="18" charset="0"/>
                <a:cs typeface="Times New Roman" panose="02020603050405020304" pitchFamily="18" charset="0"/>
              </a:rPr>
              <a:t>Eur</a:t>
            </a:r>
            <a:r>
              <a:rPr lang="en-US" sz="1800" dirty="0">
                <a:latin typeface="Times New Roman" panose="02020603050405020304" pitchFamily="18" charset="0"/>
                <a:cs typeface="Times New Roman" panose="02020603050405020304" pitchFamily="18" charset="0"/>
              </a:rPr>
              <a:t> J </a:t>
            </a:r>
            <a:r>
              <a:rPr lang="en-US" sz="1800" dirty="0" err="1" smtClean="0">
                <a:latin typeface="Times New Roman" panose="02020603050405020304" pitchFamily="18" charset="0"/>
                <a:cs typeface="Times New Roman" panose="02020603050405020304" pitchFamily="18" charset="0"/>
              </a:rPr>
              <a:t>Prev</a:t>
            </a:r>
            <a:r>
              <a:rPr lang="en-US" sz="1800" dirty="0" smtClean="0">
                <a:latin typeface="Times New Roman" panose="02020603050405020304" pitchFamily="18" charset="0"/>
                <a:cs typeface="Times New Roman" panose="02020603050405020304" pitchFamily="18" charset="0"/>
              </a:rPr>
              <a:t> </a:t>
            </a:r>
            <a:r>
              <a:rPr lang="en-US" sz="1800" dirty="0" err="1" smtClean="0">
                <a:latin typeface="Times New Roman" panose="02020603050405020304" pitchFamily="18" charset="0"/>
                <a:cs typeface="Times New Roman" panose="02020603050405020304" pitchFamily="18" charset="0"/>
              </a:rPr>
              <a:t>Cardiol</a:t>
            </a:r>
            <a:r>
              <a:rPr lang="en-US" sz="1800" dirty="0" smtClean="0">
                <a:latin typeface="Times New Roman" panose="02020603050405020304" pitchFamily="18" charset="0"/>
                <a:cs typeface="Times New Roman" panose="02020603050405020304" pitchFamily="18" charset="0"/>
              </a:rPr>
              <a:t> </a:t>
            </a:r>
            <a:r>
              <a:rPr lang="en-US" sz="1800" dirty="0">
                <a:latin typeface="Times New Roman" panose="02020603050405020304" pitchFamily="18" charset="0"/>
                <a:cs typeface="Times New Roman" panose="02020603050405020304" pitchFamily="18" charset="0"/>
              </a:rPr>
              <a:t>2014; 21:26-31.   </a:t>
            </a:r>
          </a:p>
        </p:txBody>
      </p:sp>
    </p:spTree>
    <p:extLst>
      <p:ext uri="{BB962C8B-B14F-4D97-AF65-F5344CB8AC3E}">
        <p14:creationId xmlns:p14="http://schemas.microsoft.com/office/powerpoint/2010/main" val="2298962906"/>
      </p:ext>
    </p:extLst>
  </p:cSld>
  <p:clrMapOvr>
    <a:masterClrMapping/>
  </p:clrMapOvr>
  <p:transition spd="med">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2022" y="72093"/>
            <a:ext cx="6552728" cy="1069232"/>
          </a:xfrm>
        </p:spPr>
        <p:txBody>
          <a:bodyPr/>
          <a:lstStyle/>
          <a:p>
            <a:pPr algn="ctr"/>
            <a:r>
              <a:rPr lang="en-US" dirty="0" smtClean="0"/>
              <a:t>Introduction</a:t>
            </a:r>
            <a:endParaRPr lang="he-IL" dirty="0"/>
          </a:p>
        </p:txBody>
      </p:sp>
      <p:sp>
        <p:nvSpPr>
          <p:cNvPr id="3" name="Footer Placeholder 2"/>
          <p:cNvSpPr>
            <a:spLocks noGrp="1"/>
          </p:cNvSpPr>
          <p:nvPr>
            <p:ph type="ftr" sz="quarter" idx="10"/>
          </p:nvPr>
        </p:nvSpPr>
        <p:spPr/>
        <p:txBody>
          <a:bodyPr/>
          <a:lstStyle/>
          <a:p>
            <a:r>
              <a:rPr lang="en-GB" smtClean="0"/>
              <a:t>Article Reference</a:t>
            </a:r>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2</a:t>
            </a:fld>
            <a:endParaRPr lang="en-GB" dirty="0"/>
          </a:p>
        </p:txBody>
      </p:sp>
      <p:sp>
        <p:nvSpPr>
          <p:cNvPr id="5" name="Content Placeholder 4"/>
          <p:cNvSpPr>
            <a:spLocks noGrp="1"/>
          </p:cNvSpPr>
          <p:nvPr>
            <p:ph sz="quarter" idx="12"/>
          </p:nvPr>
        </p:nvSpPr>
        <p:spPr>
          <a:xfrm>
            <a:off x="782726" y="1038758"/>
            <a:ext cx="6742024" cy="3333191"/>
          </a:xfrm>
        </p:spPr>
        <p:txBody>
          <a:bodyPr>
            <a:normAutofit fontScale="92500" lnSpcReduction="10000"/>
          </a:bodyPr>
          <a:lstStyle/>
          <a:p>
            <a:pPr marL="342900" indent="-342900">
              <a:buFont typeface="Arial" panose="020B0604020202020204" pitchFamily="34" charset="0"/>
              <a:buChar char="•"/>
            </a:pPr>
            <a:r>
              <a:rPr lang="en-US" sz="1800" dirty="0" smtClean="0">
                <a:latin typeface="Times New Roman" panose="02020603050405020304" pitchFamily="18" charset="0"/>
                <a:cs typeface="Times New Roman" panose="02020603050405020304" pitchFamily="18" charset="0"/>
              </a:rPr>
              <a:t>Cardiac rehabilitation (CR) has been shown to reduce mortality following acute coronary syndromes (1). Participation in CR remains low, partially due to the need to perform in the hospital setting (2).</a:t>
            </a:r>
          </a:p>
          <a:p>
            <a:pPr marL="342900" indent="-342900">
              <a:buFont typeface="Arial" panose="020B0604020202020204" pitchFamily="34" charset="0"/>
              <a:buChar char="•"/>
            </a:pPr>
            <a:r>
              <a:rPr lang="en-US" sz="1800" dirty="0" smtClean="0">
                <a:latin typeface="Times New Roman" panose="02020603050405020304" pitchFamily="18" charset="0"/>
                <a:cs typeface="Times New Roman" panose="02020603050405020304" pitchFamily="18" charset="0"/>
              </a:rPr>
              <a:t>Several studies have examined feasibility of home-based tele monitoring, however only single or three lead ECG channels have been used, limiting sensitivity to detect ischemic changes (3).</a:t>
            </a:r>
          </a:p>
          <a:p>
            <a:pPr marL="342900" indent="-342900">
              <a:buFont typeface="Arial" panose="020B0604020202020204" pitchFamily="34" charset="0"/>
              <a:buChar char="•"/>
            </a:pPr>
            <a:r>
              <a:rPr lang="en-US" sz="1800" dirty="0" smtClean="0">
                <a:latin typeface="Times New Roman" panose="02020603050405020304" pitchFamily="18" charset="0"/>
                <a:cs typeface="Times New Roman" panose="02020603050405020304" pitchFamily="18" charset="0"/>
              </a:rPr>
              <a:t>Our CR program utilizes a proprietary Master Caution garment (MCG, </a:t>
            </a:r>
            <a:r>
              <a:rPr lang="en-US" sz="1800" dirty="0" err="1" smtClean="0">
                <a:latin typeface="Times New Roman" panose="02020603050405020304" pitchFamily="18" charset="0"/>
                <a:cs typeface="Times New Roman" panose="02020603050405020304" pitchFamily="18" charset="0"/>
              </a:rPr>
              <a:t>HealthWatch</a:t>
            </a:r>
            <a:r>
              <a:rPr lang="en-US" sz="1800" dirty="0" smtClean="0">
                <a:latin typeface="Times New Roman" panose="02020603050405020304" pitchFamily="18" charset="0"/>
                <a:cs typeface="Times New Roman" panose="02020603050405020304" pitchFamily="18" charset="0"/>
              </a:rPr>
              <a:t>) worn by the subject during exercise which enables 12-lead ECG monitoring in real-time.</a:t>
            </a:r>
          </a:p>
          <a:p>
            <a:pPr marL="342900" indent="-342900">
              <a:buFont typeface="Arial" panose="020B0604020202020204" pitchFamily="34" charset="0"/>
              <a:buChar char="•"/>
            </a:pPr>
            <a:r>
              <a:rPr lang="en-US" sz="1800" dirty="0" smtClean="0">
                <a:latin typeface="Times New Roman" panose="02020603050405020304" pitchFamily="18" charset="0"/>
                <a:cs typeface="Times New Roman" panose="02020603050405020304" pitchFamily="18" charset="0"/>
              </a:rPr>
              <a:t>In this report, we describe detection of unexpected left main coronary disease in a patient wearing our unique 12-lead ECG monitoring system. </a:t>
            </a:r>
          </a:p>
          <a:p>
            <a:pPr marL="342900" indent="-342900">
              <a:buFont typeface="Arial" panose="020B0604020202020204" pitchFamily="34" charset="0"/>
              <a:buChar char="•"/>
            </a:pPr>
            <a:endParaRPr lang="en-US" sz="1800" dirty="0" smtClean="0"/>
          </a:p>
          <a:p>
            <a:pPr marL="342900" indent="-342900">
              <a:buFont typeface="Arial" panose="020B0604020202020204" pitchFamily="34" charset="0"/>
              <a:buChar char="•"/>
            </a:pPr>
            <a:endParaRPr lang="en-US" sz="1800" dirty="0" smtClean="0"/>
          </a:p>
          <a:p>
            <a:pPr marL="342900" indent="-342900">
              <a:buFont typeface="Arial" panose="020B0604020202020204" pitchFamily="34" charset="0"/>
              <a:buChar char="•"/>
            </a:pPr>
            <a:endParaRPr lang="he-IL" dirty="0"/>
          </a:p>
        </p:txBody>
      </p:sp>
    </p:spTree>
    <p:extLst>
      <p:ext uri="{BB962C8B-B14F-4D97-AF65-F5344CB8AC3E}">
        <p14:creationId xmlns:p14="http://schemas.microsoft.com/office/powerpoint/2010/main" val="2709579493"/>
      </p:ext>
    </p:extLst>
  </p:cSld>
  <p:clrMapOvr>
    <a:masterClrMapping/>
  </p:clrMapOvr>
  <p:transition spd="med">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40538"/>
            <a:ext cx="6552728" cy="1069232"/>
          </a:xfrm>
        </p:spPr>
        <p:txBody>
          <a:bodyPr/>
          <a:lstStyle/>
          <a:p>
            <a:pPr algn="ctr"/>
            <a:r>
              <a:rPr lang="en-US" dirty="0" smtClean="0"/>
              <a:t>Case presentation-history</a:t>
            </a:r>
            <a:endParaRPr lang="he-IL" dirty="0"/>
          </a:p>
        </p:txBody>
      </p:sp>
      <p:sp>
        <p:nvSpPr>
          <p:cNvPr id="3" name="Footer Placeholder 2"/>
          <p:cNvSpPr>
            <a:spLocks noGrp="1"/>
          </p:cNvSpPr>
          <p:nvPr>
            <p:ph type="ftr" sz="quarter" idx="10"/>
          </p:nvPr>
        </p:nvSpPr>
        <p:spPr/>
        <p:txBody>
          <a:bodyPr/>
          <a:lstStyle/>
          <a:p>
            <a:r>
              <a:rPr lang="en-GB" smtClean="0"/>
              <a:t>Article Reference</a:t>
            </a:r>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3</a:t>
            </a:fld>
            <a:endParaRPr lang="en-GB" dirty="0"/>
          </a:p>
        </p:txBody>
      </p:sp>
      <p:sp>
        <p:nvSpPr>
          <p:cNvPr id="5" name="Content Placeholder 4"/>
          <p:cNvSpPr>
            <a:spLocks noGrp="1"/>
          </p:cNvSpPr>
          <p:nvPr>
            <p:ph sz="quarter" idx="12"/>
          </p:nvPr>
        </p:nvSpPr>
        <p:spPr>
          <a:xfrm>
            <a:off x="971600" y="980238"/>
            <a:ext cx="6553150" cy="3391712"/>
          </a:xfrm>
        </p:spPr>
        <p:txBody>
          <a:bodyPr>
            <a:normAutofit/>
          </a:bodyPr>
          <a:lstStyle/>
          <a:p>
            <a:pPr marL="342900"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The patient is a 68 </a:t>
            </a:r>
            <a:r>
              <a:rPr lang="en-US" sz="2000" dirty="0" err="1" smtClean="0">
                <a:latin typeface="Times New Roman" panose="02020603050405020304" pitchFamily="18" charset="0"/>
                <a:cs typeface="Times New Roman" panose="02020603050405020304" pitchFamily="18" charset="0"/>
              </a:rPr>
              <a:t>y.o</a:t>
            </a:r>
            <a:r>
              <a:rPr lang="en-US" sz="2000" dirty="0" smtClean="0">
                <a:latin typeface="Times New Roman" panose="02020603050405020304" pitchFamily="18" charset="0"/>
                <a:cs typeface="Times New Roman" panose="02020603050405020304" pitchFamily="18" charset="0"/>
              </a:rPr>
              <a:t>. male who underwent PCI to the obtuse marginal following ACS. Several months later he developed recurrent chest pain. Repeat </a:t>
            </a:r>
            <a:r>
              <a:rPr lang="en-US" sz="2000" dirty="0" err="1" smtClean="0">
                <a:latin typeface="Times New Roman" panose="02020603050405020304" pitchFamily="18" charset="0"/>
                <a:cs typeface="Times New Roman" panose="02020603050405020304" pitchFamily="18" charset="0"/>
              </a:rPr>
              <a:t>cath</a:t>
            </a:r>
            <a:r>
              <a:rPr lang="en-US" sz="2000" dirty="0" smtClean="0">
                <a:latin typeface="Times New Roman" panose="02020603050405020304" pitchFamily="18" charset="0"/>
                <a:cs typeface="Times New Roman" panose="02020603050405020304" pitchFamily="18" charset="0"/>
              </a:rPr>
              <a:t> showed a borderline lesion in the left main not felt to be clinically significant (Figure 1).</a:t>
            </a:r>
          </a:p>
          <a:p>
            <a:pPr marL="342900" indent="-342900">
              <a:buFont typeface="Arial" panose="020B0604020202020204" pitchFamily="34" charset="0"/>
              <a:buChar char="•"/>
            </a:pPr>
            <a:r>
              <a:rPr lang="en-US" sz="2000" dirty="0" smtClean="0">
                <a:latin typeface="Times New Roman" panose="02020603050405020304" pitchFamily="18" charset="0"/>
                <a:cs typeface="Times New Roman" panose="02020603050405020304" pitchFamily="18" charset="0"/>
              </a:rPr>
              <a:t> He was referred to our CR program and randomized into our study using the Master Caution garment. While exercising, the ECG technician noted ST-depressions in leads 1,L, V2-5 (Figure 2) which were asymptomatic.</a:t>
            </a:r>
          </a:p>
        </p:txBody>
      </p:sp>
    </p:spTree>
    <p:extLst>
      <p:ext uri="{BB962C8B-B14F-4D97-AF65-F5344CB8AC3E}">
        <p14:creationId xmlns:p14="http://schemas.microsoft.com/office/powerpoint/2010/main" val="169062029"/>
      </p:ext>
    </p:extLst>
  </p:cSld>
  <p:clrMapOvr>
    <a:masterClrMapping/>
  </p:clrMapOvr>
  <p:transition spd="med">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en-GB" sz="3200" dirty="0" smtClean="0">
                <a:solidFill>
                  <a:schemeClr val="accent4">
                    <a:lumMod val="75000"/>
                  </a:schemeClr>
                </a:solidFill>
              </a:rPr>
              <a:t>Investigations</a:t>
            </a:r>
            <a:endParaRPr lang="en-US" sz="3200" dirty="0">
              <a:solidFill>
                <a:schemeClr val="accent4">
                  <a:lumMod val="75000"/>
                </a:schemeClr>
              </a:solidFill>
            </a:endParaRPr>
          </a:p>
        </p:txBody>
      </p:sp>
      <p:sp>
        <p:nvSpPr>
          <p:cNvPr id="3" name="מציין מיקום של כותרת תחתונה 2"/>
          <p:cNvSpPr>
            <a:spLocks noGrp="1"/>
          </p:cNvSpPr>
          <p:nvPr>
            <p:ph type="ftr" sz="quarter" idx="10"/>
          </p:nvPr>
        </p:nvSpPr>
        <p:spPr/>
        <p:txBody>
          <a:bodyPr/>
          <a:lstStyle/>
          <a:p>
            <a:r>
              <a:rPr lang="en-US" dirty="0"/>
              <a:t>EHJ-CR-D-18-00262</a:t>
            </a:r>
            <a:endParaRPr lang="en-GB" dirty="0"/>
          </a:p>
        </p:txBody>
      </p:sp>
      <p:sp>
        <p:nvSpPr>
          <p:cNvPr id="4" name="מציין מיקום של מספר שקופית 3"/>
          <p:cNvSpPr>
            <a:spLocks noGrp="1"/>
          </p:cNvSpPr>
          <p:nvPr>
            <p:ph type="sldNum" sz="quarter" idx="11"/>
          </p:nvPr>
        </p:nvSpPr>
        <p:spPr/>
        <p:txBody>
          <a:bodyPr/>
          <a:lstStyle/>
          <a:p>
            <a:fld id="{20C15474-9A8A-469E-9DC0-A1D69AB524A6}" type="slidenum">
              <a:rPr lang="en-GB" smtClean="0"/>
              <a:pPr/>
              <a:t>4</a:t>
            </a:fld>
            <a:endParaRPr lang="en-GB" dirty="0"/>
          </a:p>
        </p:txBody>
      </p:sp>
      <p:sp>
        <p:nvSpPr>
          <p:cNvPr id="6" name="מציין מיקום תוכן 5"/>
          <p:cNvSpPr>
            <a:spLocks noGrp="1"/>
          </p:cNvSpPr>
          <p:nvPr>
            <p:ph sz="quarter" idx="13"/>
          </p:nvPr>
        </p:nvSpPr>
        <p:spPr/>
        <p:txBody>
          <a:bodyPr/>
          <a:lstStyle/>
          <a:p>
            <a:r>
              <a:rPr lang="en-GB" sz="2800" dirty="0">
                <a:cs typeface="Times New Roman" panose="02020603050405020304" pitchFamily="18" charset="0"/>
              </a:rPr>
              <a:t>Figure 1</a:t>
            </a:r>
            <a:endParaRPr lang="en-US" sz="2800" dirty="0" smtClean="0">
              <a:cs typeface="Times New Roman" panose="02020603050405020304" pitchFamily="18" charset="0"/>
            </a:endParaRPr>
          </a:p>
          <a:p>
            <a:r>
              <a:rPr lang="en-US" sz="2800" dirty="0" smtClean="0">
                <a:latin typeface="Times New Roman" panose="02020603050405020304" pitchFamily="18" charset="0"/>
                <a:cs typeface="Times New Roman" panose="02020603050405020304" pitchFamily="18" charset="0"/>
              </a:rPr>
              <a:t>Initial </a:t>
            </a:r>
            <a:r>
              <a:rPr lang="en-US" sz="2800" dirty="0">
                <a:latin typeface="Times New Roman" panose="02020603050405020304" pitchFamily="18" charset="0"/>
                <a:cs typeface="Times New Roman" panose="02020603050405020304" pitchFamily="18" charset="0"/>
              </a:rPr>
              <a:t>coronary angiogram showing minimal lesion in </a:t>
            </a:r>
            <a:r>
              <a:rPr lang="en-US" sz="2800" dirty="0" smtClean="0">
                <a:latin typeface="Times New Roman" panose="02020603050405020304" pitchFamily="18" charset="0"/>
                <a:cs typeface="Times New Roman" panose="02020603050405020304" pitchFamily="18" charset="0"/>
              </a:rPr>
              <a:t>the </a:t>
            </a:r>
            <a:r>
              <a:rPr lang="en-US" sz="2800" dirty="0">
                <a:latin typeface="Times New Roman" panose="02020603050405020304" pitchFamily="18" charset="0"/>
                <a:cs typeface="Times New Roman" panose="02020603050405020304" pitchFamily="18" charset="0"/>
              </a:rPr>
              <a:t>left main. </a:t>
            </a:r>
          </a:p>
          <a:p>
            <a:endParaRPr lang="en-US" dirty="0"/>
          </a:p>
        </p:txBody>
      </p:sp>
      <p:graphicFrame>
        <p:nvGraphicFramePr>
          <p:cNvPr id="11" name="אובייקט 10"/>
          <p:cNvGraphicFramePr>
            <a:graphicFrameLocks noChangeAspect="1"/>
          </p:cNvGraphicFramePr>
          <p:nvPr>
            <p:extLst>
              <p:ext uri="{D42A27DB-BD31-4B8C-83A1-F6EECF244321}">
                <p14:modId xmlns:p14="http://schemas.microsoft.com/office/powerpoint/2010/main" val="2030249249"/>
              </p:ext>
            </p:extLst>
          </p:nvPr>
        </p:nvGraphicFramePr>
        <p:xfrm>
          <a:off x="4652946" y="1291981"/>
          <a:ext cx="3165857" cy="3152775"/>
        </p:xfrm>
        <a:graphic>
          <a:graphicData uri="http://schemas.openxmlformats.org/presentationml/2006/ole">
            <mc:AlternateContent xmlns:mc="http://schemas.openxmlformats.org/markup-compatibility/2006">
              <mc:Choice xmlns:v="urn:schemas-microsoft-com:vml" Requires="v">
                <p:oleObj spid="_x0000_s1068" r:id="rId3" imgW="6082200" imgH="6057000" progId="">
                  <p:embed/>
                </p:oleObj>
              </mc:Choice>
              <mc:Fallback>
                <p:oleObj r:id="rId3" imgW="6082200" imgH="6057000" progId="">
                  <p:embed/>
                  <p:pic>
                    <p:nvPicPr>
                      <p:cNvPr id="0" name=""/>
                      <p:cNvPicPr/>
                      <p:nvPr/>
                    </p:nvPicPr>
                    <p:blipFill>
                      <a:blip r:embed="rId4"/>
                      <a:stretch>
                        <a:fillRect/>
                      </a:stretch>
                    </p:blipFill>
                    <p:spPr>
                      <a:xfrm>
                        <a:off x="4652946" y="1291981"/>
                        <a:ext cx="3165857" cy="3152775"/>
                      </a:xfrm>
                      <a:prstGeom prst="rect">
                        <a:avLst/>
                      </a:prstGeom>
                    </p:spPr>
                  </p:pic>
                </p:oleObj>
              </mc:Fallback>
            </mc:AlternateContent>
          </a:graphicData>
        </a:graphic>
      </p:graphicFrame>
      <p:sp>
        <p:nvSpPr>
          <p:cNvPr id="17" name="מציין מיקום של תמונה 16"/>
          <p:cNvSpPr>
            <a:spLocks noGrp="1"/>
          </p:cNvSpPr>
          <p:nvPr>
            <p:ph type="pic" sz="quarter" idx="12"/>
          </p:nvPr>
        </p:nvSpPr>
        <p:spPr>
          <a:xfrm>
            <a:off x="4507088" y="1276756"/>
            <a:ext cx="3457575" cy="3168000"/>
          </a:xfrm>
        </p:spPr>
      </p:sp>
    </p:spTree>
    <p:extLst>
      <p:ext uri="{BB962C8B-B14F-4D97-AF65-F5344CB8AC3E}">
        <p14:creationId xmlns:p14="http://schemas.microsoft.com/office/powerpoint/2010/main" val="3102225398"/>
      </p:ext>
    </p:extLst>
  </p:cSld>
  <p:clrMapOvr>
    <a:masterClrMapping/>
  </p:clrMapOvr>
  <p:transition spd="med">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rmAutofit/>
          </a:bodyPr>
          <a:lstStyle/>
          <a:p>
            <a:r>
              <a:rPr lang="en-GB" sz="3200" dirty="0">
                <a:solidFill>
                  <a:schemeClr val="accent4">
                    <a:lumMod val="75000"/>
                  </a:schemeClr>
                </a:solidFill>
              </a:rPr>
              <a:t>Investigations</a:t>
            </a:r>
            <a:endParaRPr lang="en-US" sz="3200" dirty="0">
              <a:solidFill>
                <a:schemeClr val="accent4">
                  <a:lumMod val="75000"/>
                </a:schemeClr>
              </a:solidFill>
            </a:endParaRPr>
          </a:p>
        </p:txBody>
      </p:sp>
      <p:sp>
        <p:nvSpPr>
          <p:cNvPr id="3" name="מציין מיקום של כותרת תחתונה 2"/>
          <p:cNvSpPr>
            <a:spLocks noGrp="1"/>
          </p:cNvSpPr>
          <p:nvPr>
            <p:ph type="ftr" sz="quarter" idx="10"/>
          </p:nvPr>
        </p:nvSpPr>
        <p:spPr/>
        <p:txBody>
          <a:bodyPr/>
          <a:lstStyle/>
          <a:p>
            <a:r>
              <a:rPr lang="en-US" dirty="0"/>
              <a:t>EHJ-CR-D-18-00262</a:t>
            </a:r>
            <a:endParaRPr lang="en-GB" dirty="0"/>
          </a:p>
        </p:txBody>
      </p:sp>
      <p:sp>
        <p:nvSpPr>
          <p:cNvPr id="4" name="מציין מיקום של מספר שקופית 3"/>
          <p:cNvSpPr>
            <a:spLocks noGrp="1"/>
          </p:cNvSpPr>
          <p:nvPr>
            <p:ph type="sldNum" sz="quarter" idx="11"/>
          </p:nvPr>
        </p:nvSpPr>
        <p:spPr/>
        <p:txBody>
          <a:bodyPr/>
          <a:lstStyle/>
          <a:p>
            <a:fld id="{20C15474-9A8A-469E-9DC0-A1D69AB524A6}" type="slidenum">
              <a:rPr lang="en-GB" smtClean="0"/>
              <a:pPr/>
              <a:t>5</a:t>
            </a:fld>
            <a:endParaRPr lang="en-GB" dirty="0"/>
          </a:p>
        </p:txBody>
      </p:sp>
      <p:sp>
        <p:nvSpPr>
          <p:cNvPr id="5" name="מציין מיקום תוכן 4"/>
          <p:cNvSpPr>
            <a:spLocks noGrp="1"/>
          </p:cNvSpPr>
          <p:nvPr>
            <p:ph sz="quarter" idx="12"/>
          </p:nvPr>
        </p:nvSpPr>
        <p:spPr>
          <a:xfrm>
            <a:off x="539552" y="1224000"/>
            <a:ext cx="2638798" cy="3168000"/>
          </a:xfrm>
        </p:spPr>
        <p:txBody>
          <a:bodyPr/>
          <a:lstStyle/>
          <a:p>
            <a:r>
              <a:rPr lang="en-GB" sz="2800" dirty="0"/>
              <a:t>Figure 2</a:t>
            </a:r>
            <a:endParaRPr lang="en-US" sz="2800"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ST </a:t>
            </a:r>
            <a:r>
              <a:rPr lang="en-US" dirty="0">
                <a:latin typeface="Times New Roman" panose="02020603050405020304" pitchFamily="18" charset="0"/>
                <a:cs typeface="Times New Roman" panose="02020603050405020304" pitchFamily="18" charset="0"/>
              </a:rPr>
              <a:t>depression in leads 1,L V2-V5. </a:t>
            </a:r>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The </a:t>
            </a:r>
            <a:r>
              <a:rPr lang="en-US" dirty="0">
                <a:latin typeface="Times New Roman" panose="02020603050405020304" pitchFamily="18" charset="0"/>
                <a:cs typeface="Times New Roman" panose="02020603050405020304" pitchFamily="18" charset="0"/>
              </a:rPr>
              <a:t>patient was asymptomatic at the time the ST depressions were noted. Detected using MCD monitoring technique. </a:t>
            </a:r>
          </a:p>
          <a:p>
            <a:endParaRPr lang="en-US" dirty="0"/>
          </a:p>
        </p:txBody>
      </p:sp>
      <p:pic>
        <p:nvPicPr>
          <p:cNvPr id="7" name="מציין מיקום של תמונה 6"/>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8277" r="8277"/>
          <a:stretch>
            <a:fillRect/>
          </a:stretch>
        </p:blipFill>
        <p:spPr/>
      </p:pic>
    </p:spTree>
    <p:extLst>
      <p:ext uri="{BB962C8B-B14F-4D97-AF65-F5344CB8AC3E}">
        <p14:creationId xmlns:p14="http://schemas.microsoft.com/office/powerpoint/2010/main" val="2789688252"/>
      </p:ext>
    </p:extLst>
  </p:cSld>
  <p:clrMapOvr>
    <a:masterClrMapping/>
  </p:clrMapOvr>
  <p:transition spd="med">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en-US" smtClean="0"/>
              <a:t>Management</a:t>
            </a:r>
            <a:endParaRPr lang="en-US" dirty="0"/>
          </a:p>
        </p:txBody>
      </p:sp>
      <p:sp>
        <p:nvSpPr>
          <p:cNvPr id="3" name="מציין מיקום של כותרת תחתונה 2"/>
          <p:cNvSpPr>
            <a:spLocks noGrp="1"/>
          </p:cNvSpPr>
          <p:nvPr>
            <p:ph type="ftr" sz="quarter" idx="10"/>
          </p:nvPr>
        </p:nvSpPr>
        <p:spPr/>
        <p:txBody>
          <a:bodyPr/>
          <a:lstStyle/>
          <a:p>
            <a:r>
              <a:rPr lang="en-GB" smtClean="0"/>
              <a:t>Article Reference</a:t>
            </a:r>
            <a:endParaRPr lang="en-GB" dirty="0"/>
          </a:p>
        </p:txBody>
      </p:sp>
      <p:sp>
        <p:nvSpPr>
          <p:cNvPr id="4" name="מציין מיקום של מספר שקופית 3"/>
          <p:cNvSpPr>
            <a:spLocks noGrp="1"/>
          </p:cNvSpPr>
          <p:nvPr>
            <p:ph type="sldNum" sz="quarter" idx="11"/>
          </p:nvPr>
        </p:nvSpPr>
        <p:spPr/>
        <p:txBody>
          <a:bodyPr/>
          <a:lstStyle/>
          <a:p>
            <a:fld id="{20C15474-9A8A-469E-9DC0-A1D69AB524A6}" type="slidenum">
              <a:rPr lang="en-GB" smtClean="0"/>
              <a:pPr/>
              <a:t>6</a:t>
            </a:fld>
            <a:endParaRPr lang="en-GB" dirty="0"/>
          </a:p>
        </p:txBody>
      </p:sp>
      <p:sp>
        <p:nvSpPr>
          <p:cNvPr id="5" name="מציין מיקום תוכן 4"/>
          <p:cNvSpPr>
            <a:spLocks noGrp="1"/>
          </p:cNvSpPr>
          <p:nvPr>
            <p:ph sz="quarter" idx="12"/>
          </p:nvPr>
        </p:nvSpPr>
        <p:spPr/>
        <p:txBody>
          <a:bodyPr/>
          <a:lstStyle/>
          <a:p>
            <a:pPr marL="342900" indent="-34290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patient underwent stress echocardiography which revealed severe ischemia of the anterior wall. Repeat angiography revealed significant worsening of the left main lesion to 70-90% (Figure 3). The progression was felt to be due to poor compliance with medical therapy.</a:t>
            </a:r>
          </a:p>
          <a:p>
            <a:pPr marL="342900" indent="-34290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The patient was referred for revascularization. </a:t>
            </a:r>
            <a:endParaRPr lang="he-IL"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233674094"/>
      </p:ext>
    </p:extLst>
  </p:cSld>
  <p:clrMapOvr>
    <a:masterClrMapping/>
  </p:clrMapOvr>
  <p:transition spd="med">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en-GB" dirty="0" smtClean="0"/>
              <a:t>Figure 3</a:t>
            </a:r>
            <a:endParaRPr lang="en-US" dirty="0"/>
          </a:p>
        </p:txBody>
      </p:sp>
      <p:sp>
        <p:nvSpPr>
          <p:cNvPr id="3" name="מציין מיקום של כותרת תחתונה 2"/>
          <p:cNvSpPr>
            <a:spLocks noGrp="1"/>
          </p:cNvSpPr>
          <p:nvPr>
            <p:ph type="ftr" sz="quarter" idx="10"/>
          </p:nvPr>
        </p:nvSpPr>
        <p:spPr/>
        <p:txBody>
          <a:bodyPr/>
          <a:lstStyle/>
          <a:p>
            <a:r>
              <a:rPr lang="en-US" dirty="0"/>
              <a:t>EHJ-CR-D-18-00262</a:t>
            </a:r>
            <a:endParaRPr lang="en-GB" dirty="0"/>
          </a:p>
        </p:txBody>
      </p:sp>
      <p:sp>
        <p:nvSpPr>
          <p:cNvPr id="4" name="מציין מיקום של מספר שקופית 3"/>
          <p:cNvSpPr>
            <a:spLocks noGrp="1"/>
          </p:cNvSpPr>
          <p:nvPr>
            <p:ph type="sldNum" sz="quarter" idx="11"/>
          </p:nvPr>
        </p:nvSpPr>
        <p:spPr/>
        <p:txBody>
          <a:bodyPr/>
          <a:lstStyle/>
          <a:p>
            <a:fld id="{20C15474-9A8A-469E-9DC0-A1D69AB524A6}" type="slidenum">
              <a:rPr lang="en-GB" smtClean="0"/>
              <a:pPr/>
              <a:t>7</a:t>
            </a:fld>
            <a:endParaRPr lang="en-GB" dirty="0"/>
          </a:p>
        </p:txBody>
      </p:sp>
      <p:sp>
        <p:nvSpPr>
          <p:cNvPr id="6" name="מציין מיקום תוכן 5"/>
          <p:cNvSpPr>
            <a:spLocks noGrp="1"/>
          </p:cNvSpPr>
          <p:nvPr>
            <p:ph sz="quarter" idx="13"/>
          </p:nvPr>
        </p:nvSpPr>
        <p:spPr>
          <a:xfrm>
            <a:off x="1054053" y="1224000"/>
            <a:ext cx="3456000" cy="3168000"/>
          </a:xfrm>
        </p:spPr>
        <p:txBody>
          <a:bodyPr/>
          <a:lstStyle/>
          <a:p>
            <a:r>
              <a:rPr lang="en-US" sz="2800" dirty="0">
                <a:latin typeface="Times New Roman" panose="02020603050405020304" pitchFamily="18" charset="0"/>
                <a:cs typeface="Times New Roman" panose="02020603050405020304" pitchFamily="18" charset="0"/>
              </a:rPr>
              <a:t>Repeat angiography after ST-depression noted showing progression of the </a:t>
            </a:r>
            <a:r>
              <a:rPr lang="en-US" sz="2800" dirty="0" err="1">
                <a:latin typeface="Times New Roman" panose="02020603050405020304" pitchFamily="18" charset="0"/>
                <a:cs typeface="Times New Roman" panose="02020603050405020304" pitchFamily="18" charset="0"/>
              </a:rPr>
              <a:t>ostial</a:t>
            </a:r>
            <a:r>
              <a:rPr lang="en-US" sz="2800" dirty="0">
                <a:latin typeface="Times New Roman" panose="02020603050405020304" pitchFamily="18" charset="0"/>
                <a:cs typeface="Times New Roman" panose="02020603050405020304" pitchFamily="18" charset="0"/>
              </a:rPr>
              <a:t> left main lesion.</a:t>
            </a:r>
          </a:p>
          <a:p>
            <a:endParaRPr lang="en-US" dirty="0"/>
          </a:p>
        </p:txBody>
      </p:sp>
      <p:pic>
        <p:nvPicPr>
          <p:cNvPr id="7" name="מציין מיקום של תמונה 9"/>
          <p:cNvPicPr>
            <a:picLocks noGrp="1" noChangeAspect="1"/>
          </p:cNvPicPr>
          <p:nvPr>
            <p:ph type="pic" sz="quarter" idx="12"/>
          </p:nvPr>
        </p:nvPicPr>
        <p:blipFill>
          <a:blip r:embed="rId2"/>
          <a:srcRect t="1945" b="1945"/>
          <a:stretch>
            <a:fillRect/>
          </a:stretch>
        </p:blipFill>
        <p:spPr>
          <a:xfrm>
            <a:off x="4714825" y="1063625"/>
            <a:ext cx="3457575" cy="3168000"/>
          </a:xfrm>
          <a:prstGeom prst="rect">
            <a:avLst/>
          </a:prstGeom>
        </p:spPr>
      </p:pic>
    </p:spTree>
    <p:extLst>
      <p:ext uri="{BB962C8B-B14F-4D97-AF65-F5344CB8AC3E}">
        <p14:creationId xmlns:p14="http://schemas.microsoft.com/office/powerpoint/2010/main" val="4124664937"/>
      </p:ext>
    </p:extLst>
  </p:cSld>
  <p:clrMapOvr>
    <a:masterClrMapping/>
  </p:clrMapOvr>
  <p:transition spd="med">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fontScale="90000"/>
          </a:bodyPr>
          <a:lstStyle/>
          <a:p>
            <a:r>
              <a:rPr lang="en-GB" sz="3600" dirty="0" smtClean="0">
                <a:solidFill>
                  <a:schemeClr val="accent4">
                    <a:lumMod val="75000"/>
                  </a:schemeClr>
                </a:solidFill>
              </a:rPr>
              <a:t>Discussion</a:t>
            </a:r>
            <a:br>
              <a:rPr lang="en-GB" sz="3600" dirty="0" smtClean="0">
                <a:solidFill>
                  <a:schemeClr val="accent4">
                    <a:lumMod val="75000"/>
                  </a:schemeClr>
                </a:solidFill>
              </a:rPr>
            </a:br>
            <a:endParaRPr lang="en-GB" sz="2200" dirty="0">
              <a:solidFill>
                <a:schemeClr val="accent4">
                  <a:lumMod val="75000"/>
                </a:schemeClr>
              </a:solidFill>
            </a:endParaRPr>
          </a:p>
        </p:txBody>
      </p:sp>
      <p:sp>
        <p:nvSpPr>
          <p:cNvPr id="3" name="Footer Placeholder 2"/>
          <p:cNvSpPr>
            <a:spLocks noGrp="1"/>
          </p:cNvSpPr>
          <p:nvPr>
            <p:ph type="ftr" sz="quarter" idx="11"/>
          </p:nvPr>
        </p:nvSpPr>
        <p:spPr/>
        <p:txBody>
          <a:bodyPr/>
          <a:lstStyle/>
          <a:p>
            <a:r>
              <a:rPr lang="en-US" dirty="0"/>
              <a:t>EHJ-CR-D-18-00262</a:t>
            </a:r>
            <a:endParaRPr lang="en-GB" dirty="0"/>
          </a:p>
        </p:txBody>
      </p:sp>
      <p:sp>
        <p:nvSpPr>
          <p:cNvPr id="4" name="Slide Number Placeholder 3"/>
          <p:cNvSpPr>
            <a:spLocks noGrp="1"/>
          </p:cNvSpPr>
          <p:nvPr>
            <p:ph type="sldNum" sz="quarter" idx="12"/>
          </p:nvPr>
        </p:nvSpPr>
        <p:spPr/>
        <p:txBody>
          <a:bodyPr/>
          <a:lstStyle/>
          <a:p>
            <a:fld id="{20C15474-9A8A-469E-9DC0-A1D69AB524A6}" type="slidenum">
              <a:rPr lang="en-GB" smtClean="0"/>
              <a:t>8</a:t>
            </a:fld>
            <a:endParaRPr lang="en-GB" dirty="0"/>
          </a:p>
        </p:txBody>
      </p:sp>
      <p:sp>
        <p:nvSpPr>
          <p:cNvPr id="5" name="Content Placeholder 4"/>
          <p:cNvSpPr>
            <a:spLocks noGrp="1"/>
          </p:cNvSpPr>
          <p:nvPr>
            <p:ph sz="quarter" idx="13"/>
          </p:nvPr>
        </p:nvSpPr>
        <p:spPr>
          <a:xfrm>
            <a:off x="972000" y="1224000"/>
            <a:ext cx="6617520" cy="3168000"/>
          </a:xfrm>
        </p:spPr>
        <p:txBody>
          <a:bodyPr>
            <a:normAutofit lnSpcReduction="10000"/>
          </a:bodyPr>
          <a:lstStyle/>
          <a:p>
            <a:r>
              <a:rPr lang="en-US" sz="2400" dirty="0">
                <a:latin typeface="Times New Roman" panose="02020603050405020304" pitchFamily="18" charset="0"/>
                <a:cs typeface="Times New Roman" panose="02020603050405020304" pitchFamily="18" charset="0"/>
              </a:rPr>
              <a:t>In conclusion, significant ischemia due to clinically unexpected, rapidly progressive left main disease was detected during tele-monitored cardiac rehabilitation using a 12-lead ECG device. This life-threatening diagnosis could easily have been missed using conventional ECG monitoring and our case demonstrates the potential clinical utility of 12-lead digital home ECG monitoring using the MCD device.  </a:t>
            </a:r>
          </a:p>
          <a:p>
            <a:endParaRPr lang="en-GB" dirty="0"/>
          </a:p>
        </p:txBody>
      </p:sp>
    </p:spTree>
    <p:extLst>
      <p:ext uri="{BB962C8B-B14F-4D97-AF65-F5344CB8AC3E}">
        <p14:creationId xmlns:p14="http://schemas.microsoft.com/office/powerpoint/2010/main" val="349600417"/>
      </p:ext>
    </p:extLst>
  </p:cSld>
  <p:clrMapOvr>
    <a:masterClrMapping/>
  </p:clrMapOvr>
  <p:transition spd="med">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en-GB" dirty="0">
                <a:solidFill>
                  <a:schemeClr val="accent4">
                    <a:lumMod val="75000"/>
                  </a:schemeClr>
                </a:solidFill>
              </a:rPr>
              <a:t>Learning Points</a:t>
            </a:r>
            <a:endParaRPr lang="en-US" dirty="0">
              <a:solidFill>
                <a:schemeClr val="accent4">
                  <a:lumMod val="75000"/>
                </a:schemeClr>
              </a:solidFill>
            </a:endParaRPr>
          </a:p>
        </p:txBody>
      </p:sp>
      <p:sp>
        <p:nvSpPr>
          <p:cNvPr id="3" name="מציין מיקום של כותרת תחתונה 2"/>
          <p:cNvSpPr>
            <a:spLocks noGrp="1"/>
          </p:cNvSpPr>
          <p:nvPr>
            <p:ph type="ftr" sz="quarter" idx="10"/>
          </p:nvPr>
        </p:nvSpPr>
        <p:spPr/>
        <p:txBody>
          <a:bodyPr/>
          <a:lstStyle/>
          <a:p>
            <a:r>
              <a:rPr lang="en-US"/>
              <a:t>EHJ-CR-D-18-00262</a:t>
            </a:r>
            <a:endParaRPr lang="en-GB" dirty="0"/>
          </a:p>
        </p:txBody>
      </p:sp>
      <p:sp>
        <p:nvSpPr>
          <p:cNvPr id="4" name="מציין מיקום של מספר שקופית 3"/>
          <p:cNvSpPr>
            <a:spLocks noGrp="1"/>
          </p:cNvSpPr>
          <p:nvPr>
            <p:ph type="sldNum" sz="quarter" idx="11"/>
          </p:nvPr>
        </p:nvSpPr>
        <p:spPr/>
        <p:txBody>
          <a:bodyPr/>
          <a:lstStyle/>
          <a:p>
            <a:fld id="{20C15474-9A8A-469E-9DC0-A1D69AB524A6}" type="slidenum">
              <a:rPr lang="en-GB" smtClean="0"/>
              <a:pPr/>
              <a:t>9</a:t>
            </a:fld>
            <a:endParaRPr lang="en-GB" dirty="0"/>
          </a:p>
        </p:txBody>
      </p:sp>
      <p:sp>
        <p:nvSpPr>
          <p:cNvPr id="6" name="מציין מיקום תוכן 5"/>
          <p:cNvSpPr>
            <a:spLocks noGrp="1"/>
          </p:cNvSpPr>
          <p:nvPr>
            <p:ph sz="quarter" idx="13"/>
          </p:nvPr>
        </p:nvSpPr>
        <p:spPr>
          <a:xfrm>
            <a:off x="971550" y="1224000"/>
            <a:ext cx="6552778" cy="3168000"/>
          </a:xfrm>
        </p:spPr>
        <p:txBody>
          <a:bodyPr/>
          <a:lstStyle/>
          <a:p>
            <a:pPr lvl="0"/>
            <a:r>
              <a:rPr lang="en-US" dirty="0" smtClean="0">
                <a:latin typeface="Times New Roman" panose="02020603050405020304" pitchFamily="18" charset="0"/>
                <a:cs typeface="Times New Roman" panose="02020603050405020304" pitchFamily="18" charset="0"/>
              </a:rPr>
              <a:t>1. In </a:t>
            </a:r>
            <a:r>
              <a:rPr lang="en-US" dirty="0">
                <a:latin typeface="Times New Roman" panose="02020603050405020304" pitchFamily="18" charset="0"/>
                <a:cs typeface="Times New Roman" panose="02020603050405020304" pitchFamily="18" charset="0"/>
              </a:rPr>
              <a:t>this report, we describe detection of unexpected, </a:t>
            </a:r>
            <a:r>
              <a:rPr lang="en-US" dirty="0" smtClean="0">
                <a:latin typeface="Times New Roman" panose="02020603050405020304" pitchFamily="18" charset="0"/>
                <a:cs typeface="Times New Roman" panose="02020603050405020304" pitchFamily="18" charset="0"/>
              </a:rPr>
              <a:t>significant </a:t>
            </a:r>
            <a:r>
              <a:rPr lang="en-US" dirty="0">
                <a:latin typeface="Times New Roman" panose="02020603050405020304" pitchFamily="18" charset="0"/>
                <a:cs typeface="Times New Roman" panose="02020603050405020304" pitchFamily="18" charset="0"/>
              </a:rPr>
              <a:t>left main coronary disease.</a:t>
            </a:r>
          </a:p>
          <a:p>
            <a:pPr lvl="0"/>
            <a:r>
              <a:rPr lang="en-US" dirty="0" smtClean="0">
                <a:latin typeface="Times New Roman" panose="02020603050405020304" pitchFamily="18" charset="0"/>
                <a:cs typeface="Times New Roman" panose="02020603050405020304" pitchFamily="18" charset="0"/>
              </a:rPr>
              <a:t>2. It </a:t>
            </a:r>
            <a:r>
              <a:rPr lang="en-US" dirty="0">
                <a:latin typeface="Times New Roman" panose="02020603050405020304" pitchFamily="18" charset="0"/>
                <a:cs typeface="Times New Roman" panose="02020603050405020304" pitchFamily="18" charset="0"/>
              </a:rPr>
              <a:t>was detected during tele-monitored cardiac rehabilitation using the MCD 12-lead ECG device.</a:t>
            </a:r>
          </a:p>
          <a:p>
            <a:pPr lvl="0"/>
            <a:r>
              <a:rPr lang="en-US" dirty="0" smtClean="0">
                <a:latin typeface="Times New Roman" panose="02020603050405020304" pitchFamily="18" charset="0"/>
                <a:cs typeface="Times New Roman" panose="02020603050405020304" pitchFamily="18" charset="0"/>
              </a:rPr>
              <a:t>3. This </a:t>
            </a:r>
            <a:r>
              <a:rPr lang="en-US" dirty="0">
                <a:latin typeface="Times New Roman" panose="02020603050405020304" pitchFamily="18" charset="0"/>
                <a:cs typeface="Times New Roman" panose="02020603050405020304" pitchFamily="18" charset="0"/>
              </a:rPr>
              <a:t>life-threatening diagnosis could easily have been missed using conventional ECG monitoring</a:t>
            </a:r>
          </a:p>
          <a:p>
            <a:pPr lvl="0"/>
            <a:r>
              <a:rPr lang="en-US" dirty="0" smtClean="0">
                <a:latin typeface="Times New Roman" panose="02020603050405020304" pitchFamily="18" charset="0"/>
                <a:cs typeface="Times New Roman" panose="02020603050405020304" pitchFamily="18" charset="0"/>
              </a:rPr>
              <a:t>4. Our </a:t>
            </a:r>
            <a:r>
              <a:rPr lang="en-US" dirty="0">
                <a:latin typeface="Times New Roman" panose="02020603050405020304" pitchFamily="18" charset="0"/>
                <a:cs typeface="Times New Roman" panose="02020603050405020304" pitchFamily="18" charset="0"/>
              </a:rPr>
              <a:t>case demonstrates the potential clinical utility of 12-lead digital home ECG monitoring using the MCD device.  </a:t>
            </a:r>
          </a:p>
          <a:p>
            <a:endParaRPr lang="en-US" dirty="0"/>
          </a:p>
        </p:txBody>
      </p:sp>
    </p:spTree>
    <p:extLst>
      <p:ext uri="{BB962C8B-B14F-4D97-AF65-F5344CB8AC3E}">
        <p14:creationId xmlns:p14="http://schemas.microsoft.com/office/powerpoint/2010/main" val="2519343811"/>
      </p:ext>
    </p:extLst>
  </p:cSld>
  <p:clrMapOvr>
    <a:masterClrMapping/>
  </p:clrMapOvr>
  <p:transition spd="med">
    <p:push dir="u"/>
  </p:transition>
  <p:timing>
    <p:tnLst>
      <p:par>
        <p:cTn id="1" dur="indefinite" restart="never" nodeType="tmRoot"/>
      </p:par>
    </p:tnLst>
  </p:timing>
</p:sld>
</file>

<file path=ppt/theme/theme1.xml><?xml version="1.0" encoding="utf-8"?>
<a:theme xmlns:a="http://schemas.openxmlformats.org/drawingml/2006/main" name="Covers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wrap="non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Main content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lock colour divider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Image divider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Intro content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16874</TotalTime>
  <Words>637</Words>
  <Application>Microsoft Office PowerPoint</Application>
  <PresentationFormat>‫הצגה על המסך (16:9)</PresentationFormat>
  <Paragraphs>54</Paragraphs>
  <Slides>10</Slides>
  <Notes>1</Notes>
  <HiddenSlides>0</HiddenSlides>
  <MMClips>0</MMClips>
  <ScaleCrop>false</ScaleCrop>
  <HeadingPairs>
    <vt:vector size="8" baseType="variant">
      <vt:variant>
        <vt:lpstr>גופנים בשימוש</vt:lpstr>
      </vt:variant>
      <vt:variant>
        <vt:i4>3</vt:i4>
      </vt:variant>
      <vt:variant>
        <vt:lpstr>ערכת נושא</vt:lpstr>
      </vt:variant>
      <vt:variant>
        <vt:i4>5</vt:i4>
      </vt:variant>
      <vt:variant>
        <vt:lpstr>שרתי OLE מוטבעים</vt:lpstr>
      </vt:variant>
      <vt:variant>
        <vt:i4>0</vt:i4>
      </vt:variant>
      <vt:variant>
        <vt:lpstr>כותרות שקופיות</vt:lpstr>
      </vt:variant>
      <vt:variant>
        <vt:i4>10</vt:i4>
      </vt:variant>
    </vt:vector>
  </HeadingPairs>
  <TitlesOfParts>
    <vt:vector size="18" baseType="lpstr">
      <vt:lpstr>Arial</vt:lpstr>
      <vt:lpstr>Calibri</vt:lpstr>
      <vt:lpstr>Times New Roman</vt:lpstr>
      <vt:lpstr>Covers slide master</vt:lpstr>
      <vt:lpstr>Main content slide master</vt:lpstr>
      <vt:lpstr>Block colour divider slide master</vt:lpstr>
      <vt:lpstr>Image divider slide master</vt:lpstr>
      <vt:lpstr>Intro content slide master</vt:lpstr>
      <vt:lpstr>Detection of unexpected ischemia due to left main disease during tele-rehabilitation using 12-lead ECG monitoring: Case report. </vt:lpstr>
      <vt:lpstr>Introduction</vt:lpstr>
      <vt:lpstr>Case presentation-history</vt:lpstr>
      <vt:lpstr>Investigations</vt:lpstr>
      <vt:lpstr>Investigations</vt:lpstr>
      <vt:lpstr>Management</vt:lpstr>
      <vt:lpstr>Figure 3</vt:lpstr>
      <vt:lpstr>Discussion </vt:lpstr>
      <vt:lpstr>Learning Points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1 October 2017</dc:title>
  <dc:creator>Mark Arnold</dc:creator>
  <cp:lastModifiedBy>Windows User</cp:lastModifiedBy>
  <cp:revision>87</cp:revision>
  <cp:lastPrinted>2019-03-07T12:19:44Z</cp:lastPrinted>
  <dcterms:created xsi:type="dcterms:W3CDTF">2017-10-02T09:19:02Z</dcterms:created>
  <dcterms:modified xsi:type="dcterms:W3CDTF">2019-04-10T20:19:55Z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446924040</vt:i4>
  </property>
  <property fmtid="{D5CDD505-2E9C-101B-9397-08002B2CF9AE}" pid="3" name="_NewReviewCycle">
    <vt:lpwstr/>
  </property>
  <property fmtid="{D5CDD505-2E9C-101B-9397-08002B2CF9AE}" pid="4" name="_EmailSubject">
    <vt:lpwstr>EHJ-CR Template</vt:lpwstr>
  </property>
  <property fmtid="{D5CDD505-2E9C-101B-9397-08002B2CF9AE}" pid="5" name="_AuthorEmail">
    <vt:lpwstr>charley.james@oup.com</vt:lpwstr>
  </property>
  <property fmtid="{D5CDD505-2E9C-101B-9397-08002B2CF9AE}" pid="6" name="_AuthorEmailDisplayName">
    <vt:lpwstr>JAMES, Charley</vt:lpwstr>
  </property>
</Properties>
</file>