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theme/theme7.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49" r:id="rId2"/>
    <p:sldMasterId id="2147483657" r:id="rId3"/>
    <p:sldMasterId id="2147483659" r:id="rId4"/>
    <p:sldMasterId id="2147483661" r:id="rId5"/>
  </p:sldMasterIdLst>
  <p:notesMasterIdLst>
    <p:notesMasterId r:id="rId20"/>
  </p:notesMasterIdLst>
  <p:handoutMasterIdLst>
    <p:handoutMasterId r:id="rId21"/>
  </p:handoutMasterIdLst>
  <p:sldIdLst>
    <p:sldId id="260" r:id="rId6"/>
    <p:sldId id="262" r:id="rId7"/>
    <p:sldId id="282" r:id="rId8"/>
    <p:sldId id="263" r:id="rId9"/>
    <p:sldId id="276" r:id="rId10"/>
    <p:sldId id="277" r:id="rId11"/>
    <p:sldId id="278" r:id="rId12"/>
    <p:sldId id="279" r:id="rId13"/>
    <p:sldId id="280" r:id="rId14"/>
    <p:sldId id="267" r:id="rId15"/>
    <p:sldId id="283" r:id="rId16"/>
    <p:sldId id="285" r:id="rId17"/>
    <p:sldId id="281" r:id="rId18"/>
    <p:sldId id="284" r:id="rId1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158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showGuides="1">
      <p:cViewPr>
        <p:scale>
          <a:sx n="100" d="100"/>
          <a:sy n="100" d="100"/>
        </p:scale>
        <p:origin x="64" y="-680"/>
      </p:cViewPr>
      <p:guideLst>
        <p:guide orient="horz" pos="1620"/>
        <p:guide pos="2880"/>
      </p:guideLst>
    </p:cSldViewPr>
  </p:slideViewPr>
  <p:notesTextViewPr>
    <p:cViewPr>
      <p:scale>
        <a:sx n="1" d="1"/>
        <a:sy n="1" d="1"/>
      </p:scale>
      <p:origin x="0" y="0"/>
    </p:cViewPr>
  </p:notesTextViewPr>
  <p:notesViewPr>
    <p:cSldViewPr snapToGrid="0" showGuides="1">
      <p:cViewPr varScale="1">
        <p:scale>
          <a:sx n="83" d="100"/>
          <a:sy n="83" d="100"/>
        </p:scale>
        <p:origin x="-29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handoutMaster" Target="handoutMasters/handoutMaster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1.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7.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4639FB0-39F5-41DC-A730-340B093679A6}" type="datetimeFigureOut">
              <a:rPr lang="en-GB" smtClean="0"/>
              <a:t>10/04/2019</a:t>
            </a:fld>
            <a:endParaRPr lang="en-GB"/>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D4F330C-850E-4FAD-93BC-E73DCB05A9F5}" type="slidenum">
              <a:rPr lang="en-GB" smtClean="0"/>
              <a:t>‹#›</a:t>
            </a:fld>
            <a:endParaRPr lang="en-GB"/>
          </a:p>
        </p:txBody>
      </p:sp>
    </p:spTree>
    <p:extLst>
      <p:ext uri="{BB962C8B-B14F-4D97-AF65-F5344CB8AC3E}">
        <p14:creationId xmlns:p14="http://schemas.microsoft.com/office/powerpoint/2010/main" val="7629912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3934EE-7861-4237-B38A-3686382B821B}" type="datetimeFigureOut">
              <a:rPr lang="en-GB" smtClean="0"/>
              <a:t>10/04/2019</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E9B95CF-6F46-4D8B-9098-48A8CA4753EE}" type="slidenum">
              <a:rPr lang="en-GB" smtClean="0"/>
              <a:t>‹#›</a:t>
            </a:fld>
            <a:endParaRPr lang="en-GB"/>
          </a:p>
        </p:txBody>
      </p:sp>
    </p:spTree>
    <p:extLst>
      <p:ext uri="{BB962C8B-B14F-4D97-AF65-F5344CB8AC3E}">
        <p14:creationId xmlns:p14="http://schemas.microsoft.com/office/powerpoint/2010/main" val="10307176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imple cover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115616" y="3507854"/>
            <a:ext cx="6120680" cy="360040"/>
          </a:xfrm>
        </p:spPr>
        <p:txBody>
          <a:bodyPr tIns="0" bIns="0" anchor="ctr"/>
          <a:lstStyle>
            <a:lvl1pPr marL="95250" indent="0">
              <a:defRPr baseline="0"/>
            </a:lvl1pPr>
          </a:lstStyle>
          <a:p>
            <a:r>
              <a:rPr lang="en-US" dirty="0"/>
              <a:t>Article Title</a:t>
            </a:r>
            <a:endParaRPr lang="en-GB" dirty="0"/>
          </a:p>
        </p:txBody>
      </p:sp>
      <p:sp>
        <p:nvSpPr>
          <p:cNvPr id="6" name="Text Placeholder 5"/>
          <p:cNvSpPr>
            <a:spLocks noGrp="1"/>
          </p:cNvSpPr>
          <p:nvPr>
            <p:ph type="body" sz="quarter" idx="10" hasCustomPrompt="1"/>
          </p:nvPr>
        </p:nvSpPr>
        <p:spPr>
          <a:xfrm>
            <a:off x="1115616" y="4515966"/>
            <a:ext cx="6119812" cy="287338"/>
          </a:xfrm>
        </p:spPr>
        <p:txBody>
          <a:bodyPr anchor="ctr">
            <a:normAutofit/>
          </a:bodyPr>
          <a:lstStyle>
            <a:lvl1pPr marL="0" indent="0">
              <a:buNone/>
              <a:defRPr sz="1200">
                <a:solidFill>
                  <a:srgbClr val="E1586E"/>
                </a:solidFill>
              </a:defRPr>
            </a:lvl1pPr>
          </a:lstStyle>
          <a:p>
            <a:pPr lvl="0"/>
            <a:r>
              <a:rPr lang="en-US" dirty="0"/>
              <a:t>Article Reference</a:t>
            </a:r>
            <a:endParaRPr lang="en-GB" dirty="0"/>
          </a:p>
        </p:txBody>
      </p:sp>
      <p:sp>
        <p:nvSpPr>
          <p:cNvPr id="8" name="Text Placeholder 7"/>
          <p:cNvSpPr>
            <a:spLocks noGrp="1"/>
          </p:cNvSpPr>
          <p:nvPr>
            <p:ph type="body" sz="quarter" idx="11" hasCustomPrompt="1"/>
          </p:nvPr>
        </p:nvSpPr>
        <p:spPr>
          <a:xfrm>
            <a:off x="1115616" y="4011910"/>
            <a:ext cx="6119812" cy="360363"/>
          </a:xfrm>
        </p:spPr>
        <p:txBody>
          <a:bodyPr anchor="ctr">
            <a:normAutofit/>
          </a:bodyPr>
          <a:lstStyle>
            <a:lvl1pPr marL="0" indent="0">
              <a:buNone/>
              <a:defRPr sz="1200" baseline="0"/>
            </a:lvl1pPr>
          </a:lstStyle>
          <a:p>
            <a:pPr lvl="0"/>
            <a:r>
              <a:rPr lang="en-GB" dirty="0"/>
              <a:t>Month and year of presentation (e.g. ‘October 2017’)</a:t>
            </a:r>
          </a:p>
        </p:txBody>
      </p:sp>
    </p:spTree>
    <p:extLst>
      <p:ext uri="{BB962C8B-B14F-4D97-AF65-F5344CB8AC3E}">
        <p14:creationId xmlns:p14="http://schemas.microsoft.com/office/powerpoint/2010/main" val="289062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mage divider without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Picture Placeholder 4"/>
          <p:cNvSpPr>
            <a:spLocks noGrp="1"/>
          </p:cNvSpPr>
          <p:nvPr>
            <p:ph type="pic" sz="quarter" idx="11"/>
          </p:nvPr>
        </p:nvSpPr>
        <p:spPr>
          <a:xfrm>
            <a:off x="251520" y="1296000"/>
            <a:ext cx="8640000" cy="3312000"/>
          </a:xfrm>
          <a:noFill/>
        </p:spPr>
        <p:txBody>
          <a:bodyPr/>
          <a:lstStyle/>
          <a:p>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958940904"/>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Intro content layout">
    <p:spTree>
      <p:nvGrpSpPr>
        <p:cNvPr id="1" name=""/>
        <p:cNvGrpSpPr/>
        <p:nvPr/>
      </p:nvGrpSpPr>
      <p:grpSpPr>
        <a:xfrm>
          <a:off x="0" y="0"/>
          <a:ext cx="0" cy="0"/>
          <a:chOff x="0" y="0"/>
          <a:chExt cx="0" cy="0"/>
        </a:xfrm>
      </p:grpSpPr>
      <p:sp>
        <p:nvSpPr>
          <p:cNvPr id="2" name="Title 1"/>
          <p:cNvSpPr>
            <a:spLocks noGrp="1"/>
          </p:cNvSpPr>
          <p:nvPr>
            <p:ph type="title"/>
          </p:nvPr>
        </p:nvSpPr>
        <p:spPr>
          <a:xfrm>
            <a:off x="971600" y="206374"/>
            <a:ext cx="6552728" cy="1069232"/>
          </a:xfrm>
        </p:spPr>
        <p:txBody>
          <a:bodyPr>
            <a:normAutofit/>
          </a:bodyPr>
          <a:lstStyle>
            <a:lvl1pPr>
              <a:defRPr sz="3200"/>
            </a:lvl1pPr>
          </a:lstStyle>
          <a:p>
            <a:r>
              <a:rPr lang="en-US" dirty="0"/>
              <a:t>Click to edit Master title style</a:t>
            </a:r>
            <a:endParaRPr lang="en-GB" dirty="0"/>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419224"/>
            <a:ext cx="6553200" cy="2952725"/>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4000317801"/>
      </p:ext>
    </p:extLst>
  </p:cSld>
  <p:clrMapOvr>
    <a:masterClrMapping/>
  </p:clrMapOvr>
  <p:transition spd="med">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ain content 2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r>
              <a:rPr lang="en-GB" dirty="0"/>
              <a:t>Article Reference</a:t>
            </a:r>
          </a:p>
        </p:txBody>
      </p:sp>
      <p:sp>
        <p:nvSpPr>
          <p:cNvPr id="5" name="Slide Number Placeholder 4"/>
          <p:cNvSpPr>
            <a:spLocks noGrp="1"/>
          </p:cNvSpPr>
          <p:nvPr>
            <p:ph type="sldNum" sz="quarter" idx="12"/>
          </p:nvPr>
        </p:nvSpPr>
        <p:spPr/>
        <p:txBody>
          <a:bodyPr/>
          <a:lstStyle/>
          <a:p>
            <a:fld id="{20C15474-9A8A-469E-9DC0-A1D69AB524A6}" type="slidenum">
              <a:rPr lang="en-GB" smtClean="0"/>
              <a:t>‹#›</a:t>
            </a:fld>
            <a:endParaRPr lang="en-GB" dirty="0"/>
          </a:p>
        </p:txBody>
      </p:sp>
      <p:sp>
        <p:nvSpPr>
          <p:cNvPr id="7" name="Content Placeholder 6"/>
          <p:cNvSpPr>
            <a:spLocks noGrp="1"/>
          </p:cNvSpPr>
          <p:nvPr>
            <p:ph sz="quarter" idx="13"/>
          </p:nvPr>
        </p:nvSpPr>
        <p:spPr>
          <a:xfrm>
            <a:off x="972000"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Content Placeholder 8"/>
          <p:cNvSpPr>
            <a:spLocks noGrp="1"/>
          </p:cNvSpPr>
          <p:nvPr>
            <p:ph sz="quarter" idx="14"/>
          </p:nvPr>
        </p:nvSpPr>
        <p:spPr>
          <a:xfrm>
            <a:off x="4716016" y="1224000"/>
            <a:ext cx="3456434"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500130570"/>
      </p:ext>
    </p:extLst>
  </p:cSld>
  <p:clrMapOvr>
    <a:masterClrMapping/>
  </p:clrMapOvr>
  <p:transition spd="med">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668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160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66160143"/>
      </p:ext>
    </p:extLst>
  </p:cSld>
  <p:clrMapOvr>
    <a:masterClrMapping/>
  </p:clrMapOvr>
  <p:transition spd="med">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Main content 3 column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Content Placeholder 7"/>
          <p:cNvSpPr>
            <a:spLocks noGrp="1"/>
          </p:cNvSpPr>
          <p:nvPr>
            <p:ph sz="quarter" idx="13"/>
          </p:nvPr>
        </p:nvSpPr>
        <p:spPr>
          <a:xfrm>
            <a:off x="3443336"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Content Placeholder 9"/>
          <p:cNvSpPr>
            <a:spLocks noGrp="1"/>
          </p:cNvSpPr>
          <p:nvPr>
            <p:ph sz="quarter" idx="14"/>
          </p:nvPr>
        </p:nvSpPr>
        <p:spPr>
          <a:xfrm>
            <a:off x="5965377" y="2787774"/>
            <a:ext cx="2206800" cy="1604226"/>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Picture Placeholder 6"/>
          <p:cNvSpPr>
            <a:spLocks noGrp="1"/>
          </p:cNvSpPr>
          <p:nvPr>
            <p:ph type="pic" sz="quarter" idx="15"/>
          </p:nvPr>
        </p:nvSpPr>
        <p:spPr>
          <a:xfrm>
            <a:off x="971550" y="1275606"/>
            <a:ext cx="2232025" cy="1439863"/>
          </a:xfrm>
        </p:spPr>
        <p:txBody>
          <a:bodyPr/>
          <a:lstStyle/>
          <a:p>
            <a:endParaRPr lang="en-GB"/>
          </a:p>
        </p:txBody>
      </p:sp>
      <p:sp>
        <p:nvSpPr>
          <p:cNvPr id="11" name="Picture Placeholder 6"/>
          <p:cNvSpPr>
            <a:spLocks noGrp="1"/>
          </p:cNvSpPr>
          <p:nvPr>
            <p:ph type="pic" sz="quarter" idx="16"/>
          </p:nvPr>
        </p:nvSpPr>
        <p:spPr>
          <a:xfrm>
            <a:off x="3430724" y="1275606"/>
            <a:ext cx="2232025" cy="1439863"/>
          </a:xfrm>
        </p:spPr>
        <p:txBody>
          <a:bodyPr/>
          <a:lstStyle/>
          <a:p>
            <a:endParaRPr lang="en-GB"/>
          </a:p>
        </p:txBody>
      </p:sp>
      <p:sp>
        <p:nvSpPr>
          <p:cNvPr id="12" name="Picture Placeholder 6"/>
          <p:cNvSpPr>
            <a:spLocks noGrp="1"/>
          </p:cNvSpPr>
          <p:nvPr>
            <p:ph type="pic" sz="quarter" idx="17"/>
          </p:nvPr>
        </p:nvSpPr>
        <p:spPr>
          <a:xfrm>
            <a:off x="5940152" y="1275606"/>
            <a:ext cx="2232025" cy="1439863"/>
          </a:xfrm>
        </p:spPr>
        <p:txBody>
          <a:bodyPr/>
          <a:lstStyle/>
          <a:p>
            <a:endParaRPr lang="en-GB"/>
          </a:p>
        </p:txBody>
      </p:sp>
      <p:cxnSp>
        <p:nvCxnSpPr>
          <p:cNvPr id="13" name="Straight Connector 12"/>
          <p:cNvCxnSpPr/>
          <p:nvPr userDrawn="1"/>
        </p:nvCxnSpPr>
        <p:spPr>
          <a:xfrm>
            <a:off x="3321576"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5796552" y="1597546"/>
            <a:ext cx="0" cy="2520280"/>
          </a:xfrm>
          <a:prstGeom prst="line">
            <a:avLst/>
          </a:prstGeom>
          <a:ln>
            <a:solidFill>
              <a:srgbClr val="E1586E"/>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17590426"/>
      </p:ext>
    </p:extLst>
  </p:cSld>
  <p:clrMapOvr>
    <a:masterClrMapping/>
  </p:clrMapOvr>
  <p:transition spd="med">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Main content 50/50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r>
              <a:rPr lang="en-GB" dirty="0"/>
              <a:t>Article Reference</a:t>
            </a:r>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Picture Placeholder 5"/>
          <p:cNvSpPr>
            <a:spLocks noGrp="1"/>
          </p:cNvSpPr>
          <p:nvPr>
            <p:ph type="pic" sz="quarter" idx="12"/>
          </p:nvPr>
        </p:nvSpPr>
        <p:spPr>
          <a:xfrm>
            <a:off x="4716000" y="1224000"/>
            <a:ext cx="3457575" cy="3168000"/>
          </a:xfrm>
        </p:spPr>
        <p:txBody>
          <a:bodyPr/>
          <a:lstStyle/>
          <a:p>
            <a:endParaRPr lang="en-GB"/>
          </a:p>
        </p:txBody>
      </p:sp>
      <p:sp>
        <p:nvSpPr>
          <p:cNvPr id="8" name="Content Placeholder 7"/>
          <p:cNvSpPr>
            <a:spLocks noGrp="1"/>
          </p:cNvSpPr>
          <p:nvPr>
            <p:ph sz="quarter" idx="13"/>
          </p:nvPr>
        </p:nvSpPr>
        <p:spPr>
          <a:xfrm>
            <a:off x="971550" y="1224000"/>
            <a:ext cx="3456000" cy="31680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888799170"/>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Main content 34/66 text image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Content Placeholder 5"/>
          <p:cNvSpPr>
            <a:spLocks noGrp="1"/>
          </p:cNvSpPr>
          <p:nvPr>
            <p:ph sz="quarter" idx="12"/>
          </p:nvPr>
        </p:nvSpPr>
        <p:spPr>
          <a:xfrm>
            <a:off x="971550" y="1224000"/>
            <a:ext cx="2206800" cy="3168000"/>
          </a:xfrm>
        </p:spPr>
        <p:txBody>
          <a:bodyPr tIns="0" bIns="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0" name="Picture Placeholder 9"/>
          <p:cNvSpPr>
            <a:spLocks noGrp="1"/>
          </p:cNvSpPr>
          <p:nvPr>
            <p:ph type="pic" sz="quarter" idx="14"/>
          </p:nvPr>
        </p:nvSpPr>
        <p:spPr>
          <a:xfrm>
            <a:off x="3466800" y="1224000"/>
            <a:ext cx="4701600" cy="3168000"/>
          </a:xfrm>
        </p:spPr>
        <p:txBody>
          <a:bodyPr/>
          <a:lstStyle/>
          <a:p>
            <a:endParaRPr lang="en-GB" dirty="0"/>
          </a:p>
        </p:txBody>
      </p:sp>
    </p:spTree>
    <p:extLst>
      <p:ext uri="{BB962C8B-B14F-4D97-AF65-F5344CB8AC3E}">
        <p14:creationId xmlns:p14="http://schemas.microsoft.com/office/powerpoint/2010/main" val="7988070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ock colour divider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Footer Placeholder 2"/>
          <p:cNvSpPr>
            <a:spLocks noGrp="1"/>
          </p:cNvSpPr>
          <p:nvPr>
            <p:ph type="ftr" sz="quarter" idx="10"/>
          </p:nvPr>
        </p:nvSpPr>
        <p:spPr/>
        <p:txBody>
          <a:bodyPr/>
          <a:lstStyle/>
          <a:p>
            <a:endParaRPr lang="en-GB" dirty="0"/>
          </a:p>
        </p:txBody>
      </p:sp>
      <p:sp>
        <p:nvSpPr>
          <p:cNvPr id="4" name="Slide Number Placeholder 3"/>
          <p:cNvSpPr>
            <a:spLocks noGrp="1"/>
          </p:cNvSpPr>
          <p:nvPr>
            <p:ph type="sldNum" sz="quarter" idx="11"/>
          </p:nvPr>
        </p:nvSpPr>
        <p:spPr/>
        <p:txBody>
          <a:bodyPr/>
          <a:lstStyle/>
          <a:p>
            <a:fld id="{20C15474-9A8A-469E-9DC0-A1D69AB524A6}" type="slidenum">
              <a:rPr lang="en-GB" smtClean="0"/>
              <a:pPr/>
              <a:t>‹#›</a:t>
            </a:fld>
            <a:endParaRPr lang="en-GB" dirty="0"/>
          </a:p>
        </p:txBody>
      </p:sp>
      <p:sp>
        <p:nvSpPr>
          <p:cNvPr id="6" name="Text Placeholder 5"/>
          <p:cNvSpPr>
            <a:spLocks noGrp="1"/>
          </p:cNvSpPr>
          <p:nvPr>
            <p:ph type="body" sz="quarter" idx="12"/>
          </p:nvPr>
        </p:nvSpPr>
        <p:spPr>
          <a:xfrm>
            <a:off x="250824" y="1296000"/>
            <a:ext cx="8640000" cy="2880000"/>
          </a:xfrm>
        </p:spPr>
        <p:txBody>
          <a:bodyPr/>
          <a:lstStyle>
            <a:lvl1pPr>
              <a:defRPr b="0" i="1"/>
            </a:lvl1pPr>
            <a:lvl2pPr>
              <a:defRPr i="1"/>
            </a:lvl2pPr>
            <a:lvl3pPr>
              <a:defRPr b="1"/>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319323459"/>
      </p:ext>
    </p:extLst>
  </p:cSld>
  <p:clrMapOvr>
    <a:masterClrMapping/>
  </p:clrMapOvr>
  <p:transition spd="med">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Image divider with fixed url layout">
    <p:spTree>
      <p:nvGrpSpPr>
        <p:cNvPr id="1" name=""/>
        <p:cNvGrpSpPr/>
        <p:nvPr/>
      </p:nvGrpSpPr>
      <p:grpSpPr>
        <a:xfrm>
          <a:off x="0" y="0"/>
          <a:ext cx="0" cy="0"/>
          <a:chOff x="0" y="0"/>
          <a:chExt cx="0" cy="0"/>
        </a:xfrm>
      </p:grpSpPr>
      <p:sp>
        <p:nvSpPr>
          <p:cNvPr id="5" name="Picture Placeholder 4"/>
          <p:cNvSpPr>
            <a:spLocks noGrp="1"/>
          </p:cNvSpPr>
          <p:nvPr>
            <p:ph type="pic" sz="quarter" idx="11"/>
          </p:nvPr>
        </p:nvSpPr>
        <p:spPr>
          <a:xfrm>
            <a:off x="251520" y="1296000"/>
            <a:ext cx="8640000" cy="2880000"/>
          </a:xfrm>
          <a:noFill/>
        </p:spPr>
        <p:txBody>
          <a:bodyPr/>
          <a:lstStyle/>
          <a:p>
            <a:endParaRPr lang="en-GB"/>
          </a:p>
        </p:txBody>
      </p:sp>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4" name="TextBox 3"/>
          <p:cNvSpPr txBox="1"/>
          <p:nvPr userDrawn="1"/>
        </p:nvSpPr>
        <p:spPr>
          <a:xfrm>
            <a:off x="7083172" y="4320000"/>
            <a:ext cx="1809308" cy="288000"/>
          </a:xfrm>
          <a:prstGeom prst="rect">
            <a:avLst/>
          </a:prstGeom>
          <a:solidFill>
            <a:schemeClr val="tx2"/>
          </a:solidFill>
        </p:spPr>
        <p:txBody>
          <a:bodyPr wrap="square" rtlCol="0">
            <a:spAutoFit/>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u="none" kern="1200" dirty="0">
                <a:solidFill>
                  <a:schemeClr val="bg1"/>
                </a:solidFill>
                <a:effectLst/>
                <a:latin typeface="+mn-lt"/>
                <a:ea typeface="+mn-ea"/>
                <a:cs typeface="+mn-cs"/>
              </a:rPr>
              <a:t>academic.oup.com/</a:t>
            </a:r>
            <a:r>
              <a:rPr lang="en-US" sz="1200" b="1" u="none" kern="1200" dirty="0" err="1">
                <a:solidFill>
                  <a:schemeClr val="bg1"/>
                </a:solidFill>
                <a:effectLst/>
                <a:latin typeface="+mn-lt"/>
                <a:ea typeface="+mn-ea"/>
                <a:cs typeface="+mn-cs"/>
              </a:rPr>
              <a:t>ehjcr</a:t>
            </a:r>
            <a:endParaRPr lang="en-GB" sz="1200" b="1" u="none" kern="1200" dirty="0">
              <a:solidFill>
                <a:schemeClr val="bg1"/>
              </a:solidFill>
              <a:effectLst/>
              <a:latin typeface="+mn-lt"/>
              <a:ea typeface="+mn-ea"/>
              <a:cs typeface="+mn-cs"/>
            </a:endParaRPr>
          </a:p>
        </p:txBody>
      </p:sp>
    </p:spTree>
    <p:extLst>
      <p:ext uri="{BB962C8B-B14F-4D97-AF65-F5344CB8AC3E}">
        <p14:creationId xmlns:p14="http://schemas.microsoft.com/office/powerpoint/2010/main" val="3102650491"/>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2" presetClass="entr" presetSubtype="2"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 calcmode="lin" valueType="num">
                                      <p:cBhvr additive="base">
                                        <p:cTn id="10" dur="500" fill="hold"/>
                                        <p:tgtEl>
                                          <p:spTgt spid="4"/>
                                        </p:tgtEl>
                                        <p:attrNameLst>
                                          <p:attrName>ppt_x</p:attrName>
                                        </p:attrNameLst>
                                      </p:cBhvr>
                                      <p:tavLst>
                                        <p:tav tm="0">
                                          <p:val>
                                            <p:strVal val="1+#ppt_w/2"/>
                                          </p:val>
                                        </p:tav>
                                        <p:tav tm="100000">
                                          <p:val>
                                            <p:strVal val="#ppt_x"/>
                                          </p:val>
                                        </p:tav>
                                      </p:tavLst>
                                    </p:anim>
                                    <p:anim calcmode="lin" valueType="num">
                                      <p:cBhvr additive="base">
                                        <p:cTn id="11" dur="5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4" grpId="0" animBg="1"/>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Image divider with text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Slide Number Placeholder 2"/>
          <p:cNvSpPr>
            <a:spLocks noGrp="1"/>
          </p:cNvSpPr>
          <p:nvPr>
            <p:ph type="sldNum" sz="quarter" idx="10"/>
          </p:nvPr>
        </p:nvSpPr>
        <p:spPr/>
        <p:txBody>
          <a:bodyPr/>
          <a:lstStyle/>
          <a:p>
            <a:fld id="{20C15474-9A8A-469E-9DC0-A1D69AB524A6}" type="slidenum">
              <a:rPr lang="en-GB" smtClean="0"/>
              <a:pPr/>
              <a:t>‹#›</a:t>
            </a:fld>
            <a:endParaRPr lang="en-GB" dirty="0"/>
          </a:p>
        </p:txBody>
      </p:sp>
      <p:sp>
        <p:nvSpPr>
          <p:cNvPr id="5" name="Picture Placeholder 4"/>
          <p:cNvSpPr>
            <a:spLocks noGrp="1"/>
          </p:cNvSpPr>
          <p:nvPr>
            <p:ph type="pic" sz="quarter" idx="11"/>
          </p:nvPr>
        </p:nvSpPr>
        <p:spPr>
          <a:xfrm>
            <a:off x="251520" y="1296000"/>
            <a:ext cx="8640000" cy="2881313"/>
          </a:xfrm>
          <a:noFill/>
        </p:spPr>
        <p:txBody>
          <a:bodyPr/>
          <a:lstStyle/>
          <a:p>
            <a:endParaRPr lang="en-GB"/>
          </a:p>
        </p:txBody>
      </p:sp>
      <p:sp>
        <p:nvSpPr>
          <p:cNvPr id="7" name="Text Placeholder 6"/>
          <p:cNvSpPr>
            <a:spLocks noGrp="1"/>
          </p:cNvSpPr>
          <p:nvPr>
            <p:ph type="body" sz="quarter" idx="12"/>
          </p:nvPr>
        </p:nvSpPr>
        <p:spPr>
          <a:xfrm>
            <a:off x="6012000" y="4320000"/>
            <a:ext cx="2881015" cy="288925"/>
          </a:xfrm>
        </p:spPr>
        <p:txBody>
          <a:bodyPr/>
          <a:lstStyle/>
          <a:p>
            <a:pPr lvl="0"/>
            <a:r>
              <a:rPr lang="en-US" dirty="0"/>
              <a:t>Click to edit Master text styles</a:t>
            </a:r>
          </a:p>
        </p:txBody>
      </p:sp>
    </p:spTree>
    <p:extLst>
      <p:ext uri="{BB962C8B-B14F-4D97-AF65-F5344CB8AC3E}">
        <p14:creationId xmlns:p14="http://schemas.microsoft.com/office/powerpoint/2010/main" val="2940177412"/>
      </p:ext>
    </p:extLst>
  </p:cSld>
  <p:clrMapOvr>
    <a:masterClrMapping/>
  </p:clrMapOvr>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2" fill="hold" grpId="0" nodeType="afterEffect">
                                  <p:stCondLst>
                                    <p:cond delay="0"/>
                                  </p:stCondLst>
                                  <p:childTnLst>
                                    <p:set>
                                      <p:cBhvr>
                                        <p:cTn id="10" dur="1" fill="hold">
                                          <p:stCondLst>
                                            <p:cond delay="0"/>
                                          </p:stCondLst>
                                        </p:cTn>
                                        <p:tgtEl>
                                          <p:spTgt spid="7">
                                            <p:bg/>
                                          </p:spTgt>
                                        </p:tgtEl>
                                        <p:attrNameLst>
                                          <p:attrName>style.visibility</p:attrName>
                                        </p:attrNameLst>
                                      </p:cBhvr>
                                      <p:to>
                                        <p:strVal val="visible"/>
                                      </p:to>
                                    </p:set>
                                    <p:anim calcmode="lin" valueType="num">
                                      <p:cBhvr additive="base">
                                        <p:cTn id="11" dur="500" fill="hold"/>
                                        <p:tgtEl>
                                          <p:spTgt spid="7">
                                            <p:bg/>
                                          </p:spTgt>
                                        </p:tgtEl>
                                        <p:attrNameLst>
                                          <p:attrName>ppt_x</p:attrName>
                                        </p:attrNameLst>
                                      </p:cBhvr>
                                      <p:tavLst>
                                        <p:tav tm="0">
                                          <p:val>
                                            <p:strVal val="1+#ppt_w/2"/>
                                          </p:val>
                                        </p:tav>
                                        <p:tav tm="100000">
                                          <p:val>
                                            <p:strVal val="#ppt_x"/>
                                          </p:val>
                                        </p:tav>
                                      </p:tavLst>
                                    </p:anim>
                                    <p:anim calcmode="lin" valueType="num">
                                      <p:cBhvr additive="base">
                                        <p:cTn id="12" dur="500" fill="hold"/>
                                        <p:tgtEl>
                                          <p:spTgt spid="7">
                                            <p:bg/>
                                          </p:spTgt>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2" presetClass="entr" presetSubtype="2" fill="hold" grpId="0"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build="p" animBg="1">
        <p:tmplLst>
          <p:tmpl>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 lvl="1">
            <p:tnLst>
              <p:par>
                <p:cTn presetID="2" presetClass="entr" presetSubtype="2" fill="hold" nodeType="after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3.png"/><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theme" Target="../theme/theme2.xml"/><Relationship Id="rId5" Type="http://schemas.openxmlformats.org/officeDocument/2006/relationships/slideLayout" Target="../slideLayouts/slideLayout6.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7.xml"/></Relationships>
</file>

<file path=ppt/slideMasters/_rels/slideMaster4.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slideLayout" Target="../slideLayouts/slideLayout9.xml"/><Relationship Id="rId1" Type="http://schemas.openxmlformats.org/officeDocument/2006/relationships/slideLayout" Target="../slideLayouts/slideLayout8.xml"/><Relationship Id="rId5" Type="http://schemas.openxmlformats.org/officeDocument/2006/relationships/image" Target="../media/image4.png"/><Relationship Id="rId4"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4"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52000" y="252000"/>
            <a:ext cx="8640000" cy="3077522"/>
          </a:xfrm>
          <a:prstGeom prst="rect">
            <a:avLst/>
          </a:prstGeom>
        </p:spPr>
      </p:pic>
      <p:sp>
        <p:nvSpPr>
          <p:cNvPr id="2" name="Title Placeholder 1"/>
          <p:cNvSpPr>
            <a:spLocks noGrp="1"/>
          </p:cNvSpPr>
          <p:nvPr>
            <p:ph type="title"/>
          </p:nvPr>
        </p:nvSpPr>
        <p:spPr>
          <a:xfrm>
            <a:off x="1115616" y="3420000"/>
            <a:ext cx="6120680" cy="72008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1115616" y="4227934"/>
            <a:ext cx="6120680" cy="230425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pic>
        <p:nvPicPr>
          <p:cNvPr id="8" name="Picture 7"/>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452000" y="4248000"/>
            <a:ext cx="1440000" cy="656342"/>
          </a:xfrm>
          <a:prstGeom prst="rect">
            <a:avLst/>
          </a:prstGeom>
        </p:spPr>
      </p:pic>
    </p:spTree>
    <p:extLst>
      <p:ext uri="{BB962C8B-B14F-4D97-AF65-F5344CB8AC3E}">
        <p14:creationId xmlns:p14="http://schemas.microsoft.com/office/powerpoint/2010/main" val="2523169072"/>
      </p:ext>
    </p:extLst>
  </p:cSld>
  <p:clrMap bg1="lt1" tx1="dk1" bg2="lt2" tx2="dk2" accent1="accent1" accent2="accent2" accent3="accent3" accent4="accent4" accent5="accent5" accent6="accent6" hlink="hlink" folHlink="folHlink"/>
  <p:sldLayoutIdLst>
    <p:sldLayoutId id="2147483650" r:id="rId1"/>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ppt_y"/>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sldNum="0" hdr="0" ftr="0" dt="0"/>
  <p:txStyles>
    <p:titleStyle>
      <a:lvl1pPr algn="l" defTabSz="914400" rtl="0" eaLnBrk="1" latinLnBrk="0" hangingPunct="1">
        <a:spcBef>
          <a:spcPct val="0"/>
        </a:spcBef>
        <a:buNone/>
        <a:defRPr sz="1800" b="1"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7">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200151"/>
            <a:ext cx="7200800" cy="3168000"/>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marL="92075" indent="0" algn="l">
              <a:defRPr sz="1000">
                <a:solidFill>
                  <a:srgbClr val="E1586E"/>
                </a:solidFill>
              </a:defRPr>
            </a:lvl1pPr>
          </a:lstStyle>
          <a:p>
            <a:r>
              <a:rPr lang="en-GB" dirty="0"/>
              <a:t>Article Reference</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3014478665"/>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71" r:id="rId3"/>
    <p:sldLayoutId id="2147483654" r:id="rId4"/>
    <p:sldLayoutId id="2147483653" r:id="rId5"/>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252000" y="1296000"/>
            <a:ext cx="8640480" cy="2880000"/>
          </a:xfrm>
          <a:prstGeom prst="rect">
            <a:avLst/>
          </a:prstGeom>
          <a:solidFill>
            <a:schemeClr val="tx2"/>
          </a:solidFill>
        </p:spPr>
        <p:txBody>
          <a:bodyPr vert="horz" lIns="0" tIns="0" rIns="0" bIns="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spTree>
    <p:extLst>
      <p:ext uri="{BB962C8B-B14F-4D97-AF65-F5344CB8AC3E}">
        <p14:creationId xmlns:p14="http://schemas.microsoft.com/office/powerpoint/2010/main" val="144781123"/>
      </p:ext>
    </p:extLst>
  </p:cSld>
  <p:clrMap bg1="lt1" tx1="dk1" bg2="lt2" tx2="dk2" accent1="accent1" accent2="accent2" accent3="accent3" accent4="accent4" accent5="accent5" accent6="accent6" hlink="hlink" folHlink="folHlink"/>
  <p:sldLayoutIdLst>
    <p:sldLayoutId id="2147483658" r:id="rId1"/>
  </p:sldLayoutIdLst>
  <p:transition spd="med">
    <p:push dir="u"/>
  </p:transition>
  <p:hf hd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ctr" defTabSz="914400" rtl="0" eaLnBrk="1" latinLnBrk="0" hangingPunct="1">
        <a:spcBef>
          <a:spcPts val="600"/>
        </a:spcBef>
        <a:buFontTx/>
        <a:buNone/>
        <a:defRPr sz="2800" b="1" kern="1200">
          <a:solidFill>
            <a:schemeClr val="bg1"/>
          </a:solidFill>
          <a:latin typeface="+mn-lt"/>
          <a:ea typeface="+mn-ea"/>
          <a:cs typeface="+mn-cs"/>
        </a:defRPr>
      </a:lvl1pPr>
      <a:lvl2pPr marL="0" indent="0" algn="ctr" defTabSz="914400" rtl="0" eaLnBrk="1" latinLnBrk="0" hangingPunct="1">
        <a:spcBef>
          <a:spcPts val="600"/>
        </a:spcBef>
        <a:buFontTx/>
        <a:buNone/>
        <a:tabLst/>
        <a:defRPr sz="2400" kern="1200">
          <a:solidFill>
            <a:schemeClr val="bg1"/>
          </a:solidFill>
          <a:latin typeface="+mn-lt"/>
          <a:ea typeface="+mn-ea"/>
          <a:cs typeface="+mn-cs"/>
        </a:defRPr>
      </a:lvl2pPr>
      <a:lvl3pPr marL="0" indent="0" algn="ctr" defTabSz="914400" rtl="0" eaLnBrk="1" latinLnBrk="0" hangingPunct="1">
        <a:spcBef>
          <a:spcPts val="600"/>
        </a:spcBef>
        <a:buClr>
          <a:schemeClr val="tx2"/>
        </a:buClr>
        <a:buFontTx/>
        <a:buNone/>
        <a:defRPr sz="1800" kern="1200">
          <a:solidFill>
            <a:schemeClr val="bg1"/>
          </a:solidFill>
          <a:latin typeface="+mn-lt"/>
          <a:ea typeface="+mn-ea"/>
          <a:cs typeface="+mn-cs"/>
        </a:defRPr>
      </a:lvl3pPr>
      <a:lvl4pPr marL="0" indent="0" algn="ctr" defTabSz="914400" rtl="0" eaLnBrk="1" latinLnBrk="0" hangingPunct="1">
        <a:spcBef>
          <a:spcPts val="600"/>
        </a:spcBef>
        <a:buClr>
          <a:schemeClr val="tx2"/>
        </a:buClr>
        <a:buFontTx/>
        <a:buNone/>
        <a:defRPr sz="1600" kern="1200">
          <a:solidFill>
            <a:schemeClr val="bg1"/>
          </a:solidFill>
          <a:latin typeface="+mn-lt"/>
          <a:ea typeface="+mn-ea"/>
          <a:cs typeface="+mn-cs"/>
        </a:defRPr>
      </a:lvl4pPr>
      <a:lvl5pPr marL="0" indent="0" algn="ctr" defTabSz="914400" rtl="0" eaLnBrk="1" latinLnBrk="0" hangingPunct="1">
        <a:spcBef>
          <a:spcPts val="600"/>
        </a:spcBef>
        <a:buClr>
          <a:schemeClr val="tx2"/>
        </a:buClr>
        <a:buFontTx/>
        <a:buNone/>
        <a:defRPr sz="1400" kern="1200">
          <a:solidFill>
            <a:schemeClr val="bg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5"/>
            <a:ext cx="6552728" cy="857250"/>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4572000" y="1203598"/>
            <a:ext cx="3600400" cy="291479"/>
          </a:xfrm>
          <a:prstGeom prst="rect">
            <a:avLst/>
          </a:prstGeom>
          <a:solidFill>
            <a:schemeClr val="tx2"/>
          </a:solidFill>
        </p:spPr>
        <p:txBody>
          <a:bodyPr vert="horz" lIns="72000" tIns="72000" rIns="72000" bIns="72000" rtlCol="0" anchor="ctr">
            <a:normAutofit/>
          </a:bodyPr>
          <a:lstStyle/>
          <a:p>
            <a:pPr lvl="0"/>
            <a:r>
              <a:rPr lang="en-US" dirty="0"/>
              <a:t>Click to edit Master text styles</a:t>
            </a:r>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779600" y="259200"/>
            <a:ext cx="1105766" cy="504000"/>
          </a:xfrm>
          <a:prstGeom prst="rect">
            <a:avLst/>
          </a:prstGeom>
        </p:spPr>
      </p:pic>
    </p:spTree>
    <p:extLst>
      <p:ext uri="{BB962C8B-B14F-4D97-AF65-F5344CB8AC3E}">
        <p14:creationId xmlns:p14="http://schemas.microsoft.com/office/powerpoint/2010/main" val="1064878412"/>
      </p:ext>
    </p:extLst>
  </p:cSld>
  <p:clrMap bg1="lt1" tx1="dk1" bg2="lt2" tx2="dk2" accent1="accent1" accent2="accent2" accent3="accent3" accent4="accent4" accent5="accent5" accent6="accent6" hlink="hlink" folHlink="folHlink"/>
  <p:sldLayoutIdLst>
    <p:sldLayoutId id="2147483670" r:id="rId1"/>
    <p:sldLayoutId id="2147483660" r:id="rId2"/>
    <p:sldLayoutId id="2147483669" r:id="rId3"/>
  </p:sldLayoutIdLst>
  <p:transition spd="med">
    <p:push dir="u"/>
  </p:transition>
  <p:hf hdr="0" ftr="0" dt="0"/>
  <p:txStyles>
    <p:titleStyle>
      <a:lvl1pPr algn="l" defTabSz="914400" rtl="0" eaLnBrk="1" latinLnBrk="0" hangingPunct="1">
        <a:spcBef>
          <a:spcPct val="0"/>
        </a:spcBef>
        <a:buNone/>
        <a:defRPr sz="2400" b="1" kern="1200">
          <a:solidFill>
            <a:schemeClr val="tx1"/>
          </a:solidFill>
          <a:latin typeface="+mj-lt"/>
          <a:ea typeface="+mj-ea"/>
          <a:cs typeface="+mj-cs"/>
        </a:defRPr>
      </a:lvl1pPr>
    </p:titleStyle>
    <p:bodyStyle>
      <a:lvl1pPr marL="0" indent="0" algn="r" defTabSz="914400" rtl="0" eaLnBrk="1" latinLnBrk="0" hangingPunct="1">
        <a:spcBef>
          <a:spcPts val="0"/>
        </a:spcBef>
        <a:buFontTx/>
        <a:buNone/>
        <a:defRPr sz="1200" b="1" kern="1200">
          <a:solidFill>
            <a:schemeClr val="bg1"/>
          </a:solidFill>
          <a:latin typeface="+mn-lt"/>
          <a:ea typeface="+mn-ea"/>
          <a:cs typeface="+mn-cs"/>
        </a:defRPr>
      </a:lvl1pPr>
      <a:lvl2pPr marL="0" indent="0" algn="l" defTabSz="914400" rtl="0" eaLnBrk="1" latinLnBrk="0" hangingPunct="1">
        <a:spcBef>
          <a:spcPts val="4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4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71600" y="206374"/>
            <a:ext cx="6552728" cy="997223"/>
          </a:xfrm>
          <a:prstGeom prst="rect">
            <a:avLst/>
          </a:prstGeom>
        </p:spPr>
        <p:txBody>
          <a:bodyPr vert="horz" lIns="0" tIns="45720" rIns="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71600" y="1419621"/>
            <a:ext cx="6480720" cy="2948529"/>
          </a:xfrm>
          <a:prstGeom prst="rect">
            <a:avLst/>
          </a:prstGeom>
        </p:spPr>
        <p:txBody>
          <a:bodyPr vert="horz" lIns="0" tIns="0" rIns="0" bIns="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3"/>
          </p:nvPr>
        </p:nvSpPr>
        <p:spPr>
          <a:xfrm>
            <a:off x="971600" y="4803998"/>
            <a:ext cx="7200800" cy="274637"/>
          </a:xfrm>
          <a:prstGeom prst="rect">
            <a:avLst/>
          </a:prstGeom>
        </p:spPr>
        <p:txBody>
          <a:bodyPr vert="horz" lIns="0" tIns="0" rIns="0" bIns="0" rtlCol="0" anchor="ctr"/>
          <a:lstStyle>
            <a:lvl1pPr algn="l">
              <a:defRPr sz="700">
                <a:solidFill>
                  <a:schemeClr val="bg2"/>
                </a:solidFill>
              </a:defRPr>
            </a:lvl1pPr>
          </a:lstStyle>
          <a:p>
            <a:endParaRPr lang="en-GB" dirty="0"/>
          </a:p>
        </p:txBody>
      </p:sp>
      <p:sp>
        <p:nvSpPr>
          <p:cNvPr id="6" name="Slide Number Placeholder 5"/>
          <p:cNvSpPr>
            <a:spLocks noGrp="1"/>
          </p:cNvSpPr>
          <p:nvPr>
            <p:ph type="sldNum" sz="quarter" idx="4"/>
          </p:nvPr>
        </p:nvSpPr>
        <p:spPr>
          <a:xfrm>
            <a:off x="107504" y="4803998"/>
            <a:ext cx="432048" cy="274637"/>
          </a:xfrm>
          <a:prstGeom prst="rect">
            <a:avLst/>
          </a:prstGeom>
        </p:spPr>
        <p:txBody>
          <a:bodyPr vert="horz" lIns="91440" tIns="45720" rIns="91440" bIns="45720" rtlCol="0" anchor="ctr"/>
          <a:lstStyle>
            <a:lvl1pPr algn="r">
              <a:defRPr sz="1000" b="1">
                <a:solidFill>
                  <a:schemeClr val="tx1"/>
                </a:solidFill>
              </a:defRPr>
            </a:lvl1pPr>
          </a:lstStyle>
          <a:p>
            <a:fld id="{20C15474-9A8A-469E-9DC0-A1D69AB524A6}" type="slidenum">
              <a:rPr lang="en-GB" smtClean="0"/>
              <a:pPr/>
              <a:t>‹#›</a:t>
            </a:fld>
            <a:endParaRPr lang="en-GB" dirty="0"/>
          </a:p>
        </p:txBody>
      </p:sp>
      <p:pic>
        <p:nvPicPr>
          <p:cNvPr id="4" name="Picture 3"/>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848000" y="2736000"/>
            <a:ext cx="1079999" cy="1582758"/>
          </a:xfrm>
          <a:prstGeom prst="rect">
            <a:avLst/>
          </a:prstGeom>
        </p:spPr>
      </p:pic>
    </p:spTree>
    <p:extLst>
      <p:ext uri="{BB962C8B-B14F-4D97-AF65-F5344CB8AC3E}">
        <p14:creationId xmlns:p14="http://schemas.microsoft.com/office/powerpoint/2010/main" val="3912992175"/>
      </p:ext>
    </p:extLst>
  </p:cSld>
  <p:clrMap bg1="lt1" tx1="dk1" bg2="lt2" tx2="dk2" accent1="accent1" accent2="accent2" accent3="accent3" accent4="accent4" accent5="accent5" accent6="accent6" hlink="hlink" folHlink="folHlink"/>
  <p:sldLayoutIdLst>
    <p:sldLayoutId id="2147483662" r:id="rId1"/>
  </p:sldLayoutIdLst>
  <p:transition spd="med">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hf hdr="0" dt="0"/>
  <p:txStyles>
    <p:titleStyle>
      <a:lvl1pPr algn="l" defTabSz="914400" rtl="0" eaLnBrk="1" latinLnBrk="0" hangingPunct="1">
        <a:lnSpc>
          <a:spcPct val="80000"/>
        </a:lnSpc>
        <a:spcBef>
          <a:spcPct val="0"/>
        </a:spcBef>
        <a:buNone/>
        <a:defRPr sz="3600" b="1" kern="1200">
          <a:solidFill>
            <a:schemeClr val="bg2"/>
          </a:solidFill>
          <a:latin typeface="+mj-lt"/>
          <a:ea typeface="+mj-ea"/>
          <a:cs typeface="+mj-cs"/>
        </a:defRPr>
      </a:lvl1pPr>
    </p:titleStyle>
    <p:bodyStyle>
      <a:lvl1pPr marL="0" indent="0" algn="l" defTabSz="914400" rtl="0" eaLnBrk="1" latinLnBrk="0" hangingPunct="1">
        <a:spcBef>
          <a:spcPts val="600"/>
        </a:spcBef>
        <a:buFontTx/>
        <a:buNone/>
        <a:defRPr sz="24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15616" y="3508177"/>
            <a:ext cx="7202761" cy="360040"/>
          </a:xfrm>
        </p:spPr>
        <p:txBody>
          <a:bodyPr>
            <a:normAutofit fontScale="90000"/>
          </a:bodyPr>
          <a:lstStyle/>
          <a:p>
            <a:r>
              <a:rPr lang="en-US" dirty="0"/>
              <a:t>Functional assessment of tandem coronary artery stenosis by intracoronary optical coherence tomography-derived virtual fractional flow reserve: a case series</a:t>
            </a:r>
            <a:endParaRPr lang="en-GB" dirty="0"/>
          </a:p>
        </p:txBody>
      </p:sp>
      <p:sp>
        <p:nvSpPr>
          <p:cNvPr id="3" name="Text Placeholder 2"/>
          <p:cNvSpPr>
            <a:spLocks noGrp="1"/>
          </p:cNvSpPr>
          <p:nvPr>
            <p:ph type="body" sz="quarter" idx="10"/>
          </p:nvPr>
        </p:nvSpPr>
        <p:spPr>
          <a:xfrm>
            <a:off x="1115615" y="4515965"/>
            <a:ext cx="6270605" cy="360363"/>
          </a:xfrm>
        </p:spPr>
        <p:txBody>
          <a:bodyPr>
            <a:normAutofit/>
          </a:bodyPr>
          <a:lstStyle/>
          <a:p>
            <a:r>
              <a:rPr lang="en-GB" sz="800" dirty="0"/>
              <a:t>EHJ-CR-D-18-00446</a:t>
            </a:r>
          </a:p>
        </p:txBody>
      </p:sp>
      <p:sp>
        <p:nvSpPr>
          <p:cNvPr id="4" name="Text Placeholder 3"/>
          <p:cNvSpPr>
            <a:spLocks noGrp="1"/>
          </p:cNvSpPr>
          <p:nvPr>
            <p:ph type="body" sz="quarter" idx="11"/>
          </p:nvPr>
        </p:nvSpPr>
        <p:spPr/>
        <p:txBody>
          <a:bodyPr/>
          <a:lstStyle/>
          <a:p>
            <a:r>
              <a:rPr lang="en-GB" dirty="0"/>
              <a:t>February 2019</a:t>
            </a:r>
          </a:p>
        </p:txBody>
      </p:sp>
    </p:spTree>
    <p:extLst>
      <p:ext uri="{BB962C8B-B14F-4D97-AF65-F5344CB8AC3E}">
        <p14:creationId xmlns:p14="http://schemas.microsoft.com/office/powerpoint/2010/main" val="10898925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normAutofit/>
          </a:bodyPr>
          <a:lstStyle/>
          <a:p>
            <a:r>
              <a:rPr lang="en-GB" sz="3200" b="0" dirty="0"/>
              <a:t>Case Summary</a:t>
            </a:r>
          </a:p>
        </p:txBody>
      </p:sp>
      <p:sp>
        <p:nvSpPr>
          <p:cNvPr id="4" name="Slide Number Placeholder 3"/>
          <p:cNvSpPr>
            <a:spLocks noGrp="1"/>
          </p:cNvSpPr>
          <p:nvPr>
            <p:ph type="sldNum" sz="quarter" idx="12"/>
          </p:nvPr>
        </p:nvSpPr>
        <p:spPr/>
        <p:txBody>
          <a:bodyPr/>
          <a:lstStyle/>
          <a:p>
            <a:fld id="{20C15474-9A8A-469E-9DC0-A1D69AB524A6}" type="slidenum">
              <a:rPr lang="en-GB" smtClean="0"/>
              <a:t>10</a:t>
            </a:fld>
            <a:endParaRPr lang="en-GB" dirty="0"/>
          </a:p>
        </p:txBody>
      </p:sp>
      <p:graphicFrame>
        <p:nvGraphicFramePr>
          <p:cNvPr id="9" name="コンテンツ プレースホルダー 3">
            <a:extLst>
              <a:ext uri="{FF2B5EF4-FFF2-40B4-BE49-F238E27FC236}">
                <a16:creationId xmlns:a16="http://schemas.microsoft.com/office/drawing/2014/main" id="{0038C3A0-0D01-4004-ABDF-6F8B49C25769}"/>
              </a:ext>
            </a:extLst>
          </p:cNvPr>
          <p:cNvGraphicFramePr>
            <a:graphicFrameLocks/>
          </p:cNvGraphicFramePr>
          <p:nvPr>
            <p:extLst>
              <p:ext uri="{D42A27DB-BD31-4B8C-83A1-F6EECF244321}">
                <p14:modId xmlns:p14="http://schemas.microsoft.com/office/powerpoint/2010/main" val="1489940469"/>
              </p:ext>
            </p:extLst>
          </p:nvPr>
        </p:nvGraphicFramePr>
        <p:xfrm>
          <a:off x="971600" y="1145191"/>
          <a:ext cx="6887204" cy="3048117"/>
        </p:xfrm>
        <a:graphic>
          <a:graphicData uri="http://schemas.openxmlformats.org/drawingml/2006/table">
            <a:tbl>
              <a:tblPr firstRow="1" bandRow="1"/>
              <a:tblGrid>
                <a:gridCol w="805925">
                  <a:extLst>
                    <a:ext uri="{9D8B030D-6E8A-4147-A177-3AD203B41FA5}">
                      <a16:colId xmlns:a16="http://schemas.microsoft.com/office/drawing/2014/main" val="2549040875"/>
                    </a:ext>
                  </a:extLst>
                </a:gridCol>
                <a:gridCol w="2061751">
                  <a:extLst>
                    <a:ext uri="{9D8B030D-6E8A-4147-A177-3AD203B41FA5}">
                      <a16:colId xmlns:a16="http://schemas.microsoft.com/office/drawing/2014/main" val="4081480177"/>
                    </a:ext>
                  </a:extLst>
                </a:gridCol>
                <a:gridCol w="1792001">
                  <a:extLst>
                    <a:ext uri="{9D8B030D-6E8A-4147-A177-3AD203B41FA5}">
                      <a16:colId xmlns:a16="http://schemas.microsoft.com/office/drawing/2014/main" val="1310594455"/>
                    </a:ext>
                  </a:extLst>
                </a:gridCol>
                <a:gridCol w="2227527">
                  <a:extLst>
                    <a:ext uri="{9D8B030D-6E8A-4147-A177-3AD203B41FA5}">
                      <a16:colId xmlns:a16="http://schemas.microsoft.com/office/drawing/2014/main" val="3018168949"/>
                    </a:ext>
                  </a:extLst>
                </a:gridCol>
              </a:tblGrid>
              <a:tr h="891430">
                <a:tc>
                  <a:txBody>
                    <a:bodyPr/>
                    <a:lstStyle>
                      <a:lvl1pPr marL="0" algn="l" defTabSz="914400" rtl="0" eaLnBrk="1" latinLnBrk="0" hangingPunct="1">
                        <a:defRPr sz="1800" b="1" kern="1200">
                          <a:solidFill>
                            <a:schemeClr val="lt1"/>
                          </a:solidFill>
                          <a:latin typeface="Calisto MT" panose="02040603050505030304"/>
                        </a:defRPr>
                      </a:lvl1pPr>
                      <a:lvl2pPr marL="457200" algn="l" defTabSz="914400" rtl="0" eaLnBrk="1" latinLnBrk="0" hangingPunct="1">
                        <a:defRPr sz="1800" b="1" kern="1200">
                          <a:solidFill>
                            <a:schemeClr val="lt1"/>
                          </a:solidFill>
                          <a:latin typeface="Calisto MT" panose="02040603050505030304"/>
                        </a:defRPr>
                      </a:lvl2pPr>
                      <a:lvl3pPr marL="914400" algn="l" defTabSz="914400" rtl="0" eaLnBrk="1" latinLnBrk="0" hangingPunct="1">
                        <a:defRPr sz="1800" b="1" kern="1200">
                          <a:solidFill>
                            <a:schemeClr val="lt1"/>
                          </a:solidFill>
                          <a:latin typeface="Calisto MT" panose="02040603050505030304"/>
                        </a:defRPr>
                      </a:lvl3pPr>
                      <a:lvl4pPr marL="1371600" algn="l" defTabSz="914400" rtl="0" eaLnBrk="1" latinLnBrk="0" hangingPunct="1">
                        <a:defRPr sz="1800" b="1" kern="1200">
                          <a:solidFill>
                            <a:schemeClr val="lt1"/>
                          </a:solidFill>
                          <a:latin typeface="Calisto MT" panose="02040603050505030304"/>
                        </a:defRPr>
                      </a:lvl4pPr>
                      <a:lvl5pPr marL="1828800" algn="l" defTabSz="914400" rtl="0" eaLnBrk="1" latinLnBrk="0" hangingPunct="1">
                        <a:defRPr sz="1800" b="1" kern="1200">
                          <a:solidFill>
                            <a:schemeClr val="lt1"/>
                          </a:solidFill>
                          <a:latin typeface="Calisto MT" panose="02040603050505030304"/>
                        </a:defRPr>
                      </a:lvl5pPr>
                      <a:lvl6pPr marL="2286000" algn="l" defTabSz="914400" rtl="0" eaLnBrk="1" latinLnBrk="0" hangingPunct="1">
                        <a:defRPr sz="1800" b="1" kern="1200">
                          <a:solidFill>
                            <a:schemeClr val="lt1"/>
                          </a:solidFill>
                          <a:latin typeface="Calisto MT" panose="02040603050505030304"/>
                        </a:defRPr>
                      </a:lvl6pPr>
                      <a:lvl7pPr marL="2743200" algn="l" defTabSz="914400" rtl="0" eaLnBrk="1" latinLnBrk="0" hangingPunct="1">
                        <a:defRPr sz="1800" b="1" kern="1200">
                          <a:solidFill>
                            <a:schemeClr val="lt1"/>
                          </a:solidFill>
                          <a:latin typeface="Calisto MT" panose="02040603050505030304"/>
                        </a:defRPr>
                      </a:lvl7pPr>
                      <a:lvl8pPr marL="3200400" algn="l" defTabSz="914400" rtl="0" eaLnBrk="1" latinLnBrk="0" hangingPunct="1">
                        <a:defRPr sz="1800" b="1" kern="1200">
                          <a:solidFill>
                            <a:schemeClr val="lt1"/>
                          </a:solidFill>
                          <a:latin typeface="Calisto MT" panose="02040603050505030304"/>
                        </a:defRPr>
                      </a:lvl8pPr>
                      <a:lvl9pPr marL="3657600" algn="l" defTabSz="914400" rtl="0" eaLnBrk="1" latinLnBrk="0" hangingPunct="1">
                        <a:defRPr sz="1800" b="1" kern="1200">
                          <a:solidFill>
                            <a:schemeClr val="lt1"/>
                          </a:solidFill>
                          <a:latin typeface="Calisto MT" panose="02040603050505030304"/>
                        </a:defRPr>
                      </a:lvl9pPr>
                    </a:lstStyle>
                    <a:p>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C451B"/>
                    </a:solidFill>
                  </a:tcPr>
                </a:tc>
                <a:tc>
                  <a:txBody>
                    <a:bodyPr/>
                    <a:lstStyle>
                      <a:lvl1pPr marL="0" algn="l" defTabSz="914400" rtl="0" eaLnBrk="1" latinLnBrk="0" hangingPunct="1">
                        <a:defRPr sz="1800" b="1" kern="1200">
                          <a:solidFill>
                            <a:schemeClr val="lt1"/>
                          </a:solidFill>
                          <a:latin typeface="Calisto MT" panose="02040603050505030304"/>
                        </a:defRPr>
                      </a:lvl1pPr>
                      <a:lvl2pPr marL="457200" algn="l" defTabSz="914400" rtl="0" eaLnBrk="1" latinLnBrk="0" hangingPunct="1">
                        <a:defRPr sz="1800" b="1" kern="1200">
                          <a:solidFill>
                            <a:schemeClr val="lt1"/>
                          </a:solidFill>
                          <a:latin typeface="Calisto MT" panose="02040603050505030304"/>
                        </a:defRPr>
                      </a:lvl2pPr>
                      <a:lvl3pPr marL="914400" algn="l" defTabSz="914400" rtl="0" eaLnBrk="1" latinLnBrk="0" hangingPunct="1">
                        <a:defRPr sz="1800" b="1" kern="1200">
                          <a:solidFill>
                            <a:schemeClr val="lt1"/>
                          </a:solidFill>
                          <a:latin typeface="Calisto MT" panose="02040603050505030304"/>
                        </a:defRPr>
                      </a:lvl3pPr>
                      <a:lvl4pPr marL="1371600" algn="l" defTabSz="914400" rtl="0" eaLnBrk="1" latinLnBrk="0" hangingPunct="1">
                        <a:defRPr sz="1800" b="1" kern="1200">
                          <a:solidFill>
                            <a:schemeClr val="lt1"/>
                          </a:solidFill>
                          <a:latin typeface="Calisto MT" panose="02040603050505030304"/>
                        </a:defRPr>
                      </a:lvl4pPr>
                      <a:lvl5pPr marL="1828800" algn="l" defTabSz="914400" rtl="0" eaLnBrk="1" latinLnBrk="0" hangingPunct="1">
                        <a:defRPr sz="1800" b="1" kern="1200">
                          <a:solidFill>
                            <a:schemeClr val="lt1"/>
                          </a:solidFill>
                          <a:latin typeface="Calisto MT" panose="02040603050505030304"/>
                        </a:defRPr>
                      </a:lvl5pPr>
                      <a:lvl6pPr marL="2286000" algn="l" defTabSz="914400" rtl="0" eaLnBrk="1" latinLnBrk="0" hangingPunct="1">
                        <a:defRPr sz="1800" b="1" kern="1200">
                          <a:solidFill>
                            <a:schemeClr val="lt1"/>
                          </a:solidFill>
                          <a:latin typeface="Calisto MT" panose="02040603050505030304"/>
                        </a:defRPr>
                      </a:lvl6pPr>
                      <a:lvl7pPr marL="2743200" algn="l" defTabSz="914400" rtl="0" eaLnBrk="1" latinLnBrk="0" hangingPunct="1">
                        <a:defRPr sz="1800" b="1" kern="1200">
                          <a:solidFill>
                            <a:schemeClr val="lt1"/>
                          </a:solidFill>
                          <a:latin typeface="Calisto MT" panose="02040603050505030304"/>
                        </a:defRPr>
                      </a:lvl7pPr>
                      <a:lvl8pPr marL="3200400" algn="l" defTabSz="914400" rtl="0" eaLnBrk="1" latinLnBrk="0" hangingPunct="1">
                        <a:defRPr sz="1800" b="1" kern="1200">
                          <a:solidFill>
                            <a:schemeClr val="lt1"/>
                          </a:solidFill>
                          <a:latin typeface="Calisto MT" panose="02040603050505030304"/>
                        </a:defRPr>
                      </a:lvl8pPr>
                      <a:lvl9pPr marL="3657600" algn="l" defTabSz="914400" rtl="0" eaLnBrk="1" latinLnBrk="0" hangingPunct="1">
                        <a:defRPr sz="1800" b="1" kern="1200">
                          <a:solidFill>
                            <a:schemeClr val="lt1"/>
                          </a:solidFill>
                          <a:latin typeface="Calisto MT" panose="02040603050505030304"/>
                        </a:defRPr>
                      </a:lvl9pPr>
                    </a:lstStyle>
                    <a:p>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C451B"/>
                    </a:solidFill>
                  </a:tcPr>
                </a:tc>
                <a:tc>
                  <a:txBody>
                    <a:bodyPr/>
                    <a:lstStyle>
                      <a:lvl1pPr marL="0" algn="l" defTabSz="914400" rtl="0" eaLnBrk="1" latinLnBrk="0" hangingPunct="1">
                        <a:defRPr sz="1800" b="1" kern="1200">
                          <a:solidFill>
                            <a:schemeClr val="lt1"/>
                          </a:solidFill>
                          <a:latin typeface="Calisto MT" panose="02040603050505030304"/>
                        </a:defRPr>
                      </a:lvl1pPr>
                      <a:lvl2pPr marL="457200" algn="l" defTabSz="914400" rtl="0" eaLnBrk="1" latinLnBrk="0" hangingPunct="1">
                        <a:defRPr sz="1800" b="1" kern="1200">
                          <a:solidFill>
                            <a:schemeClr val="lt1"/>
                          </a:solidFill>
                          <a:latin typeface="Calisto MT" panose="02040603050505030304"/>
                        </a:defRPr>
                      </a:lvl2pPr>
                      <a:lvl3pPr marL="914400" algn="l" defTabSz="914400" rtl="0" eaLnBrk="1" latinLnBrk="0" hangingPunct="1">
                        <a:defRPr sz="1800" b="1" kern="1200">
                          <a:solidFill>
                            <a:schemeClr val="lt1"/>
                          </a:solidFill>
                          <a:latin typeface="Calisto MT" panose="02040603050505030304"/>
                        </a:defRPr>
                      </a:lvl3pPr>
                      <a:lvl4pPr marL="1371600" algn="l" defTabSz="914400" rtl="0" eaLnBrk="1" latinLnBrk="0" hangingPunct="1">
                        <a:defRPr sz="1800" b="1" kern="1200">
                          <a:solidFill>
                            <a:schemeClr val="lt1"/>
                          </a:solidFill>
                          <a:latin typeface="Calisto MT" panose="02040603050505030304"/>
                        </a:defRPr>
                      </a:lvl4pPr>
                      <a:lvl5pPr marL="1828800" algn="l" defTabSz="914400" rtl="0" eaLnBrk="1" latinLnBrk="0" hangingPunct="1">
                        <a:defRPr sz="1800" b="1" kern="1200">
                          <a:solidFill>
                            <a:schemeClr val="lt1"/>
                          </a:solidFill>
                          <a:latin typeface="Calisto MT" panose="02040603050505030304"/>
                        </a:defRPr>
                      </a:lvl5pPr>
                      <a:lvl6pPr marL="2286000" algn="l" defTabSz="914400" rtl="0" eaLnBrk="1" latinLnBrk="0" hangingPunct="1">
                        <a:defRPr sz="1800" b="1" kern="1200">
                          <a:solidFill>
                            <a:schemeClr val="lt1"/>
                          </a:solidFill>
                          <a:latin typeface="Calisto MT" panose="02040603050505030304"/>
                        </a:defRPr>
                      </a:lvl6pPr>
                      <a:lvl7pPr marL="2743200" algn="l" defTabSz="914400" rtl="0" eaLnBrk="1" latinLnBrk="0" hangingPunct="1">
                        <a:defRPr sz="1800" b="1" kern="1200">
                          <a:solidFill>
                            <a:schemeClr val="lt1"/>
                          </a:solidFill>
                          <a:latin typeface="Calisto MT" panose="02040603050505030304"/>
                        </a:defRPr>
                      </a:lvl7pPr>
                      <a:lvl8pPr marL="3200400" algn="l" defTabSz="914400" rtl="0" eaLnBrk="1" latinLnBrk="0" hangingPunct="1">
                        <a:defRPr sz="1800" b="1" kern="1200">
                          <a:solidFill>
                            <a:schemeClr val="lt1"/>
                          </a:solidFill>
                          <a:latin typeface="Calisto MT" panose="02040603050505030304"/>
                        </a:defRPr>
                      </a:lvl8pPr>
                      <a:lvl9pPr marL="3657600" algn="l" defTabSz="914400" rtl="0" eaLnBrk="1" latinLnBrk="0" hangingPunct="1">
                        <a:defRPr sz="1800" b="1" kern="1200">
                          <a:solidFill>
                            <a:schemeClr val="lt1"/>
                          </a:solidFill>
                          <a:latin typeface="Calisto MT" panose="02040603050505030304"/>
                        </a:defRPr>
                      </a:lvl9pPr>
                    </a:lstStyle>
                    <a:p>
                      <a:pPr algn="ctr"/>
                      <a:r>
                        <a:rPr kumimoji="1" lang="en-US" altLang="ja-JP" sz="1800" dirty="0"/>
                        <a:t>Before stenting</a:t>
                      </a:r>
                      <a:endParaRPr kumimoji="1" lang="ja-JP" altLang="en-US" sz="1800" dirty="0"/>
                    </a:p>
                  </a:txBody>
                  <a:tcPr anchor="ct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C451B"/>
                    </a:solidFill>
                  </a:tcPr>
                </a:tc>
                <a:tc>
                  <a:txBody>
                    <a:bodyPr/>
                    <a:lstStyle>
                      <a:lvl1pPr marL="0" algn="l" defTabSz="914400" rtl="0" eaLnBrk="1" latinLnBrk="0" hangingPunct="1">
                        <a:defRPr sz="1800" b="1" kern="1200">
                          <a:solidFill>
                            <a:schemeClr val="lt1"/>
                          </a:solidFill>
                          <a:latin typeface="Calisto MT" panose="02040603050505030304"/>
                        </a:defRPr>
                      </a:lvl1pPr>
                      <a:lvl2pPr marL="457200" algn="l" defTabSz="914400" rtl="0" eaLnBrk="1" latinLnBrk="0" hangingPunct="1">
                        <a:defRPr sz="1800" b="1" kern="1200">
                          <a:solidFill>
                            <a:schemeClr val="lt1"/>
                          </a:solidFill>
                          <a:latin typeface="Calisto MT" panose="02040603050505030304"/>
                        </a:defRPr>
                      </a:lvl2pPr>
                      <a:lvl3pPr marL="914400" algn="l" defTabSz="914400" rtl="0" eaLnBrk="1" latinLnBrk="0" hangingPunct="1">
                        <a:defRPr sz="1800" b="1" kern="1200">
                          <a:solidFill>
                            <a:schemeClr val="lt1"/>
                          </a:solidFill>
                          <a:latin typeface="Calisto MT" panose="02040603050505030304"/>
                        </a:defRPr>
                      </a:lvl3pPr>
                      <a:lvl4pPr marL="1371600" algn="l" defTabSz="914400" rtl="0" eaLnBrk="1" latinLnBrk="0" hangingPunct="1">
                        <a:defRPr sz="1800" b="1" kern="1200">
                          <a:solidFill>
                            <a:schemeClr val="lt1"/>
                          </a:solidFill>
                          <a:latin typeface="Calisto MT" panose="02040603050505030304"/>
                        </a:defRPr>
                      </a:lvl4pPr>
                      <a:lvl5pPr marL="1828800" algn="l" defTabSz="914400" rtl="0" eaLnBrk="1" latinLnBrk="0" hangingPunct="1">
                        <a:defRPr sz="1800" b="1" kern="1200">
                          <a:solidFill>
                            <a:schemeClr val="lt1"/>
                          </a:solidFill>
                          <a:latin typeface="Calisto MT" panose="02040603050505030304"/>
                        </a:defRPr>
                      </a:lvl5pPr>
                      <a:lvl6pPr marL="2286000" algn="l" defTabSz="914400" rtl="0" eaLnBrk="1" latinLnBrk="0" hangingPunct="1">
                        <a:defRPr sz="1800" b="1" kern="1200">
                          <a:solidFill>
                            <a:schemeClr val="lt1"/>
                          </a:solidFill>
                          <a:latin typeface="Calisto MT" panose="02040603050505030304"/>
                        </a:defRPr>
                      </a:lvl6pPr>
                      <a:lvl7pPr marL="2743200" algn="l" defTabSz="914400" rtl="0" eaLnBrk="1" latinLnBrk="0" hangingPunct="1">
                        <a:defRPr sz="1800" b="1" kern="1200">
                          <a:solidFill>
                            <a:schemeClr val="lt1"/>
                          </a:solidFill>
                          <a:latin typeface="Calisto MT" panose="02040603050505030304"/>
                        </a:defRPr>
                      </a:lvl7pPr>
                      <a:lvl8pPr marL="3200400" algn="l" defTabSz="914400" rtl="0" eaLnBrk="1" latinLnBrk="0" hangingPunct="1">
                        <a:defRPr sz="1800" b="1" kern="1200">
                          <a:solidFill>
                            <a:schemeClr val="lt1"/>
                          </a:solidFill>
                          <a:latin typeface="Calisto MT" panose="02040603050505030304"/>
                        </a:defRPr>
                      </a:lvl8pPr>
                      <a:lvl9pPr marL="3657600" algn="l" defTabSz="914400" rtl="0" eaLnBrk="1" latinLnBrk="0" hangingPunct="1">
                        <a:defRPr sz="1800" b="1" kern="1200">
                          <a:solidFill>
                            <a:schemeClr val="lt1"/>
                          </a:solidFill>
                          <a:latin typeface="Calisto MT" panose="02040603050505030304"/>
                        </a:defRPr>
                      </a:lvl9pPr>
                    </a:lstStyle>
                    <a:p>
                      <a:pPr algn="ctr"/>
                      <a:r>
                        <a:rPr kumimoji="1" lang="en-US" altLang="ja-JP" sz="1800" dirty="0"/>
                        <a:t>After stenting at the proximal lesion</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38100" cmpd="sng">
                      <a:solidFill>
                        <a:sysClr val="window" lastClr="FFFFFF"/>
                      </a:solidFill>
                    </a:lnB>
                    <a:lnTlToBr w="12700" cmpd="sng">
                      <a:noFill/>
                      <a:prstDash val="solid"/>
                    </a:lnTlToBr>
                    <a:lnBlToTr w="12700" cmpd="sng">
                      <a:noFill/>
                      <a:prstDash val="solid"/>
                    </a:lnBlToTr>
                    <a:solidFill>
                      <a:srgbClr val="BC451B"/>
                    </a:solidFill>
                  </a:tcPr>
                </a:tc>
                <a:extLst>
                  <a:ext uri="{0D108BD9-81ED-4DB2-BD59-A6C34878D82A}">
                    <a16:rowId xmlns:a16="http://schemas.microsoft.com/office/drawing/2014/main" val="3666755603"/>
                  </a:ext>
                </a:extLst>
              </a:tr>
              <a:tr h="488849">
                <a:tc rowSpan="2">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Case1</a:t>
                      </a:r>
                      <a:endParaRPr kumimoji="1" lang="ja-JP" altLang="en-US" sz="1800" dirty="0"/>
                    </a:p>
                  </a:txBody>
                  <a:tcPr anchor="ct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lumMod val="40000"/>
                        <a:lumOff val="6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Wire based FFR</a:t>
                      </a:r>
                      <a:endParaRPr kumimoji="1" lang="ja-JP" altLang="en-US" sz="1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lumMod val="20000"/>
                        <a:lumOff val="8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0.66</a:t>
                      </a:r>
                      <a:endParaRPr kumimoji="1" lang="ja-JP" altLang="en-US" sz="1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lumMod val="20000"/>
                        <a:lumOff val="8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l"/>
                      <a:r>
                        <a:rPr kumimoji="1" lang="en-US" altLang="ja-JP" sz="1800" dirty="0"/>
                        <a:t>0.79</a:t>
                      </a:r>
                      <a:endParaRPr kumimoji="1" lang="ja-JP" altLang="en-US" sz="1800" dirty="0"/>
                    </a:p>
                  </a:txBody>
                  <a:tcPr>
                    <a:lnL w="12700" cmpd="sng">
                      <a:solidFill>
                        <a:sysClr val="window" lastClr="FFFFFF"/>
                      </a:solidFill>
                    </a:lnL>
                    <a:lnR w="12700" cmpd="sng">
                      <a:solidFill>
                        <a:sysClr val="window" lastClr="FFFFFF"/>
                      </a:solidFill>
                    </a:lnR>
                    <a:lnT w="381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lumMod val="20000"/>
                        <a:lumOff val="80000"/>
                      </a:srgbClr>
                    </a:solidFill>
                  </a:tcPr>
                </a:tc>
                <a:extLst>
                  <a:ext uri="{0D108BD9-81ED-4DB2-BD59-A6C34878D82A}">
                    <a16:rowId xmlns:a16="http://schemas.microsoft.com/office/drawing/2014/main" val="2697741024"/>
                  </a:ext>
                </a:extLst>
              </a:tr>
              <a:tr h="488849">
                <a:tc vMerge="1">
                  <a:txBody>
                    <a:bodyPr/>
                    <a:lstStyle/>
                    <a:p>
                      <a:endParaRPr kumimoji="1" lang="ja-JP" altLang="en-US" dirty="0"/>
                    </a:p>
                  </a:txBody>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OCT-derived FFR</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tint val="2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0.64</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tint val="2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l"/>
                      <a:r>
                        <a:rPr kumimoji="1" lang="en-US" altLang="ja-JP" sz="1800" dirty="0"/>
                        <a:t>0.79</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BC451B">
                        <a:tint val="20000"/>
                      </a:srgbClr>
                    </a:solidFill>
                  </a:tcPr>
                </a:tc>
                <a:extLst>
                  <a:ext uri="{0D108BD9-81ED-4DB2-BD59-A6C34878D82A}">
                    <a16:rowId xmlns:a16="http://schemas.microsoft.com/office/drawing/2014/main" val="1419703531"/>
                  </a:ext>
                </a:extLst>
              </a:tr>
              <a:tr h="201291">
                <a:tc gridSpan="4">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l"/>
                      <a:endParaRPr kumimoji="1" lang="ja-JP" altLang="en-US" sz="500" dirty="0"/>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chemeClr val="bg1"/>
                    </a:solidFill>
                  </a:tcPr>
                </a:tc>
                <a:tc hMerge="1">
                  <a:txBody>
                    <a:bodyPr/>
                    <a:lstStyle/>
                    <a:p>
                      <a:endParaRPr kumimoji="1" lang="ja-JP" altLang="en-US" sz="2400" dirty="0"/>
                    </a:p>
                  </a:txBody>
                  <a:tcPr>
                    <a:solidFill>
                      <a:schemeClr val="bg2">
                        <a:lumMod val="75000"/>
                        <a:lumOff val="25000"/>
                      </a:schemeClr>
                    </a:solidFill>
                  </a:tcPr>
                </a:tc>
                <a:tc hMerge="1">
                  <a:txBody>
                    <a:bodyPr/>
                    <a:lstStyle/>
                    <a:p>
                      <a:pPr algn="ctr"/>
                      <a:endParaRPr kumimoji="1" lang="ja-JP" altLang="en-US" sz="2400" dirty="0"/>
                    </a:p>
                  </a:txBody>
                  <a:tcPr>
                    <a:solidFill>
                      <a:schemeClr val="bg2">
                        <a:lumMod val="75000"/>
                        <a:lumOff val="25000"/>
                      </a:schemeClr>
                    </a:solidFill>
                  </a:tcPr>
                </a:tc>
                <a:tc hMerge="1">
                  <a:txBody>
                    <a:bodyPr/>
                    <a:lstStyle/>
                    <a:p>
                      <a:pPr algn="ctr"/>
                      <a:endParaRPr kumimoji="1" lang="ja-JP" altLang="en-US" sz="2400" dirty="0"/>
                    </a:p>
                  </a:txBody>
                  <a:tcPr>
                    <a:solidFill>
                      <a:schemeClr val="bg2">
                        <a:lumMod val="75000"/>
                        <a:lumOff val="25000"/>
                      </a:schemeClr>
                    </a:solidFill>
                  </a:tcPr>
                </a:tc>
                <a:extLst>
                  <a:ext uri="{0D108BD9-81ED-4DB2-BD59-A6C34878D82A}">
                    <a16:rowId xmlns:a16="http://schemas.microsoft.com/office/drawing/2014/main" val="1259730861"/>
                  </a:ext>
                </a:extLst>
              </a:tr>
              <a:tr h="488849">
                <a:tc rowSpan="2">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Case2</a:t>
                      </a:r>
                      <a:endParaRPr kumimoji="1" lang="ja-JP" altLang="en-US" sz="1800" dirty="0"/>
                    </a:p>
                  </a:txBody>
                  <a:tcPr anchor="ct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60000"/>
                        <a:lumOff val="4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Wire based FFR</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40000"/>
                        <a:lumOff val="6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0.76</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40000"/>
                        <a:lumOff val="6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l"/>
                      <a:r>
                        <a:rPr kumimoji="1" lang="en-US" altLang="ja-JP" sz="1800" dirty="0"/>
                        <a:t>0.90</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40000"/>
                        <a:lumOff val="60000"/>
                      </a:srgbClr>
                    </a:solidFill>
                  </a:tcPr>
                </a:tc>
                <a:extLst>
                  <a:ext uri="{0D108BD9-81ED-4DB2-BD59-A6C34878D82A}">
                    <a16:rowId xmlns:a16="http://schemas.microsoft.com/office/drawing/2014/main" val="1666763243"/>
                  </a:ext>
                </a:extLst>
              </a:tr>
              <a:tr h="488849">
                <a:tc vMerge="1">
                  <a:txBody>
                    <a:bodyPr/>
                    <a:lstStyle/>
                    <a:p>
                      <a:endParaRPr kumimoji="1" lang="ja-JP" altLang="en-US" dirty="0"/>
                    </a:p>
                  </a:txBody>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OCT-derived FFR</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20000"/>
                        <a:lumOff val="8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ctr"/>
                      <a:r>
                        <a:rPr kumimoji="1" lang="en-US" altLang="ja-JP" sz="1800" dirty="0"/>
                        <a:t>0.76</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20000"/>
                        <a:lumOff val="80000"/>
                      </a:srgbClr>
                    </a:solidFill>
                  </a:tcPr>
                </a:tc>
                <a:tc>
                  <a:txBody>
                    <a:bodyPr/>
                    <a:lstStyle>
                      <a:lvl1pPr marL="0" algn="l" defTabSz="914400" rtl="0" eaLnBrk="1" latinLnBrk="0" hangingPunct="1">
                        <a:defRPr sz="1800" kern="1200">
                          <a:solidFill>
                            <a:schemeClr val="dk1"/>
                          </a:solidFill>
                          <a:latin typeface="Calisto MT" panose="02040603050505030304"/>
                        </a:defRPr>
                      </a:lvl1pPr>
                      <a:lvl2pPr marL="457200" algn="l" defTabSz="914400" rtl="0" eaLnBrk="1" latinLnBrk="0" hangingPunct="1">
                        <a:defRPr sz="1800" kern="1200">
                          <a:solidFill>
                            <a:schemeClr val="dk1"/>
                          </a:solidFill>
                          <a:latin typeface="Calisto MT" panose="02040603050505030304"/>
                        </a:defRPr>
                      </a:lvl2pPr>
                      <a:lvl3pPr marL="914400" algn="l" defTabSz="914400" rtl="0" eaLnBrk="1" latinLnBrk="0" hangingPunct="1">
                        <a:defRPr sz="1800" kern="1200">
                          <a:solidFill>
                            <a:schemeClr val="dk1"/>
                          </a:solidFill>
                          <a:latin typeface="Calisto MT" panose="02040603050505030304"/>
                        </a:defRPr>
                      </a:lvl3pPr>
                      <a:lvl4pPr marL="1371600" algn="l" defTabSz="914400" rtl="0" eaLnBrk="1" latinLnBrk="0" hangingPunct="1">
                        <a:defRPr sz="1800" kern="1200">
                          <a:solidFill>
                            <a:schemeClr val="dk1"/>
                          </a:solidFill>
                          <a:latin typeface="Calisto MT" panose="02040603050505030304"/>
                        </a:defRPr>
                      </a:lvl4pPr>
                      <a:lvl5pPr marL="1828800" algn="l" defTabSz="914400" rtl="0" eaLnBrk="1" latinLnBrk="0" hangingPunct="1">
                        <a:defRPr sz="1800" kern="1200">
                          <a:solidFill>
                            <a:schemeClr val="dk1"/>
                          </a:solidFill>
                          <a:latin typeface="Calisto MT" panose="02040603050505030304"/>
                        </a:defRPr>
                      </a:lvl5pPr>
                      <a:lvl6pPr marL="2286000" algn="l" defTabSz="914400" rtl="0" eaLnBrk="1" latinLnBrk="0" hangingPunct="1">
                        <a:defRPr sz="1800" kern="1200">
                          <a:solidFill>
                            <a:schemeClr val="dk1"/>
                          </a:solidFill>
                          <a:latin typeface="Calisto MT" panose="02040603050505030304"/>
                        </a:defRPr>
                      </a:lvl6pPr>
                      <a:lvl7pPr marL="2743200" algn="l" defTabSz="914400" rtl="0" eaLnBrk="1" latinLnBrk="0" hangingPunct="1">
                        <a:defRPr sz="1800" kern="1200">
                          <a:solidFill>
                            <a:schemeClr val="dk1"/>
                          </a:solidFill>
                          <a:latin typeface="Calisto MT" panose="02040603050505030304"/>
                        </a:defRPr>
                      </a:lvl7pPr>
                      <a:lvl8pPr marL="3200400" algn="l" defTabSz="914400" rtl="0" eaLnBrk="1" latinLnBrk="0" hangingPunct="1">
                        <a:defRPr sz="1800" kern="1200">
                          <a:solidFill>
                            <a:schemeClr val="dk1"/>
                          </a:solidFill>
                          <a:latin typeface="Calisto MT" panose="02040603050505030304"/>
                        </a:defRPr>
                      </a:lvl8pPr>
                      <a:lvl9pPr marL="3657600" algn="l" defTabSz="914400" rtl="0" eaLnBrk="1" latinLnBrk="0" hangingPunct="1">
                        <a:defRPr sz="1800" kern="1200">
                          <a:solidFill>
                            <a:schemeClr val="dk1"/>
                          </a:solidFill>
                          <a:latin typeface="Calisto MT" panose="02040603050505030304"/>
                        </a:defRPr>
                      </a:lvl9pPr>
                    </a:lstStyle>
                    <a:p>
                      <a:pPr algn="l"/>
                      <a:r>
                        <a:rPr kumimoji="1" lang="en-US" altLang="ja-JP" sz="1800" dirty="0"/>
                        <a:t>0.88</a:t>
                      </a:r>
                      <a:endParaRPr kumimoji="1" lang="ja-JP" altLang="en-US" sz="1800" dirty="0"/>
                    </a:p>
                  </a:txBody>
                  <a:tcPr>
                    <a:lnL w="12700" cmpd="sng">
                      <a:solidFill>
                        <a:sysClr val="window" lastClr="FFFFFF"/>
                      </a:solidFill>
                    </a:lnL>
                    <a:lnR w="12700" cmpd="sng">
                      <a:solidFill>
                        <a:sysClr val="window" lastClr="FFFFFF"/>
                      </a:solidFill>
                    </a:lnR>
                    <a:lnT w="12700" cmpd="sng">
                      <a:solidFill>
                        <a:sysClr val="window" lastClr="FFFFFF"/>
                      </a:solidFill>
                    </a:lnT>
                    <a:lnB w="12700" cmpd="sng">
                      <a:solidFill>
                        <a:sysClr val="window" lastClr="FFFFFF"/>
                      </a:solidFill>
                    </a:lnB>
                    <a:lnTlToBr w="12700" cmpd="sng">
                      <a:noFill/>
                      <a:prstDash val="solid"/>
                    </a:lnTlToBr>
                    <a:lnBlToTr w="12700" cmpd="sng">
                      <a:noFill/>
                      <a:prstDash val="solid"/>
                    </a:lnBlToTr>
                    <a:solidFill>
                      <a:srgbClr val="AD9D7B">
                        <a:lumMod val="20000"/>
                        <a:lumOff val="80000"/>
                      </a:srgbClr>
                    </a:solidFill>
                  </a:tcPr>
                </a:tc>
                <a:extLst>
                  <a:ext uri="{0D108BD9-81ED-4DB2-BD59-A6C34878D82A}">
                    <a16:rowId xmlns:a16="http://schemas.microsoft.com/office/drawing/2014/main" val="496687592"/>
                  </a:ext>
                </a:extLst>
              </a:tr>
            </a:tbl>
          </a:graphicData>
        </a:graphic>
      </p:graphicFrame>
      <p:sp>
        <p:nvSpPr>
          <p:cNvPr id="10" name="テキスト ボックス 9">
            <a:extLst>
              <a:ext uri="{FF2B5EF4-FFF2-40B4-BE49-F238E27FC236}">
                <a16:creationId xmlns:a16="http://schemas.microsoft.com/office/drawing/2014/main" id="{AA2413DB-4ABF-4BA4-AD08-4AA17E3C4D5C}"/>
              </a:ext>
            </a:extLst>
          </p:cNvPr>
          <p:cNvSpPr txBox="1"/>
          <p:nvPr/>
        </p:nvSpPr>
        <p:spPr>
          <a:xfrm>
            <a:off x="6862779" y="2223098"/>
            <a:ext cx="2241354" cy="584775"/>
          </a:xfrm>
          <a:prstGeom prst="rect">
            <a:avLst/>
          </a:prstGeom>
          <a:solidFill>
            <a:srgbClr val="BC451B">
              <a:lumMod val="40000"/>
              <a:lumOff val="60000"/>
            </a:srgb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a:ln>
                  <a:noFill/>
                </a:ln>
                <a:solidFill>
                  <a:srgbClr val="212123"/>
                </a:solidFill>
                <a:effectLst/>
                <a:uLnTx/>
                <a:uFillTx/>
                <a:latin typeface="Calisto MT" panose="02040603050505030304"/>
              </a:rPr>
              <a:t>Additional stenting at the distal lesion</a:t>
            </a:r>
            <a:endParaRPr kumimoji="1" lang="ja-JP" altLang="en-US" sz="1600" b="0" i="0" u="none" strike="noStrike" kern="0" cap="none" spc="0" normalizeH="0" baseline="0" noProof="0" dirty="0">
              <a:ln>
                <a:noFill/>
              </a:ln>
              <a:solidFill>
                <a:srgbClr val="212123"/>
              </a:solidFill>
              <a:effectLst/>
              <a:uLnTx/>
              <a:uFillTx/>
              <a:latin typeface="Calisto MT" panose="02040603050505030304"/>
            </a:endParaRPr>
          </a:p>
        </p:txBody>
      </p:sp>
      <p:sp>
        <p:nvSpPr>
          <p:cNvPr id="11" name="テキスト ボックス 10">
            <a:extLst>
              <a:ext uri="{FF2B5EF4-FFF2-40B4-BE49-F238E27FC236}">
                <a16:creationId xmlns:a16="http://schemas.microsoft.com/office/drawing/2014/main" id="{17949F1B-64A0-449F-83E6-AAE05BDE39A0}"/>
              </a:ext>
            </a:extLst>
          </p:cNvPr>
          <p:cNvSpPr txBox="1"/>
          <p:nvPr/>
        </p:nvSpPr>
        <p:spPr>
          <a:xfrm>
            <a:off x="6862779" y="3467381"/>
            <a:ext cx="2165870" cy="338554"/>
          </a:xfrm>
          <a:prstGeom prst="rect">
            <a:avLst/>
          </a:prstGeom>
          <a:solidFill>
            <a:srgbClr val="AD9277">
              <a:lumMod val="60000"/>
              <a:lumOff val="40000"/>
            </a:srgbClr>
          </a:solidFill>
        </p:spPr>
        <p:txBody>
          <a:bodyPr wrap="square" rtlCol="0">
            <a:spAutoFit/>
          </a:bodyPr>
          <a:lstStyle/>
          <a:p>
            <a:pPr marL="0" marR="0" lvl="0" indent="0" algn="ctr" defTabSz="457200" eaLnBrk="1" fontAlgn="auto" latinLnBrk="0" hangingPunct="1">
              <a:lnSpc>
                <a:spcPct val="100000"/>
              </a:lnSpc>
              <a:spcBef>
                <a:spcPts val="0"/>
              </a:spcBef>
              <a:spcAft>
                <a:spcPts val="0"/>
              </a:spcAft>
              <a:buClrTx/>
              <a:buSzTx/>
              <a:buFontTx/>
              <a:buNone/>
              <a:tabLst/>
              <a:defRPr/>
            </a:pPr>
            <a:r>
              <a:rPr kumimoji="1" lang="en-US" altLang="ja-JP" sz="1600" b="0" i="0" u="none" strike="noStrike" kern="0" cap="none" spc="0" normalizeH="0" baseline="0" noProof="0" dirty="0" err="1">
                <a:ln>
                  <a:noFill/>
                </a:ln>
                <a:solidFill>
                  <a:srgbClr val="212123"/>
                </a:solidFill>
                <a:effectLst/>
                <a:uLnTx/>
                <a:uFillTx/>
                <a:latin typeface="Calisto MT" panose="02040603050505030304"/>
              </a:rPr>
              <a:t>Deffered</a:t>
            </a:r>
            <a:endParaRPr kumimoji="1" lang="ja-JP" altLang="en-US" sz="1600" b="0" i="0" u="none" strike="noStrike" kern="0" cap="none" spc="0" normalizeH="0" baseline="0" noProof="0" dirty="0">
              <a:ln>
                <a:noFill/>
              </a:ln>
              <a:solidFill>
                <a:srgbClr val="212123"/>
              </a:solidFill>
              <a:effectLst/>
              <a:uLnTx/>
              <a:uFillTx/>
              <a:latin typeface="Calisto MT" panose="02040603050505030304"/>
            </a:endParaRPr>
          </a:p>
        </p:txBody>
      </p:sp>
      <p:sp>
        <p:nvSpPr>
          <p:cNvPr id="12" name="矢印: 右 11">
            <a:extLst>
              <a:ext uri="{FF2B5EF4-FFF2-40B4-BE49-F238E27FC236}">
                <a16:creationId xmlns:a16="http://schemas.microsoft.com/office/drawing/2014/main" id="{38820180-D4C0-4827-9B50-2D63FEF3FFDD}"/>
              </a:ext>
            </a:extLst>
          </p:cNvPr>
          <p:cNvSpPr/>
          <p:nvPr/>
        </p:nvSpPr>
        <p:spPr>
          <a:xfrm>
            <a:off x="6401095" y="2346738"/>
            <a:ext cx="616945" cy="415887"/>
          </a:xfrm>
          <a:prstGeom prst="rightArrow">
            <a:avLst/>
          </a:prstGeom>
          <a:solidFill>
            <a:srgbClr val="BC451B"/>
          </a:solidFill>
          <a:ln w="15875" cap="rnd" cmpd="sng" algn="ctr">
            <a:solidFill>
              <a:srgbClr val="BC451B">
                <a:shade val="50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sto MT" panose="02040603050505030304"/>
              <a:ea typeface="ＭＳ Ｐゴシック" panose="020B0600070205080204" pitchFamily="50" charset="-128"/>
              <a:cs typeface="+mn-cs"/>
            </a:endParaRPr>
          </a:p>
        </p:txBody>
      </p:sp>
      <p:sp>
        <p:nvSpPr>
          <p:cNvPr id="13" name="矢印: 右 12">
            <a:extLst>
              <a:ext uri="{FF2B5EF4-FFF2-40B4-BE49-F238E27FC236}">
                <a16:creationId xmlns:a16="http://schemas.microsoft.com/office/drawing/2014/main" id="{FA0BAF38-3F6B-4EE0-9423-76E0E79C719E}"/>
              </a:ext>
            </a:extLst>
          </p:cNvPr>
          <p:cNvSpPr/>
          <p:nvPr/>
        </p:nvSpPr>
        <p:spPr>
          <a:xfrm>
            <a:off x="6401095" y="3454346"/>
            <a:ext cx="616945" cy="415887"/>
          </a:xfrm>
          <a:prstGeom prst="rightArrow">
            <a:avLst/>
          </a:prstGeom>
          <a:solidFill>
            <a:srgbClr val="AD9277">
              <a:lumMod val="75000"/>
            </a:srgbClr>
          </a:solidFill>
          <a:ln w="15875" cap="rnd" cmpd="sng" algn="ctr">
            <a:solidFill>
              <a:srgbClr val="AD9277">
                <a:lumMod val="75000"/>
              </a:srgbClr>
            </a:solidFill>
            <a:prstDash val="solid"/>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1" lang="ja-JP" altLang="en-US" sz="1800" b="0" i="0" u="none" strike="noStrike" kern="0" cap="none" spc="0" normalizeH="0" baseline="0" noProof="0">
              <a:ln>
                <a:noFill/>
              </a:ln>
              <a:solidFill>
                <a:prstClr val="white"/>
              </a:solidFill>
              <a:effectLst/>
              <a:uLnTx/>
              <a:uFillTx/>
              <a:latin typeface="Calisto MT" panose="02040603050505030304"/>
              <a:ea typeface="ＭＳ Ｐゴシック" panose="020B0600070205080204" pitchFamily="50" charset="-128"/>
              <a:cs typeface="+mn-cs"/>
            </a:endParaRPr>
          </a:p>
        </p:txBody>
      </p:sp>
      <p:sp>
        <p:nvSpPr>
          <p:cNvPr id="14" name="Text Placeholder 2">
            <a:extLst>
              <a:ext uri="{FF2B5EF4-FFF2-40B4-BE49-F238E27FC236}">
                <a16:creationId xmlns:a16="http://schemas.microsoft.com/office/drawing/2014/main" id="{E69F6EBB-6F87-409C-B846-BA8F9C365070}"/>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1514158967"/>
      </p:ext>
    </p:extLst>
  </p:cSld>
  <p:clrMapOvr>
    <a:masterClrMapping/>
  </p:clrMapOvr>
  <p:transition spd="med">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A041AC-A377-4706-A00C-B89A6014C9EE}"/>
              </a:ext>
            </a:extLst>
          </p:cNvPr>
          <p:cNvSpPr>
            <a:spLocks noGrp="1"/>
          </p:cNvSpPr>
          <p:nvPr>
            <p:ph type="title"/>
          </p:nvPr>
        </p:nvSpPr>
        <p:spPr/>
        <p:txBody>
          <a:bodyPr>
            <a:normAutofit/>
          </a:bodyPr>
          <a:lstStyle/>
          <a:p>
            <a:r>
              <a:rPr kumimoji="1" lang="en-US" altLang="ja-JP" sz="3200" b="0" dirty="0"/>
              <a:t>Discussion</a:t>
            </a:r>
            <a:endParaRPr kumimoji="1" lang="ja-JP" altLang="en-US" sz="3200" b="0" dirty="0"/>
          </a:p>
        </p:txBody>
      </p:sp>
      <p:sp>
        <p:nvSpPr>
          <p:cNvPr id="3" name="フッター プレースホルダー 2">
            <a:extLst>
              <a:ext uri="{FF2B5EF4-FFF2-40B4-BE49-F238E27FC236}">
                <a16:creationId xmlns:a16="http://schemas.microsoft.com/office/drawing/2014/main" id="{65D3CCCF-A910-4572-A437-A9D5B6C9A720}"/>
              </a:ext>
            </a:extLst>
          </p:cNvPr>
          <p:cNvSpPr>
            <a:spLocks noGrp="1"/>
          </p:cNvSpPr>
          <p:nvPr>
            <p:ph type="ftr" sz="quarter" idx="10"/>
          </p:nvPr>
        </p:nvSpPr>
        <p:spPr/>
        <p:txBody>
          <a:bodyPr/>
          <a:lstStyle/>
          <a:p>
            <a:r>
              <a:rPr lang="en-GB"/>
              <a:t>EHJ-CR-D-18-00446</a:t>
            </a:r>
            <a:endParaRPr lang="en-GB" dirty="0"/>
          </a:p>
        </p:txBody>
      </p:sp>
      <p:sp>
        <p:nvSpPr>
          <p:cNvPr id="4" name="スライド番号プレースホルダー 3">
            <a:extLst>
              <a:ext uri="{FF2B5EF4-FFF2-40B4-BE49-F238E27FC236}">
                <a16:creationId xmlns:a16="http://schemas.microsoft.com/office/drawing/2014/main" id="{316A19AC-D69D-4869-8049-E726A9A01B29}"/>
              </a:ext>
            </a:extLst>
          </p:cNvPr>
          <p:cNvSpPr>
            <a:spLocks noGrp="1"/>
          </p:cNvSpPr>
          <p:nvPr>
            <p:ph type="sldNum" sz="quarter" idx="11"/>
          </p:nvPr>
        </p:nvSpPr>
        <p:spPr/>
        <p:txBody>
          <a:bodyPr/>
          <a:lstStyle/>
          <a:p>
            <a:fld id="{20C15474-9A8A-469E-9DC0-A1D69AB524A6}" type="slidenum">
              <a:rPr lang="en-GB" smtClean="0"/>
              <a:pPr/>
              <a:t>11</a:t>
            </a:fld>
            <a:endParaRPr lang="en-GB" dirty="0"/>
          </a:p>
        </p:txBody>
      </p:sp>
      <p:sp>
        <p:nvSpPr>
          <p:cNvPr id="5" name="コンテンツ プレースホルダー 4">
            <a:extLst>
              <a:ext uri="{FF2B5EF4-FFF2-40B4-BE49-F238E27FC236}">
                <a16:creationId xmlns:a16="http://schemas.microsoft.com/office/drawing/2014/main" id="{17940653-9C07-40A3-88FB-80B808A47297}"/>
              </a:ext>
            </a:extLst>
          </p:cNvPr>
          <p:cNvSpPr>
            <a:spLocks noGrp="1"/>
          </p:cNvSpPr>
          <p:nvPr>
            <p:ph sz="quarter" idx="12"/>
          </p:nvPr>
        </p:nvSpPr>
        <p:spPr>
          <a:xfrm>
            <a:off x="618309" y="1224000"/>
            <a:ext cx="7794170" cy="3168000"/>
          </a:xfrm>
        </p:spPr>
        <p:txBody>
          <a:bodyPr>
            <a:normAutofit/>
          </a:bodyPr>
          <a:lstStyle/>
          <a:p>
            <a:pPr marL="342900" indent="-342900">
              <a:buFont typeface="Arial" panose="020B0604020202020204" pitchFamily="34" charset="0"/>
              <a:buChar char="•"/>
            </a:pPr>
            <a:r>
              <a:rPr kumimoji="1" lang="en-US" altLang="ja-JP" b="0" dirty="0"/>
              <a:t>The FFR method is currently the gold standard for the physiological assessment of intermediate coronary lesions, identifying ischemia-inducible stenosis which requires revascularization.</a:t>
            </a:r>
            <a:r>
              <a:rPr kumimoji="1" lang="en-US" altLang="ja-JP" b="0" baseline="30000" dirty="0"/>
              <a:t>1</a:t>
            </a:r>
          </a:p>
          <a:p>
            <a:pPr marL="342900" indent="-342900">
              <a:buFont typeface="Arial" panose="020B0604020202020204" pitchFamily="34" charset="0"/>
              <a:buChar char="•"/>
            </a:pPr>
            <a:r>
              <a:rPr kumimoji="1" lang="en-US" altLang="ja-JP" b="0" dirty="0"/>
              <a:t>Nevertheless, the use of both modalities in daily clinical practice is challenging.  In addition, simple FFR measurements are unable to predict the actual functional severity of each individual stenosis in tandem lesions due to the mutual flow volume interaction between the stenoses.</a:t>
            </a:r>
            <a:r>
              <a:rPr kumimoji="1" lang="en-US" altLang="ja-JP" b="0" baseline="30000" dirty="0"/>
              <a:t>2</a:t>
            </a:r>
            <a:r>
              <a:rPr kumimoji="1" lang="en-US" altLang="ja-JP" b="0" dirty="0"/>
              <a:t> </a:t>
            </a:r>
          </a:p>
          <a:p>
            <a:endParaRPr kumimoji="1" lang="en-US" altLang="ja-JP" b="0" baseline="30000" dirty="0"/>
          </a:p>
          <a:p>
            <a:pPr marL="342900" indent="-342900">
              <a:buFont typeface="Arial" panose="020B0604020202020204" pitchFamily="34" charset="0"/>
              <a:buChar char="•"/>
            </a:pPr>
            <a:endParaRPr kumimoji="1" lang="en-US" altLang="ja-JP" b="0" baseline="30000" dirty="0"/>
          </a:p>
          <a:p>
            <a:pPr marL="342900" indent="-342900">
              <a:buFont typeface="Arial" panose="020B0604020202020204" pitchFamily="34" charset="0"/>
              <a:buChar char="•"/>
            </a:pPr>
            <a:endParaRPr kumimoji="1" lang="ja-JP" altLang="en-US" b="0" dirty="0"/>
          </a:p>
        </p:txBody>
      </p:sp>
    </p:spTree>
    <p:extLst>
      <p:ext uri="{BB962C8B-B14F-4D97-AF65-F5344CB8AC3E}">
        <p14:creationId xmlns:p14="http://schemas.microsoft.com/office/powerpoint/2010/main" val="4194852532"/>
      </p:ext>
    </p:extLst>
  </p:cSld>
  <p:clrMapOvr>
    <a:masterClrMapping/>
  </p:clrMapOvr>
  <p:transition spd="med">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FA041AC-A377-4706-A00C-B89A6014C9EE}"/>
              </a:ext>
            </a:extLst>
          </p:cNvPr>
          <p:cNvSpPr>
            <a:spLocks noGrp="1"/>
          </p:cNvSpPr>
          <p:nvPr>
            <p:ph type="title"/>
          </p:nvPr>
        </p:nvSpPr>
        <p:spPr/>
        <p:txBody>
          <a:bodyPr>
            <a:normAutofit/>
          </a:bodyPr>
          <a:lstStyle/>
          <a:p>
            <a:r>
              <a:rPr kumimoji="1" lang="en-US" altLang="ja-JP" sz="3200" b="0" dirty="0"/>
              <a:t>Discussion</a:t>
            </a:r>
            <a:endParaRPr kumimoji="1" lang="ja-JP" altLang="en-US" sz="3200" b="0" dirty="0"/>
          </a:p>
        </p:txBody>
      </p:sp>
      <p:sp>
        <p:nvSpPr>
          <p:cNvPr id="3" name="フッター プレースホルダー 2">
            <a:extLst>
              <a:ext uri="{FF2B5EF4-FFF2-40B4-BE49-F238E27FC236}">
                <a16:creationId xmlns:a16="http://schemas.microsoft.com/office/drawing/2014/main" id="{65D3CCCF-A910-4572-A437-A9D5B6C9A720}"/>
              </a:ext>
            </a:extLst>
          </p:cNvPr>
          <p:cNvSpPr>
            <a:spLocks noGrp="1"/>
          </p:cNvSpPr>
          <p:nvPr>
            <p:ph type="ftr" sz="quarter" idx="10"/>
          </p:nvPr>
        </p:nvSpPr>
        <p:spPr/>
        <p:txBody>
          <a:bodyPr/>
          <a:lstStyle/>
          <a:p>
            <a:r>
              <a:rPr lang="en-GB"/>
              <a:t>EHJ-CR-D-18-00446</a:t>
            </a:r>
            <a:endParaRPr lang="en-GB" dirty="0"/>
          </a:p>
        </p:txBody>
      </p:sp>
      <p:sp>
        <p:nvSpPr>
          <p:cNvPr id="4" name="スライド番号プレースホルダー 3">
            <a:extLst>
              <a:ext uri="{FF2B5EF4-FFF2-40B4-BE49-F238E27FC236}">
                <a16:creationId xmlns:a16="http://schemas.microsoft.com/office/drawing/2014/main" id="{316A19AC-D69D-4869-8049-E726A9A01B29}"/>
              </a:ext>
            </a:extLst>
          </p:cNvPr>
          <p:cNvSpPr>
            <a:spLocks noGrp="1"/>
          </p:cNvSpPr>
          <p:nvPr>
            <p:ph type="sldNum" sz="quarter" idx="11"/>
          </p:nvPr>
        </p:nvSpPr>
        <p:spPr/>
        <p:txBody>
          <a:bodyPr/>
          <a:lstStyle/>
          <a:p>
            <a:fld id="{20C15474-9A8A-469E-9DC0-A1D69AB524A6}" type="slidenum">
              <a:rPr lang="en-GB" smtClean="0"/>
              <a:pPr/>
              <a:t>12</a:t>
            </a:fld>
            <a:endParaRPr lang="en-GB" dirty="0"/>
          </a:p>
        </p:txBody>
      </p:sp>
      <p:sp>
        <p:nvSpPr>
          <p:cNvPr id="5" name="コンテンツ プレースホルダー 4">
            <a:extLst>
              <a:ext uri="{FF2B5EF4-FFF2-40B4-BE49-F238E27FC236}">
                <a16:creationId xmlns:a16="http://schemas.microsoft.com/office/drawing/2014/main" id="{17940653-9C07-40A3-88FB-80B808A47297}"/>
              </a:ext>
            </a:extLst>
          </p:cNvPr>
          <p:cNvSpPr>
            <a:spLocks noGrp="1"/>
          </p:cNvSpPr>
          <p:nvPr>
            <p:ph sz="quarter" idx="12"/>
          </p:nvPr>
        </p:nvSpPr>
        <p:spPr>
          <a:xfrm>
            <a:off x="661851" y="1224000"/>
            <a:ext cx="7750628" cy="3168000"/>
          </a:xfrm>
        </p:spPr>
        <p:txBody>
          <a:bodyPr>
            <a:normAutofit/>
          </a:bodyPr>
          <a:lstStyle/>
          <a:p>
            <a:pPr marL="342900" indent="-342900">
              <a:buFont typeface="Arial" panose="020B0604020202020204" pitchFamily="34" charset="0"/>
              <a:buChar char="•"/>
            </a:pPr>
            <a:r>
              <a:rPr kumimoji="1" lang="en-US" altLang="ja-JP" b="0" dirty="0"/>
              <a:t>The OCT-derived FFR – considering the MLA, percentage of the area of stenosis, length of the stenosis, and fluid dynamics – has been reported to strongly correlate with the wire-based FFR versus conventional measurements.</a:t>
            </a:r>
            <a:r>
              <a:rPr kumimoji="1" lang="en-US" altLang="ja-JP" b="0" baseline="30000" dirty="0"/>
              <a:t>3</a:t>
            </a:r>
          </a:p>
          <a:p>
            <a:pPr marL="342900" indent="-342900">
              <a:buFont typeface="Arial" panose="020B0604020202020204" pitchFamily="34" charset="0"/>
              <a:buChar char="•"/>
            </a:pPr>
            <a:r>
              <a:rPr kumimoji="1" lang="en-US" altLang="ja-JP" b="0" dirty="0"/>
              <a:t>The present cases indicated that the OCT-derived FFR is able to estimate the wire-based FFR and the severity of each individual lesion in patients with tandem lesions.</a:t>
            </a:r>
          </a:p>
          <a:p>
            <a:endParaRPr kumimoji="1" lang="en-US" altLang="ja-JP" b="0" baseline="30000" dirty="0"/>
          </a:p>
          <a:p>
            <a:pPr marL="342900" indent="-342900">
              <a:buFont typeface="Arial" panose="020B0604020202020204" pitchFamily="34" charset="0"/>
              <a:buChar char="•"/>
            </a:pPr>
            <a:endParaRPr kumimoji="1" lang="en-US" altLang="ja-JP" b="0" baseline="30000" dirty="0"/>
          </a:p>
          <a:p>
            <a:pPr marL="342900" indent="-342900">
              <a:buFont typeface="Arial" panose="020B0604020202020204" pitchFamily="34" charset="0"/>
              <a:buChar char="•"/>
            </a:pPr>
            <a:endParaRPr kumimoji="1" lang="ja-JP" altLang="en-US" b="0" dirty="0"/>
          </a:p>
        </p:txBody>
      </p:sp>
    </p:spTree>
    <p:extLst>
      <p:ext uri="{BB962C8B-B14F-4D97-AF65-F5344CB8AC3E}">
        <p14:creationId xmlns:p14="http://schemas.microsoft.com/office/powerpoint/2010/main" val="2897184977"/>
      </p:ext>
    </p:extLst>
  </p:cSld>
  <p:clrMapOvr>
    <a:masterClrMapping/>
  </p:clrMapOvr>
  <p:transition spd="med">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71600" y="293464"/>
            <a:ext cx="6552728" cy="857250"/>
          </a:xfrm>
        </p:spPr>
        <p:txBody>
          <a:bodyPr anchor="t">
            <a:normAutofit/>
          </a:bodyPr>
          <a:lstStyle/>
          <a:p>
            <a:r>
              <a:rPr lang="en-GB" sz="3200" b="0" dirty="0"/>
              <a:t>Learning Points</a:t>
            </a:r>
          </a:p>
        </p:txBody>
      </p:sp>
      <p:sp>
        <p:nvSpPr>
          <p:cNvPr id="4" name="Slide Number Placeholder 3"/>
          <p:cNvSpPr>
            <a:spLocks noGrp="1"/>
          </p:cNvSpPr>
          <p:nvPr>
            <p:ph type="sldNum" sz="quarter" idx="12"/>
          </p:nvPr>
        </p:nvSpPr>
        <p:spPr/>
        <p:txBody>
          <a:bodyPr/>
          <a:lstStyle/>
          <a:p>
            <a:fld id="{20C15474-9A8A-469E-9DC0-A1D69AB524A6}" type="slidenum">
              <a:rPr lang="en-GB" smtClean="0"/>
              <a:t>13</a:t>
            </a:fld>
            <a:endParaRPr lang="en-GB" dirty="0"/>
          </a:p>
        </p:txBody>
      </p:sp>
      <p:sp>
        <p:nvSpPr>
          <p:cNvPr id="5" name="Content Placeholder 4"/>
          <p:cNvSpPr>
            <a:spLocks noGrp="1"/>
          </p:cNvSpPr>
          <p:nvPr>
            <p:ph sz="quarter" idx="13"/>
          </p:nvPr>
        </p:nvSpPr>
        <p:spPr>
          <a:xfrm>
            <a:off x="972000" y="1139126"/>
            <a:ext cx="7128392" cy="3066896"/>
          </a:xfrm>
        </p:spPr>
        <p:txBody>
          <a:bodyPr>
            <a:normAutofit lnSpcReduction="10000"/>
          </a:bodyPr>
          <a:lstStyle/>
          <a:p>
            <a:pPr marL="342900" indent="-342900">
              <a:buFont typeface="Arial" panose="020B0604020202020204" pitchFamily="34" charset="0"/>
              <a:buChar char="•"/>
            </a:pPr>
            <a:r>
              <a:rPr lang="en-US" sz="2400" b="0" dirty="0"/>
              <a:t>The OCT-derived FFR was very useful in assessing the functional severity of coronary tandem lesions.</a:t>
            </a:r>
          </a:p>
          <a:p>
            <a:pPr marL="342900" indent="-342900">
              <a:buFont typeface="Arial" panose="020B0604020202020204" pitchFamily="34" charset="0"/>
              <a:buChar char="•"/>
            </a:pPr>
            <a:r>
              <a:rPr lang="en-US" sz="2400" b="0" dirty="0"/>
              <a:t>This approach enables us to evaluate the severity of each lesion and pressure loss, unaffected by another stenosis.</a:t>
            </a:r>
          </a:p>
          <a:p>
            <a:pPr marL="342900" indent="-342900">
              <a:buFont typeface="Arial" panose="020B0604020202020204" pitchFamily="34" charset="0"/>
              <a:buChar char="•"/>
            </a:pPr>
            <a:r>
              <a:rPr lang="en-US" sz="2400" b="0" dirty="0"/>
              <a:t>Thus, the OCT-derived FFR may be useful for the assessment of the functional severity of tandem lesions.</a:t>
            </a:r>
          </a:p>
          <a:p>
            <a:pPr marL="342900" indent="-342900">
              <a:buFont typeface="Arial" panose="020B0604020202020204" pitchFamily="34" charset="0"/>
              <a:buChar char="•"/>
            </a:pPr>
            <a:endParaRPr lang="en-US" sz="1800" b="0" dirty="0"/>
          </a:p>
        </p:txBody>
      </p:sp>
      <p:sp>
        <p:nvSpPr>
          <p:cNvPr id="6" name="Text Placeholder 2">
            <a:extLst>
              <a:ext uri="{FF2B5EF4-FFF2-40B4-BE49-F238E27FC236}">
                <a16:creationId xmlns:a16="http://schemas.microsoft.com/office/drawing/2014/main" id="{00CF0718-C794-4356-9069-241394CC0029}"/>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2714475287"/>
      </p:ext>
    </p:extLst>
  </p:cSld>
  <p:clrMapOvr>
    <a:masterClrMapping/>
  </p:clrMapOvr>
  <p:transition spd="med">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38BFDDB-F0B4-488A-AAC6-8739735DAA0E}"/>
              </a:ext>
            </a:extLst>
          </p:cNvPr>
          <p:cNvSpPr>
            <a:spLocks noGrp="1"/>
          </p:cNvSpPr>
          <p:nvPr>
            <p:ph type="title"/>
          </p:nvPr>
        </p:nvSpPr>
        <p:spPr>
          <a:xfrm>
            <a:off x="235131" y="223793"/>
            <a:ext cx="6552728" cy="857250"/>
          </a:xfrm>
        </p:spPr>
        <p:txBody>
          <a:bodyPr>
            <a:normAutofit/>
          </a:bodyPr>
          <a:lstStyle/>
          <a:p>
            <a:r>
              <a:rPr kumimoji="1" lang="en-US" altLang="ja-JP" sz="3200" b="0" dirty="0"/>
              <a:t>References</a:t>
            </a:r>
            <a:endParaRPr kumimoji="1" lang="ja-JP" altLang="en-US" sz="3200" b="0" dirty="0"/>
          </a:p>
        </p:txBody>
      </p:sp>
      <p:sp>
        <p:nvSpPr>
          <p:cNvPr id="3" name="フッター プレースホルダー 2">
            <a:extLst>
              <a:ext uri="{FF2B5EF4-FFF2-40B4-BE49-F238E27FC236}">
                <a16:creationId xmlns:a16="http://schemas.microsoft.com/office/drawing/2014/main" id="{6733291B-9BEC-431E-942A-B827714EBF01}"/>
              </a:ext>
            </a:extLst>
          </p:cNvPr>
          <p:cNvSpPr>
            <a:spLocks noGrp="1"/>
          </p:cNvSpPr>
          <p:nvPr>
            <p:ph type="ftr" sz="quarter" idx="10"/>
          </p:nvPr>
        </p:nvSpPr>
        <p:spPr/>
        <p:txBody>
          <a:bodyPr/>
          <a:lstStyle/>
          <a:p>
            <a:r>
              <a:rPr lang="en-GB"/>
              <a:t>EHJ-CR-D-18-00446</a:t>
            </a:r>
            <a:endParaRPr lang="en-GB" dirty="0"/>
          </a:p>
        </p:txBody>
      </p:sp>
      <p:sp>
        <p:nvSpPr>
          <p:cNvPr id="4" name="スライド番号プレースホルダー 3">
            <a:extLst>
              <a:ext uri="{FF2B5EF4-FFF2-40B4-BE49-F238E27FC236}">
                <a16:creationId xmlns:a16="http://schemas.microsoft.com/office/drawing/2014/main" id="{31E7AED5-7A15-4264-BD2C-93E540563386}"/>
              </a:ext>
            </a:extLst>
          </p:cNvPr>
          <p:cNvSpPr>
            <a:spLocks noGrp="1"/>
          </p:cNvSpPr>
          <p:nvPr>
            <p:ph type="sldNum" sz="quarter" idx="11"/>
          </p:nvPr>
        </p:nvSpPr>
        <p:spPr/>
        <p:txBody>
          <a:bodyPr/>
          <a:lstStyle/>
          <a:p>
            <a:fld id="{20C15474-9A8A-469E-9DC0-A1D69AB524A6}" type="slidenum">
              <a:rPr lang="en-GB" smtClean="0"/>
              <a:pPr/>
              <a:t>14</a:t>
            </a:fld>
            <a:endParaRPr lang="en-GB" dirty="0"/>
          </a:p>
        </p:txBody>
      </p:sp>
      <p:sp>
        <p:nvSpPr>
          <p:cNvPr id="5" name="コンテンツ プレースホルダー 4">
            <a:extLst>
              <a:ext uri="{FF2B5EF4-FFF2-40B4-BE49-F238E27FC236}">
                <a16:creationId xmlns:a16="http://schemas.microsoft.com/office/drawing/2014/main" id="{65579C54-2CA2-431A-8F1D-ED850032E408}"/>
              </a:ext>
            </a:extLst>
          </p:cNvPr>
          <p:cNvSpPr>
            <a:spLocks noGrp="1"/>
          </p:cNvSpPr>
          <p:nvPr>
            <p:ph sz="quarter" idx="12"/>
          </p:nvPr>
        </p:nvSpPr>
        <p:spPr>
          <a:xfrm>
            <a:off x="235131" y="1224000"/>
            <a:ext cx="8186058" cy="3168000"/>
          </a:xfrm>
        </p:spPr>
        <p:txBody>
          <a:bodyPr>
            <a:normAutofit lnSpcReduction="10000"/>
          </a:bodyPr>
          <a:lstStyle/>
          <a:p>
            <a:pPr marL="457200" indent="-457200">
              <a:buFont typeface="+mj-lt"/>
              <a:buAutoNum type="arabicPeriod"/>
            </a:pPr>
            <a:r>
              <a:rPr kumimoji="1" lang="en-US" altLang="ja-JP" b="0" dirty="0" err="1"/>
              <a:t>Pijls</a:t>
            </a:r>
            <a:r>
              <a:rPr kumimoji="1" lang="en-US" altLang="ja-JP" b="0" dirty="0"/>
              <a:t> NH, Van Gelder B, Van der </a:t>
            </a:r>
            <a:r>
              <a:rPr kumimoji="1" lang="en-US" altLang="ja-JP" b="0" dirty="0" err="1"/>
              <a:t>Voort</a:t>
            </a:r>
            <a:r>
              <a:rPr kumimoji="1" lang="en-US" altLang="ja-JP" b="0" dirty="0"/>
              <a:t> P, Peels K, </a:t>
            </a:r>
            <a:r>
              <a:rPr kumimoji="1" lang="en-US" altLang="ja-JP" b="0" dirty="0" err="1"/>
              <a:t>Bracke</a:t>
            </a:r>
            <a:r>
              <a:rPr kumimoji="1" lang="en-US" altLang="ja-JP" b="0" dirty="0"/>
              <a:t> FA, Bonnier HJ, et al. Fractional flow reserve. A useful index to evaluate the influence of an epicardial coronary stenosis on myocardial blood flow. Circulation 1995; 92: 3183-3193.</a:t>
            </a:r>
          </a:p>
          <a:p>
            <a:pPr marL="457200" indent="-457200">
              <a:buFont typeface="+mj-lt"/>
              <a:buAutoNum type="arabicPeriod"/>
            </a:pPr>
            <a:r>
              <a:rPr kumimoji="1" lang="en-US" altLang="ja-JP" b="0" dirty="0" err="1"/>
              <a:t>Pijls</a:t>
            </a:r>
            <a:r>
              <a:rPr kumimoji="1" lang="en-US" altLang="ja-JP" b="0" dirty="0"/>
              <a:t> NH. Fractional flow reserve to guide coronary revascularization. Circ J 2013; 77: 561-569.</a:t>
            </a:r>
          </a:p>
          <a:p>
            <a:pPr marL="457200" indent="-457200">
              <a:buFont typeface="+mj-lt"/>
              <a:buAutoNum type="arabicPeriod"/>
            </a:pPr>
            <a:r>
              <a:rPr kumimoji="1" lang="en-US" altLang="ja-JP" b="0" dirty="0" err="1"/>
              <a:t>Seike</a:t>
            </a:r>
            <a:r>
              <a:rPr kumimoji="1" lang="en-US" altLang="ja-JP" b="0" dirty="0"/>
              <a:t> F, </a:t>
            </a:r>
            <a:r>
              <a:rPr kumimoji="1" lang="en-US" altLang="ja-JP" b="0" dirty="0" err="1"/>
              <a:t>Uetani</a:t>
            </a:r>
            <a:r>
              <a:rPr kumimoji="1" lang="en-US" altLang="ja-JP" b="0" dirty="0"/>
              <a:t> T, Nishimura K, Kawakami H, Higashi H, </a:t>
            </a:r>
            <a:r>
              <a:rPr kumimoji="1" lang="en-US" altLang="ja-JP" b="0" dirty="0" err="1"/>
              <a:t>Aono</a:t>
            </a:r>
            <a:r>
              <a:rPr kumimoji="1" lang="en-US" altLang="ja-JP" b="0" dirty="0"/>
              <a:t> J, et al. Intracoronary Optical Coherence Tomography-Derived Virtual Fractional Flow Reserve for the Assessment of Coronary Artery Disease. Am J </a:t>
            </a:r>
            <a:r>
              <a:rPr kumimoji="1" lang="en-US" altLang="ja-JP" b="0" dirty="0" err="1"/>
              <a:t>Cardiol</a:t>
            </a:r>
            <a:r>
              <a:rPr kumimoji="1" lang="en-US" altLang="ja-JP" b="0" dirty="0"/>
              <a:t> 2017; 120: 1772-1779.</a:t>
            </a:r>
            <a:endParaRPr kumimoji="1" lang="ja-JP" altLang="en-US" b="0" dirty="0"/>
          </a:p>
        </p:txBody>
      </p:sp>
    </p:spTree>
    <p:extLst>
      <p:ext uri="{BB962C8B-B14F-4D97-AF65-F5344CB8AC3E}">
        <p14:creationId xmlns:p14="http://schemas.microsoft.com/office/powerpoint/2010/main" val="2879520639"/>
      </p:ext>
    </p:extLst>
  </p:cSld>
  <p:clrMapOvr>
    <a:masterClrMapping/>
  </p:clrMapOvr>
  <p:transition spd="med">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8024" y="206375"/>
            <a:ext cx="6552728" cy="857250"/>
          </a:xfrm>
        </p:spPr>
        <p:txBody>
          <a:bodyPr anchor="t">
            <a:normAutofit/>
          </a:bodyPr>
          <a:lstStyle/>
          <a:p>
            <a:r>
              <a:rPr lang="en-GB" sz="3200" b="0" dirty="0"/>
              <a:t>Introduction</a:t>
            </a:r>
          </a:p>
        </p:txBody>
      </p:sp>
      <p:sp>
        <p:nvSpPr>
          <p:cNvPr id="4" name="Slide Number Placeholder 3"/>
          <p:cNvSpPr>
            <a:spLocks noGrp="1"/>
          </p:cNvSpPr>
          <p:nvPr>
            <p:ph type="sldNum" sz="quarter" idx="12"/>
          </p:nvPr>
        </p:nvSpPr>
        <p:spPr/>
        <p:txBody>
          <a:bodyPr/>
          <a:lstStyle/>
          <a:p>
            <a:fld id="{20C15474-9A8A-469E-9DC0-A1D69AB524A6}" type="slidenum">
              <a:rPr lang="en-GB" smtClean="0"/>
              <a:t>2</a:t>
            </a:fld>
            <a:endParaRPr lang="en-GB" dirty="0"/>
          </a:p>
        </p:txBody>
      </p:sp>
      <p:sp>
        <p:nvSpPr>
          <p:cNvPr id="5" name="Content Placeholder 4"/>
          <p:cNvSpPr>
            <a:spLocks noGrp="1"/>
          </p:cNvSpPr>
          <p:nvPr>
            <p:ph sz="quarter" idx="13"/>
          </p:nvPr>
        </p:nvSpPr>
        <p:spPr>
          <a:xfrm>
            <a:off x="292963" y="949911"/>
            <a:ext cx="8041412" cy="3574464"/>
          </a:xfrm>
        </p:spPr>
        <p:txBody>
          <a:bodyPr>
            <a:normAutofit/>
          </a:bodyPr>
          <a:lstStyle/>
          <a:p>
            <a:pPr marL="342900" indent="-342900">
              <a:buFont typeface="Arial" panose="020B0604020202020204" pitchFamily="34" charset="0"/>
              <a:buChar char="•"/>
            </a:pPr>
            <a:r>
              <a:rPr lang="en-US" sz="1600" b="0" dirty="0"/>
              <a:t>Functional assessment of coronary stenosis by FFR improves clinical outcomes and reduces unnecessary revascularizations. </a:t>
            </a:r>
          </a:p>
          <a:p>
            <a:pPr marL="342900" indent="-342900">
              <a:buFont typeface="Arial" panose="020B0604020202020204" pitchFamily="34" charset="0"/>
              <a:buChar char="•"/>
            </a:pPr>
            <a:r>
              <a:rPr lang="en-US" sz="1600" b="0" dirty="0"/>
              <a:t>OCT provides high-resolution images of coronary structures with excellent reproducibility.</a:t>
            </a:r>
          </a:p>
          <a:p>
            <a:pPr marL="342900" indent="-342900">
              <a:buFont typeface="Arial" panose="020B0604020202020204" pitchFamily="34" charset="0"/>
              <a:buChar char="•"/>
            </a:pPr>
            <a:r>
              <a:rPr lang="en-US" sz="1600" b="0" dirty="0"/>
              <a:t>On the other hand, the use of both modalities in daily clinical practice is challenging.</a:t>
            </a:r>
          </a:p>
          <a:p>
            <a:pPr marL="342900" indent="-342900">
              <a:buFont typeface="Arial" panose="020B0604020202020204" pitchFamily="34" charset="0"/>
              <a:buChar char="•"/>
            </a:pPr>
            <a:r>
              <a:rPr lang="en-US" sz="1600" b="0" dirty="0"/>
              <a:t>The OCT-derived FFR – considering the lumen area, length of the stenosis, and fluid dynamics – has been reported to strongly correlate with the wire-based FFR.</a:t>
            </a:r>
          </a:p>
          <a:p>
            <a:pPr marL="342900" indent="-342900">
              <a:buFont typeface="Arial" panose="020B0604020202020204" pitchFamily="34" charset="0"/>
              <a:buChar char="•"/>
            </a:pPr>
            <a:r>
              <a:rPr lang="en-US" sz="1600" b="0" dirty="0"/>
              <a:t>However, the applicability of the OCT-derived FFR in the assessment of tandem lesions is currently unclear. </a:t>
            </a:r>
          </a:p>
          <a:p>
            <a:pPr marL="342900" indent="-342900">
              <a:buFont typeface="Arial" panose="020B0604020202020204" pitchFamily="34" charset="0"/>
              <a:buChar char="•"/>
            </a:pPr>
            <a:r>
              <a:rPr lang="en-US" sz="1600" b="0" dirty="0"/>
              <a:t>We present two cases with tandem lesions assessed by the OCT-derived FFR, showing excellent correlation with the wire-based FFR.</a:t>
            </a:r>
          </a:p>
        </p:txBody>
      </p:sp>
      <p:sp>
        <p:nvSpPr>
          <p:cNvPr id="6" name="Text Placeholder 2">
            <a:extLst>
              <a:ext uri="{FF2B5EF4-FFF2-40B4-BE49-F238E27FC236}">
                <a16:creationId xmlns:a16="http://schemas.microsoft.com/office/drawing/2014/main" id="{E976EB67-5B34-45A6-B8C2-D073DC466C16}"/>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2079782646"/>
      </p:ext>
    </p:extLst>
  </p:cSld>
  <p:clrMapOvr>
    <a:masterClrMapping/>
  </p:clrMapOvr>
  <p:transition spd="med">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9F116BB-B309-4061-9617-01780ED665EB}"/>
              </a:ext>
            </a:extLst>
          </p:cNvPr>
          <p:cNvSpPr>
            <a:spLocks noGrp="1"/>
          </p:cNvSpPr>
          <p:nvPr>
            <p:ph type="title"/>
          </p:nvPr>
        </p:nvSpPr>
        <p:spPr>
          <a:xfrm>
            <a:off x="213955" y="64865"/>
            <a:ext cx="6552728" cy="857250"/>
          </a:xfrm>
        </p:spPr>
        <p:txBody>
          <a:bodyPr>
            <a:normAutofit/>
          </a:bodyPr>
          <a:lstStyle/>
          <a:p>
            <a:r>
              <a:rPr kumimoji="1" lang="en-US" altLang="ja-JP" sz="3600" b="0" dirty="0" err="1"/>
              <a:t>Characteristisc</a:t>
            </a:r>
            <a:r>
              <a:rPr kumimoji="1" lang="ja-JP" altLang="en-US" sz="3600" b="0" dirty="0"/>
              <a:t> </a:t>
            </a:r>
            <a:r>
              <a:rPr kumimoji="1" lang="en-US" altLang="ja-JP" sz="3600" b="0" dirty="0"/>
              <a:t>of</a:t>
            </a:r>
            <a:r>
              <a:rPr kumimoji="1" lang="ja-JP" altLang="en-US" sz="3600" b="0" dirty="0"/>
              <a:t> </a:t>
            </a:r>
            <a:r>
              <a:rPr kumimoji="1" lang="en-US" altLang="ja-JP" sz="3600" b="0" dirty="0"/>
              <a:t>Cases</a:t>
            </a:r>
            <a:endParaRPr kumimoji="1" lang="ja-JP" altLang="en-US" sz="3600" b="0" dirty="0"/>
          </a:p>
        </p:txBody>
      </p:sp>
      <p:sp>
        <p:nvSpPr>
          <p:cNvPr id="3" name="フッター プレースホルダー 2">
            <a:extLst>
              <a:ext uri="{FF2B5EF4-FFF2-40B4-BE49-F238E27FC236}">
                <a16:creationId xmlns:a16="http://schemas.microsoft.com/office/drawing/2014/main" id="{28376ABB-A121-4AB5-88C5-FA3275DB5987}"/>
              </a:ext>
            </a:extLst>
          </p:cNvPr>
          <p:cNvSpPr>
            <a:spLocks noGrp="1"/>
          </p:cNvSpPr>
          <p:nvPr>
            <p:ph type="ftr" sz="quarter" idx="10"/>
          </p:nvPr>
        </p:nvSpPr>
        <p:spPr/>
        <p:txBody>
          <a:bodyPr/>
          <a:lstStyle/>
          <a:p>
            <a:r>
              <a:rPr lang="en-GB"/>
              <a:t>EHJ-CR-D-18-00446</a:t>
            </a:r>
            <a:endParaRPr lang="en-GB" dirty="0"/>
          </a:p>
        </p:txBody>
      </p:sp>
      <p:sp>
        <p:nvSpPr>
          <p:cNvPr id="4" name="スライド番号プレースホルダー 3">
            <a:extLst>
              <a:ext uri="{FF2B5EF4-FFF2-40B4-BE49-F238E27FC236}">
                <a16:creationId xmlns:a16="http://schemas.microsoft.com/office/drawing/2014/main" id="{C0C96A47-C725-40F9-BABD-7CBF893D6499}"/>
              </a:ext>
            </a:extLst>
          </p:cNvPr>
          <p:cNvSpPr>
            <a:spLocks noGrp="1"/>
          </p:cNvSpPr>
          <p:nvPr>
            <p:ph type="sldNum" sz="quarter" idx="11"/>
          </p:nvPr>
        </p:nvSpPr>
        <p:spPr/>
        <p:txBody>
          <a:bodyPr/>
          <a:lstStyle/>
          <a:p>
            <a:fld id="{20C15474-9A8A-469E-9DC0-A1D69AB524A6}" type="slidenum">
              <a:rPr lang="en-GB" smtClean="0"/>
              <a:pPr/>
              <a:t>3</a:t>
            </a:fld>
            <a:endParaRPr lang="en-GB" dirty="0"/>
          </a:p>
        </p:txBody>
      </p:sp>
      <p:sp>
        <p:nvSpPr>
          <p:cNvPr id="5" name="コンテンツ プレースホルダー 4">
            <a:extLst>
              <a:ext uri="{FF2B5EF4-FFF2-40B4-BE49-F238E27FC236}">
                <a16:creationId xmlns:a16="http://schemas.microsoft.com/office/drawing/2014/main" id="{C274B0F6-6317-4C3A-B69F-9789553D361B}"/>
              </a:ext>
            </a:extLst>
          </p:cNvPr>
          <p:cNvSpPr>
            <a:spLocks noGrp="1"/>
          </p:cNvSpPr>
          <p:nvPr>
            <p:ph sz="quarter" idx="12"/>
          </p:nvPr>
        </p:nvSpPr>
        <p:spPr>
          <a:xfrm>
            <a:off x="213954" y="788571"/>
            <a:ext cx="8233359" cy="3168000"/>
          </a:xfrm>
        </p:spPr>
        <p:txBody>
          <a:bodyPr/>
          <a:lstStyle/>
          <a:p>
            <a:r>
              <a:rPr kumimoji="1" lang="en-US" altLang="ja-JP" dirty="0"/>
              <a:t>Case</a:t>
            </a:r>
            <a:r>
              <a:rPr kumimoji="1" lang="ja-JP" altLang="en-US" dirty="0"/>
              <a:t> </a:t>
            </a:r>
            <a:r>
              <a:rPr kumimoji="1" lang="en-US" altLang="ja-JP" dirty="0"/>
              <a:t>1</a:t>
            </a:r>
            <a:r>
              <a:rPr kumimoji="1" lang="ja-JP" altLang="en-US" dirty="0"/>
              <a:t>：</a:t>
            </a:r>
            <a:endParaRPr kumimoji="1" lang="en-US" altLang="ja-JP" dirty="0"/>
          </a:p>
          <a:p>
            <a:r>
              <a:rPr kumimoji="1" lang="en-US" altLang="ja-JP" b="0" dirty="0"/>
              <a:t>A 63-year-old male patient with a history of hypertension, dyslipidemia, and diabetes mellitus was admitted to the hospital due to angina with Canadian Cardiovascular Society (CCS) class III symptoms, despite treatment with maximal doses of a beta-blocker and nitrates. Exercise electrocardiography demonstrated ischemic ST segment depression. </a:t>
            </a:r>
            <a:endParaRPr kumimoji="1" lang="ja-JP" altLang="en-US" b="0" dirty="0"/>
          </a:p>
        </p:txBody>
      </p:sp>
      <p:sp>
        <p:nvSpPr>
          <p:cNvPr id="6" name="コンテンツ プレースホルダー 5">
            <a:extLst>
              <a:ext uri="{FF2B5EF4-FFF2-40B4-BE49-F238E27FC236}">
                <a16:creationId xmlns:a16="http://schemas.microsoft.com/office/drawing/2014/main" id="{D2D1076E-00E5-4F62-903D-F67666CBF1FD}"/>
              </a:ext>
            </a:extLst>
          </p:cNvPr>
          <p:cNvSpPr>
            <a:spLocks noGrp="1"/>
          </p:cNvSpPr>
          <p:nvPr>
            <p:ph sz="quarter" idx="13"/>
          </p:nvPr>
        </p:nvSpPr>
        <p:spPr>
          <a:xfrm>
            <a:off x="213953" y="2796285"/>
            <a:ext cx="8233359" cy="3168000"/>
          </a:xfrm>
        </p:spPr>
        <p:txBody>
          <a:bodyPr/>
          <a:lstStyle/>
          <a:p>
            <a:r>
              <a:rPr kumimoji="1" lang="en-US" altLang="ja-JP" dirty="0"/>
              <a:t>Case</a:t>
            </a:r>
            <a:r>
              <a:rPr kumimoji="1" lang="ja-JP" altLang="en-US" dirty="0"/>
              <a:t> </a:t>
            </a:r>
            <a:r>
              <a:rPr kumimoji="1" lang="en-US" altLang="ja-JP" dirty="0"/>
              <a:t>2</a:t>
            </a:r>
          </a:p>
          <a:p>
            <a:r>
              <a:rPr kumimoji="1" lang="en-US" altLang="ja-JP" b="0" dirty="0"/>
              <a:t>A 71-year-old male patient with a history of hypertension was admitted to the hospital due to CCS class III angina symptoms, despite treatment with maximal doses of a beta-blocker and nitrates. Exercise electrocardiography showed ischemic ST segment depression.</a:t>
            </a:r>
            <a:endParaRPr kumimoji="1" lang="ja-JP" altLang="en-US" b="0" dirty="0"/>
          </a:p>
        </p:txBody>
      </p:sp>
    </p:spTree>
    <p:extLst>
      <p:ext uri="{BB962C8B-B14F-4D97-AF65-F5344CB8AC3E}">
        <p14:creationId xmlns:p14="http://schemas.microsoft.com/office/powerpoint/2010/main" val="3697259412"/>
      </p:ext>
    </p:extLst>
  </p:cSld>
  <p:clrMapOvr>
    <a:masterClrMapping/>
  </p:clrMapOvr>
  <p:transition spd="med">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09" y="94471"/>
            <a:ext cx="6552728" cy="857250"/>
          </a:xfrm>
        </p:spPr>
        <p:txBody>
          <a:bodyPr anchor="t">
            <a:normAutofit/>
          </a:bodyPr>
          <a:lstStyle/>
          <a:p>
            <a:r>
              <a:rPr lang="en-GB" sz="3600" b="0" dirty="0"/>
              <a:t>Case 1</a:t>
            </a: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4</a:t>
            </a:fld>
            <a:endParaRPr lang="en-GB" dirty="0"/>
          </a:p>
        </p:txBody>
      </p:sp>
      <p:pic>
        <p:nvPicPr>
          <p:cNvPr id="10" name="図 9">
            <a:extLst>
              <a:ext uri="{FF2B5EF4-FFF2-40B4-BE49-F238E27FC236}">
                <a16:creationId xmlns:a16="http://schemas.microsoft.com/office/drawing/2014/main" id="{8250BC01-CE6D-458F-A9A8-A90863FE3B27}"/>
              </a:ext>
            </a:extLst>
          </p:cNvPr>
          <p:cNvPicPr>
            <a:picLocks noChangeAspect="1"/>
          </p:cNvPicPr>
          <p:nvPr/>
        </p:nvPicPr>
        <p:blipFill>
          <a:blip r:embed="rId2"/>
          <a:stretch>
            <a:fillRect/>
          </a:stretch>
        </p:blipFill>
        <p:spPr>
          <a:xfrm>
            <a:off x="140470" y="2765522"/>
            <a:ext cx="4293153" cy="1021994"/>
          </a:xfrm>
          <a:prstGeom prst="rect">
            <a:avLst/>
          </a:prstGeom>
        </p:spPr>
      </p:pic>
      <p:sp>
        <p:nvSpPr>
          <p:cNvPr id="11" name="コンテンツ プレースホルダー 2">
            <a:extLst>
              <a:ext uri="{FF2B5EF4-FFF2-40B4-BE49-F238E27FC236}">
                <a16:creationId xmlns:a16="http://schemas.microsoft.com/office/drawing/2014/main" id="{E54DE421-E3A9-4909-8717-5FBE3022F2FF}"/>
              </a:ext>
            </a:extLst>
          </p:cNvPr>
          <p:cNvSpPr txBox="1">
            <a:spLocks/>
          </p:cNvSpPr>
          <p:nvPr/>
        </p:nvSpPr>
        <p:spPr>
          <a:xfrm>
            <a:off x="4470032" y="663194"/>
            <a:ext cx="3977282" cy="362488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1" lang="en-US" altLang="ja-JP" sz="1800" dirty="0"/>
              <a:t>OCT was performed and showed a minimal lumen area (MLA) of 0.83 mm</a:t>
            </a:r>
            <a:r>
              <a:rPr kumimoji="1" lang="en-US" altLang="ja-JP" sz="1800" baseline="30000" dirty="0"/>
              <a:t>2</a:t>
            </a:r>
            <a:r>
              <a:rPr kumimoji="1" lang="en-US" altLang="ja-JP" sz="1800" dirty="0"/>
              <a:t> at the proximal lesion(2) and 1.02 mm</a:t>
            </a:r>
            <a:r>
              <a:rPr kumimoji="1" lang="en-US" altLang="ja-JP" sz="1800" baseline="30000" dirty="0"/>
              <a:t>2</a:t>
            </a:r>
            <a:r>
              <a:rPr kumimoji="1" lang="en-US" altLang="ja-JP" sz="1800" dirty="0"/>
              <a:t> at the distal lesion (3) in the mid LAD. </a:t>
            </a:r>
          </a:p>
          <a:p>
            <a:r>
              <a:rPr kumimoji="1" lang="en-US" altLang="ja-JP" sz="1800" dirty="0"/>
              <a:t>The OCT-derived FFR was calculated yielding a value of </a:t>
            </a:r>
            <a:r>
              <a:rPr kumimoji="1" lang="en-US" altLang="ja-JP" sz="1800" dirty="0">
                <a:solidFill>
                  <a:srgbClr val="FF0000"/>
                </a:solidFill>
              </a:rPr>
              <a:t>0.64</a:t>
            </a:r>
            <a:r>
              <a:rPr kumimoji="1" lang="en-US" altLang="ja-JP" sz="1800" dirty="0"/>
              <a:t>. In the absence of stenosis at the proximal lesion in the mid LAD artery (i.e., successful stenting at the proximal tandem lesion), the OCT-derived FFR yielded a value of </a:t>
            </a:r>
            <a:r>
              <a:rPr kumimoji="1" lang="en-US" altLang="ja-JP" sz="1800" dirty="0">
                <a:solidFill>
                  <a:srgbClr val="FF0000"/>
                </a:solidFill>
              </a:rPr>
              <a:t>0.79</a:t>
            </a:r>
            <a:r>
              <a:rPr kumimoji="1" lang="en-US" altLang="ja-JP" sz="1800" dirty="0"/>
              <a:t>.</a:t>
            </a:r>
            <a:endParaRPr kumimoji="1" lang="ja-JP" altLang="en-US" sz="1800" dirty="0"/>
          </a:p>
        </p:txBody>
      </p:sp>
      <p:sp>
        <p:nvSpPr>
          <p:cNvPr id="12" name="Text Placeholder 2">
            <a:extLst>
              <a:ext uri="{FF2B5EF4-FFF2-40B4-BE49-F238E27FC236}">
                <a16:creationId xmlns:a16="http://schemas.microsoft.com/office/drawing/2014/main" id="{7D427213-B880-4177-A528-83EE02872D1D}"/>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
        <p:nvSpPr>
          <p:cNvPr id="8" name="コンテンツ プレースホルダー 2">
            <a:extLst>
              <a:ext uri="{FF2B5EF4-FFF2-40B4-BE49-F238E27FC236}">
                <a16:creationId xmlns:a16="http://schemas.microsoft.com/office/drawing/2014/main" id="{63A3D24D-5BDD-4967-877A-D310F1E50618}"/>
              </a:ext>
            </a:extLst>
          </p:cNvPr>
          <p:cNvSpPr txBox="1">
            <a:spLocks/>
          </p:cNvSpPr>
          <p:nvPr/>
        </p:nvSpPr>
        <p:spPr>
          <a:xfrm>
            <a:off x="107504" y="3903489"/>
            <a:ext cx="8339810" cy="68592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kumimoji="1" lang="en-US" altLang="ja-JP" sz="1200" dirty="0"/>
              <a:t>Coronary angiography of 30 right anterior oblique (RAO) 30 cranial (CRA) view (A) and 45 left anterior oblique (LAO) 20 CRA view (B) showing the presence of a tandem lesion in the mid segment of the left anterior descending (LAD) artery. </a:t>
            </a:r>
          </a:p>
          <a:p>
            <a:pPr marL="0" indent="0">
              <a:lnSpc>
                <a:spcPct val="110000"/>
              </a:lnSpc>
              <a:buNone/>
            </a:pPr>
            <a:r>
              <a:rPr kumimoji="1" lang="en-US" altLang="ja-JP" sz="1200" dirty="0"/>
              <a:t>Optical coherence tomography (OCT) images correlation to regions shown on angiograms (1-4)</a:t>
            </a:r>
            <a:endParaRPr kumimoji="1" lang="ja-JP" altLang="en-US" sz="1200" dirty="0"/>
          </a:p>
        </p:txBody>
      </p:sp>
      <p:pic>
        <p:nvPicPr>
          <p:cNvPr id="3" name="図 2">
            <a:extLst>
              <a:ext uri="{FF2B5EF4-FFF2-40B4-BE49-F238E27FC236}">
                <a16:creationId xmlns:a16="http://schemas.microsoft.com/office/drawing/2014/main" id="{985B8219-F965-4EC5-AE44-0C03EEC5B7CE}"/>
              </a:ext>
            </a:extLst>
          </p:cNvPr>
          <p:cNvPicPr>
            <a:picLocks noChangeAspect="1"/>
          </p:cNvPicPr>
          <p:nvPr/>
        </p:nvPicPr>
        <p:blipFill>
          <a:blip r:embed="rId3"/>
          <a:stretch>
            <a:fillRect/>
          </a:stretch>
        </p:blipFill>
        <p:spPr>
          <a:xfrm>
            <a:off x="177175" y="663194"/>
            <a:ext cx="4256448" cy="2054606"/>
          </a:xfrm>
          <a:prstGeom prst="rect">
            <a:avLst/>
          </a:prstGeom>
        </p:spPr>
      </p:pic>
    </p:spTree>
    <p:extLst>
      <p:ext uri="{BB962C8B-B14F-4D97-AF65-F5344CB8AC3E}">
        <p14:creationId xmlns:p14="http://schemas.microsoft.com/office/powerpoint/2010/main" val="2883334632"/>
      </p:ext>
    </p:extLst>
  </p:cSld>
  <p:clrMapOvr>
    <a:masterClrMapping/>
  </p:clrMapOvr>
  <p:transition spd="med">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09" y="94471"/>
            <a:ext cx="6552728" cy="857250"/>
          </a:xfrm>
        </p:spPr>
        <p:txBody>
          <a:bodyPr anchor="t">
            <a:normAutofit/>
          </a:bodyPr>
          <a:lstStyle/>
          <a:p>
            <a:r>
              <a:rPr lang="en-GB" sz="3600" b="0" dirty="0"/>
              <a:t>Case 1</a:t>
            </a: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5</a:t>
            </a:fld>
            <a:endParaRPr lang="en-GB" dirty="0"/>
          </a:p>
        </p:txBody>
      </p:sp>
      <p:sp>
        <p:nvSpPr>
          <p:cNvPr id="8" name="コンテンツ プレースホルダー 2">
            <a:extLst>
              <a:ext uri="{FF2B5EF4-FFF2-40B4-BE49-F238E27FC236}">
                <a16:creationId xmlns:a16="http://schemas.microsoft.com/office/drawing/2014/main" id="{D44DB361-A83A-42AD-9018-3CB6EFC0FCED}"/>
              </a:ext>
            </a:extLst>
          </p:cNvPr>
          <p:cNvSpPr txBox="1">
            <a:spLocks/>
          </p:cNvSpPr>
          <p:nvPr/>
        </p:nvSpPr>
        <p:spPr>
          <a:xfrm>
            <a:off x="3509579" y="800400"/>
            <a:ext cx="4764410" cy="2587720"/>
          </a:xfrm>
          <a:prstGeom prst="rect">
            <a:avLst/>
          </a:prstGeom>
        </p:spPr>
        <p:txBody>
          <a:bodyPr>
            <a:normAutofit lnSpcReduction="10000"/>
          </a:bodyPr>
          <a:lst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kumimoji="1" lang="en-US" altLang="ja-JP" b="0" dirty="0"/>
              <a:t>The wire-based FFR was performed, yielding a value of </a:t>
            </a:r>
            <a:r>
              <a:rPr kumimoji="1" lang="en-US" altLang="ja-JP" b="0" dirty="0">
                <a:solidFill>
                  <a:srgbClr val="FF0000"/>
                </a:solidFill>
              </a:rPr>
              <a:t>0.66</a:t>
            </a:r>
            <a:r>
              <a:rPr kumimoji="1" lang="en-US" altLang="ja-JP" b="0" dirty="0"/>
              <a:t> (C).</a:t>
            </a:r>
          </a:p>
          <a:p>
            <a:r>
              <a:rPr kumimoji="1" lang="en-US" altLang="ja-JP" b="0" dirty="0"/>
              <a:t>A 3.0 mm×18 mm DES was implanted in the proximal lesion, followed by post-dilation (D). The wire-based FFR was repeated, yielding a value of </a:t>
            </a:r>
            <a:r>
              <a:rPr kumimoji="1" lang="en-US" altLang="ja-JP" b="0" dirty="0">
                <a:solidFill>
                  <a:srgbClr val="FF0000"/>
                </a:solidFill>
              </a:rPr>
              <a:t>0.79</a:t>
            </a:r>
            <a:r>
              <a:rPr kumimoji="1" lang="en-US" altLang="ja-JP" b="0" dirty="0"/>
              <a:t> (E), which was the same to that obtained from the OCT-derived FFR.</a:t>
            </a:r>
            <a:endParaRPr kumimoji="1" lang="ja-JP" altLang="en-US" b="0" dirty="0"/>
          </a:p>
        </p:txBody>
      </p:sp>
      <p:grpSp>
        <p:nvGrpSpPr>
          <p:cNvPr id="12" name="グループ化 11">
            <a:extLst>
              <a:ext uri="{FF2B5EF4-FFF2-40B4-BE49-F238E27FC236}">
                <a16:creationId xmlns:a16="http://schemas.microsoft.com/office/drawing/2014/main" id="{51886D5F-B789-4C77-8436-9BA4241AD5B3}"/>
              </a:ext>
            </a:extLst>
          </p:cNvPr>
          <p:cNvGrpSpPr/>
          <p:nvPr/>
        </p:nvGrpSpPr>
        <p:grpSpPr>
          <a:xfrm>
            <a:off x="105368" y="853956"/>
            <a:ext cx="3172032" cy="1578526"/>
            <a:chOff x="1796" y="3410664"/>
            <a:chExt cx="1993197" cy="1043632"/>
          </a:xfrm>
        </p:grpSpPr>
        <p:grpSp>
          <p:nvGrpSpPr>
            <p:cNvPr id="13" name="グループ化 12">
              <a:extLst>
                <a:ext uri="{FF2B5EF4-FFF2-40B4-BE49-F238E27FC236}">
                  <a16:creationId xmlns:a16="http://schemas.microsoft.com/office/drawing/2014/main" id="{C4F46937-3932-4B3B-B3C7-FB4ACC322C0A}"/>
                </a:ext>
              </a:extLst>
            </p:cNvPr>
            <p:cNvGrpSpPr/>
            <p:nvPr/>
          </p:nvGrpSpPr>
          <p:grpSpPr>
            <a:xfrm>
              <a:off x="1796" y="3410664"/>
              <a:ext cx="1993196" cy="385083"/>
              <a:chOff x="6852909" y="96816"/>
              <a:chExt cx="4467920" cy="863196"/>
            </a:xfrm>
          </p:grpSpPr>
          <p:pic>
            <p:nvPicPr>
              <p:cNvPr id="15" name="図 14">
                <a:extLst>
                  <a:ext uri="{FF2B5EF4-FFF2-40B4-BE49-F238E27FC236}">
                    <a16:creationId xmlns:a16="http://schemas.microsoft.com/office/drawing/2014/main" id="{F4B8CF96-D481-452B-9B0A-AD68191229BA}"/>
                  </a:ext>
                </a:extLst>
              </p:cNvPr>
              <p:cNvPicPr>
                <a:picLocks noChangeAspect="1"/>
              </p:cNvPicPr>
              <p:nvPr/>
            </p:nvPicPr>
            <p:blipFill rotWithShape="1">
              <a:blip r:embed="rId2"/>
              <a:srcRect l="28138" t="18502" r="33140" b="69948"/>
              <a:stretch/>
            </p:blipFill>
            <p:spPr>
              <a:xfrm>
                <a:off x="6972880" y="96816"/>
                <a:ext cx="4347949" cy="863196"/>
              </a:xfrm>
              <a:prstGeom prst="rect">
                <a:avLst/>
              </a:prstGeom>
            </p:spPr>
          </p:pic>
          <p:sp>
            <p:nvSpPr>
              <p:cNvPr id="16" name="テキスト ボックス 15">
                <a:extLst>
                  <a:ext uri="{FF2B5EF4-FFF2-40B4-BE49-F238E27FC236}">
                    <a16:creationId xmlns:a16="http://schemas.microsoft.com/office/drawing/2014/main" id="{B883DD05-6540-4AC3-9CAF-BD694C023832}"/>
                  </a:ext>
                </a:extLst>
              </p:cNvPr>
              <p:cNvSpPr txBox="1"/>
              <p:nvPr/>
            </p:nvSpPr>
            <p:spPr>
              <a:xfrm>
                <a:off x="6852908" y="96816"/>
                <a:ext cx="712702" cy="515748"/>
              </a:xfrm>
              <a:prstGeom prst="rect">
                <a:avLst/>
              </a:prstGeom>
              <a:noFill/>
            </p:spPr>
            <p:txBody>
              <a:bodyPr wrap="square" rtlCol="0">
                <a:spAutoFit/>
              </a:bodyPr>
              <a:lstStyle/>
              <a:p>
                <a:pPr algn="ctr"/>
                <a:r>
                  <a:rPr lang="en-US" altLang="ja-JP" dirty="0">
                    <a:solidFill>
                      <a:schemeClr val="bg1"/>
                    </a:solidFill>
                  </a:rPr>
                  <a:t>C</a:t>
                </a:r>
                <a:endParaRPr lang="ja-JP" altLang="en-US" dirty="0">
                  <a:solidFill>
                    <a:schemeClr val="bg1"/>
                  </a:solidFill>
                </a:endParaRPr>
              </a:p>
            </p:txBody>
          </p:sp>
        </p:grpSp>
        <p:pic>
          <p:nvPicPr>
            <p:cNvPr id="14" name="図 13">
              <a:extLst>
                <a:ext uri="{FF2B5EF4-FFF2-40B4-BE49-F238E27FC236}">
                  <a16:creationId xmlns:a16="http://schemas.microsoft.com/office/drawing/2014/main" id="{59241A67-44FE-4E23-8CCE-AB0D5247D2C8}"/>
                </a:ext>
              </a:extLst>
            </p:cNvPr>
            <p:cNvPicPr>
              <a:picLocks noChangeAspect="1"/>
            </p:cNvPicPr>
            <p:nvPr/>
          </p:nvPicPr>
          <p:blipFill rotWithShape="1">
            <a:blip r:embed="rId2"/>
            <a:srcRect l="28138" t="36321" r="33140" b="43925"/>
            <a:stretch/>
          </p:blipFill>
          <p:spPr>
            <a:xfrm>
              <a:off x="55317" y="3795748"/>
              <a:ext cx="1939676" cy="658548"/>
            </a:xfrm>
            <a:prstGeom prst="rect">
              <a:avLst/>
            </a:prstGeom>
          </p:spPr>
        </p:pic>
      </p:grpSp>
      <p:grpSp>
        <p:nvGrpSpPr>
          <p:cNvPr id="17" name="グループ化 16">
            <a:extLst>
              <a:ext uri="{FF2B5EF4-FFF2-40B4-BE49-F238E27FC236}">
                <a16:creationId xmlns:a16="http://schemas.microsoft.com/office/drawing/2014/main" id="{D4D0F46D-0AF6-419B-9AFB-EB346D6869E4}"/>
              </a:ext>
            </a:extLst>
          </p:cNvPr>
          <p:cNvGrpSpPr/>
          <p:nvPr/>
        </p:nvGrpSpPr>
        <p:grpSpPr>
          <a:xfrm>
            <a:off x="2265302" y="3076704"/>
            <a:ext cx="2882214" cy="1462435"/>
            <a:chOff x="48845" y="4957018"/>
            <a:chExt cx="1940400" cy="984559"/>
          </a:xfrm>
        </p:grpSpPr>
        <p:grpSp>
          <p:nvGrpSpPr>
            <p:cNvPr id="18" name="グループ化 17">
              <a:extLst>
                <a:ext uri="{FF2B5EF4-FFF2-40B4-BE49-F238E27FC236}">
                  <a16:creationId xmlns:a16="http://schemas.microsoft.com/office/drawing/2014/main" id="{922110C8-2898-4CEE-AD8B-ED057BD93FA1}"/>
                </a:ext>
              </a:extLst>
            </p:cNvPr>
            <p:cNvGrpSpPr/>
            <p:nvPr/>
          </p:nvGrpSpPr>
          <p:grpSpPr>
            <a:xfrm>
              <a:off x="48845" y="4957018"/>
              <a:ext cx="1940400" cy="429891"/>
              <a:chOff x="3516621" y="3453748"/>
              <a:chExt cx="4475678" cy="974401"/>
            </a:xfrm>
          </p:grpSpPr>
          <p:pic>
            <p:nvPicPr>
              <p:cNvPr id="20" name="図 19">
                <a:extLst>
                  <a:ext uri="{FF2B5EF4-FFF2-40B4-BE49-F238E27FC236}">
                    <a16:creationId xmlns:a16="http://schemas.microsoft.com/office/drawing/2014/main" id="{991C10B4-1ED7-434D-B439-04228066F477}"/>
                  </a:ext>
                </a:extLst>
              </p:cNvPr>
              <p:cNvPicPr>
                <a:picLocks noChangeAspect="1"/>
              </p:cNvPicPr>
              <p:nvPr/>
            </p:nvPicPr>
            <p:blipFill rotWithShape="1">
              <a:blip r:embed="rId3"/>
              <a:srcRect l="27883" t="18232" r="32367" b="69555"/>
              <a:stretch/>
            </p:blipFill>
            <p:spPr>
              <a:xfrm>
                <a:off x="3567280" y="3465421"/>
                <a:ext cx="4425019" cy="962728"/>
              </a:xfrm>
              <a:prstGeom prst="rect">
                <a:avLst/>
              </a:prstGeom>
            </p:spPr>
          </p:pic>
          <p:sp>
            <p:nvSpPr>
              <p:cNvPr id="21" name="テキスト ボックス 20">
                <a:extLst>
                  <a:ext uri="{FF2B5EF4-FFF2-40B4-BE49-F238E27FC236}">
                    <a16:creationId xmlns:a16="http://schemas.microsoft.com/office/drawing/2014/main" id="{323EAF59-1C7C-42F5-8AA6-212449376058}"/>
                  </a:ext>
                </a:extLst>
              </p:cNvPr>
              <p:cNvSpPr txBox="1"/>
              <p:nvPr/>
            </p:nvSpPr>
            <p:spPr>
              <a:xfrm>
                <a:off x="3516621" y="3453748"/>
                <a:ext cx="448959" cy="486423"/>
              </a:xfrm>
              <a:prstGeom prst="rect">
                <a:avLst/>
              </a:prstGeom>
              <a:noFill/>
            </p:spPr>
            <p:txBody>
              <a:bodyPr wrap="square" rtlCol="0">
                <a:spAutoFit/>
              </a:bodyPr>
              <a:lstStyle/>
              <a:p>
                <a:pPr algn="ctr"/>
                <a:r>
                  <a:rPr lang="en-US" altLang="ja-JP" dirty="0">
                    <a:solidFill>
                      <a:schemeClr val="bg1"/>
                    </a:solidFill>
                  </a:rPr>
                  <a:t>E</a:t>
                </a:r>
                <a:endParaRPr lang="ja-JP" altLang="en-US" dirty="0">
                  <a:solidFill>
                    <a:schemeClr val="bg1"/>
                  </a:solidFill>
                </a:endParaRPr>
              </a:p>
            </p:txBody>
          </p:sp>
        </p:grpSp>
        <p:pic>
          <p:nvPicPr>
            <p:cNvPr id="19" name="図 18">
              <a:extLst>
                <a:ext uri="{FF2B5EF4-FFF2-40B4-BE49-F238E27FC236}">
                  <a16:creationId xmlns:a16="http://schemas.microsoft.com/office/drawing/2014/main" id="{4F78BBFC-AA4E-4B22-B92D-05890D698C7A}"/>
                </a:ext>
              </a:extLst>
            </p:cNvPr>
            <p:cNvPicPr>
              <a:picLocks noChangeAspect="1"/>
            </p:cNvPicPr>
            <p:nvPr/>
          </p:nvPicPr>
          <p:blipFill rotWithShape="1">
            <a:blip r:embed="rId3"/>
            <a:srcRect l="27883" t="36014" r="32367" b="47914"/>
            <a:stretch/>
          </p:blipFill>
          <p:spPr>
            <a:xfrm>
              <a:off x="70808" y="5382731"/>
              <a:ext cx="1918437" cy="558846"/>
            </a:xfrm>
            <a:prstGeom prst="rect">
              <a:avLst/>
            </a:prstGeom>
          </p:spPr>
        </p:pic>
      </p:grpSp>
      <p:grpSp>
        <p:nvGrpSpPr>
          <p:cNvPr id="22" name="グループ化 21">
            <a:extLst>
              <a:ext uri="{FF2B5EF4-FFF2-40B4-BE49-F238E27FC236}">
                <a16:creationId xmlns:a16="http://schemas.microsoft.com/office/drawing/2014/main" id="{423098D3-68E8-4B06-85E8-613C10B20EBC}"/>
              </a:ext>
            </a:extLst>
          </p:cNvPr>
          <p:cNvGrpSpPr/>
          <p:nvPr/>
        </p:nvGrpSpPr>
        <p:grpSpPr>
          <a:xfrm>
            <a:off x="190542" y="2474598"/>
            <a:ext cx="2058750" cy="2032369"/>
            <a:chOff x="144570" y="3261168"/>
            <a:chExt cx="3019373" cy="2980685"/>
          </a:xfrm>
        </p:grpSpPr>
        <p:pic>
          <p:nvPicPr>
            <p:cNvPr id="23" name="図 22">
              <a:extLst>
                <a:ext uri="{FF2B5EF4-FFF2-40B4-BE49-F238E27FC236}">
                  <a16:creationId xmlns:a16="http://schemas.microsoft.com/office/drawing/2014/main" id="{5EB97D8E-97C7-4267-80B0-E45AA21C168B}"/>
                </a:ext>
              </a:extLst>
            </p:cNvPr>
            <p:cNvPicPr>
              <a:picLocks noChangeAspect="1"/>
            </p:cNvPicPr>
            <p:nvPr/>
          </p:nvPicPr>
          <p:blipFill rotWithShape="1">
            <a:blip r:embed="rId4"/>
            <a:srcRect l="28056" t="338" r="27163" b="1992"/>
            <a:stretch/>
          </p:blipFill>
          <p:spPr>
            <a:xfrm>
              <a:off x="151074" y="3290755"/>
              <a:ext cx="3012869" cy="2951098"/>
            </a:xfrm>
            <a:prstGeom prst="rect">
              <a:avLst/>
            </a:prstGeom>
          </p:spPr>
        </p:pic>
        <p:sp>
          <p:nvSpPr>
            <p:cNvPr id="24" name="テキスト ボックス 23">
              <a:extLst>
                <a:ext uri="{FF2B5EF4-FFF2-40B4-BE49-F238E27FC236}">
                  <a16:creationId xmlns:a16="http://schemas.microsoft.com/office/drawing/2014/main" id="{4CB1AA81-B2A1-4677-BD8A-FD4F13610401}"/>
                </a:ext>
              </a:extLst>
            </p:cNvPr>
            <p:cNvSpPr txBox="1"/>
            <p:nvPr/>
          </p:nvSpPr>
          <p:spPr>
            <a:xfrm>
              <a:off x="144570" y="3261168"/>
              <a:ext cx="267856" cy="451773"/>
            </a:xfrm>
            <a:prstGeom prst="rect">
              <a:avLst/>
            </a:prstGeom>
            <a:noFill/>
          </p:spPr>
          <p:txBody>
            <a:bodyPr wrap="square" rtlCol="0">
              <a:spAutoFit/>
            </a:bodyPr>
            <a:lstStyle/>
            <a:p>
              <a:pPr algn="ctr"/>
              <a:r>
                <a:rPr lang="en-US" altLang="ja-JP" dirty="0">
                  <a:solidFill>
                    <a:schemeClr val="bg1"/>
                  </a:solidFill>
                </a:rPr>
                <a:t>D</a:t>
              </a:r>
              <a:endParaRPr lang="ja-JP" altLang="en-US" dirty="0">
                <a:solidFill>
                  <a:schemeClr val="bg1"/>
                </a:solidFill>
              </a:endParaRPr>
            </a:p>
          </p:txBody>
        </p:sp>
      </p:grpSp>
      <p:sp>
        <p:nvSpPr>
          <p:cNvPr id="25" name="Text Placeholder 2">
            <a:extLst>
              <a:ext uri="{FF2B5EF4-FFF2-40B4-BE49-F238E27FC236}">
                <a16:creationId xmlns:a16="http://schemas.microsoft.com/office/drawing/2014/main" id="{0484AFE9-5AFA-4D00-9E23-38FB9475A727}"/>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3615155978"/>
      </p:ext>
    </p:extLst>
  </p:cSld>
  <p:clrMapOvr>
    <a:masterClrMapping/>
  </p:clrMapOvr>
  <p:transition spd="med">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8437" y="116415"/>
            <a:ext cx="7686667" cy="857250"/>
          </a:xfrm>
        </p:spPr>
        <p:txBody>
          <a:bodyPr anchor="t">
            <a:noAutofit/>
          </a:bodyPr>
          <a:lstStyle/>
          <a:p>
            <a:r>
              <a:rPr lang="en-GB" sz="2200" b="0" dirty="0"/>
              <a:t>Case 1: </a:t>
            </a:r>
            <a:r>
              <a:rPr lang="en-US" sz="2200" b="0" dirty="0"/>
              <a:t>Angiogram of 30 RAO 30 CRA view (F) and </a:t>
            </a:r>
            <a:br>
              <a:rPr lang="en-US" sz="2200" b="0" dirty="0"/>
            </a:br>
            <a:r>
              <a:rPr lang="en-US" sz="2200" b="0" dirty="0"/>
              <a:t>45 LAO 20 CRA view (G) after additional stenting at the distal lesion</a:t>
            </a:r>
            <a:br>
              <a:rPr lang="en-US" sz="2200" b="0" dirty="0"/>
            </a:b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6</a:t>
            </a:fld>
            <a:endParaRPr lang="en-GB" dirty="0"/>
          </a:p>
        </p:txBody>
      </p:sp>
      <p:grpSp>
        <p:nvGrpSpPr>
          <p:cNvPr id="25" name="グループ化 24">
            <a:extLst>
              <a:ext uri="{FF2B5EF4-FFF2-40B4-BE49-F238E27FC236}">
                <a16:creationId xmlns:a16="http://schemas.microsoft.com/office/drawing/2014/main" id="{A86FAB6D-DEB9-45A0-BD71-12BAADC41FFB}"/>
              </a:ext>
            </a:extLst>
          </p:cNvPr>
          <p:cNvGrpSpPr/>
          <p:nvPr/>
        </p:nvGrpSpPr>
        <p:grpSpPr>
          <a:xfrm>
            <a:off x="463043" y="874798"/>
            <a:ext cx="7543211" cy="3626728"/>
            <a:chOff x="959198" y="1365536"/>
            <a:chExt cx="7543211" cy="3626728"/>
          </a:xfrm>
        </p:grpSpPr>
        <p:grpSp>
          <p:nvGrpSpPr>
            <p:cNvPr id="26" name="グループ化 25">
              <a:extLst>
                <a:ext uri="{FF2B5EF4-FFF2-40B4-BE49-F238E27FC236}">
                  <a16:creationId xmlns:a16="http://schemas.microsoft.com/office/drawing/2014/main" id="{A8D7BFF2-B0B0-46CD-871E-345E7216568F}"/>
                </a:ext>
              </a:extLst>
            </p:cNvPr>
            <p:cNvGrpSpPr/>
            <p:nvPr/>
          </p:nvGrpSpPr>
          <p:grpSpPr>
            <a:xfrm>
              <a:off x="959198" y="1365536"/>
              <a:ext cx="3578156" cy="3626728"/>
              <a:chOff x="7398446" y="3261167"/>
              <a:chExt cx="3705474" cy="3755773"/>
            </a:xfrm>
          </p:grpSpPr>
          <p:pic>
            <p:nvPicPr>
              <p:cNvPr id="30" name="図 29">
                <a:extLst>
                  <a:ext uri="{FF2B5EF4-FFF2-40B4-BE49-F238E27FC236}">
                    <a16:creationId xmlns:a16="http://schemas.microsoft.com/office/drawing/2014/main" id="{61BFDB37-5ED4-41C9-B54C-311D953438E8}"/>
                  </a:ext>
                </a:extLst>
              </p:cNvPr>
              <p:cNvPicPr>
                <a:picLocks noChangeAspect="1"/>
              </p:cNvPicPr>
              <p:nvPr/>
            </p:nvPicPr>
            <p:blipFill rotWithShape="1">
              <a:blip r:embed="rId2"/>
              <a:srcRect l="27163" t="3113" r="27163" b="338"/>
              <a:stretch/>
            </p:blipFill>
            <p:spPr>
              <a:xfrm>
                <a:off x="7398446" y="3290754"/>
                <a:ext cx="3705474" cy="3726186"/>
              </a:xfrm>
              <a:prstGeom prst="rect">
                <a:avLst/>
              </a:prstGeom>
            </p:spPr>
          </p:pic>
          <p:sp>
            <p:nvSpPr>
              <p:cNvPr id="31" name="テキスト ボックス 30">
                <a:extLst>
                  <a:ext uri="{FF2B5EF4-FFF2-40B4-BE49-F238E27FC236}">
                    <a16:creationId xmlns:a16="http://schemas.microsoft.com/office/drawing/2014/main" id="{62372CD8-2995-495A-BF31-B2907559D903}"/>
                  </a:ext>
                </a:extLst>
              </p:cNvPr>
              <p:cNvSpPr txBox="1"/>
              <p:nvPr/>
            </p:nvSpPr>
            <p:spPr>
              <a:xfrm>
                <a:off x="7398448" y="3261167"/>
                <a:ext cx="268117" cy="638248"/>
              </a:xfrm>
              <a:prstGeom prst="rect">
                <a:avLst/>
              </a:prstGeom>
              <a:noFill/>
            </p:spPr>
            <p:txBody>
              <a:bodyPr wrap="square" rtlCol="0">
                <a:spAutoFit/>
              </a:bodyPr>
              <a:lstStyle/>
              <a:p>
                <a:pPr algn="ctr"/>
                <a:r>
                  <a:rPr lang="en-US" altLang="ja-JP" b="1" dirty="0">
                    <a:solidFill>
                      <a:schemeClr val="bg1"/>
                    </a:solidFill>
                  </a:rPr>
                  <a:t>F</a:t>
                </a:r>
                <a:endParaRPr lang="ja-JP" altLang="en-US" b="1" dirty="0">
                  <a:solidFill>
                    <a:schemeClr val="bg1"/>
                  </a:solidFill>
                </a:endParaRPr>
              </a:p>
            </p:txBody>
          </p:sp>
        </p:grpSp>
        <p:grpSp>
          <p:nvGrpSpPr>
            <p:cNvPr id="27" name="グループ化 26">
              <a:extLst>
                <a:ext uri="{FF2B5EF4-FFF2-40B4-BE49-F238E27FC236}">
                  <a16:creationId xmlns:a16="http://schemas.microsoft.com/office/drawing/2014/main" id="{E98B157A-0F01-4F2D-9272-2A978DB08D5D}"/>
                </a:ext>
              </a:extLst>
            </p:cNvPr>
            <p:cNvGrpSpPr/>
            <p:nvPr/>
          </p:nvGrpSpPr>
          <p:grpSpPr>
            <a:xfrm>
              <a:off x="4934634" y="1365538"/>
              <a:ext cx="3567775" cy="3610161"/>
              <a:chOff x="6858000" y="6838101"/>
              <a:chExt cx="2482362" cy="2511854"/>
            </a:xfrm>
          </p:grpSpPr>
          <p:pic>
            <p:nvPicPr>
              <p:cNvPr id="28" name="図 27">
                <a:extLst>
                  <a:ext uri="{FF2B5EF4-FFF2-40B4-BE49-F238E27FC236}">
                    <a16:creationId xmlns:a16="http://schemas.microsoft.com/office/drawing/2014/main" id="{3C75AF25-4DE3-4EC2-9C88-95E3158FE495}"/>
                  </a:ext>
                </a:extLst>
              </p:cNvPr>
              <p:cNvPicPr>
                <a:picLocks noChangeAspect="1"/>
              </p:cNvPicPr>
              <p:nvPr/>
            </p:nvPicPr>
            <p:blipFill rotWithShape="1">
              <a:blip r:embed="rId3">
                <a:extLst>
                  <a:ext uri="{28A0092B-C50C-407E-A947-70E740481C1C}">
                    <a14:useLocalDpi xmlns:a14="http://schemas.microsoft.com/office/drawing/2010/main" val="0"/>
                  </a:ext>
                </a:extLst>
              </a:blip>
              <a:srcRect l="11103" t="2515" b="8587"/>
              <a:stretch/>
            </p:blipFill>
            <p:spPr>
              <a:xfrm>
                <a:off x="6858000" y="6867593"/>
                <a:ext cx="2482362" cy="2482362"/>
              </a:xfrm>
              <a:prstGeom prst="rect">
                <a:avLst/>
              </a:prstGeom>
            </p:spPr>
          </p:pic>
          <p:sp>
            <p:nvSpPr>
              <p:cNvPr id="29" name="テキスト ボックス 28">
                <a:extLst>
                  <a:ext uri="{FF2B5EF4-FFF2-40B4-BE49-F238E27FC236}">
                    <a16:creationId xmlns:a16="http://schemas.microsoft.com/office/drawing/2014/main" id="{58207BC0-96C7-4357-814E-DED7529E5C50}"/>
                  </a:ext>
                </a:extLst>
              </p:cNvPr>
              <p:cNvSpPr txBox="1"/>
              <p:nvPr/>
            </p:nvSpPr>
            <p:spPr>
              <a:xfrm>
                <a:off x="6905835" y="6838101"/>
                <a:ext cx="180139" cy="428818"/>
              </a:xfrm>
              <a:prstGeom prst="rect">
                <a:avLst/>
              </a:prstGeom>
              <a:noFill/>
            </p:spPr>
            <p:txBody>
              <a:bodyPr wrap="square" rtlCol="0">
                <a:spAutoFit/>
              </a:bodyPr>
              <a:lstStyle/>
              <a:p>
                <a:pPr algn="ctr"/>
                <a:r>
                  <a:rPr lang="en-US" altLang="ja-JP" b="1" dirty="0">
                    <a:solidFill>
                      <a:schemeClr val="bg1"/>
                    </a:solidFill>
                  </a:rPr>
                  <a:t>G</a:t>
                </a:r>
              </a:p>
            </p:txBody>
          </p:sp>
        </p:grpSp>
      </p:grpSp>
      <p:sp>
        <p:nvSpPr>
          <p:cNvPr id="33" name="Text Placeholder 2">
            <a:extLst>
              <a:ext uri="{FF2B5EF4-FFF2-40B4-BE49-F238E27FC236}">
                <a16:creationId xmlns:a16="http://schemas.microsoft.com/office/drawing/2014/main" id="{0B6B5462-63A9-4C35-8C8B-0949343F1F21}"/>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3630719935"/>
      </p:ext>
    </p:extLst>
  </p:cSld>
  <p:clrMapOvr>
    <a:masterClrMapping/>
  </p:clrMapOvr>
  <p:transition spd="med">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09" y="94471"/>
            <a:ext cx="6552728" cy="857250"/>
          </a:xfrm>
        </p:spPr>
        <p:txBody>
          <a:bodyPr anchor="t">
            <a:normAutofit/>
          </a:bodyPr>
          <a:lstStyle/>
          <a:p>
            <a:r>
              <a:rPr lang="en-GB" sz="3600" b="0" dirty="0"/>
              <a:t>Case 2</a:t>
            </a: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7</a:t>
            </a:fld>
            <a:endParaRPr lang="en-GB" dirty="0"/>
          </a:p>
        </p:txBody>
      </p:sp>
      <p:pic>
        <p:nvPicPr>
          <p:cNvPr id="12" name="図 11">
            <a:extLst>
              <a:ext uri="{FF2B5EF4-FFF2-40B4-BE49-F238E27FC236}">
                <a16:creationId xmlns:a16="http://schemas.microsoft.com/office/drawing/2014/main" id="{7BFAE4CB-038A-44DD-A76E-D352F9B52215}"/>
              </a:ext>
            </a:extLst>
          </p:cNvPr>
          <p:cNvPicPr>
            <a:picLocks noChangeAspect="1"/>
          </p:cNvPicPr>
          <p:nvPr/>
        </p:nvPicPr>
        <p:blipFill>
          <a:blip r:embed="rId2"/>
          <a:stretch>
            <a:fillRect/>
          </a:stretch>
        </p:blipFill>
        <p:spPr>
          <a:xfrm>
            <a:off x="17418" y="2644607"/>
            <a:ext cx="3910112" cy="949398"/>
          </a:xfrm>
          <a:prstGeom prst="rect">
            <a:avLst/>
          </a:prstGeom>
        </p:spPr>
      </p:pic>
      <p:sp>
        <p:nvSpPr>
          <p:cNvPr id="13" name="コンテンツ プレースホルダー 2">
            <a:extLst>
              <a:ext uri="{FF2B5EF4-FFF2-40B4-BE49-F238E27FC236}">
                <a16:creationId xmlns:a16="http://schemas.microsoft.com/office/drawing/2014/main" id="{7688D29F-12A8-4152-BD3D-841D7C1832E1}"/>
              </a:ext>
            </a:extLst>
          </p:cNvPr>
          <p:cNvSpPr txBox="1">
            <a:spLocks/>
          </p:cNvSpPr>
          <p:nvPr/>
        </p:nvSpPr>
        <p:spPr>
          <a:xfrm>
            <a:off x="3997234" y="771911"/>
            <a:ext cx="4379351" cy="359967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kumimoji="1" lang="en-US" altLang="ja-JP" sz="1800" dirty="0"/>
              <a:t>OCT was performed and showed a minimal lumen area (MLA) of 1.07 mm</a:t>
            </a:r>
            <a:r>
              <a:rPr kumimoji="1" lang="en-US" altLang="ja-JP" sz="1800" baseline="30000" dirty="0"/>
              <a:t>2</a:t>
            </a:r>
            <a:r>
              <a:rPr kumimoji="1" lang="en-US" altLang="ja-JP" sz="1800" dirty="0"/>
              <a:t> at the proximal lesion(2) and 1.82 mm</a:t>
            </a:r>
            <a:r>
              <a:rPr kumimoji="1" lang="en-US" altLang="ja-JP" sz="1800" baseline="30000" dirty="0"/>
              <a:t>2</a:t>
            </a:r>
            <a:r>
              <a:rPr kumimoji="1" lang="en-US" altLang="ja-JP" sz="1800" dirty="0"/>
              <a:t> at the distal lesion (3) in the mid LAD. </a:t>
            </a:r>
          </a:p>
          <a:p>
            <a:r>
              <a:rPr kumimoji="1" lang="en-US" altLang="ja-JP" sz="1800" dirty="0"/>
              <a:t>The OCT-derived FFR was calculated yielding a value of </a:t>
            </a:r>
            <a:r>
              <a:rPr kumimoji="1" lang="en-US" altLang="ja-JP" sz="1800" dirty="0">
                <a:solidFill>
                  <a:srgbClr val="FF0000"/>
                </a:solidFill>
              </a:rPr>
              <a:t>0.76</a:t>
            </a:r>
            <a:r>
              <a:rPr kumimoji="1" lang="en-US" altLang="ja-JP" sz="1800" dirty="0"/>
              <a:t>. In the absence of stenosis at the proximal lesion in the mid LAD artery (i.e., successful stenting at the proximal tandem lesion), the OCT-derived FFR yielded a value of </a:t>
            </a:r>
            <a:r>
              <a:rPr kumimoji="1" lang="en-US" altLang="ja-JP" sz="1800" dirty="0">
                <a:solidFill>
                  <a:srgbClr val="FF0000"/>
                </a:solidFill>
              </a:rPr>
              <a:t>0.88</a:t>
            </a:r>
            <a:r>
              <a:rPr kumimoji="1" lang="en-US" altLang="ja-JP" sz="1800" dirty="0"/>
              <a:t>.</a:t>
            </a:r>
            <a:endParaRPr kumimoji="1" lang="ja-JP" altLang="en-US" sz="1800" dirty="0"/>
          </a:p>
        </p:txBody>
      </p:sp>
      <p:sp>
        <p:nvSpPr>
          <p:cNvPr id="14" name="Text Placeholder 2">
            <a:extLst>
              <a:ext uri="{FF2B5EF4-FFF2-40B4-BE49-F238E27FC236}">
                <a16:creationId xmlns:a16="http://schemas.microsoft.com/office/drawing/2014/main" id="{6C878F0E-3B70-4D55-9AC6-4490EED85CF2}"/>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
        <p:nvSpPr>
          <p:cNvPr id="9" name="コンテンツ プレースホルダー 2">
            <a:extLst>
              <a:ext uri="{FF2B5EF4-FFF2-40B4-BE49-F238E27FC236}">
                <a16:creationId xmlns:a16="http://schemas.microsoft.com/office/drawing/2014/main" id="{19F1B3FD-8298-4F28-AB9D-25F0F1C6C97C}"/>
              </a:ext>
            </a:extLst>
          </p:cNvPr>
          <p:cNvSpPr txBox="1">
            <a:spLocks/>
          </p:cNvSpPr>
          <p:nvPr/>
        </p:nvSpPr>
        <p:spPr>
          <a:xfrm>
            <a:off x="107504" y="3903489"/>
            <a:ext cx="8339810" cy="68592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b="0" i="0" kern="1200">
                <a:solidFill>
                  <a:schemeClr val="tx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b="0" i="0" kern="1200">
                <a:solidFill>
                  <a:schemeClr val="tx1"/>
                </a:solidFill>
                <a:latin typeface="Calibri" panose="020F0502020204030204" pitchFamily="34" charset="0"/>
                <a:ea typeface="+mn-ea"/>
                <a:cs typeface="Calibri" panose="020F050202020403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b="0" i="0" kern="1200">
                <a:solidFill>
                  <a:schemeClr val="tx1"/>
                </a:solidFill>
                <a:latin typeface="Calibri" panose="020F0502020204030204" pitchFamily="34" charset="0"/>
                <a:ea typeface="+mn-ea"/>
                <a:cs typeface="Calibri" panose="020F050202020403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Calibri" panose="020F0502020204030204" pitchFamily="34" charset="0"/>
                <a:ea typeface="+mn-ea"/>
                <a:cs typeface="Calibri" panose="020F050202020403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10000"/>
              </a:lnSpc>
              <a:buNone/>
            </a:pPr>
            <a:r>
              <a:rPr kumimoji="1" lang="en-US" altLang="ja-JP" sz="1200" dirty="0"/>
              <a:t>Coronary angiography of 30 right anterior oblique (RAO) 30 cranial (CRA) view (A) and 45 left anterior oblique (LAO) 20 CRA view (B) showing the presence of a tandem lesion in the mid segment of the left anterior descending (LAD) artery. </a:t>
            </a:r>
          </a:p>
          <a:p>
            <a:pPr marL="0" indent="0">
              <a:lnSpc>
                <a:spcPct val="110000"/>
              </a:lnSpc>
              <a:buNone/>
            </a:pPr>
            <a:r>
              <a:rPr kumimoji="1" lang="en-US" altLang="ja-JP" sz="1200" dirty="0"/>
              <a:t>Optical coherence tomography (OCT) images correlation to regions shown on angiograms (1-4)</a:t>
            </a:r>
            <a:endParaRPr kumimoji="1" lang="ja-JP" altLang="en-US" sz="1200" dirty="0"/>
          </a:p>
        </p:txBody>
      </p:sp>
      <p:pic>
        <p:nvPicPr>
          <p:cNvPr id="5" name="図 4">
            <a:extLst>
              <a:ext uri="{FF2B5EF4-FFF2-40B4-BE49-F238E27FC236}">
                <a16:creationId xmlns:a16="http://schemas.microsoft.com/office/drawing/2014/main" id="{3293AD04-D427-410F-9BD5-44B0F6A3A63A}"/>
              </a:ext>
            </a:extLst>
          </p:cNvPr>
          <p:cNvPicPr>
            <a:picLocks noChangeAspect="1"/>
          </p:cNvPicPr>
          <p:nvPr/>
        </p:nvPicPr>
        <p:blipFill>
          <a:blip r:embed="rId3"/>
          <a:stretch>
            <a:fillRect/>
          </a:stretch>
        </p:blipFill>
        <p:spPr>
          <a:xfrm>
            <a:off x="88453" y="769319"/>
            <a:ext cx="3819001" cy="1862588"/>
          </a:xfrm>
          <a:prstGeom prst="rect">
            <a:avLst/>
          </a:prstGeom>
        </p:spPr>
      </p:pic>
    </p:spTree>
    <p:extLst>
      <p:ext uri="{BB962C8B-B14F-4D97-AF65-F5344CB8AC3E}">
        <p14:creationId xmlns:p14="http://schemas.microsoft.com/office/powerpoint/2010/main" val="3164432530"/>
      </p:ext>
    </p:extLst>
  </p:cSld>
  <p:clrMapOvr>
    <a:masterClrMapping/>
  </p:clrMapOvr>
  <p:transition spd="med">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2509" y="94471"/>
            <a:ext cx="6552728" cy="857250"/>
          </a:xfrm>
        </p:spPr>
        <p:txBody>
          <a:bodyPr anchor="t">
            <a:normAutofit/>
          </a:bodyPr>
          <a:lstStyle/>
          <a:p>
            <a:r>
              <a:rPr lang="en-GB" sz="3600" b="0" dirty="0"/>
              <a:t>Case 2</a:t>
            </a:r>
            <a:endParaRPr lang="en-GB" sz="2200" b="0" dirty="0"/>
          </a:p>
        </p:txBody>
      </p:sp>
      <p:sp>
        <p:nvSpPr>
          <p:cNvPr id="4" name="Slide Number Placeholder 3"/>
          <p:cNvSpPr>
            <a:spLocks noGrp="1"/>
          </p:cNvSpPr>
          <p:nvPr>
            <p:ph type="sldNum" sz="quarter" idx="12"/>
          </p:nvPr>
        </p:nvSpPr>
        <p:spPr/>
        <p:txBody>
          <a:bodyPr/>
          <a:lstStyle/>
          <a:p>
            <a:fld id="{20C15474-9A8A-469E-9DC0-A1D69AB524A6}" type="slidenum">
              <a:rPr lang="en-GB" smtClean="0"/>
              <a:t>8</a:t>
            </a:fld>
            <a:endParaRPr lang="en-GB" dirty="0"/>
          </a:p>
        </p:txBody>
      </p:sp>
      <p:sp>
        <p:nvSpPr>
          <p:cNvPr id="25" name="コンテンツ プレースホルダー 2">
            <a:extLst>
              <a:ext uri="{FF2B5EF4-FFF2-40B4-BE49-F238E27FC236}">
                <a16:creationId xmlns:a16="http://schemas.microsoft.com/office/drawing/2014/main" id="{520A6547-FE28-477F-A350-7E3D417703B5}"/>
              </a:ext>
            </a:extLst>
          </p:cNvPr>
          <p:cNvSpPr txBox="1">
            <a:spLocks/>
          </p:cNvSpPr>
          <p:nvPr/>
        </p:nvSpPr>
        <p:spPr>
          <a:xfrm>
            <a:off x="3639845" y="898058"/>
            <a:ext cx="4731798" cy="3416490"/>
          </a:xfrm>
          <a:prstGeom prst="rect">
            <a:avLst/>
          </a:prstGeom>
        </p:spPr>
        <p:txBody>
          <a:bodyPr>
            <a:normAutofit/>
          </a:bodyPr>
          <a:lstStyle>
            <a:lvl1pPr marL="0" indent="0" algn="l" defTabSz="914400" rtl="0" eaLnBrk="1" latinLnBrk="0" hangingPunct="1">
              <a:spcBef>
                <a:spcPts val="600"/>
              </a:spcBef>
              <a:buFontTx/>
              <a:buNone/>
              <a:defRPr sz="2000" b="1" kern="1200">
                <a:solidFill>
                  <a:schemeClr val="tx1"/>
                </a:solidFill>
                <a:latin typeface="+mn-lt"/>
                <a:ea typeface="+mn-ea"/>
                <a:cs typeface="+mn-cs"/>
              </a:defRPr>
            </a:lvl1pPr>
            <a:lvl2pPr marL="0" indent="0" algn="l" defTabSz="914400" rtl="0" eaLnBrk="1" latinLnBrk="0" hangingPunct="1">
              <a:spcBef>
                <a:spcPts val="600"/>
              </a:spcBef>
              <a:buFontTx/>
              <a:buNone/>
              <a:tabLst/>
              <a:defRPr sz="1800" kern="1200">
                <a:solidFill>
                  <a:schemeClr val="tx1"/>
                </a:solidFill>
                <a:latin typeface="+mn-lt"/>
                <a:ea typeface="+mn-ea"/>
                <a:cs typeface="+mn-cs"/>
              </a:defRPr>
            </a:lvl2pPr>
            <a:lvl3pPr marL="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3pPr>
            <a:lvl4pPr marL="360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4pPr>
            <a:lvl5pPr marL="648000" indent="-144000" algn="l" defTabSz="914400" rtl="0" eaLnBrk="1" latinLnBrk="0" hangingPunct="1">
              <a:spcBef>
                <a:spcPts val="600"/>
              </a:spcBef>
              <a:buClr>
                <a:schemeClr val="tx2"/>
              </a:buClr>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r>
              <a:rPr kumimoji="1" lang="en-US" altLang="ja-JP" b="0" dirty="0"/>
              <a:t>The wire-based FFR was performed, yielding a value of </a:t>
            </a:r>
            <a:r>
              <a:rPr kumimoji="1" lang="en-US" altLang="ja-JP" b="0" dirty="0">
                <a:solidFill>
                  <a:srgbClr val="FF0000"/>
                </a:solidFill>
              </a:rPr>
              <a:t>0.76</a:t>
            </a:r>
            <a:r>
              <a:rPr kumimoji="1" lang="en-US" altLang="ja-JP" b="0" dirty="0"/>
              <a:t> (C).</a:t>
            </a:r>
          </a:p>
          <a:p>
            <a:r>
              <a:rPr kumimoji="1" lang="en-US" altLang="ja-JP" b="0" dirty="0"/>
              <a:t>After coronary stenting in the proximal lesion, the wire-based FFR yielded a value of </a:t>
            </a:r>
            <a:r>
              <a:rPr kumimoji="1" lang="en-US" altLang="ja-JP" b="0" dirty="0">
                <a:solidFill>
                  <a:srgbClr val="FF0000"/>
                </a:solidFill>
              </a:rPr>
              <a:t>0.90 </a:t>
            </a:r>
            <a:r>
              <a:rPr kumimoji="1" lang="en-US" altLang="ja-JP" b="0" dirty="0"/>
              <a:t>(F).</a:t>
            </a:r>
          </a:p>
          <a:p>
            <a:r>
              <a:rPr kumimoji="1" lang="en-US" altLang="ja-JP" b="0" dirty="0"/>
              <a:t> Therefore, additional intervention to the distal lesion was deferred.</a:t>
            </a:r>
            <a:endParaRPr kumimoji="1" lang="ja-JP" altLang="en-US" b="0" dirty="0"/>
          </a:p>
        </p:txBody>
      </p:sp>
      <p:grpSp>
        <p:nvGrpSpPr>
          <p:cNvPr id="26" name="グループ化 25">
            <a:extLst>
              <a:ext uri="{FF2B5EF4-FFF2-40B4-BE49-F238E27FC236}">
                <a16:creationId xmlns:a16="http://schemas.microsoft.com/office/drawing/2014/main" id="{B5AD27F4-0E57-4CE3-91E1-A8826E4E2DA3}"/>
              </a:ext>
            </a:extLst>
          </p:cNvPr>
          <p:cNvGrpSpPr/>
          <p:nvPr/>
        </p:nvGrpSpPr>
        <p:grpSpPr>
          <a:xfrm>
            <a:off x="135536" y="937086"/>
            <a:ext cx="3376836" cy="1723592"/>
            <a:chOff x="99194" y="5110647"/>
            <a:chExt cx="3292612" cy="2095015"/>
          </a:xfrm>
        </p:grpSpPr>
        <p:pic>
          <p:nvPicPr>
            <p:cNvPr id="27" name="Picture 2">
              <a:extLst>
                <a:ext uri="{FF2B5EF4-FFF2-40B4-BE49-F238E27FC236}">
                  <a16:creationId xmlns:a16="http://schemas.microsoft.com/office/drawing/2014/main" id="{71AC1B6D-5FF8-49C0-8B58-2C3C4AC35AB5}"/>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310" t="5874" r="40470" b="77048"/>
            <a:stretch/>
          </p:blipFill>
          <p:spPr bwMode="auto">
            <a:xfrm>
              <a:off x="136393" y="5110647"/>
              <a:ext cx="3255413" cy="8923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テキスト ボックス 27">
              <a:extLst>
                <a:ext uri="{FF2B5EF4-FFF2-40B4-BE49-F238E27FC236}">
                  <a16:creationId xmlns:a16="http://schemas.microsoft.com/office/drawing/2014/main" id="{5EB3A69F-2CE2-4813-B8FB-D313F1A5EE93}"/>
                </a:ext>
              </a:extLst>
            </p:cNvPr>
            <p:cNvSpPr txBox="1"/>
            <p:nvPr/>
          </p:nvSpPr>
          <p:spPr>
            <a:xfrm>
              <a:off x="99194" y="5110647"/>
              <a:ext cx="374908" cy="448921"/>
            </a:xfrm>
            <a:prstGeom prst="rect">
              <a:avLst/>
            </a:prstGeom>
            <a:noFill/>
          </p:spPr>
          <p:txBody>
            <a:bodyPr wrap="square" rtlCol="0">
              <a:spAutoFit/>
            </a:bodyPr>
            <a:lstStyle/>
            <a:p>
              <a:pPr algn="ctr"/>
              <a:r>
                <a:rPr lang="en-US" altLang="ja-JP" dirty="0">
                  <a:solidFill>
                    <a:schemeClr val="bg1"/>
                  </a:solidFill>
                </a:rPr>
                <a:t>C</a:t>
              </a:r>
              <a:endParaRPr lang="ja-JP" altLang="en-US" dirty="0">
                <a:solidFill>
                  <a:schemeClr val="bg1"/>
                </a:solidFill>
              </a:endParaRPr>
            </a:p>
          </p:txBody>
        </p:sp>
        <p:pic>
          <p:nvPicPr>
            <p:cNvPr id="29" name="Picture 2">
              <a:extLst>
                <a:ext uri="{FF2B5EF4-FFF2-40B4-BE49-F238E27FC236}">
                  <a16:creationId xmlns:a16="http://schemas.microsoft.com/office/drawing/2014/main" id="{89B1F766-34E4-4A62-B4FE-0FC5FC6AA9D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5310" t="30991" r="40470" b="45989"/>
            <a:stretch/>
          </p:blipFill>
          <p:spPr bwMode="auto">
            <a:xfrm>
              <a:off x="136392" y="6002960"/>
              <a:ext cx="3255414" cy="1202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0" name="グループ化 29">
            <a:extLst>
              <a:ext uri="{FF2B5EF4-FFF2-40B4-BE49-F238E27FC236}">
                <a16:creationId xmlns:a16="http://schemas.microsoft.com/office/drawing/2014/main" id="{9C2E33D2-89EB-4AEB-9CD5-F7A26A5026BF}"/>
              </a:ext>
            </a:extLst>
          </p:cNvPr>
          <p:cNvGrpSpPr/>
          <p:nvPr/>
        </p:nvGrpSpPr>
        <p:grpSpPr>
          <a:xfrm>
            <a:off x="173686" y="2697024"/>
            <a:ext cx="3327425" cy="1841312"/>
            <a:chOff x="3516298" y="5141073"/>
            <a:chExt cx="3284131" cy="2064589"/>
          </a:xfrm>
        </p:grpSpPr>
        <p:pic>
          <p:nvPicPr>
            <p:cNvPr id="31" name="Picture 2">
              <a:extLst>
                <a:ext uri="{FF2B5EF4-FFF2-40B4-BE49-F238E27FC236}">
                  <a16:creationId xmlns:a16="http://schemas.microsoft.com/office/drawing/2014/main" id="{1C4D0F6A-319E-4739-8113-48843F517BC2}"/>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764" t="5875" r="41038" b="78244"/>
            <a:stretch/>
          </p:blipFill>
          <p:spPr bwMode="auto">
            <a:xfrm>
              <a:off x="3516298" y="5141073"/>
              <a:ext cx="3284131" cy="8618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2" name="Picture 2">
              <a:extLst>
                <a:ext uri="{FF2B5EF4-FFF2-40B4-BE49-F238E27FC236}">
                  <a16:creationId xmlns:a16="http://schemas.microsoft.com/office/drawing/2014/main" id="{E8C68922-C78E-4AF4-ABC8-3166E1B48A1D}"/>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5764" t="29910" r="41038" b="47930"/>
            <a:stretch/>
          </p:blipFill>
          <p:spPr bwMode="auto">
            <a:xfrm>
              <a:off x="3516298" y="6002960"/>
              <a:ext cx="3284131" cy="1202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sp>
        <p:nvSpPr>
          <p:cNvPr id="33" name="テキスト ボックス 32">
            <a:extLst>
              <a:ext uri="{FF2B5EF4-FFF2-40B4-BE49-F238E27FC236}">
                <a16:creationId xmlns:a16="http://schemas.microsoft.com/office/drawing/2014/main" id="{43859D03-F952-4B07-9A02-C4114A54CA92}"/>
              </a:ext>
            </a:extLst>
          </p:cNvPr>
          <p:cNvSpPr txBox="1"/>
          <p:nvPr/>
        </p:nvSpPr>
        <p:spPr>
          <a:xfrm>
            <a:off x="3501111" y="3562041"/>
            <a:ext cx="236434" cy="369332"/>
          </a:xfrm>
          <a:prstGeom prst="rect">
            <a:avLst/>
          </a:prstGeom>
          <a:noFill/>
        </p:spPr>
        <p:txBody>
          <a:bodyPr wrap="square" rtlCol="0">
            <a:spAutoFit/>
          </a:bodyPr>
          <a:lstStyle/>
          <a:p>
            <a:pPr algn="ctr"/>
            <a:r>
              <a:rPr lang="en-US" altLang="ja-JP" dirty="0">
                <a:solidFill>
                  <a:schemeClr val="bg1"/>
                </a:solidFill>
              </a:rPr>
              <a:t>F</a:t>
            </a:r>
            <a:endParaRPr lang="ja-JP" altLang="en-US" dirty="0">
              <a:solidFill>
                <a:schemeClr val="bg1"/>
              </a:solidFill>
            </a:endParaRPr>
          </a:p>
        </p:txBody>
      </p:sp>
      <p:sp>
        <p:nvSpPr>
          <p:cNvPr id="34" name="テキスト ボックス 33">
            <a:extLst>
              <a:ext uri="{FF2B5EF4-FFF2-40B4-BE49-F238E27FC236}">
                <a16:creationId xmlns:a16="http://schemas.microsoft.com/office/drawing/2014/main" id="{E83E2F0D-86E9-4AD0-8D3B-B88E94539F48}"/>
              </a:ext>
            </a:extLst>
          </p:cNvPr>
          <p:cNvSpPr txBox="1"/>
          <p:nvPr/>
        </p:nvSpPr>
        <p:spPr>
          <a:xfrm>
            <a:off x="124220" y="2700501"/>
            <a:ext cx="384498" cy="369332"/>
          </a:xfrm>
          <a:prstGeom prst="rect">
            <a:avLst/>
          </a:prstGeom>
          <a:noFill/>
        </p:spPr>
        <p:txBody>
          <a:bodyPr wrap="square" rtlCol="0">
            <a:spAutoFit/>
          </a:bodyPr>
          <a:lstStyle/>
          <a:p>
            <a:pPr algn="ctr"/>
            <a:r>
              <a:rPr lang="en-US" altLang="ja-JP" dirty="0">
                <a:solidFill>
                  <a:schemeClr val="bg1"/>
                </a:solidFill>
              </a:rPr>
              <a:t>D</a:t>
            </a:r>
            <a:endParaRPr lang="ja-JP" altLang="en-US" dirty="0">
              <a:solidFill>
                <a:schemeClr val="bg1"/>
              </a:solidFill>
            </a:endParaRPr>
          </a:p>
        </p:txBody>
      </p:sp>
      <p:sp>
        <p:nvSpPr>
          <p:cNvPr id="35" name="Text Placeholder 2">
            <a:extLst>
              <a:ext uri="{FF2B5EF4-FFF2-40B4-BE49-F238E27FC236}">
                <a16:creationId xmlns:a16="http://schemas.microsoft.com/office/drawing/2014/main" id="{8FB120F5-E221-4325-AE7A-19A5109D664E}"/>
              </a:ext>
            </a:extLst>
          </p:cNvPr>
          <p:cNvSpPr>
            <a:spLocks noGrp="1"/>
          </p:cNvSpPr>
          <p:nvPr>
            <p:ph type="ftr" sz="quarter" idx="11"/>
          </p:nvPr>
        </p:nvSpPr>
        <p:spPr>
          <a:xfrm>
            <a:off x="971550" y="4803775"/>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2571729530"/>
      </p:ext>
    </p:extLst>
  </p:cSld>
  <p:clrMapOvr>
    <a:masterClrMapping/>
  </p:clrMapOvr>
  <p:transition spd="med">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3043" y="116415"/>
            <a:ext cx="7293510" cy="857250"/>
          </a:xfrm>
        </p:spPr>
        <p:txBody>
          <a:bodyPr anchor="t">
            <a:noAutofit/>
          </a:bodyPr>
          <a:lstStyle/>
          <a:p>
            <a:r>
              <a:rPr lang="en-GB" b="0" dirty="0"/>
              <a:t>Case 2: Final </a:t>
            </a:r>
            <a:r>
              <a:rPr lang="en-US" b="0" dirty="0"/>
              <a:t>Angiogram of 30 RAO 30 CRA view (E) and </a:t>
            </a:r>
            <a:br>
              <a:rPr lang="en-US" b="0" dirty="0"/>
            </a:br>
            <a:r>
              <a:rPr lang="en-US" b="0" dirty="0"/>
              <a:t>45 LAO 20 CRA view (F)</a:t>
            </a:r>
            <a:br>
              <a:rPr lang="en-US" b="0" dirty="0"/>
            </a:br>
            <a:endParaRPr lang="en-GB" b="0" dirty="0"/>
          </a:p>
        </p:txBody>
      </p:sp>
      <p:sp>
        <p:nvSpPr>
          <p:cNvPr id="4" name="Slide Number Placeholder 3"/>
          <p:cNvSpPr>
            <a:spLocks noGrp="1"/>
          </p:cNvSpPr>
          <p:nvPr>
            <p:ph type="sldNum" sz="quarter" idx="12"/>
          </p:nvPr>
        </p:nvSpPr>
        <p:spPr/>
        <p:txBody>
          <a:bodyPr/>
          <a:lstStyle/>
          <a:p>
            <a:fld id="{20C15474-9A8A-469E-9DC0-A1D69AB524A6}" type="slidenum">
              <a:rPr lang="en-GB" smtClean="0"/>
              <a:t>9</a:t>
            </a:fld>
            <a:endParaRPr lang="en-GB" dirty="0"/>
          </a:p>
        </p:txBody>
      </p:sp>
      <p:pic>
        <p:nvPicPr>
          <p:cNvPr id="12" name="図 11">
            <a:extLst>
              <a:ext uri="{FF2B5EF4-FFF2-40B4-BE49-F238E27FC236}">
                <a16:creationId xmlns:a16="http://schemas.microsoft.com/office/drawing/2014/main" id="{8EB2BC27-04BB-4EAB-AA77-7FF3689156A8}"/>
              </a:ext>
            </a:extLst>
          </p:cNvPr>
          <p:cNvPicPr>
            <a:picLocks noChangeAspect="1"/>
          </p:cNvPicPr>
          <p:nvPr/>
        </p:nvPicPr>
        <p:blipFill>
          <a:blip r:embed="rId2"/>
          <a:stretch>
            <a:fillRect/>
          </a:stretch>
        </p:blipFill>
        <p:spPr>
          <a:xfrm>
            <a:off x="971550" y="931965"/>
            <a:ext cx="7200901" cy="3428698"/>
          </a:xfrm>
          <a:prstGeom prst="rect">
            <a:avLst/>
          </a:prstGeom>
        </p:spPr>
      </p:pic>
      <p:sp>
        <p:nvSpPr>
          <p:cNvPr id="13" name="Text Placeholder 2">
            <a:extLst>
              <a:ext uri="{FF2B5EF4-FFF2-40B4-BE49-F238E27FC236}">
                <a16:creationId xmlns:a16="http://schemas.microsoft.com/office/drawing/2014/main" id="{2C3F09D2-90C8-4933-AD02-D02423D892D9}"/>
              </a:ext>
            </a:extLst>
          </p:cNvPr>
          <p:cNvSpPr>
            <a:spLocks noGrp="1"/>
          </p:cNvSpPr>
          <p:nvPr>
            <p:ph type="ftr" sz="quarter" idx="11"/>
          </p:nvPr>
        </p:nvSpPr>
        <p:spPr>
          <a:xfrm>
            <a:off x="971550" y="4752447"/>
            <a:ext cx="7200900" cy="274638"/>
          </a:xfrm>
        </p:spPr>
        <p:txBody>
          <a:bodyPr>
            <a:normAutofit/>
          </a:bodyPr>
          <a:lstStyle/>
          <a:p>
            <a:r>
              <a:rPr lang="en-GB" sz="800"/>
              <a:t>EHJ-CR-D-18-00446</a:t>
            </a:r>
            <a:endParaRPr lang="en-GB" sz="800" dirty="0"/>
          </a:p>
        </p:txBody>
      </p:sp>
    </p:spTree>
    <p:extLst>
      <p:ext uri="{BB962C8B-B14F-4D97-AF65-F5344CB8AC3E}">
        <p14:creationId xmlns:p14="http://schemas.microsoft.com/office/powerpoint/2010/main" val="2573014872"/>
      </p:ext>
    </p:extLst>
  </p:cSld>
  <p:clrMapOvr>
    <a:masterClrMapping/>
  </p:clrMapOvr>
  <p:transition spd="med">
    <p:push dir="u"/>
  </p:transition>
</p:sld>
</file>

<file path=ppt/theme/theme1.xml><?xml version="1.0" encoding="utf-8"?>
<a:theme xmlns:a="http://schemas.openxmlformats.org/drawingml/2006/main" name="Covers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bodyPr vert="horz" wrap="none" lIns="0" tIns="0" rIns="0" bIns="0" rtlCol="0" anchor="t">
        <a:normAutofit/>
      </a:bodyPr>
      <a:lstStyle>
        <a:defPPr>
          <a:defRPr dirty="0" smtClean="0"/>
        </a:defPPr>
      </a:lstStyle>
    </a:txDef>
  </a:objectDefaults>
  <a:extraClrSchemeLst/>
</a:theme>
</file>

<file path=ppt/theme/theme2.xml><?xml version="1.0" encoding="utf-8"?>
<a:theme xmlns:a="http://schemas.openxmlformats.org/drawingml/2006/main" name="Main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Block colour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Image divider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Intro content slide master">
  <a:themeElements>
    <a:clrScheme name="ESC - European Heart Journal">
      <a:dk1>
        <a:srgbClr val="080808"/>
      </a:dk1>
      <a:lt1>
        <a:srgbClr val="FFFFFF"/>
      </a:lt1>
      <a:dk2>
        <a:srgbClr val="E96076"/>
      </a:dk2>
      <a:lt2>
        <a:srgbClr val="878787"/>
      </a:lt2>
      <a:accent1>
        <a:srgbClr val="AE1022"/>
      </a:accent1>
      <a:accent2>
        <a:srgbClr val="EF7918"/>
      </a:accent2>
      <a:accent3>
        <a:srgbClr val="FBB800"/>
      </a:accent3>
      <a:accent4>
        <a:srgbClr val="D0D0D0"/>
      </a:accent4>
      <a:accent5>
        <a:srgbClr val="DEDEDE"/>
      </a:accent5>
      <a:accent6>
        <a:srgbClr val="EBEBEB"/>
      </a:accent6>
      <a:hlink>
        <a:srgbClr val="E96076"/>
      </a:hlink>
      <a:folHlink>
        <a:srgbClr val="E9607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1476</TotalTime>
  <Words>1074</Words>
  <Application>Microsoft Office PowerPoint</Application>
  <PresentationFormat>画面に合わせる (16:9)</PresentationFormat>
  <Paragraphs>103</Paragraphs>
  <Slides>14</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5</vt:i4>
      </vt:variant>
      <vt:variant>
        <vt:lpstr>スライド タイトル</vt:lpstr>
      </vt:variant>
      <vt:variant>
        <vt:i4>14</vt:i4>
      </vt:variant>
    </vt:vector>
  </HeadingPairs>
  <TitlesOfParts>
    <vt:vector size="22" baseType="lpstr">
      <vt:lpstr>Arial</vt:lpstr>
      <vt:lpstr>Calibri</vt:lpstr>
      <vt:lpstr>Calisto MT</vt:lpstr>
      <vt:lpstr>Covers slide master</vt:lpstr>
      <vt:lpstr>Main content slide master</vt:lpstr>
      <vt:lpstr>Block colour divider slide master</vt:lpstr>
      <vt:lpstr>Image divider slide master</vt:lpstr>
      <vt:lpstr>Intro content slide master</vt:lpstr>
      <vt:lpstr>Functional assessment of tandem coronary artery stenosis by intracoronary optical coherence tomography-derived virtual fractional flow reserve: a case series</vt:lpstr>
      <vt:lpstr>Introduction</vt:lpstr>
      <vt:lpstr>Characteristisc of Cases</vt:lpstr>
      <vt:lpstr>Case 1</vt:lpstr>
      <vt:lpstr>Case 1</vt:lpstr>
      <vt:lpstr>Case 1: Angiogram of 30 RAO 30 CRA view (F) and  45 LAO 20 CRA view (G) after additional stenting at the distal lesion </vt:lpstr>
      <vt:lpstr>Case 2</vt:lpstr>
      <vt:lpstr>Case 2</vt:lpstr>
      <vt:lpstr>Case 2: Final Angiogram of 30 RAO 30 CRA view (E) and  45 LAO 20 CRA view (F) </vt:lpstr>
      <vt:lpstr>Case Summary</vt:lpstr>
      <vt:lpstr>Discussion</vt:lpstr>
      <vt:lpstr>Discussion</vt:lpstr>
      <vt:lpstr>Learning Points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1 October 2017</dc:title>
  <dc:creator>Mark Arnold</dc:creator>
  <cp:lastModifiedBy>Yoshiyuki Okuya</cp:lastModifiedBy>
  <cp:revision>84</cp:revision>
  <dcterms:created xsi:type="dcterms:W3CDTF">2017-10-02T09:19:02Z</dcterms:created>
  <dcterms:modified xsi:type="dcterms:W3CDTF">2019-04-10T03:40:15Z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AdHocReviewCycleID">
    <vt:i4>446924040</vt:i4>
  </property>
  <property fmtid="{D5CDD505-2E9C-101B-9397-08002B2CF9AE}" pid="3" name="_NewReviewCycle">
    <vt:lpwstr/>
  </property>
  <property fmtid="{D5CDD505-2E9C-101B-9397-08002B2CF9AE}" pid="4" name="_EmailSubject">
    <vt:lpwstr>EHJ-CR Template</vt:lpwstr>
  </property>
  <property fmtid="{D5CDD505-2E9C-101B-9397-08002B2CF9AE}" pid="5" name="_AuthorEmail">
    <vt:lpwstr>charley.james@oup.com</vt:lpwstr>
  </property>
  <property fmtid="{D5CDD505-2E9C-101B-9397-08002B2CF9AE}" pid="6" name="_AuthorEmailDisplayName">
    <vt:lpwstr>JAMES, Charley</vt:lpwstr>
  </property>
</Properties>
</file>