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6" r:id="rId3"/>
    <p:sldMasterId id="2147483658" r:id="rId4"/>
    <p:sldMasterId id="2147483662" r:id="rId5"/>
  </p:sldMasterIdLst>
  <p:notesMasterIdLst>
    <p:notesMasterId r:id="rId17"/>
  </p:notesMasterIdLst>
  <p:handoutMasterIdLst>
    <p:handoutMasterId r:id="rId18"/>
  </p:handoutMasterIdLst>
  <p:sldIdLst>
    <p:sldId id="260" r:id="rId6"/>
    <p:sldId id="262" r:id="rId7"/>
    <p:sldId id="263" r:id="rId8"/>
    <p:sldId id="271" r:id="rId9"/>
    <p:sldId id="276" r:id="rId10"/>
    <p:sldId id="274" r:id="rId11"/>
    <p:sldId id="275" r:id="rId12"/>
    <p:sldId id="265" r:id="rId13"/>
    <p:sldId id="266" r:id="rId14"/>
    <p:sldId id="269" r:id="rId15"/>
    <p:sldId id="270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119" autoAdjust="0"/>
  </p:normalViewPr>
  <p:slideViewPr>
    <p:cSldViewPr snapToGrid="0" showGuides="1">
      <p:cViewPr varScale="1">
        <p:scale>
          <a:sx n="105" d="100"/>
          <a:sy n="105" d="100"/>
        </p:scale>
        <p:origin x="-1152" y="-1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pPr/>
              <a:t>25/2/19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pPr/>
              <a:t>25/2/19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 smtClean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 smtClean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 smtClean="0"/>
              <a:t>Month and year of presentation (e.g. ‘October 2017’)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 xmlns:mv="urn:schemas-microsoft-com:mac:vml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xmlns:p14="http://schemas.microsoft.com/office/powerpoint/2010/main"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xmlns:p14="http://schemas.microsoft.com/office/powerpoint/2010/main"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theme" Target="../theme/theme3.xml"/><Relationship Id="rId3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4" Type="http://schemas.openxmlformats.org/officeDocument/2006/relationships/theme" Target="../theme/theme4.xml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1.xml"/><Relationship Id="rId2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 xmlns:mv="urn:schemas-microsoft-com:mac:vml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</p:sldLayoutIdLst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Word1.docx"/><Relationship Id="rId4" Type="http://schemas.openxmlformats.org/officeDocument/2006/relationships/image" Target="../media/image10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268" y="3495018"/>
            <a:ext cx="6120680" cy="396101"/>
          </a:xfrm>
        </p:spPr>
        <p:txBody>
          <a:bodyPr>
            <a:noAutofit/>
          </a:bodyPr>
          <a:lstStyle/>
          <a:p>
            <a:pPr algn="ctr"/>
            <a:r>
              <a:rPr lang="es-ES_tradnl" sz="1400" dirty="0" err="1" smtClean="0"/>
              <a:t>Subcutaneous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implantable</a:t>
            </a:r>
            <a:r>
              <a:rPr lang="es-ES_tradnl" sz="1400" dirty="0" smtClean="0"/>
              <a:t> Cardioverter </a:t>
            </a:r>
            <a:r>
              <a:rPr lang="es-ES_tradnl" sz="1400" dirty="0" err="1" smtClean="0"/>
              <a:t>Defibrillators</a:t>
            </a:r>
            <a:r>
              <a:rPr lang="es-ES_tradnl" sz="1400" dirty="0" smtClean="0"/>
              <a:t> in </a:t>
            </a:r>
            <a:r>
              <a:rPr lang="es-ES_tradnl" sz="1400" dirty="0" err="1"/>
              <a:t>P</a:t>
            </a:r>
            <a:r>
              <a:rPr lang="es-ES_tradnl" sz="1400" dirty="0" err="1" smtClean="0"/>
              <a:t>atients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with</a:t>
            </a:r>
            <a:r>
              <a:rPr lang="es-ES_tradnl" sz="1400" dirty="0" smtClean="0"/>
              <a:t> </a:t>
            </a:r>
            <a:r>
              <a:rPr lang="es-ES_tradnl" sz="1400" dirty="0"/>
              <a:t/>
            </a:r>
            <a:br>
              <a:rPr lang="es-ES_tradnl" sz="1400" dirty="0"/>
            </a:br>
            <a:r>
              <a:rPr lang="es-ES_tradnl" sz="1400" dirty="0" smtClean="0"/>
              <a:t> </a:t>
            </a:r>
            <a:r>
              <a:rPr lang="es-ES_tradnl" sz="1400" dirty="0" err="1" smtClean="0"/>
              <a:t>Left</a:t>
            </a:r>
            <a:r>
              <a:rPr lang="es-ES_tradnl" sz="1400" dirty="0" smtClean="0"/>
              <a:t> Ventricular </a:t>
            </a:r>
            <a:r>
              <a:rPr lang="es-ES_tradnl" sz="1400" dirty="0" err="1" smtClean="0"/>
              <a:t>Assist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Devices</a:t>
            </a:r>
            <a:r>
              <a:rPr lang="es-ES_tradnl" sz="1400" dirty="0" smtClean="0"/>
              <a:t>:  Case </a:t>
            </a:r>
            <a:r>
              <a:rPr lang="es-ES_tradnl" sz="1400" dirty="0" err="1" smtClean="0"/>
              <a:t>Report</a:t>
            </a:r>
            <a:r>
              <a:rPr lang="es-ES_tradnl" sz="1400" dirty="0" smtClean="0"/>
              <a:t> and </a:t>
            </a:r>
            <a:r>
              <a:rPr lang="es-ES_tradnl" sz="1400" dirty="0" err="1" smtClean="0"/>
              <a:t>Comprehensive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Review</a:t>
            </a:r>
            <a:endParaRPr lang="en-GB" sz="1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i-FI" dirty="0"/>
              <a:t>EHJ-CR-D-18-00456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_tradnl" dirty="0"/>
              <a:t>María López-Gil </a:t>
            </a:r>
            <a:r>
              <a:rPr lang="es-ES_tradnl" dirty="0" smtClean="0"/>
              <a:t>MD,  </a:t>
            </a:r>
            <a:r>
              <a:rPr lang="es-ES_tradnl" dirty="0"/>
              <a:t>Adolfo Fontenla MD, </a:t>
            </a:r>
            <a:r>
              <a:rPr lang="es-ES_tradnl" dirty="0" smtClean="0"/>
              <a:t>PhD, </a:t>
            </a:r>
            <a:r>
              <a:rPr lang="es-ES_tradnl" dirty="0"/>
              <a:t>Juan F. Delgado MD, </a:t>
            </a:r>
            <a:r>
              <a:rPr lang="es-ES_tradnl" dirty="0" smtClean="0"/>
              <a:t>PhD, </a:t>
            </a:r>
            <a:r>
              <a:rPr lang="es-ES_tradnl" dirty="0"/>
              <a:t>Daniel Rodríguez-Muñoz MD </a:t>
            </a:r>
            <a:r>
              <a:rPr lang="es-ES_tradnl" dirty="0" smtClean="0"/>
              <a:t>PhD</a:t>
            </a:r>
            <a:r>
              <a:rPr lang="es-ES_tradnl" baseline="30000" dirty="0" smtClean="0"/>
              <a:t> </a:t>
            </a:r>
            <a:r>
              <a:rPr lang="es-ES_tradnl" dirty="0"/>
              <a:t>.</a:t>
            </a:r>
          </a:p>
          <a:p>
            <a:r>
              <a:rPr lang="en-GB" dirty="0" smtClean="0"/>
              <a:t>March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 xmlns:mv="urn:schemas-microsoft-com:mac:vml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b="0" dirty="0"/>
              <a:t>Learning Points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 dirty="0"/>
              <a:t>EHJ-CR-D-18-00456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3" name="Rectángulo 12"/>
          <p:cNvSpPr/>
          <p:nvPr/>
        </p:nvSpPr>
        <p:spPr>
          <a:xfrm>
            <a:off x="659234" y="1318736"/>
            <a:ext cx="2604794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en-GB" dirty="0" smtClean="0"/>
              <a:t> </a:t>
            </a:r>
          </a:p>
          <a:p>
            <a:r>
              <a:rPr lang="en-GB" dirty="0" smtClean="0"/>
              <a:t>Subcutaneous </a:t>
            </a:r>
            <a:r>
              <a:rPr lang="en-GB" dirty="0"/>
              <a:t>ICD (S-ICD) sensing may be compromised after Left Ventricular Assist Device (LVAD) implantation due to electromagnetic interference (EMI) and changes in QRS voltage.</a:t>
            </a:r>
            <a:endParaRPr lang="es-ES_tradnl" dirty="0"/>
          </a:p>
        </p:txBody>
      </p:sp>
      <p:sp>
        <p:nvSpPr>
          <p:cNvPr id="14" name="Rectángulo 13"/>
          <p:cNvSpPr/>
          <p:nvPr/>
        </p:nvSpPr>
        <p:spPr>
          <a:xfrm>
            <a:off x="3494922" y="1595735"/>
            <a:ext cx="199410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en-GB" dirty="0" smtClean="0"/>
              <a:t>S</a:t>
            </a:r>
            <a:r>
              <a:rPr lang="en-GB" dirty="0"/>
              <a:t>-ICD implantation in LVAD potential candidates should be avoided until further data can prove its safety and efficacy.</a:t>
            </a:r>
            <a:endParaRPr lang="es-ES_tradnl" dirty="0"/>
          </a:p>
        </p:txBody>
      </p:sp>
      <p:sp>
        <p:nvSpPr>
          <p:cNvPr id="15" name="Rectángulo 14"/>
          <p:cNvSpPr/>
          <p:nvPr/>
        </p:nvSpPr>
        <p:spPr>
          <a:xfrm>
            <a:off x="5950814" y="1908604"/>
            <a:ext cx="258642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When a LVAD is implanted in a S-ICD recipient,</a:t>
            </a:r>
            <a:r>
              <a:rPr lang="en-GB" dirty="0" smtClean="0">
                <a:solidFill>
                  <a:srgbClr val="080808"/>
                </a:solidFill>
              </a:rPr>
              <a:t> detection and therapy should be withheld until re-</a:t>
            </a:r>
            <a:r>
              <a:rPr lang="en-GB" dirty="0" smtClean="0"/>
              <a:t>evaluation </a:t>
            </a:r>
            <a:r>
              <a:rPr lang="en-GB" dirty="0"/>
              <a:t>of sensing vectors demonstrates appropriate detection.</a:t>
            </a:r>
            <a:endParaRPr lang="es-ES_tradnl" dirty="0"/>
          </a:p>
        </p:txBody>
      </p:sp>
      <p:sp>
        <p:nvSpPr>
          <p:cNvPr id="16" name="CuadroTexto 15"/>
          <p:cNvSpPr txBox="1"/>
          <p:nvPr/>
        </p:nvSpPr>
        <p:spPr>
          <a:xfrm>
            <a:off x="1511318" y="1490565"/>
            <a:ext cx="359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4240093" y="1501063"/>
            <a:ext cx="359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6779939" y="1543050"/>
            <a:ext cx="359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3.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050889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 smtClean="0"/>
              <a:t>References</a:t>
            </a:r>
            <a:endParaRPr lang="en-GB" sz="3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EHJ-CR-D-18-00456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Autofit/>
          </a:bodyPr>
          <a:lstStyle/>
          <a:p>
            <a:r>
              <a:rPr lang="en-US" sz="1000" b="0" dirty="0" smtClean="0"/>
              <a:t>1.-Al-Khatib SM, Stevenson WG, Ackerman MJ, Bryant WJ, </a:t>
            </a:r>
            <a:r>
              <a:rPr lang="en-US" sz="1000" b="0" dirty="0" err="1" smtClean="0"/>
              <a:t>Callans</a:t>
            </a:r>
            <a:r>
              <a:rPr lang="en-US" sz="1000" b="0" dirty="0" smtClean="0"/>
              <a:t> DJ, Curtis AB, et al. 2017 AHA/ACC/HRS Guideline For Management of Patients With Ventricular Arrhythmias and the Prevention of Sudden Cardiac Death. Heart Rhythm 2018; 15: e73-e189.</a:t>
            </a:r>
          </a:p>
          <a:p>
            <a:r>
              <a:rPr lang="en-US" sz="1000" b="0" dirty="0" smtClean="0"/>
              <a:t>2.-Saeed D, Albert A, </a:t>
            </a:r>
            <a:r>
              <a:rPr lang="en-US" sz="1000" b="0" dirty="0" err="1" smtClean="0"/>
              <a:t>Westenfeld</a:t>
            </a:r>
            <a:r>
              <a:rPr lang="en-US" sz="1000" b="0" dirty="0" smtClean="0"/>
              <a:t> R, </a:t>
            </a:r>
            <a:r>
              <a:rPr lang="en-US" sz="1000" b="0" dirty="0" err="1" smtClean="0"/>
              <a:t>Maxhera</a:t>
            </a:r>
            <a:r>
              <a:rPr lang="en-US" sz="1000" b="0" dirty="0" smtClean="0"/>
              <a:t> B, </a:t>
            </a:r>
            <a:r>
              <a:rPr lang="en-US" sz="1000" b="0" dirty="0" err="1" smtClean="0"/>
              <a:t>Gramsch-Zabel</a:t>
            </a:r>
            <a:r>
              <a:rPr lang="en-US" sz="1000" b="0" dirty="0" smtClean="0"/>
              <a:t> H, O´Connor S, et al. Left ventricular assist device in a patient with a concomitant subcutaneous implantable cardioverter defibrillator. </a:t>
            </a:r>
            <a:r>
              <a:rPr lang="en-US" sz="1000" b="0" dirty="0" err="1" smtClean="0"/>
              <a:t>Circ</a:t>
            </a:r>
            <a:r>
              <a:rPr lang="en-US" sz="1000" b="0" dirty="0" smtClean="0"/>
              <a:t> Arrhythmia </a:t>
            </a:r>
            <a:r>
              <a:rPr lang="en-US" sz="1000" b="0" dirty="0" err="1" smtClean="0"/>
              <a:t>Electrophysiol</a:t>
            </a:r>
            <a:r>
              <a:rPr lang="en-US" sz="1000" b="0" dirty="0" smtClean="0"/>
              <a:t>. 2013; 6: e32-e33.</a:t>
            </a:r>
          </a:p>
          <a:p>
            <a:r>
              <a:rPr lang="en-US" sz="1000" b="0" dirty="0" smtClean="0"/>
              <a:t>3.-Gupta A, </a:t>
            </a:r>
            <a:r>
              <a:rPr lang="en-US" sz="1000" b="0" dirty="0" err="1" smtClean="0"/>
              <a:t>Subzposh</a:t>
            </a:r>
            <a:r>
              <a:rPr lang="en-US" sz="1000" b="0" dirty="0" smtClean="0"/>
              <a:t> F, Hankins SR, </a:t>
            </a:r>
            <a:r>
              <a:rPr lang="en-US" sz="1000" b="0" dirty="0" err="1" smtClean="0"/>
              <a:t>Kutalek</a:t>
            </a:r>
            <a:r>
              <a:rPr lang="en-US" sz="1000" b="0" dirty="0" smtClean="0"/>
              <a:t> SP. Subcutaneous implantable cardioverter-defibrillator implantation in a patient with a left ventricular assist device already in place. Tex Heart </a:t>
            </a:r>
            <a:r>
              <a:rPr lang="en-US" sz="1000" b="0" dirty="0" err="1" smtClean="0"/>
              <a:t>Inst</a:t>
            </a:r>
            <a:r>
              <a:rPr lang="en-US" sz="1000" b="0" dirty="0" smtClean="0"/>
              <a:t> J 2015; 42: 140-143.</a:t>
            </a:r>
          </a:p>
          <a:p>
            <a:r>
              <a:rPr lang="en-US" sz="1000" b="0" dirty="0" smtClean="0"/>
              <a:t>4.-Raman AS, </a:t>
            </a:r>
            <a:r>
              <a:rPr lang="en-US" sz="1000" b="0" dirty="0" err="1" smtClean="0"/>
              <a:t>Shabari</a:t>
            </a:r>
            <a:r>
              <a:rPr lang="en-US" sz="1000" b="0" dirty="0" smtClean="0"/>
              <a:t> FR, </a:t>
            </a:r>
            <a:r>
              <a:rPr lang="en-US" sz="1000" b="0" dirty="0" err="1" smtClean="0"/>
              <a:t>Kar</a:t>
            </a:r>
            <a:r>
              <a:rPr lang="en-US" sz="1000" b="0" dirty="0" smtClean="0"/>
              <a:t> B, </a:t>
            </a:r>
            <a:r>
              <a:rPr lang="en-US" sz="1000" b="0" dirty="0" err="1" smtClean="0"/>
              <a:t>Loyalka</a:t>
            </a:r>
            <a:r>
              <a:rPr lang="en-US" sz="1000" b="0" dirty="0" smtClean="0"/>
              <a:t> P, </a:t>
            </a:r>
            <a:r>
              <a:rPr lang="en-US" sz="1000" b="0" dirty="0" err="1" smtClean="0"/>
              <a:t>Hariharan</a:t>
            </a:r>
            <a:r>
              <a:rPr lang="en-US" sz="1000" b="0" dirty="0" smtClean="0"/>
              <a:t> R. No Electromagnetic Interference Occurred in a Patient with a HeartMate II Left Ventricular Assist System and a Subcutaneous Implantable Cardioverter-Defibrillator. Tex Heart </a:t>
            </a:r>
            <a:r>
              <a:rPr lang="en-US" sz="1000" b="0" dirty="0" err="1" smtClean="0"/>
              <a:t>Inst</a:t>
            </a:r>
            <a:r>
              <a:rPr lang="en-US" sz="1000" b="0" dirty="0" smtClean="0"/>
              <a:t> J 2016; 43: 183-185.</a:t>
            </a:r>
          </a:p>
          <a:p>
            <a:r>
              <a:rPr lang="en-US" sz="1000" b="0" dirty="0" smtClean="0"/>
              <a:t>5.-Pfeffer TJ, </a:t>
            </a:r>
            <a:r>
              <a:rPr lang="en-US" sz="1000" b="0" dirty="0" err="1" smtClean="0"/>
              <a:t>König</a:t>
            </a:r>
            <a:r>
              <a:rPr lang="en-US" sz="1000" b="0" dirty="0" smtClean="0"/>
              <a:t> T, </a:t>
            </a:r>
            <a:r>
              <a:rPr lang="en-US" sz="1000" b="0" dirty="0" err="1" smtClean="0"/>
              <a:t>Duncker</a:t>
            </a:r>
            <a:r>
              <a:rPr lang="en-US" sz="1000" b="0" dirty="0" smtClean="0"/>
              <a:t> D, </a:t>
            </a:r>
            <a:r>
              <a:rPr lang="en-US" sz="1000" b="0" dirty="0" err="1" smtClean="0"/>
              <a:t>Michalski</a:t>
            </a:r>
            <a:r>
              <a:rPr lang="en-US" sz="1000" b="0" dirty="0" smtClean="0"/>
              <a:t> R, </a:t>
            </a:r>
            <a:r>
              <a:rPr lang="en-US" sz="1000" b="0" dirty="0" err="1" smtClean="0"/>
              <a:t>Hohmann</a:t>
            </a:r>
            <a:r>
              <a:rPr lang="en-US" sz="1000" b="0" dirty="0" smtClean="0"/>
              <a:t> S, Oswald H, et al. Subcutaneous implantable cardioverter-defibrillator shocks after left ventricular assist device implantation. </a:t>
            </a:r>
            <a:r>
              <a:rPr lang="en-US" sz="1000" b="0" dirty="0" err="1" smtClean="0"/>
              <a:t>Circ</a:t>
            </a:r>
            <a:r>
              <a:rPr lang="en-US" sz="1000" b="0" dirty="0" smtClean="0"/>
              <a:t> Arrhythmia </a:t>
            </a:r>
            <a:r>
              <a:rPr lang="en-US" sz="1000" b="0" dirty="0" err="1" smtClean="0"/>
              <a:t>Electrophysiol</a:t>
            </a:r>
            <a:r>
              <a:rPr lang="en-US" sz="1000" b="0" dirty="0" smtClean="0"/>
              <a:t> 2016; 9: 1-3.</a:t>
            </a:r>
          </a:p>
          <a:p>
            <a:r>
              <a:rPr lang="en-US" sz="1000" b="0" dirty="0"/>
              <a:t>6</a:t>
            </a:r>
            <a:r>
              <a:rPr lang="en-US" sz="1000" b="0" dirty="0" smtClean="0"/>
              <a:t>.-Migliore F, </a:t>
            </a:r>
            <a:r>
              <a:rPr lang="en-US" sz="1000" b="0" dirty="0" err="1" smtClean="0"/>
              <a:t>Leoni</a:t>
            </a:r>
            <a:r>
              <a:rPr lang="en-US" sz="1000" b="0" dirty="0" smtClean="0"/>
              <a:t> L, </a:t>
            </a:r>
            <a:r>
              <a:rPr lang="en-US" sz="1000" b="0" dirty="0" err="1" smtClean="0"/>
              <a:t>Bottio</a:t>
            </a:r>
            <a:r>
              <a:rPr lang="en-US" sz="1000" b="0" dirty="0" smtClean="0"/>
              <a:t> T, </a:t>
            </a:r>
            <a:r>
              <a:rPr lang="en-US" sz="1000" b="0" dirty="0" err="1" smtClean="0"/>
              <a:t>Siciliano</a:t>
            </a:r>
            <a:r>
              <a:rPr lang="en-US" sz="1000" b="0" dirty="0" smtClean="0"/>
              <a:t> M, </a:t>
            </a:r>
            <a:r>
              <a:rPr lang="en-US" sz="1000" b="0" dirty="0" err="1" smtClean="0"/>
              <a:t>Ferretto</a:t>
            </a:r>
            <a:r>
              <a:rPr lang="en-US" sz="1000" b="0" dirty="0" smtClean="0"/>
              <a:t> F, </a:t>
            </a:r>
            <a:r>
              <a:rPr lang="en-US" sz="1000" b="0" dirty="0" err="1" smtClean="0"/>
              <a:t>Gerosa</a:t>
            </a:r>
            <a:r>
              <a:rPr lang="en-US" sz="1000" b="0" dirty="0" smtClean="0"/>
              <a:t> G, et al. Subcutaneous Implantable Cardioverter-Defibrillator and Left Ventricular Assist Device: A Safe and Effective Approach for Refractory Heart Failure. JACC </a:t>
            </a:r>
            <a:r>
              <a:rPr lang="en-US" sz="1000" b="0" dirty="0" err="1" smtClean="0"/>
              <a:t>Clin</a:t>
            </a:r>
            <a:r>
              <a:rPr lang="en-US" sz="1000" b="0" dirty="0" smtClean="0"/>
              <a:t> </a:t>
            </a:r>
            <a:r>
              <a:rPr lang="en-US" sz="1000" b="0" dirty="0" err="1" smtClean="0"/>
              <a:t>Electrophysiol</a:t>
            </a:r>
            <a:r>
              <a:rPr lang="en-US" sz="1000" b="0" dirty="0" smtClean="0"/>
              <a:t>. </a:t>
            </a:r>
            <a:r>
              <a:rPr lang="en-US" sz="1000" b="0" smtClean="0"/>
              <a:t>2016; 2</a:t>
            </a:r>
            <a:r>
              <a:rPr lang="en-US" sz="1000" b="0" dirty="0" smtClean="0"/>
              <a:t>: 246-247.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298962906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 smtClean="0"/>
              <a:t>Introduction</a:t>
            </a:r>
            <a:endParaRPr lang="en-GB" sz="3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EHJ-CR-D-18-</a:t>
            </a:r>
            <a:r>
              <a:rPr lang="fi-FI" dirty="0" smtClean="0"/>
              <a:t>00456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510742" cy="3168000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/>
              <a:buChar char="•"/>
            </a:pPr>
            <a:r>
              <a:rPr lang="en-GB" sz="1600" b="0" dirty="0" smtClean="0"/>
              <a:t>Most patients candidates for a LVAD implant have a previously implanted ICD.</a:t>
            </a:r>
          </a:p>
          <a:p>
            <a:pPr marL="285750" indent="-285750">
              <a:buFont typeface="Arial"/>
              <a:buChar char="•"/>
            </a:pPr>
            <a:endParaRPr lang="en-GB" sz="1600" b="0" dirty="0" smtClean="0"/>
          </a:p>
          <a:p>
            <a:pPr marL="285750" indent="-285750">
              <a:buFont typeface="Arial"/>
              <a:buChar char="•"/>
            </a:pPr>
            <a:r>
              <a:rPr lang="en-GB" sz="1600" b="0" dirty="0" smtClean="0"/>
              <a:t>The interaction between both devices adds complexity to the management of this population</a:t>
            </a:r>
          </a:p>
          <a:p>
            <a:pPr marL="285750" indent="-285750">
              <a:buFont typeface="Arial"/>
              <a:buChar char="•"/>
            </a:pPr>
            <a:endParaRPr lang="en-GB" sz="1600" b="0" dirty="0" smtClean="0"/>
          </a:p>
          <a:p>
            <a:pPr marL="285750" indent="-285750">
              <a:buFont typeface="Arial"/>
              <a:buChar char="•"/>
            </a:pPr>
            <a:r>
              <a:rPr lang="en-GB" sz="1600" b="0" dirty="0" smtClean="0"/>
              <a:t>S-ICD is sought to avoid lead-related (infectious, vascular, fracture) complications.</a:t>
            </a:r>
          </a:p>
          <a:p>
            <a:pPr marL="285750" indent="-285750">
              <a:buFont typeface="Arial"/>
              <a:buChar char="•"/>
            </a:pPr>
            <a:endParaRPr lang="en-GB" sz="1600" b="0" dirty="0" smtClean="0"/>
          </a:p>
          <a:p>
            <a:pPr marL="285750" indent="-285750">
              <a:buFont typeface="Arial"/>
              <a:buChar char="•"/>
            </a:pPr>
            <a:r>
              <a:rPr lang="en-GB" sz="1600" b="0" dirty="0" smtClean="0"/>
              <a:t>Guidelines for Sudden Cardiac Death recommend S-ICD in patients in whom pacing for bradycardia or tachycardia termination is not anticipated.</a:t>
            </a:r>
          </a:p>
          <a:p>
            <a:pPr marL="285750" indent="-285750">
              <a:buFont typeface="Arial"/>
              <a:buChar char="•"/>
            </a:pPr>
            <a:endParaRPr lang="en-GB" sz="1600" b="0" dirty="0" smtClean="0"/>
          </a:p>
          <a:p>
            <a:pPr marL="285750" indent="-285750">
              <a:buFont typeface="Arial"/>
              <a:buChar char="•"/>
            </a:pPr>
            <a:r>
              <a:rPr lang="en-GB" sz="1600" b="0" dirty="0" smtClean="0"/>
              <a:t>However, the special features of S-ICD increase the risk of sensing pitfalls </a:t>
            </a:r>
          </a:p>
          <a:p>
            <a:pPr marL="285750" indent="-285750">
              <a:buFont typeface="Arial"/>
              <a:buChar char="•"/>
            </a:pPr>
            <a:endParaRPr lang="en-GB" sz="1600" b="0" dirty="0"/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</a:t>
            </a:r>
            <a:r>
              <a:rPr lang="en-GB" sz="3200" b="0" dirty="0" smtClean="0"/>
              <a:t/>
            </a:r>
            <a:br>
              <a:rPr lang="en-GB" sz="3200" b="0" dirty="0" smtClean="0"/>
            </a:br>
            <a:r>
              <a:rPr lang="en-GB" sz="2200" b="0" dirty="0" smtClean="0"/>
              <a:t>History and Examination Findings</a:t>
            </a: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EHJ-CR-D-18-00456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09354" cy="3168000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/>
              <a:buChar char="•"/>
            </a:pPr>
            <a:r>
              <a:rPr lang="en-GB" sz="1600" b="0" dirty="0" smtClean="0"/>
              <a:t>20-year-old man with idiopat</a:t>
            </a:r>
            <a:r>
              <a:rPr lang="en-GB" sz="1600" b="0" dirty="0" smtClean="0">
                <a:solidFill>
                  <a:srgbClr val="080808"/>
                </a:solidFill>
              </a:rPr>
              <a:t>h</a:t>
            </a:r>
            <a:r>
              <a:rPr lang="en-GB" sz="1600" b="0" dirty="0" smtClean="0"/>
              <a:t>ic dilated cardiomyopathy (EF 15%) and advanced heart failure was included on the cardiac transplant waiting list</a:t>
            </a:r>
          </a:p>
          <a:p>
            <a:pPr marL="342900" indent="-342900">
              <a:buFont typeface="Arial"/>
              <a:buChar char="•"/>
            </a:pPr>
            <a:endParaRPr lang="en-GB" sz="1600" b="0" dirty="0" smtClean="0"/>
          </a:p>
          <a:p>
            <a:pPr marL="342900" indent="-342900">
              <a:buFont typeface="Arial"/>
              <a:buChar char="•"/>
            </a:pPr>
            <a:r>
              <a:rPr lang="en-GB" sz="1600" b="0" dirty="0" smtClean="0"/>
              <a:t>Negative genetic study (Dilated Cardiomyopathy NGS panel)</a:t>
            </a:r>
          </a:p>
          <a:p>
            <a:pPr marL="342900" indent="-342900">
              <a:buFont typeface="Arial"/>
              <a:buChar char="•"/>
            </a:pPr>
            <a:endParaRPr lang="en-GB" sz="1600" b="0" dirty="0" smtClean="0"/>
          </a:p>
          <a:p>
            <a:pPr marL="342900" indent="-342900">
              <a:buFont typeface="Arial"/>
              <a:buChar char="•"/>
            </a:pPr>
            <a:r>
              <a:rPr lang="en-GB" sz="1600" b="0" dirty="0" smtClean="0"/>
              <a:t>Sustained, self-limiting ventricular </a:t>
            </a:r>
            <a:r>
              <a:rPr lang="en-GB" sz="1600" b="0" dirty="0"/>
              <a:t>tachycardias. Referred for ICD implant.  </a:t>
            </a:r>
            <a:endParaRPr lang="en-GB" sz="1600" b="0" dirty="0" smtClean="0"/>
          </a:p>
          <a:p>
            <a:pPr marL="342900" indent="-342900">
              <a:buFont typeface="Arial"/>
              <a:buChar char="•"/>
            </a:pPr>
            <a:endParaRPr lang="en-GB" sz="1600" b="0" dirty="0" smtClean="0"/>
          </a:p>
          <a:p>
            <a:pPr marL="342900" indent="-342900">
              <a:buFont typeface="Arial"/>
              <a:buChar char="•"/>
            </a:pPr>
            <a:r>
              <a:rPr lang="en-GB" sz="1600" b="0" dirty="0" smtClean="0">
                <a:solidFill>
                  <a:srgbClr val="080808"/>
                </a:solidFill>
              </a:rPr>
              <a:t>Due to the echocardiographic finding of both </a:t>
            </a:r>
            <a:r>
              <a:rPr lang="en-GB" sz="1600" b="0" dirty="0"/>
              <a:t>right and left ventricular thrombus</a:t>
            </a:r>
            <a:r>
              <a:rPr lang="en-GB" sz="1600" b="0" dirty="0" smtClean="0"/>
              <a:t> an </a:t>
            </a:r>
            <a:r>
              <a:rPr lang="en-GB" sz="1600" b="0" dirty="0"/>
              <a:t>EMBLEM MRI S-ICD™ (Boston Scientific) </a:t>
            </a:r>
            <a:r>
              <a:rPr lang="en-GB" sz="1600" b="0" dirty="0" smtClean="0"/>
              <a:t>was implanted </a:t>
            </a:r>
            <a:r>
              <a:rPr lang="en-GB" sz="1600" b="0" dirty="0" smtClean="0">
                <a:solidFill>
                  <a:srgbClr val="080808"/>
                </a:solidFill>
              </a:rPr>
              <a:t>following</a:t>
            </a:r>
            <a:r>
              <a:rPr lang="en-GB" sz="1600" b="0" dirty="0" smtClean="0">
                <a:solidFill>
                  <a:srgbClr val="AE1022"/>
                </a:solidFill>
              </a:rPr>
              <a:t> </a:t>
            </a:r>
            <a:r>
              <a:rPr lang="en-GB" sz="1600" b="0" dirty="0" smtClean="0"/>
              <a:t>successful ECG screening</a:t>
            </a:r>
          </a:p>
          <a:p>
            <a:pPr marL="342900" indent="-342900">
              <a:buFont typeface="Arial"/>
              <a:buChar char="•"/>
            </a:pPr>
            <a:endParaRPr lang="en-GB" sz="1600" b="0" dirty="0" smtClean="0"/>
          </a:p>
          <a:p>
            <a:pPr marL="342900" indent="-342900">
              <a:buFont typeface="Arial"/>
              <a:buChar char="•"/>
            </a:pPr>
            <a:r>
              <a:rPr lang="en-GB" sz="1600" b="0" dirty="0" smtClean="0">
                <a:solidFill>
                  <a:srgbClr val="080808"/>
                </a:solidFill>
              </a:rPr>
              <a:t>Progressive worsening of </a:t>
            </a:r>
            <a:r>
              <a:rPr lang="en-GB" sz="1600" b="0" dirty="0" smtClean="0"/>
              <a:t>heart </a:t>
            </a:r>
            <a:r>
              <a:rPr lang="en-GB" sz="1600" b="0" dirty="0"/>
              <a:t>failure status</a:t>
            </a:r>
            <a:r>
              <a:rPr lang="en-GB" sz="1600" b="0" dirty="0" smtClean="0"/>
              <a:t> prompted </a:t>
            </a:r>
            <a:r>
              <a:rPr lang="en-GB" sz="1600" b="0" dirty="0"/>
              <a:t>HeartMate 3</a:t>
            </a:r>
            <a:r>
              <a:rPr lang="en-GB" sz="1600" b="0" baseline="30000" dirty="0"/>
              <a:t>TM</a:t>
            </a:r>
            <a:r>
              <a:rPr lang="en-GB" sz="1600" b="0" dirty="0"/>
              <a:t> (Left Ventricular Assist System, Abbott) implantation</a:t>
            </a:r>
          </a:p>
          <a:p>
            <a:pPr marL="342900" indent="-342900">
              <a:buFont typeface="Arial"/>
              <a:buChar char="•"/>
            </a:pPr>
            <a:endParaRPr lang="en-GB" sz="1600" b="0" dirty="0"/>
          </a:p>
          <a:p>
            <a:pPr marL="342900" indent="-342900">
              <a:buFont typeface="Arial"/>
              <a:buChar char="•"/>
            </a:pPr>
            <a:endParaRPr lang="en-GB" sz="1600" b="0" dirty="0" smtClean="0"/>
          </a:p>
          <a:p>
            <a:pPr marL="342900" indent="-342900">
              <a:buFont typeface="Arial"/>
              <a:buChar char="•"/>
            </a:pPr>
            <a:endParaRPr lang="en-GB" sz="1600" b="0" dirty="0" smtClean="0"/>
          </a:p>
          <a:p>
            <a:pPr marL="342900" indent="-342900">
              <a:buFont typeface="Arial"/>
              <a:buChar char="•"/>
            </a:pPr>
            <a:endParaRPr lang="en-GB" sz="1600" b="0" dirty="0" smtClean="0"/>
          </a:p>
          <a:p>
            <a:pPr marL="342900" indent="-342900">
              <a:buFont typeface="Arial"/>
              <a:buChar char="•"/>
            </a:pPr>
            <a:endParaRPr lang="en-GB" sz="1600" b="0" dirty="0"/>
          </a:p>
        </p:txBody>
      </p:sp>
    </p:spTree>
    <p:extLst>
      <p:ext uri="{BB962C8B-B14F-4D97-AF65-F5344CB8AC3E}">
        <p14:creationId xmlns:p14="http://schemas.microsoft.com/office/powerpoint/2010/main" val="2883334632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</a:t>
            </a:r>
            <a:br>
              <a:rPr lang="en-GB" sz="3600" b="0" dirty="0" smtClean="0"/>
            </a:br>
            <a:r>
              <a:rPr lang="en-GB" sz="2200" b="0" dirty="0" smtClean="0"/>
              <a:t>Timeline</a:t>
            </a:r>
            <a:br>
              <a:rPr lang="en-GB" sz="2200" b="0" dirty="0" smtClean="0"/>
            </a:br>
            <a:r>
              <a:rPr lang="en-GB" sz="3200" b="0" dirty="0" smtClean="0"/>
              <a:t/>
            </a:r>
            <a:br>
              <a:rPr lang="en-GB" sz="3200" b="0" dirty="0" smtClean="0"/>
            </a:b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 dirty="0"/>
              <a:t>EHJ-CR-D-18-00456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endParaRPr lang="en-GB" sz="1600" b="0" dirty="0" smtClean="0"/>
          </a:p>
          <a:p>
            <a:pPr marL="342900" indent="-342900">
              <a:buFont typeface="Arial"/>
              <a:buChar char="•"/>
            </a:pPr>
            <a:endParaRPr lang="en-GB" sz="1600" b="0" dirty="0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007852"/>
              </p:ext>
            </p:extLst>
          </p:nvPr>
        </p:nvGraphicFramePr>
        <p:xfrm>
          <a:off x="790222" y="1014980"/>
          <a:ext cx="7028751" cy="3408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8593"/>
                <a:gridCol w="526015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Event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2014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Heart Failure. Idiopat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h</a:t>
                      </a:r>
                      <a:r>
                        <a:rPr lang="en-GB" sz="1400" dirty="0" smtClean="0"/>
                        <a:t>ic</a:t>
                      </a:r>
                      <a:r>
                        <a:rPr lang="en-GB" sz="1400" baseline="0" dirty="0" smtClean="0"/>
                        <a:t> Cardiomyopathy diagnosis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January 2017 (</a:t>
                      </a:r>
                      <a:r>
                        <a:rPr lang="en-GB" sz="1400" dirty="0" smtClean="0">
                          <a:solidFill>
                            <a:srgbClr val="080808"/>
                          </a:solidFill>
                        </a:rPr>
                        <a:t>During hospitalization</a:t>
                      </a:r>
                      <a:r>
                        <a:rPr lang="en-GB" sz="140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Heart</a:t>
                      </a:r>
                      <a:r>
                        <a:rPr lang="en-GB" sz="1400" baseline="0" dirty="0" smtClean="0"/>
                        <a:t> Failure, sustained self-limiting ventricular tachycardia, right and left ventricular thrombus. Negative gene study 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February 2017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EMBLEM MRI S-ICD™ implantation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January 2018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Refractory heart failure, inotropic dependence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Mar</a:t>
                      </a:r>
                      <a:r>
                        <a:rPr lang="en-GB" sz="1400" dirty="0" smtClean="0">
                          <a:solidFill>
                            <a:srgbClr val="080808"/>
                          </a:solidFill>
                        </a:rPr>
                        <a:t>ch</a:t>
                      </a:r>
                      <a:r>
                        <a:rPr lang="en-GB" sz="1400" dirty="0" smtClean="0"/>
                        <a:t> 2018 </a:t>
                      </a:r>
                      <a:r>
                        <a:rPr lang="en-GB" sz="1400" dirty="0" smtClean="0">
                          <a:solidFill>
                            <a:srgbClr val="080808"/>
                          </a:solidFill>
                        </a:rPr>
                        <a:t>(During hospitalization</a:t>
                      </a:r>
                      <a:r>
                        <a:rPr lang="en-GB" sz="140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HeartMate 3</a:t>
                      </a:r>
                      <a:r>
                        <a:rPr lang="en-GB" sz="1400" b="0" baseline="30000" dirty="0" smtClean="0"/>
                        <a:t>TM</a:t>
                      </a:r>
                      <a:r>
                        <a:rPr lang="en-GB" sz="1400" b="0" dirty="0" smtClean="0"/>
                        <a:t> implantation. S-ICD deactivated before surgery. After surgery, S-ICD shows inappropriate sensing. </a:t>
                      </a:r>
                      <a:r>
                        <a:rPr lang="en-GB" sz="1400" b="0" dirty="0" smtClean="0">
                          <a:solidFill>
                            <a:srgbClr val="080808"/>
                          </a:solidFill>
                        </a:rPr>
                        <a:t>ICD deactivation.  </a:t>
                      </a:r>
                      <a:endParaRPr lang="en-GB" sz="14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June 2018 (Hospital discharge)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Pre</a:t>
                      </a:r>
                      <a:r>
                        <a:rPr lang="en-GB" sz="1400" dirty="0" smtClean="0">
                          <a:solidFill>
                            <a:srgbClr val="080808"/>
                          </a:solidFill>
                        </a:rPr>
                        <a:t>-</a:t>
                      </a:r>
                      <a:r>
                        <a:rPr lang="en-GB" sz="1400" dirty="0" smtClean="0"/>
                        <a:t>discharge S-ICD checked again:</a:t>
                      </a:r>
                      <a:r>
                        <a:rPr lang="en-GB" sz="1400" baseline="0" dirty="0" smtClean="0"/>
                        <a:t> i</a:t>
                      </a:r>
                      <a:r>
                        <a:rPr lang="en-GB" sz="1400" dirty="0" smtClean="0"/>
                        <a:t>nappropriate sensing. </a:t>
                      </a:r>
                      <a:r>
                        <a:rPr lang="en-GB" sz="1400" b="0" dirty="0" smtClean="0"/>
                        <a:t>Remained deactivated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September 2018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Heart transplant.</a:t>
                      </a:r>
                      <a:r>
                        <a:rPr lang="en-GB" sz="1400" baseline="0" dirty="0" smtClean="0"/>
                        <a:t> S-ICD </a:t>
                      </a:r>
                      <a:r>
                        <a:rPr lang="en-GB" sz="1400" baseline="0" dirty="0" err="1" smtClean="0"/>
                        <a:t>explantation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7025149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633779"/>
          </a:xfrm>
        </p:spPr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 </a:t>
            </a:r>
            <a:r>
              <a:rPr lang="en-GB" sz="2200" b="0" dirty="0" smtClean="0"/>
              <a:t>Ventricular detection test</a:t>
            </a:r>
            <a:br>
              <a:rPr lang="en-GB" sz="2200" b="0" dirty="0" smtClean="0"/>
            </a:br>
            <a:endParaRPr lang="en-GB" sz="18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EHJ-CR-D-18-00456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5" name="Imagen 4" descr="vectores post LVA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889" y="1054805"/>
            <a:ext cx="3165568" cy="2352194"/>
          </a:xfrm>
          <a:prstGeom prst="rect">
            <a:avLst/>
          </a:prstGeom>
        </p:spPr>
      </p:pic>
      <p:pic>
        <p:nvPicPr>
          <p:cNvPr id="7" name="Imagen 6" descr="Figure 1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55" y="1060713"/>
            <a:ext cx="3091940" cy="2318955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41136" y="3434271"/>
            <a:ext cx="3498503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GB" sz="1050" dirty="0"/>
              <a:t>Ventricular sensing is correct in primary and alternate vectors, while secondary vector shows P wave-instead of QRS- detection due to low QRS amplitude.</a:t>
            </a:r>
          </a:p>
          <a:p>
            <a:pPr marL="171450" indent="-171450">
              <a:buFont typeface="Arial"/>
              <a:buChar char="•"/>
            </a:pPr>
            <a:r>
              <a:rPr lang="en-GB" sz="1050" dirty="0" smtClean="0"/>
              <a:t>Primary </a:t>
            </a:r>
            <a:r>
              <a:rPr lang="en-GB" sz="1050" dirty="0"/>
              <a:t>vector was selected for sensing</a:t>
            </a:r>
            <a:r>
              <a:rPr lang="en-GB" sz="1050" dirty="0" smtClean="0"/>
              <a:t>.</a:t>
            </a:r>
            <a:endParaRPr lang="en-GB" sz="1050" dirty="0"/>
          </a:p>
        </p:txBody>
      </p:sp>
      <p:sp>
        <p:nvSpPr>
          <p:cNvPr id="8" name="CuadroTexto 7"/>
          <p:cNvSpPr txBox="1"/>
          <p:nvPr/>
        </p:nvSpPr>
        <p:spPr>
          <a:xfrm>
            <a:off x="3978424" y="3435261"/>
            <a:ext cx="4427766" cy="10618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050" dirty="0"/>
              <a:t>Primary and secondary vectors show </a:t>
            </a:r>
            <a:r>
              <a:rPr lang="en-GB" sz="1050" dirty="0" smtClean="0"/>
              <a:t>EMI </a:t>
            </a:r>
            <a:r>
              <a:rPr lang="en-GB" sz="1050" dirty="0"/>
              <a:t>and cardiac signals are detected as noise (N)</a:t>
            </a:r>
            <a:r>
              <a:rPr lang="en-GB" sz="105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GB" sz="1050" dirty="0" smtClean="0"/>
              <a:t>QRS </a:t>
            </a:r>
            <a:r>
              <a:rPr lang="en-GB" sz="1050" dirty="0"/>
              <a:t>amplitude  in primary and alternate vectors is lower than before LVAD implant. </a:t>
            </a:r>
            <a:endParaRPr lang="en-GB" sz="1050" dirty="0" smtClean="0"/>
          </a:p>
          <a:p>
            <a:pPr marL="285750" indent="-285750">
              <a:buFont typeface="Arial"/>
              <a:buChar char="•"/>
            </a:pPr>
            <a:r>
              <a:rPr lang="en-GB" sz="1050" dirty="0" smtClean="0"/>
              <a:t>Alternate </a:t>
            </a:r>
            <a:r>
              <a:rPr lang="en-GB" sz="1050" dirty="0"/>
              <a:t>vector does not show EMI, but low QRS amplitude causes undersensing</a:t>
            </a:r>
            <a:endParaRPr lang="en-GB" sz="1100" dirty="0"/>
          </a:p>
        </p:txBody>
      </p:sp>
      <p:sp>
        <p:nvSpPr>
          <p:cNvPr id="9" name="CuadroTexto 8"/>
          <p:cNvSpPr txBox="1"/>
          <p:nvPr/>
        </p:nvSpPr>
        <p:spPr>
          <a:xfrm>
            <a:off x="1340425" y="744505"/>
            <a:ext cx="1807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During S-ICD implantation</a:t>
            </a:r>
            <a:endParaRPr lang="en-GB" sz="12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5607379" y="762588"/>
            <a:ext cx="1705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After LVAD implantation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54680547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</a:t>
            </a:r>
            <a:br>
              <a:rPr lang="en-GB" sz="3600" b="0" dirty="0" smtClean="0"/>
            </a:br>
            <a:r>
              <a:rPr lang="en-GB" sz="1800" b="0" dirty="0"/>
              <a:t>D</a:t>
            </a:r>
            <a:r>
              <a:rPr lang="en-GB" sz="1800" b="0" dirty="0" smtClean="0"/>
              <a:t>etection vectors displayed on RX with both devices implanted</a:t>
            </a:r>
            <a:endParaRPr lang="en-GB" sz="18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EHJ-CR-D-18-00456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1" name="CuadroTexto 10"/>
          <p:cNvSpPr txBox="1"/>
          <p:nvPr/>
        </p:nvSpPr>
        <p:spPr>
          <a:xfrm>
            <a:off x="650706" y="1417087"/>
            <a:ext cx="285471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400" dirty="0" smtClean="0"/>
              <a:t>EMI detection depends on the proximity of the source (LVAD) to the vectors</a:t>
            </a:r>
          </a:p>
          <a:p>
            <a:pPr marL="285750" indent="-285750">
              <a:buFont typeface="Arial"/>
              <a:buChar char="•"/>
            </a:pPr>
            <a:endParaRPr lang="en-GB" sz="1400" dirty="0"/>
          </a:p>
          <a:p>
            <a:pPr marL="285750" indent="-285750">
              <a:buFont typeface="Arial"/>
              <a:buChar char="•"/>
            </a:pPr>
            <a:r>
              <a:rPr lang="en-GB" sz="1400" dirty="0" smtClean="0"/>
              <a:t>Primary and secondary vectors involve the S-ICD can (located next to LVAD), showing EMI</a:t>
            </a:r>
          </a:p>
          <a:p>
            <a:pPr marL="285750" indent="-285750">
              <a:buFont typeface="Arial"/>
              <a:buChar char="•"/>
            </a:pPr>
            <a:endParaRPr lang="en-GB" sz="1400" dirty="0"/>
          </a:p>
          <a:p>
            <a:pPr marL="285750" indent="-285750">
              <a:buFont typeface="Arial"/>
              <a:buChar char="•"/>
            </a:pPr>
            <a:r>
              <a:rPr lang="en-GB" sz="1400" dirty="0" smtClean="0"/>
              <a:t>Alternate vector does not involve S-ICD can, and EMI is not visible</a:t>
            </a:r>
            <a:endParaRPr lang="en-GB" sz="1400" dirty="0"/>
          </a:p>
        </p:txBody>
      </p:sp>
      <p:pic>
        <p:nvPicPr>
          <p:cNvPr id="6" name="Imagen 5" descr="Figure 2 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819" y="1096043"/>
            <a:ext cx="3905594" cy="328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917878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</a:t>
            </a:r>
            <a:br>
              <a:rPr lang="en-GB" sz="3600" b="0" dirty="0" smtClean="0"/>
            </a:br>
            <a:r>
              <a:rPr lang="en-GB" sz="1800" b="0" dirty="0" smtClean="0"/>
              <a:t> S-ECG high resolution capture and Fast-Fourier  transform plot</a:t>
            </a:r>
            <a:endParaRPr lang="en-GB" sz="18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EHJ-CR-D-18-00456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1" name="CuadroTexto 10"/>
          <p:cNvSpPr txBox="1"/>
          <p:nvPr/>
        </p:nvSpPr>
        <p:spPr>
          <a:xfrm>
            <a:off x="650706" y="1417087"/>
            <a:ext cx="285471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400" dirty="0" smtClean="0"/>
              <a:t>EMI amplitude is higher in primary and secondary vectors due to a closer proximity between LVAD and S-ICD can</a:t>
            </a:r>
          </a:p>
          <a:p>
            <a:pPr marL="285750" indent="-285750">
              <a:buFont typeface="Arial"/>
              <a:buChar char="•"/>
            </a:pPr>
            <a:endParaRPr lang="en-GB" sz="1400" dirty="0" smtClean="0"/>
          </a:p>
          <a:p>
            <a:pPr marL="285750" indent="-285750">
              <a:buFont typeface="Arial"/>
              <a:buChar char="•"/>
            </a:pPr>
            <a:r>
              <a:rPr lang="en-GB" sz="1400" dirty="0" smtClean="0"/>
              <a:t>QRS</a:t>
            </a:r>
            <a:r>
              <a:rPr lang="en-GB" sz="1400" dirty="0"/>
              <a:t>/EMI</a:t>
            </a:r>
            <a:r>
              <a:rPr lang="en-GB" sz="1400" dirty="0" smtClean="0"/>
              <a:t> amplitude </a:t>
            </a:r>
            <a:r>
              <a:rPr lang="en-GB" sz="1400" dirty="0" smtClean="0">
                <a:solidFill>
                  <a:srgbClr val="080808"/>
                </a:solidFill>
              </a:rPr>
              <a:t>ratio</a:t>
            </a:r>
            <a:r>
              <a:rPr lang="en-GB" sz="1400" dirty="0" smtClean="0">
                <a:solidFill>
                  <a:srgbClr val="AE1022"/>
                </a:solidFill>
              </a:rPr>
              <a:t> </a:t>
            </a:r>
            <a:r>
              <a:rPr lang="en-GB" sz="1400" dirty="0" smtClean="0"/>
              <a:t>is </a:t>
            </a:r>
            <a:r>
              <a:rPr lang="en-GB" sz="1400" dirty="0"/>
              <a:t>higher in alternate vector, making EMI detection less likely</a:t>
            </a:r>
          </a:p>
          <a:p>
            <a:endParaRPr lang="en-GB" sz="1400" dirty="0"/>
          </a:p>
          <a:p>
            <a:pPr marL="285750" indent="-285750">
              <a:buFont typeface="Arial"/>
              <a:buChar char="•"/>
            </a:pPr>
            <a:r>
              <a:rPr lang="en-GB" sz="1400" dirty="0" smtClean="0"/>
              <a:t>5100 rpm refers to LVAD pump operating rate</a:t>
            </a:r>
            <a:endParaRPr lang="en-GB" sz="1400" dirty="0"/>
          </a:p>
        </p:txBody>
      </p:sp>
      <p:pic>
        <p:nvPicPr>
          <p:cNvPr id="5" name="Imagen 4" descr="Figura 3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298" y="1144165"/>
            <a:ext cx="4414338" cy="3296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589969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57529"/>
            <a:ext cx="6552728" cy="857250"/>
          </a:xfrm>
        </p:spPr>
        <p:txBody>
          <a:bodyPr anchor="t">
            <a:normAutofit fontScale="90000"/>
          </a:bodyPr>
          <a:lstStyle/>
          <a:p>
            <a:r>
              <a:rPr lang="en-GB" sz="3600" b="0" dirty="0" smtClean="0"/>
              <a:t>Literature review</a:t>
            </a:r>
            <a:r>
              <a:rPr lang="en-GB" sz="3200" b="0" dirty="0" smtClean="0"/>
              <a:t/>
            </a:r>
            <a:br>
              <a:rPr lang="en-GB" sz="3200" b="0" dirty="0" smtClean="0"/>
            </a:b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EHJ-CR-D-18-00456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8</a:t>
            </a:fld>
            <a:endParaRPr lang="en-GB" dirty="0"/>
          </a:p>
        </p:txBody>
      </p:sp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3071415"/>
              </p:ext>
            </p:extLst>
          </p:nvPr>
        </p:nvGraphicFramePr>
        <p:xfrm>
          <a:off x="654540" y="696154"/>
          <a:ext cx="7324475" cy="34753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Documento" r:id="rId3" imgW="9042400" imgH="4330700" progId="Word.Document.12">
                  <p:embed/>
                </p:oleObj>
              </mc:Choice>
              <mc:Fallback>
                <p:oleObj name="Documento" r:id="rId3" imgW="9042400" imgH="4330700" progId="Word.Document.12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540" y="696154"/>
                        <a:ext cx="7324475" cy="347530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ángulo 8"/>
          <p:cNvSpPr/>
          <p:nvPr/>
        </p:nvSpPr>
        <p:spPr>
          <a:xfrm>
            <a:off x="601462" y="4044461"/>
            <a:ext cx="631515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/>
              <a:t>NA: non-available. ( )*operating rate range of the specific LVAD when not specified in the report. (references number as in the text) </a:t>
            </a:r>
            <a:endParaRPr lang="en-US" sz="900" dirty="0"/>
          </a:p>
        </p:txBody>
      </p:sp>
      <p:sp>
        <p:nvSpPr>
          <p:cNvPr id="5" name="Rectángulo 4"/>
          <p:cNvSpPr/>
          <p:nvPr/>
        </p:nvSpPr>
        <p:spPr>
          <a:xfrm>
            <a:off x="576387" y="4221970"/>
            <a:ext cx="55391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Pump location and/or LVAD operating rates are related with EMI detection</a:t>
            </a:r>
          </a:p>
        </p:txBody>
      </p:sp>
    </p:spTree>
    <p:extLst>
      <p:ext uri="{BB962C8B-B14F-4D97-AF65-F5344CB8AC3E}">
        <p14:creationId xmlns:p14="http://schemas.microsoft.com/office/powerpoint/2010/main" val="2946818097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Discussion</a:t>
            </a:r>
            <a:br>
              <a:rPr lang="en-GB" sz="3600" b="0" dirty="0" smtClean="0"/>
            </a:b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EHJ-CR-D-18-00456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999" y="1224000"/>
            <a:ext cx="7266783" cy="3168000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/>
              <a:buChar char="•"/>
            </a:pPr>
            <a:r>
              <a:rPr lang="en-GB" sz="1600" b="0" dirty="0" smtClean="0"/>
              <a:t>S-ICD </a:t>
            </a:r>
            <a:r>
              <a:rPr lang="en-GB" sz="1600" b="0" dirty="0" smtClean="0">
                <a:solidFill>
                  <a:srgbClr val="080808"/>
                </a:solidFill>
              </a:rPr>
              <a:t>sensing</a:t>
            </a:r>
            <a:r>
              <a:rPr lang="en-GB" sz="1600" b="0" dirty="0" smtClean="0">
                <a:solidFill>
                  <a:srgbClr val="AE1022"/>
                </a:solidFill>
              </a:rPr>
              <a:t> </a:t>
            </a:r>
            <a:r>
              <a:rPr lang="en-GB" sz="1600" b="0" dirty="0" smtClean="0"/>
              <a:t>is based on subcutaneous cardiac signals (S-ECG) recorded from the best of 3 possible vectors</a:t>
            </a:r>
          </a:p>
          <a:p>
            <a:pPr marL="285750" indent="-285750">
              <a:buFont typeface="Arial"/>
              <a:buChar char="•"/>
            </a:pPr>
            <a:endParaRPr lang="en-GB" sz="1600" b="0" dirty="0" smtClean="0"/>
          </a:p>
          <a:p>
            <a:pPr marL="285750" indent="-285750">
              <a:buFont typeface="Arial"/>
              <a:buChar char="•"/>
            </a:pPr>
            <a:r>
              <a:rPr lang="en-GB" sz="1600" b="0" dirty="0" smtClean="0"/>
              <a:t>Special algorithms and filtering are intended to avoid T wave </a:t>
            </a:r>
            <a:r>
              <a:rPr lang="en-GB" sz="1600" b="0" dirty="0" err="1" smtClean="0">
                <a:solidFill>
                  <a:srgbClr val="080808"/>
                </a:solidFill>
              </a:rPr>
              <a:t>oversensing</a:t>
            </a:r>
            <a:r>
              <a:rPr lang="en-GB" sz="1600" b="0" dirty="0" smtClean="0">
                <a:solidFill>
                  <a:srgbClr val="AE1022"/>
                </a:solidFill>
              </a:rPr>
              <a:t> </a:t>
            </a:r>
            <a:r>
              <a:rPr lang="en-GB" sz="1600" b="0" dirty="0" smtClean="0"/>
              <a:t>and EMI detection in the S-ICD</a:t>
            </a:r>
          </a:p>
          <a:p>
            <a:pPr marL="285750" indent="-285750">
              <a:buFont typeface="Arial"/>
              <a:buChar char="•"/>
            </a:pPr>
            <a:endParaRPr lang="en-GB" sz="1600" b="0" dirty="0" smtClean="0"/>
          </a:p>
          <a:p>
            <a:pPr marL="285750" indent="-285750">
              <a:buFont typeface="Arial"/>
              <a:buChar char="•"/>
            </a:pPr>
            <a:r>
              <a:rPr lang="en-GB" sz="1600" b="0" dirty="0"/>
              <a:t>D</a:t>
            </a:r>
            <a:r>
              <a:rPr lang="en-GB" sz="1600" b="0" dirty="0" smtClean="0"/>
              <a:t>edicated S-ICD notch and band-pass filters do not avoid EMI detection: </a:t>
            </a:r>
          </a:p>
          <a:p>
            <a:r>
              <a:rPr lang="en-GB" sz="1600" b="0" dirty="0" smtClean="0"/>
              <a:t>	- when the source (LVAD pump) is located near the S-ICD can  </a:t>
            </a:r>
          </a:p>
          <a:p>
            <a:r>
              <a:rPr lang="en-GB" sz="1600" b="0" dirty="0" smtClean="0"/>
              <a:t>	- when the pump runs at lower operating rates.</a:t>
            </a:r>
          </a:p>
          <a:p>
            <a:pPr marL="285750" indent="-285750">
              <a:buFont typeface="Arial"/>
              <a:buChar char="•"/>
            </a:pPr>
            <a:endParaRPr lang="en-GB" sz="1600" b="0" dirty="0" smtClean="0"/>
          </a:p>
          <a:p>
            <a:pPr marL="285750" indent="-285750">
              <a:buFont typeface="Arial"/>
              <a:buChar char="•"/>
            </a:pPr>
            <a:r>
              <a:rPr lang="en-GB" sz="1600" b="0" dirty="0" smtClean="0"/>
              <a:t>Furthermore, QRS signal attenuation in S</a:t>
            </a:r>
            <a:r>
              <a:rPr lang="en-GB" sz="1600" b="0" dirty="0"/>
              <a:t>-ECG </a:t>
            </a:r>
            <a:r>
              <a:rPr lang="en-GB" sz="1600" b="0" dirty="0" smtClean="0"/>
              <a:t>after LVAD </a:t>
            </a:r>
            <a:r>
              <a:rPr lang="en-GB" sz="1600" b="0" smtClean="0"/>
              <a:t>implantation compromises </a:t>
            </a:r>
            <a:r>
              <a:rPr lang="en-GB" sz="1600" b="0" dirty="0" smtClean="0"/>
              <a:t>an adequate detection</a:t>
            </a:r>
          </a:p>
          <a:p>
            <a:pPr marL="285750" indent="-285750">
              <a:buFont typeface="Arial"/>
              <a:buChar char="•"/>
            </a:pPr>
            <a:endParaRPr lang="en-GB" sz="1400" b="0" dirty="0" smtClean="0"/>
          </a:p>
          <a:p>
            <a:pPr marL="285750" indent="-285750">
              <a:buFont typeface="Arial"/>
              <a:buChar char="•"/>
            </a:pPr>
            <a:endParaRPr lang="en-GB" sz="1400" b="0" dirty="0"/>
          </a:p>
        </p:txBody>
      </p:sp>
    </p:spTree>
    <p:extLst>
      <p:ext uri="{BB962C8B-B14F-4D97-AF65-F5344CB8AC3E}">
        <p14:creationId xmlns:p14="http://schemas.microsoft.com/office/powerpoint/2010/main" val="349600417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1131</TotalTime>
  <Words>1144</Words>
  <Application>Microsoft Macintosh PowerPoint</Application>
  <PresentationFormat>Presentación en pantalla (16:9)</PresentationFormat>
  <Paragraphs>114</Paragraphs>
  <Slides>11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5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7" baseType="lpstr"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Documento</vt:lpstr>
      <vt:lpstr>Subcutaneous implantable Cardioverter Defibrillators in Patients with   Left Ventricular Assist Devices:  Case Report and Comprehensive Review</vt:lpstr>
      <vt:lpstr>Introduction</vt:lpstr>
      <vt:lpstr>Case Presentation History and Examination Findings</vt:lpstr>
      <vt:lpstr>Case Presentation Timeline  </vt:lpstr>
      <vt:lpstr>Case Presentation Ventricular detection test </vt:lpstr>
      <vt:lpstr>Case Presentation Detection vectors displayed on RX with both devices implanted</vt:lpstr>
      <vt:lpstr>Case Presentation  S-ECG high resolution capture and Fast-Fourier  transform plot</vt:lpstr>
      <vt:lpstr>Literature review </vt:lpstr>
      <vt:lpstr>Discussion </vt:lpstr>
      <vt:lpstr>Learning Points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maria lopez gil</cp:lastModifiedBy>
  <cp:revision>114</cp:revision>
  <dcterms:created xsi:type="dcterms:W3CDTF">2019-01-24T09:56:14Z</dcterms:created>
  <dcterms:modified xsi:type="dcterms:W3CDTF">2019-02-25T17:54:59Z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