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1.xml" ContentType="application/vnd.ms-office.chartstyle+xml"/>
  <Override PartName="/ppt/charts/colors1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A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50" autoAdjust="0"/>
    <p:restoredTop sz="94660"/>
  </p:normalViewPr>
  <p:slideViewPr>
    <p:cSldViewPr snapToGrid="0">
      <p:cViewPr varScale="1">
        <p:scale>
          <a:sx n="83" d="100"/>
          <a:sy n="83" d="100"/>
        </p:scale>
        <p:origin x="-272" y="-112"/>
      </p:cViewPr>
      <p:guideLst>
        <p:guide orient="horz" pos="233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giant%20cell%20quant%20FINAL.xlsx" TargetMode="External"/><Relationship Id="rId2" Type="http://schemas.microsoft.com/office/2011/relationships/chartStyle" Target="style11.xml"/><Relationship Id="rId3" Type="http://schemas.microsoft.com/office/2011/relationships/chartColorStyle" Target="colors1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35509623797026"/>
          <c:y val="0.0588398673528199"/>
          <c:w val="0.875893482064742"/>
          <c:h val="0.7306307924112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'8&amp;2x4 gy'!$B$5</c:f>
              <c:strCache>
                <c:ptCount val="1"/>
                <c:pt idx="0">
                  <c:v>ut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'8&amp;2x4 gy'!$H$6</c:f>
                <c:numCache>
                  <c:formatCode>General</c:formatCode>
                  <c:ptCount val="1"/>
                  <c:pt idx="0">
                    <c:v>2.1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'8&amp;2x4 gy'!$F$6:$G$6</c:f>
              <c:numCache>
                <c:formatCode>General</c:formatCode>
                <c:ptCount val="2"/>
                <c:pt idx="0">
                  <c:v>11.05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60-41D8-8B23-1DBFB224BC32}"/>
            </c:ext>
          </c:extLst>
        </c:ser>
        <c:ser>
          <c:idx val="1"/>
          <c:order val="1"/>
          <c:tx>
            <c:strRef>
              <c:f>'8&amp;2x4 gy'!$C$5</c:f>
              <c:strCache>
                <c:ptCount val="1"/>
                <c:pt idx="0">
                  <c:v>2 Gy x 4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'8&amp;2x4 gy'!$H$7</c:f>
                <c:numCache>
                  <c:formatCode>General</c:formatCode>
                  <c:ptCount val="1"/>
                  <c:pt idx="0">
                    <c:v>1.0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'8&amp;2x4 gy'!$F$7:$G$7</c:f>
              <c:numCache>
                <c:formatCode>General</c:formatCode>
                <c:ptCount val="2"/>
                <c:pt idx="0">
                  <c:v>25.5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60-41D8-8B23-1DBFB224BC32}"/>
            </c:ext>
          </c:extLst>
        </c:ser>
        <c:ser>
          <c:idx val="2"/>
          <c:order val="2"/>
          <c:tx>
            <c:strRef>
              <c:f>'8&amp;2x4 gy'!$D$5</c:f>
              <c:strCache>
                <c:ptCount val="1"/>
                <c:pt idx="0">
                  <c:v>8 Gy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'8&amp;2x4 gy'!$H$8</c:f>
                <c:numCache>
                  <c:formatCode>General</c:formatCode>
                  <c:ptCount val="1"/>
                  <c:pt idx="0">
                    <c:v>3.3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'8&amp;2x4 gy'!$F$8:$G$8</c:f>
              <c:numCache>
                <c:formatCode>General</c:formatCode>
                <c:ptCount val="2"/>
                <c:pt idx="0">
                  <c:v>24.3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E60-41D8-8B23-1DBFB224BC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4596936"/>
        <c:axId val="-2016428776"/>
      </c:barChart>
      <c:catAx>
        <c:axId val="1794596936"/>
        <c:scaling>
          <c:orientation val="minMax"/>
        </c:scaling>
        <c:delete val="1"/>
        <c:axPos val="b"/>
        <c:majorTickMark val="none"/>
        <c:minorTickMark val="none"/>
        <c:tickLblPos val="nextTo"/>
        <c:crossAx val="-2016428776"/>
        <c:crosses val="autoZero"/>
        <c:auto val="1"/>
        <c:lblAlgn val="ctr"/>
        <c:lblOffset val="100"/>
        <c:noMultiLvlLbl val="0"/>
      </c:catAx>
      <c:valAx>
        <c:axId val="-20164287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596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221778215223097"/>
          <c:y val="0.844395759258024"/>
          <c:w val="0.563977690288714"/>
          <c:h val="0.1061063721201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1DA33C1-78AA-4C2A-A6FF-0BDC5014C6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A65F54F-C679-4E89-B9A7-D09CA65D0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D552617-5561-4028-83BA-F5604989E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3D1D9B3-0DBD-49D4-8663-48414C28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537F1C6-1CAB-40B3-B3DD-1EA7EFB39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60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3FCA08-45F2-491F-B306-56287F9CE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B88D3D5-F989-4E57-B7F7-D5296BD1B5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1D52B31-F072-4B9A-945B-87C357486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D7C7A13-F0FD-4AD7-8737-954D1E9D4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DA4EB37-9933-4E05-97CC-63CDB3F40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51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944A2736-9AFA-43A0-AC6B-8BE77AC206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6A0C305-A68C-4022-95E3-9AA1AF1224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AE3227A-0D64-4C9C-846A-EC541265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F3151A3-4771-4BB6-A2B6-CD390B050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E110539-01E8-4504-952B-624F25BAA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8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2FEBD2A-1774-41CB-8182-309AB589D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9FDD5A6-3A88-4D1C-960E-3496FDD76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4E4CF0-933C-4366-BBE4-4B043B66D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409AB76-E5FB-4BDD-B9D9-F12A6A01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B7D599D-F6AE-4262-A4C3-D70103300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06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EEF46B-E456-423F-B2EE-F57160E47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B90F4DA-C867-451A-B8E5-C33BA74C0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B24EA19-752C-4413-A3F2-23EAF7718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30D765E-E601-410E-8A62-298AE7089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1BFE4C8-BB85-460A-9799-3A14A8A75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10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039437-8AEB-42A6-A761-09B724DD0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19F7DE1-0559-4BB3-8932-B10BB506C7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E4B28D5-CA98-48A4-94A8-15C2C5E1E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9EE8FD8-CAD3-4642-AF7F-E04416621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ADB2D52-698D-4E60-95F8-5E9F15C09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3EA9C2D-F2ED-4CAE-A303-7CC0CC076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9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222803-44E4-4AC8-96F4-7EAA862A0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F0CD69A-5B50-4FE1-A5CB-1648BC88BA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E5E5A09-8AFC-453E-BFDC-B58EBFA1A1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2E89E10-2BA4-476D-87DE-217838CF6C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1CCC826-6574-4243-8836-E23FD920A7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2602FEF6-63CE-4A9F-BE8F-E4E7617EA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6E49DB08-62B6-46D3-A579-C19A17839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01FA1F55-6C41-4883-827B-E19523196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056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CC5908C-E3F6-4C30-A29B-616EFD397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036A32A-90E9-424F-8856-72AB375B0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7036D33-FBEE-4B92-B68E-9D4CEFCFE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0709D69-E083-42D7-891B-BAD801AE1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92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ABCF6A4F-9EF2-47BF-A88E-B94569FA9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90A7766-9EC3-464F-9429-60707AC75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6EF685F-BFB8-4526-91E9-9F6EE1458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6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2F5AE75-C53E-44FC-A19D-41ADBB866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DAFF65D-C42E-485B-8D20-F81B96479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4BF47B4-C31E-482B-947E-9D530A8A4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705ECE7-B4B5-4F00-9A07-624788DF0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4BCBE1F-02B5-42EE-AFAA-8B46E5D00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D7C1E8E-2A96-47B0-8E85-8BACB5A14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04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220FF7E-3F5D-4AF7-ACF3-66E7BB02E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37776A9-1B01-46E4-AB73-8FC6CAE4C4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F75AF32-9F39-48DA-9CE0-C714836E5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70B6F31-41F9-44F2-9A02-4D8CD134D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B51F171-4DCA-45F8-85F3-C72784965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2C25C7D-0B0B-44DD-A5AB-F26C35E09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64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B1729612-77A0-465E-878F-6BD10C5BD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AA0C7A8-FD55-4494-A7DF-79326D23C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90FEF81-4902-48E6-84D9-D799B968CD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4E338-ECB6-49A6-A9CC-28CFB4FBCEB2}" type="datetimeFigureOut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6C9122C-1E55-4125-8C22-1C6C9EAA87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64D8D0E-7977-46BD-A79B-C47DF10F26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79FD2-75DC-4330-9C4A-19C77DE3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912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42D0AA1C-27F3-4F03-A9E4-9A013099E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491" y="1122224"/>
            <a:ext cx="2447925" cy="24479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3AF561E-F5F7-44AF-8D32-7727F5FDB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64" y="1122223"/>
            <a:ext cx="2447925" cy="24479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95ECD077-F1E8-4A4B-BDB4-7C3393A060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3974" y="1110973"/>
            <a:ext cx="2447925" cy="244792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="" xmlns:a16="http://schemas.microsoft.com/office/drawing/2014/main" id="{C8B82EFC-CA16-4441-8388-A6CF9386C3EB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1206809" y="3782871"/>
            <a:ext cx="7705236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0C1245F-3D96-4EED-9BC0-27E2DECECE50}"/>
              </a:ext>
            </a:extLst>
          </p:cNvPr>
          <p:cNvSpPr txBox="1"/>
          <p:nvPr/>
        </p:nvSpPr>
        <p:spPr>
          <a:xfrm>
            <a:off x="887491" y="3628983"/>
            <a:ext cx="319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82520C8-A0C9-4291-8AB3-AD8161C64D03}"/>
              </a:ext>
            </a:extLst>
          </p:cNvPr>
          <p:cNvSpPr txBox="1"/>
          <p:nvPr/>
        </p:nvSpPr>
        <p:spPr>
          <a:xfrm>
            <a:off x="2111453" y="2932596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PGCC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7E4CF299-2BC1-4AB2-A622-2C44579F8FF3}"/>
              </a:ext>
            </a:extLst>
          </p:cNvPr>
          <p:cNvSpPr txBox="1"/>
          <p:nvPr/>
        </p:nvSpPr>
        <p:spPr>
          <a:xfrm>
            <a:off x="5042385" y="2932596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PGCC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1BD4802F-55D4-4AB5-95B4-7E4A66F1CB7E}"/>
              </a:ext>
            </a:extLst>
          </p:cNvPr>
          <p:cNvSpPr txBox="1"/>
          <p:nvPr/>
        </p:nvSpPr>
        <p:spPr>
          <a:xfrm>
            <a:off x="8068727" y="2932339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PGCC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C21F2AAE-5F69-462F-AA34-47788B3D8DBB}"/>
              </a:ext>
            </a:extLst>
          </p:cNvPr>
          <p:cNvSpPr txBox="1"/>
          <p:nvPr/>
        </p:nvSpPr>
        <p:spPr>
          <a:xfrm>
            <a:off x="2807477" y="1137477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9FA141DC-8BDC-48D0-BE7F-DA21E4F83576}"/>
              </a:ext>
            </a:extLst>
          </p:cNvPr>
          <p:cNvSpPr txBox="1"/>
          <p:nvPr/>
        </p:nvSpPr>
        <p:spPr>
          <a:xfrm>
            <a:off x="8310790" y="1137477"/>
            <a:ext cx="601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 </a:t>
            </a:r>
            <a:r>
              <a:rPr lang="en-US" dirty="0" err="1"/>
              <a:t>Gy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6337E2FC-BBFA-413C-B032-3DEED10A2307}"/>
              </a:ext>
            </a:extLst>
          </p:cNvPr>
          <p:cNvSpPr txBox="1"/>
          <p:nvPr/>
        </p:nvSpPr>
        <p:spPr>
          <a:xfrm>
            <a:off x="5090567" y="1137477"/>
            <a:ext cx="945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dirty="0" err="1"/>
              <a:t>Gy</a:t>
            </a:r>
            <a:r>
              <a:rPr lang="en-US" dirty="0"/>
              <a:t> X 4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C181315A-BB79-4330-BF75-449E909D0E19}"/>
              </a:ext>
            </a:extLst>
          </p:cNvPr>
          <p:cNvCxnSpPr/>
          <p:nvPr/>
        </p:nvCxnSpPr>
        <p:spPr>
          <a:xfrm>
            <a:off x="9801079" y="1137477"/>
            <a:ext cx="0" cy="24326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6F4AC262-53A5-46A8-828A-9D729DE2A0AC}"/>
              </a:ext>
            </a:extLst>
          </p:cNvPr>
          <p:cNvCxnSpPr>
            <a:cxnSpLocks/>
          </p:cNvCxnSpPr>
          <p:nvPr/>
        </p:nvCxnSpPr>
        <p:spPr>
          <a:xfrm flipH="1">
            <a:off x="9688436" y="3391244"/>
            <a:ext cx="1981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="" xmlns:a16="http://schemas.microsoft.com/office/drawing/2014/main" id="{165B7E1C-FD6B-4D29-8B55-9DA1971D48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7213121"/>
              </p:ext>
            </p:extLst>
          </p:nvPr>
        </p:nvGraphicFramePr>
        <p:xfrm>
          <a:off x="9267388" y="1082465"/>
          <a:ext cx="4572000" cy="2923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DEEEEA95-A04A-47D4-A85D-58AE4A79E0C1}"/>
              </a:ext>
            </a:extLst>
          </p:cNvPr>
          <p:cNvSpPr txBox="1"/>
          <p:nvPr/>
        </p:nvSpPr>
        <p:spPr>
          <a:xfrm>
            <a:off x="172942" y="890207"/>
            <a:ext cx="39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929AFB27-94F1-4E35-AAC2-ACF654BA47FB}"/>
              </a:ext>
            </a:extLst>
          </p:cNvPr>
          <p:cNvSpPr txBox="1"/>
          <p:nvPr/>
        </p:nvSpPr>
        <p:spPr>
          <a:xfrm>
            <a:off x="9074199" y="890207"/>
            <a:ext cx="39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9B13124E-D6B0-4B97-9564-A9EC0E291F4D}"/>
              </a:ext>
            </a:extLst>
          </p:cNvPr>
          <p:cNvCxnSpPr/>
          <p:nvPr/>
        </p:nvCxnSpPr>
        <p:spPr>
          <a:xfrm>
            <a:off x="10522433" y="1280425"/>
            <a:ext cx="5868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30126BE7-757B-4F84-893D-48C5AE5CC0B3}"/>
              </a:ext>
            </a:extLst>
          </p:cNvPr>
          <p:cNvSpPr txBox="1"/>
          <p:nvPr/>
        </p:nvSpPr>
        <p:spPr>
          <a:xfrm>
            <a:off x="10648744" y="995630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C99155B7-5B2C-4D07-B9B0-77A4E37BEE50}"/>
              </a:ext>
            </a:extLst>
          </p:cNvPr>
          <p:cNvSpPr txBox="1"/>
          <p:nvPr/>
        </p:nvSpPr>
        <p:spPr>
          <a:xfrm>
            <a:off x="6210088" y="1026408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C5517118-6796-4859-A631-9D5E7E91ED45}"/>
              </a:ext>
            </a:extLst>
          </p:cNvPr>
          <p:cNvSpPr txBox="1"/>
          <p:nvPr/>
        </p:nvSpPr>
        <p:spPr>
          <a:xfrm>
            <a:off x="6213596" y="2145053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885DD10D-F4F1-41BD-9386-373E0345BEA5}"/>
              </a:ext>
            </a:extLst>
          </p:cNvPr>
          <p:cNvSpPr txBox="1"/>
          <p:nvPr/>
        </p:nvSpPr>
        <p:spPr>
          <a:xfrm>
            <a:off x="6218211" y="3370729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   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0EE61683-12CB-464A-A8B1-872ADCD9EF5D}"/>
              </a:ext>
            </a:extLst>
          </p:cNvPr>
          <p:cNvSpPr txBox="1"/>
          <p:nvPr/>
        </p:nvSpPr>
        <p:spPr>
          <a:xfrm>
            <a:off x="3359969" y="1042328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65FD9F58-E655-4771-B190-59E83E261FC9}"/>
              </a:ext>
            </a:extLst>
          </p:cNvPr>
          <p:cNvSpPr txBox="1"/>
          <p:nvPr/>
        </p:nvSpPr>
        <p:spPr>
          <a:xfrm>
            <a:off x="3363477" y="2160973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2450212F-6091-44B3-9785-E2633DD4BEC1}"/>
              </a:ext>
            </a:extLst>
          </p:cNvPr>
          <p:cNvSpPr txBox="1"/>
          <p:nvPr/>
        </p:nvSpPr>
        <p:spPr>
          <a:xfrm>
            <a:off x="3368092" y="3386649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   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07572346-9B6B-4730-93B9-AB68EDAF05F4}"/>
              </a:ext>
            </a:extLst>
          </p:cNvPr>
          <p:cNvSpPr txBox="1"/>
          <p:nvPr/>
        </p:nvSpPr>
        <p:spPr>
          <a:xfrm>
            <a:off x="493253" y="1026408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5E163C3E-12CB-4AA9-B554-8ADBEF0E9BFF}"/>
              </a:ext>
            </a:extLst>
          </p:cNvPr>
          <p:cNvSpPr txBox="1"/>
          <p:nvPr/>
        </p:nvSpPr>
        <p:spPr>
          <a:xfrm>
            <a:off x="551353" y="2145053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D70F925C-D38B-4527-9320-978BB89FEB25}"/>
              </a:ext>
            </a:extLst>
          </p:cNvPr>
          <p:cNvSpPr txBox="1"/>
          <p:nvPr/>
        </p:nvSpPr>
        <p:spPr>
          <a:xfrm>
            <a:off x="555968" y="3370729"/>
            <a:ext cx="36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   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220718BA-D099-467B-BA0E-B358BBA9AE81}"/>
              </a:ext>
            </a:extLst>
          </p:cNvPr>
          <p:cNvSpPr txBox="1"/>
          <p:nvPr/>
        </p:nvSpPr>
        <p:spPr>
          <a:xfrm rot="16200000">
            <a:off x="136214" y="3209004"/>
            <a:ext cx="601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count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8F9CD5FC-2C9D-41AE-83BC-3BD9752D7695}"/>
              </a:ext>
            </a:extLst>
          </p:cNvPr>
          <p:cNvCxnSpPr>
            <a:cxnSpLocks/>
          </p:cNvCxnSpPr>
          <p:nvPr/>
        </p:nvCxnSpPr>
        <p:spPr>
          <a:xfrm flipH="1" flipV="1">
            <a:off x="457200" y="1326243"/>
            <a:ext cx="2273" cy="17663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67252" y="4130576"/>
            <a:ext cx="112470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smtClean="0"/>
              <a:t>Supplemental </a:t>
            </a:r>
            <a:r>
              <a:rPr lang="en-US" sz="1600" b="1" smtClean="0"/>
              <a:t>Figure </a:t>
            </a:r>
            <a:r>
              <a:rPr lang="en-US" sz="1600" b="1" smtClean="0"/>
              <a:t>S1</a:t>
            </a:r>
            <a:r>
              <a:rPr lang="en-US" sz="1600" dirty="0"/>
              <a:t>. </a:t>
            </a:r>
            <a:r>
              <a:rPr lang="en-US" sz="1600" i="1" u="sng" dirty="0"/>
              <a:t>8 </a:t>
            </a:r>
            <a:r>
              <a:rPr lang="en-US" sz="1600" i="1" u="sng" dirty="0" err="1"/>
              <a:t>Gy</a:t>
            </a:r>
            <a:r>
              <a:rPr lang="en-US" sz="1600" i="1" u="sng" dirty="0"/>
              <a:t> radiation bolus treatment has the same effect as fractionated 8 </a:t>
            </a:r>
            <a:r>
              <a:rPr lang="en-US" sz="1600" i="1" u="sng" dirty="0" err="1"/>
              <a:t>Gy</a:t>
            </a:r>
            <a:r>
              <a:rPr lang="en-US" sz="1600" i="1" u="sng" dirty="0"/>
              <a:t>.</a:t>
            </a:r>
            <a:r>
              <a:rPr lang="en-US" sz="1600" dirty="0"/>
              <a:t>  PPC1 cells were treated with a single dose of 8 </a:t>
            </a:r>
            <a:r>
              <a:rPr lang="en-US" sz="1600" dirty="0" err="1"/>
              <a:t>Gy</a:t>
            </a:r>
            <a:r>
              <a:rPr lang="en-US" sz="1600" dirty="0"/>
              <a:t> radiation or with four sequential daily doses of 2 </a:t>
            </a:r>
            <a:r>
              <a:rPr lang="en-US" sz="1600" dirty="0" err="1"/>
              <a:t>Gy</a:t>
            </a:r>
            <a:r>
              <a:rPr lang="en-US" sz="1600" dirty="0"/>
              <a:t>.  After 8 </a:t>
            </a:r>
            <a:r>
              <a:rPr lang="en-US" sz="1600" dirty="0" err="1"/>
              <a:t>Gy</a:t>
            </a:r>
            <a:r>
              <a:rPr lang="en-US" sz="1600" dirty="0"/>
              <a:t> of exposure, cells were given three days to generate PGCC and then fixed for cell cycle analysis.  Both methods of delivering radiation resulted in accumulation of G2+ cells.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14680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5485</TotalTime>
  <Words>102</Words>
  <Application>Microsoft Macintosh PowerPoint</Application>
  <PresentationFormat>Custom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</dc:creator>
  <cp:lastModifiedBy>Christina Voelkel-Johnson</cp:lastModifiedBy>
  <cp:revision>104</cp:revision>
  <cp:lastPrinted>2018-10-29T18:49:18Z</cp:lastPrinted>
  <dcterms:created xsi:type="dcterms:W3CDTF">2018-10-20T01:25:27Z</dcterms:created>
  <dcterms:modified xsi:type="dcterms:W3CDTF">2019-03-27T14:13:54Z</dcterms:modified>
</cp:coreProperties>
</file>