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2.xml" ContentType="application/vnd.ms-office.chartstyle+xml"/>
  <Override PartName="/ppt/charts/colors12.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A4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250" autoAdjust="0"/>
    <p:restoredTop sz="94660"/>
  </p:normalViewPr>
  <p:slideViewPr>
    <p:cSldViewPr snapToGrid="0">
      <p:cViewPr varScale="1">
        <p:scale>
          <a:sx n="86" d="100"/>
          <a:sy n="86" d="100"/>
        </p:scale>
        <p:origin x="-152" y="-104"/>
      </p:cViewPr>
      <p:guideLst>
        <p:guide orient="horz" pos="2324"/>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E:\complete%20giant%20cell%20quant%20FINAL.xlsx" TargetMode="External"/><Relationship Id="rId2" Type="http://schemas.microsoft.com/office/2011/relationships/chartStyle" Target="style12.xml"/><Relationship Id="rId3" Type="http://schemas.microsoft.com/office/2011/relationships/chartColorStyle" Target="colors1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49142607174103"/>
          <c:y val="0.171712962962963"/>
          <c:w val="0.902863517060367"/>
          <c:h val="0.614984324876057"/>
        </c:manualLayout>
      </c:layout>
      <c:barChart>
        <c:barDir val="col"/>
        <c:grouping val="clustered"/>
        <c:varyColors val="0"/>
        <c:ser>
          <c:idx val="0"/>
          <c:order val="0"/>
          <c:tx>
            <c:strRef>
              <c:f>'cell cycle and size'!$U$3</c:f>
              <c:strCache>
                <c:ptCount val="1"/>
                <c:pt idx="0">
                  <c:v>untreated</c:v>
                </c:pt>
              </c:strCache>
            </c:strRef>
          </c:tx>
          <c:spPr>
            <a:solidFill>
              <a:schemeClr val="accent1"/>
            </a:solidFill>
            <a:ln>
              <a:noFill/>
            </a:ln>
            <a:effectLst/>
          </c:spPr>
          <c:invertIfNegative val="0"/>
          <c:errBars>
            <c:errBarType val="both"/>
            <c:errValType val="cust"/>
            <c:noEndCap val="0"/>
            <c:plus>
              <c:numRef>
                <c:f>'cell cycle and size'!$U$7</c:f>
                <c:numCache>
                  <c:formatCode>General</c:formatCode>
                  <c:ptCount val="1"/>
                  <c:pt idx="0">
                    <c:v>2.0</c:v>
                  </c:pt>
                </c:numCache>
              </c:numRef>
            </c:plus>
            <c:minus>
              <c:numLit>
                <c:formatCode>General</c:formatCode>
                <c:ptCount val="1"/>
                <c:pt idx="0">
                  <c:v>1.0</c:v>
                </c:pt>
              </c:numLit>
            </c:minus>
            <c:spPr>
              <a:noFill/>
              <a:ln w="9525" cap="flat" cmpd="sng" algn="ctr">
                <a:solidFill>
                  <a:schemeClr val="tx1">
                    <a:lumMod val="65000"/>
                    <a:lumOff val="35000"/>
                  </a:schemeClr>
                </a:solidFill>
                <a:round/>
              </a:ln>
              <a:effectLst/>
            </c:spPr>
          </c:errBars>
          <c:val>
            <c:numRef>
              <c:f>'cell cycle and size'!$U$4:$U$5</c:f>
              <c:numCache>
                <c:formatCode>General</c:formatCode>
                <c:ptCount val="2"/>
                <c:pt idx="0">
                  <c:v>8.0</c:v>
                </c:pt>
              </c:numCache>
            </c:numRef>
          </c:val>
          <c:extLst xmlns:c16r2="http://schemas.microsoft.com/office/drawing/2015/06/chart">
            <c:ext xmlns:c16="http://schemas.microsoft.com/office/drawing/2014/chart" uri="{C3380CC4-5D6E-409C-BE32-E72D297353CC}">
              <c16:uniqueId val="{00000000-FCA1-4B3F-A866-7CD5061F9A4A}"/>
            </c:ext>
          </c:extLst>
        </c:ser>
        <c:ser>
          <c:idx val="1"/>
          <c:order val="1"/>
          <c:tx>
            <c:strRef>
              <c:f>'cell cycle and size'!$V$3</c:f>
              <c:strCache>
                <c:ptCount val="1"/>
                <c:pt idx="0">
                  <c:v>docetaxel</c:v>
                </c:pt>
              </c:strCache>
            </c:strRef>
          </c:tx>
          <c:spPr>
            <a:solidFill>
              <a:schemeClr val="accent2"/>
            </a:solidFill>
            <a:ln>
              <a:noFill/>
            </a:ln>
            <a:effectLst/>
          </c:spPr>
          <c:invertIfNegative val="0"/>
          <c:errBars>
            <c:errBarType val="plus"/>
            <c:errValType val="cust"/>
            <c:noEndCap val="0"/>
            <c:plus>
              <c:numRef>
                <c:f>'cell cycle and size'!$V$7</c:f>
                <c:numCache>
                  <c:formatCode>General</c:formatCode>
                  <c:ptCount val="1"/>
                  <c:pt idx="0">
                    <c:v>5.9</c:v>
                  </c:pt>
                </c:numCache>
              </c:numRef>
            </c:plus>
            <c:minus>
              <c:numLit>
                <c:formatCode>General</c:formatCode>
                <c:ptCount val="1"/>
                <c:pt idx="0">
                  <c:v>1.0</c:v>
                </c:pt>
              </c:numLit>
            </c:minus>
            <c:spPr>
              <a:noFill/>
              <a:ln w="9525" cap="flat" cmpd="sng" algn="ctr">
                <a:solidFill>
                  <a:schemeClr val="tx1">
                    <a:lumMod val="65000"/>
                    <a:lumOff val="35000"/>
                  </a:schemeClr>
                </a:solidFill>
                <a:round/>
              </a:ln>
              <a:effectLst/>
            </c:spPr>
          </c:errBars>
          <c:val>
            <c:numRef>
              <c:f>'cell cycle and size'!$V$4:$V$5</c:f>
              <c:numCache>
                <c:formatCode>General</c:formatCode>
                <c:ptCount val="2"/>
                <c:pt idx="0">
                  <c:v>42.2</c:v>
                </c:pt>
              </c:numCache>
            </c:numRef>
          </c:val>
          <c:extLst xmlns:c16r2="http://schemas.microsoft.com/office/drawing/2015/06/chart">
            <c:ext xmlns:c16="http://schemas.microsoft.com/office/drawing/2014/chart" uri="{C3380CC4-5D6E-409C-BE32-E72D297353CC}">
              <c16:uniqueId val="{00000001-FCA1-4B3F-A866-7CD5061F9A4A}"/>
            </c:ext>
          </c:extLst>
        </c:ser>
        <c:ser>
          <c:idx val="2"/>
          <c:order val="2"/>
          <c:tx>
            <c:strRef>
              <c:f>'cell cycle and size'!$W$3</c:f>
              <c:strCache>
                <c:ptCount val="1"/>
                <c:pt idx="0">
                  <c:v>radiation</c:v>
                </c:pt>
              </c:strCache>
            </c:strRef>
          </c:tx>
          <c:spPr>
            <a:solidFill>
              <a:schemeClr val="accent3"/>
            </a:solidFill>
            <a:ln>
              <a:noFill/>
            </a:ln>
            <a:effectLst/>
          </c:spPr>
          <c:invertIfNegative val="0"/>
          <c:errBars>
            <c:errBarType val="plus"/>
            <c:errValType val="cust"/>
            <c:noEndCap val="0"/>
            <c:plus>
              <c:numRef>
                <c:f>'cell cycle and size'!$W$7</c:f>
                <c:numCache>
                  <c:formatCode>General</c:formatCode>
                  <c:ptCount val="1"/>
                  <c:pt idx="0">
                    <c:v>9.4</c:v>
                  </c:pt>
                </c:numCache>
              </c:numRef>
            </c:plus>
            <c:minus>
              <c:numLit>
                <c:formatCode>General</c:formatCode>
                <c:ptCount val="1"/>
                <c:pt idx="0">
                  <c:v>1.0</c:v>
                </c:pt>
              </c:numLit>
            </c:minus>
            <c:spPr>
              <a:noFill/>
              <a:ln w="9525" cap="flat" cmpd="sng" algn="ctr">
                <a:solidFill>
                  <a:schemeClr val="tx1">
                    <a:lumMod val="65000"/>
                    <a:lumOff val="35000"/>
                  </a:schemeClr>
                </a:solidFill>
                <a:round/>
              </a:ln>
              <a:effectLst/>
            </c:spPr>
          </c:errBars>
          <c:val>
            <c:numRef>
              <c:f>'cell cycle and size'!$W$4:$W$5</c:f>
              <c:numCache>
                <c:formatCode>General</c:formatCode>
                <c:ptCount val="2"/>
                <c:pt idx="0">
                  <c:v>62.4</c:v>
                </c:pt>
              </c:numCache>
            </c:numRef>
          </c:val>
          <c:extLst xmlns:c16r2="http://schemas.microsoft.com/office/drawing/2015/06/chart">
            <c:ext xmlns:c16="http://schemas.microsoft.com/office/drawing/2014/chart" uri="{C3380CC4-5D6E-409C-BE32-E72D297353CC}">
              <c16:uniqueId val="{00000002-FCA1-4B3F-A866-7CD5061F9A4A}"/>
            </c:ext>
          </c:extLst>
        </c:ser>
        <c:dLbls>
          <c:showLegendKey val="0"/>
          <c:showVal val="0"/>
          <c:showCatName val="0"/>
          <c:showSerName val="0"/>
          <c:showPercent val="0"/>
          <c:showBubbleSize val="0"/>
        </c:dLbls>
        <c:gapWidth val="219"/>
        <c:overlap val="-27"/>
        <c:axId val="-1986225272"/>
        <c:axId val="-1986108600"/>
      </c:barChart>
      <c:catAx>
        <c:axId val="-1986225272"/>
        <c:scaling>
          <c:orientation val="minMax"/>
        </c:scaling>
        <c:delete val="1"/>
        <c:axPos val="b"/>
        <c:majorTickMark val="none"/>
        <c:minorTickMark val="none"/>
        <c:tickLblPos val="nextTo"/>
        <c:crossAx val="-1986108600"/>
        <c:crosses val="autoZero"/>
        <c:auto val="1"/>
        <c:lblAlgn val="ctr"/>
        <c:lblOffset val="100"/>
        <c:noMultiLvlLbl val="0"/>
      </c:catAx>
      <c:valAx>
        <c:axId val="-198610860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986225272"/>
        <c:crosses val="autoZero"/>
        <c:crossBetween val="between"/>
      </c:valAx>
      <c:spPr>
        <a:noFill/>
        <a:ln>
          <a:noFill/>
        </a:ln>
        <a:effectLst/>
      </c:spPr>
    </c:plotArea>
    <c:legend>
      <c:legendPos val="b"/>
      <c:layout>
        <c:manualLayout>
          <c:xMode val="edge"/>
          <c:yMode val="edge"/>
          <c:x val="0.0389050743657043"/>
          <c:y val="0.840261373578303"/>
          <c:w val="0.561078521434821"/>
          <c:h val="0.0949238116068825"/>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DA33C1-78AA-4C2A-A6FF-0BDC5014C6C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5A65F54F-C679-4E89-B9A7-D09CA65D0E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AD552617-5561-4028-83BA-F5604989E083}"/>
              </a:ext>
            </a:extLst>
          </p:cNvPr>
          <p:cNvSpPr>
            <a:spLocks noGrp="1"/>
          </p:cNvSpPr>
          <p:nvPr>
            <p:ph type="dt" sz="half" idx="10"/>
          </p:nvPr>
        </p:nvSpPr>
        <p:spPr/>
        <p:txBody>
          <a:bodyPr/>
          <a:lstStyle/>
          <a:p>
            <a:fld id="{6C54E338-ECB6-49A6-A9CC-28CFB4FBCEB2}" type="datetimeFigureOut">
              <a:rPr lang="en-US" smtClean="0"/>
              <a:t>3/27/19</a:t>
            </a:fld>
            <a:endParaRPr lang="en-US"/>
          </a:p>
        </p:txBody>
      </p:sp>
      <p:sp>
        <p:nvSpPr>
          <p:cNvPr id="5" name="Footer Placeholder 4">
            <a:extLst>
              <a:ext uri="{FF2B5EF4-FFF2-40B4-BE49-F238E27FC236}">
                <a16:creationId xmlns:a16="http://schemas.microsoft.com/office/drawing/2014/main" xmlns="" id="{53D1D9B3-0DBD-49D4-8663-48414C285D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537F1C6-1CAB-40B3-B3DD-1EA7EFB39CFA}"/>
              </a:ext>
            </a:extLst>
          </p:cNvPr>
          <p:cNvSpPr>
            <a:spLocks noGrp="1"/>
          </p:cNvSpPr>
          <p:nvPr>
            <p:ph type="sldNum" sz="quarter" idx="12"/>
          </p:nvPr>
        </p:nvSpPr>
        <p:spPr/>
        <p:txBody>
          <a:bodyPr/>
          <a:lstStyle/>
          <a:p>
            <a:fld id="{FC179FD2-75DC-4330-9C4A-19C77DE381D0}" type="slidenum">
              <a:rPr lang="en-US" smtClean="0"/>
              <a:t>‹#›</a:t>
            </a:fld>
            <a:endParaRPr lang="en-US"/>
          </a:p>
        </p:txBody>
      </p:sp>
    </p:spTree>
    <p:extLst>
      <p:ext uri="{BB962C8B-B14F-4D97-AF65-F5344CB8AC3E}">
        <p14:creationId xmlns:p14="http://schemas.microsoft.com/office/powerpoint/2010/main" val="3201660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3FCA08-45F2-491F-B306-56287F9CE89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0B88D3D5-F989-4E57-B7F7-D5296BD1B5E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1D52B31-F072-4B9A-945B-87C3574869A0}"/>
              </a:ext>
            </a:extLst>
          </p:cNvPr>
          <p:cNvSpPr>
            <a:spLocks noGrp="1"/>
          </p:cNvSpPr>
          <p:nvPr>
            <p:ph type="dt" sz="half" idx="10"/>
          </p:nvPr>
        </p:nvSpPr>
        <p:spPr/>
        <p:txBody>
          <a:bodyPr/>
          <a:lstStyle/>
          <a:p>
            <a:fld id="{6C54E338-ECB6-49A6-A9CC-28CFB4FBCEB2}" type="datetimeFigureOut">
              <a:rPr lang="en-US" smtClean="0"/>
              <a:t>3/27/19</a:t>
            </a:fld>
            <a:endParaRPr lang="en-US"/>
          </a:p>
        </p:txBody>
      </p:sp>
      <p:sp>
        <p:nvSpPr>
          <p:cNvPr id="5" name="Footer Placeholder 4">
            <a:extLst>
              <a:ext uri="{FF2B5EF4-FFF2-40B4-BE49-F238E27FC236}">
                <a16:creationId xmlns:a16="http://schemas.microsoft.com/office/drawing/2014/main" xmlns="" id="{5D7C7A13-F0FD-4AD7-8737-954D1E9D41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DA4EB37-9933-4E05-97CC-63CDB3F40C82}"/>
              </a:ext>
            </a:extLst>
          </p:cNvPr>
          <p:cNvSpPr>
            <a:spLocks noGrp="1"/>
          </p:cNvSpPr>
          <p:nvPr>
            <p:ph type="sldNum" sz="quarter" idx="12"/>
          </p:nvPr>
        </p:nvSpPr>
        <p:spPr/>
        <p:txBody>
          <a:bodyPr/>
          <a:lstStyle/>
          <a:p>
            <a:fld id="{FC179FD2-75DC-4330-9C4A-19C77DE381D0}" type="slidenum">
              <a:rPr lang="en-US" smtClean="0"/>
              <a:t>‹#›</a:t>
            </a:fld>
            <a:endParaRPr lang="en-US"/>
          </a:p>
        </p:txBody>
      </p:sp>
    </p:spTree>
    <p:extLst>
      <p:ext uri="{BB962C8B-B14F-4D97-AF65-F5344CB8AC3E}">
        <p14:creationId xmlns:p14="http://schemas.microsoft.com/office/powerpoint/2010/main" val="1799951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944A2736-9AFA-43A0-AC6B-8BE77AC2068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D6A0C305-A68C-4022-95E3-9AA1AF12244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AE3227A-0D64-4C9C-846A-EC5412650EB0}"/>
              </a:ext>
            </a:extLst>
          </p:cNvPr>
          <p:cNvSpPr>
            <a:spLocks noGrp="1"/>
          </p:cNvSpPr>
          <p:nvPr>
            <p:ph type="dt" sz="half" idx="10"/>
          </p:nvPr>
        </p:nvSpPr>
        <p:spPr/>
        <p:txBody>
          <a:bodyPr/>
          <a:lstStyle/>
          <a:p>
            <a:fld id="{6C54E338-ECB6-49A6-A9CC-28CFB4FBCEB2}" type="datetimeFigureOut">
              <a:rPr lang="en-US" smtClean="0"/>
              <a:t>3/27/19</a:t>
            </a:fld>
            <a:endParaRPr lang="en-US"/>
          </a:p>
        </p:txBody>
      </p:sp>
      <p:sp>
        <p:nvSpPr>
          <p:cNvPr id="5" name="Footer Placeholder 4">
            <a:extLst>
              <a:ext uri="{FF2B5EF4-FFF2-40B4-BE49-F238E27FC236}">
                <a16:creationId xmlns:a16="http://schemas.microsoft.com/office/drawing/2014/main" xmlns="" id="{1F3151A3-4771-4BB6-A2B6-CD390B050F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E110539-01E8-4504-952B-624F25BAA8A3}"/>
              </a:ext>
            </a:extLst>
          </p:cNvPr>
          <p:cNvSpPr>
            <a:spLocks noGrp="1"/>
          </p:cNvSpPr>
          <p:nvPr>
            <p:ph type="sldNum" sz="quarter" idx="12"/>
          </p:nvPr>
        </p:nvSpPr>
        <p:spPr/>
        <p:txBody>
          <a:bodyPr/>
          <a:lstStyle/>
          <a:p>
            <a:fld id="{FC179FD2-75DC-4330-9C4A-19C77DE381D0}" type="slidenum">
              <a:rPr lang="en-US" smtClean="0"/>
              <a:t>‹#›</a:t>
            </a:fld>
            <a:endParaRPr lang="en-US"/>
          </a:p>
        </p:txBody>
      </p:sp>
    </p:spTree>
    <p:extLst>
      <p:ext uri="{BB962C8B-B14F-4D97-AF65-F5344CB8AC3E}">
        <p14:creationId xmlns:p14="http://schemas.microsoft.com/office/powerpoint/2010/main" val="25588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2FEBD2A-1774-41CB-8182-309AB589DB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99FDD5A6-3A88-4D1C-960E-3496FDD7600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E4E4CF0-933C-4366-BBE4-4B043B66D572}"/>
              </a:ext>
            </a:extLst>
          </p:cNvPr>
          <p:cNvSpPr>
            <a:spLocks noGrp="1"/>
          </p:cNvSpPr>
          <p:nvPr>
            <p:ph type="dt" sz="half" idx="10"/>
          </p:nvPr>
        </p:nvSpPr>
        <p:spPr/>
        <p:txBody>
          <a:bodyPr/>
          <a:lstStyle/>
          <a:p>
            <a:fld id="{6C54E338-ECB6-49A6-A9CC-28CFB4FBCEB2}" type="datetimeFigureOut">
              <a:rPr lang="en-US" smtClean="0"/>
              <a:t>3/27/19</a:t>
            </a:fld>
            <a:endParaRPr lang="en-US"/>
          </a:p>
        </p:txBody>
      </p:sp>
      <p:sp>
        <p:nvSpPr>
          <p:cNvPr id="5" name="Footer Placeholder 4">
            <a:extLst>
              <a:ext uri="{FF2B5EF4-FFF2-40B4-BE49-F238E27FC236}">
                <a16:creationId xmlns:a16="http://schemas.microsoft.com/office/drawing/2014/main" xmlns="" id="{8409AB76-E5FB-4BDD-B9D9-F12A6A013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B7D599D-F6AE-4262-A4C3-D7010330021E}"/>
              </a:ext>
            </a:extLst>
          </p:cNvPr>
          <p:cNvSpPr>
            <a:spLocks noGrp="1"/>
          </p:cNvSpPr>
          <p:nvPr>
            <p:ph type="sldNum" sz="quarter" idx="12"/>
          </p:nvPr>
        </p:nvSpPr>
        <p:spPr/>
        <p:txBody>
          <a:bodyPr/>
          <a:lstStyle/>
          <a:p>
            <a:fld id="{FC179FD2-75DC-4330-9C4A-19C77DE381D0}" type="slidenum">
              <a:rPr lang="en-US" smtClean="0"/>
              <a:t>‹#›</a:t>
            </a:fld>
            <a:endParaRPr lang="en-US"/>
          </a:p>
        </p:txBody>
      </p:sp>
    </p:spTree>
    <p:extLst>
      <p:ext uri="{BB962C8B-B14F-4D97-AF65-F5344CB8AC3E}">
        <p14:creationId xmlns:p14="http://schemas.microsoft.com/office/powerpoint/2010/main" val="3000006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EEF46B-E456-423F-B2EE-F57160E472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AB90F4DA-C867-451A-B8E5-C33BA74C03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BB24EA19-752C-4413-A3F2-23EAF7718357}"/>
              </a:ext>
            </a:extLst>
          </p:cNvPr>
          <p:cNvSpPr>
            <a:spLocks noGrp="1"/>
          </p:cNvSpPr>
          <p:nvPr>
            <p:ph type="dt" sz="half" idx="10"/>
          </p:nvPr>
        </p:nvSpPr>
        <p:spPr/>
        <p:txBody>
          <a:bodyPr/>
          <a:lstStyle/>
          <a:p>
            <a:fld id="{6C54E338-ECB6-49A6-A9CC-28CFB4FBCEB2}" type="datetimeFigureOut">
              <a:rPr lang="en-US" smtClean="0"/>
              <a:t>3/27/19</a:t>
            </a:fld>
            <a:endParaRPr lang="en-US"/>
          </a:p>
        </p:txBody>
      </p:sp>
      <p:sp>
        <p:nvSpPr>
          <p:cNvPr id="5" name="Footer Placeholder 4">
            <a:extLst>
              <a:ext uri="{FF2B5EF4-FFF2-40B4-BE49-F238E27FC236}">
                <a16:creationId xmlns:a16="http://schemas.microsoft.com/office/drawing/2014/main" xmlns="" id="{B30D765E-E601-410E-8A62-298AE70898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1BFE4C8-BB85-460A-9799-3A14A8A7518A}"/>
              </a:ext>
            </a:extLst>
          </p:cNvPr>
          <p:cNvSpPr>
            <a:spLocks noGrp="1"/>
          </p:cNvSpPr>
          <p:nvPr>
            <p:ph type="sldNum" sz="quarter" idx="12"/>
          </p:nvPr>
        </p:nvSpPr>
        <p:spPr/>
        <p:txBody>
          <a:bodyPr/>
          <a:lstStyle/>
          <a:p>
            <a:fld id="{FC179FD2-75DC-4330-9C4A-19C77DE381D0}" type="slidenum">
              <a:rPr lang="en-US" smtClean="0"/>
              <a:t>‹#›</a:t>
            </a:fld>
            <a:endParaRPr lang="en-US"/>
          </a:p>
        </p:txBody>
      </p:sp>
    </p:spTree>
    <p:extLst>
      <p:ext uri="{BB962C8B-B14F-4D97-AF65-F5344CB8AC3E}">
        <p14:creationId xmlns:p14="http://schemas.microsoft.com/office/powerpoint/2010/main" val="4223910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039437-8AEB-42A6-A761-09B724DD04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C19F7DE1-0559-4BB3-8932-B10BB506C7B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0E4B28D5-CA98-48A4-94A8-15C2C5E1E43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99EE8FD8-CAD3-4642-AF7F-E04416621433}"/>
              </a:ext>
            </a:extLst>
          </p:cNvPr>
          <p:cNvSpPr>
            <a:spLocks noGrp="1"/>
          </p:cNvSpPr>
          <p:nvPr>
            <p:ph type="dt" sz="half" idx="10"/>
          </p:nvPr>
        </p:nvSpPr>
        <p:spPr/>
        <p:txBody>
          <a:bodyPr/>
          <a:lstStyle/>
          <a:p>
            <a:fld id="{6C54E338-ECB6-49A6-A9CC-28CFB4FBCEB2}" type="datetimeFigureOut">
              <a:rPr lang="en-US" smtClean="0"/>
              <a:t>3/27/19</a:t>
            </a:fld>
            <a:endParaRPr lang="en-US"/>
          </a:p>
        </p:txBody>
      </p:sp>
      <p:sp>
        <p:nvSpPr>
          <p:cNvPr id="6" name="Footer Placeholder 5">
            <a:extLst>
              <a:ext uri="{FF2B5EF4-FFF2-40B4-BE49-F238E27FC236}">
                <a16:creationId xmlns:a16="http://schemas.microsoft.com/office/drawing/2014/main" xmlns="" id="{4ADB2D52-698D-4E60-95F8-5E9F15C094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D3EA9C2D-F2ED-4CAE-A303-7CC0CC0768BE}"/>
              </a:ext>
            </a:extLst>
          </p:cNvPr>
          <p:cNvSpPr>
            <a:spLocks noGrp="1"/>
          </p:cNvSpPr>
          <p:nvPr>
            <p:ph type="sldNum" sz="quarter" idx="12"/>
          </p:nvPr>
        </p:nvSpPr>
        <p:spPr/>
        <p:txBody>
          <a:bodyPr/>
          <a:lstStyle/>
          <a:p>
            <a:fld id="{FC179FD2-75DC-4330-9C4A-19C77DE381D0}" type="slidenum">
              <a:rPr lang="en-US" smtClean="0"/>
              <a:t>‹#›</a:t>
            </a:fld>
            <a:endParaRPr lang="en-US"/>
          </a:p>
        </p:txBody>
      </p:sp>
    </p:spTree>
    <p:extLst>
      <p:ext uri="{BB962C8B-B14F-4D97-AF65-F5344CB8AC3E}">
        <p14:creationId xmlns:p14="http://schemas.microsoft.com/office/powerpoint/2010/main" val="3969695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222803-44E4-4AC8-96F4-7EAA862A0AC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DF0CD69A-5B50-4FE1-A5CB-1648BC88BAF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0E5E5A09-8AFC-453E-BFDC-B58EBFA1A15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52E89E10-2BA4-476D-87DE-217838CF6C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41CCC826-6574-4243-8836-E23FD920A7F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2602FEF6-63CE-4A9F-BE8F-E4E7617EA73B}"/>
              </a:ext>
            </a:extLst>
          </p:cNvPr>
          <p:cNvSpPr>
            <a:spLocks noGrp="1"/>
          </p:cNvSpPr>
          <p:nvPr>
            <p:ph type="dt" sz="half" idx="10"/>
          </p:nvPr>
        </p:nvSpPr>
        <p:spPr/>
        <p:txBody>
          <a:bodyPr/>
          <a:lstStyle/>
          <a:p>
            <a:fld id="{6C54E338-ECB6-49A6-A9CC-28CFB4FBCEB2}" type="datetimeFigureOut">
              <a:rPr lang="en-US" smtClean="0"/>
              <a:t>3/27/19</a:t>
            </a:fld>
            <a:endParaRPr lang="en-US"/>
          </a:p>
        </p:txBody>
      </p:sp>
      <p:sp>
        <p:nvSpPr>
          <p:cNvPr id="8" name="Footer Placeholder 7">
            <a:extLst>
              <a:ext uri="{FF2B5EF4-FFF2-40B4-BE49-F238E27FC236}">
                <a16:creationId xmlns:a16="http://schemas.microsoft.com/office/drawing/2014/main" xmlns="" id="{6E49DB08-62B6-46D3-A579-C19A178391C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01FA1F55-6C41-4883-827B-E19523196B5E}"/>
              </a:ext>
            </a:extLst>
          </p:cNvPr>
          <p:cNvSpPr>
            <a:spLocks noGrp="1"/>
          </p:cNvSpPr>
          <p:nvPr>
            <p:ph type="sldNum" sz="quarter" idx="12"/>
          </p:nvPr>
        </p:nvSpPr>
        <p:spPr/>
        <p:txBody>
          <a:bodyPr/>
          <a:lstStyle/>
          <a:p>
            <a:fld id="{FC179FD2-75DC-4330-9C4A-19C77DE381D0}" type="slidenum">
              <a:rPr lang="en-US" smtClean="0"/>
              <a:t>‹#›</a:t>
            </a:fld>
            <a:endParaRPr lang="en-US"/>
          </a:p>
        </p:txBody>
      </p:sp>
    </p:spTree>
    <p:extLst>
      <p:ext uri="{BB962C8B-B14F-4D97-AF65-F5344CB8AC3E}">
        <p14:creationId xmlns:p14="http://schemas.microsoft.com/office/powerpoint/2010/main" val="3084056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C5908C-E3F6-4C30-A29B-616EFD3971A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036A32A-90E9-424F-8856-72AB375B0CFE}"/>
              </a:ext>
            </a:extLst>
          </p:cNvPr>
          <p:cNvSpPr>
            <a:spLocks noGrp="1"/>
          </p:cNvSpPr>
          <p:nvPr>
            <p:ph type="dt" sz="half" idx="10"/>
          </p:nvPr>
        </p:nvSpPr>
        <p:spPr/>
        <p:txBody>
          <a:bodyPr/>
          <a:lstStyle/>
          <a:p>
            <a:fld id="{6C54E338-ECB6-49A6-A9CC-28CFB4FBCEB2}" type="datetimeFigureOut">
              <a:rPr lang="en-US" smtClean="0"/>
              <a:t>3/27/19</a:t>
            </a:fld>
            <a:endParaRPr lang="en-US"/>
          </a:p>
        </p:txBody>
      </p:sp>
      <p:sp>
        <p:nvSpPr>
          <p:cNvPr id="4" name="Footer Placeholder 3">
            <a:extLst>
              <a:ext uri="{FF2B5EF4-FFF2-40B4-BE49-F238E27FC236}">
                <a16:creationId xmlns:a16="http://schemas.microsoft.com/office/drawing/2014/main" xmlns="" id="{B7036D33-FBEE-4B92-B68E-9D4CEFCFE2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00709D69-E083-42D7-891B-BAD801AE16EE}"/>
              </a:ext>
            </a:extLst>
          </p:cNvPr>
          <p:cNvSpPr>
            <a:spLocks noGrp="1"/>
          </p:cNvSpPr>
          <p:nvPr>
            <p:ph type="sldNum" sz="quarter" idx="12"/>
          </p:nvPr>
        </p:nvSpPr>
        <p:spPr/>
        <p:txBody>
          <a:bodyPr/>
          <a:lstStyle/>
          <a:p>
            <a:fld id="{FC179FD2-75DC-4330-9C4A-19C77DE381D0}" type="slidenum">
              <a:rPr lang="en-US" smtClean="0"/>
              <a:t>‹#›</a:t>
            </a:fld>
            <a:endParaRPr lang="en-US"/>
          </a:p>
        </p:txBody>
      </p:sp>
    </p:spTree>
    <p:extLst>
      <p:ext uri="{BB962C8B-B14F-4D97-AF65-F5344CB8AC3E}">
        <p14:creationId xmlns:p14="http://schemas.microsoft.com/office/powerpoint/2010/main" val="4106292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ABCF6A4F-9EF2-47BF-A88E-B94569FA97C5}"/>
              </a:ext>
            </a:extLst>
          </p:cNvPr>
          <p:cNvSpPr>
            <a:spLocks noGrp="1"/>
          </p:cNvSpPr>
          <p:nvPr>
            <p:ph type="dt" sz="half" idx="10"/>
          </p:nvPr>
        </p:nvSpPr>
        <p:spPr/>
        <p:txBody>
          <a:bodyPr/>
          <a:lstStyle/>
          <a:p>
            <a:fld id="{6C54E338-ECB6-49A6-A9CC-28CFB4FBCEB2}" type="datetimeFigureOut">
              <a:rPr lang="en-US" smtClean="0"/>
              <a:t>3/27/19</a:t>
            </a:fld>
            <a:endParaRPr lang="en-US"/>
          </a:p>
        </p:txBody>
      </p:sp>
      <p:sp>
        <p:nvSpPr>
          <p:cNvPr id="3" name="Footer Placeholder 2">
            <a:extLst>
              <a:ext uri="{FF2B5EF4-FFF2-40B4-BE49-F238E27FC236}">
                <a16:creationId xmlns:a16="http://schemas.microsoft.com/office/drawing/2014/main" xmlns="" id="{B90A7766-9EC3-464F-9429-60707AC757E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86EF685F-BFB8-4526-91E9-9F6EE145844B}"/>
              </a:ext>
            </a:extLst>
          </p:cNvPr>
          <p:cNvSpPr>
            <a:spLocks noGrp="1"/>
          </p:cNvSpPr>
          <p:nvPr>
            <p:ph type="sldNum" sz="quarter" idx="12"/>
          </p:nvPr>
        </p:nvSpPr>
        <p:spPr/>
        <p:txBody>
          <a:bodyPr/>
          <a:lstStyle/>
          <a:p>
            <a:fld id="{FC179FD2-75DC-4330-9C4A-19C77DE381D0}" type="slidenum">
              <a:rPr lang="en-US" smtClean="0"/>
              <a:t>‹#›</a:t>
            </a:fld>
            <a:endParaRPr lang="en-US"/>
          </a:p>
        </p:txBody>
      </p:sp>
    </p:spTree>
    <p:extLst>
      <p:ext uri="{BB962C8B-B14F-4D97-AF65-F5344CB8AC3E}">
        <p14:creationId xmlns:p14="http://schemas.microsoft.com/office/powerpoint/2010/main" val="2051366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2F5AE75-C53E-44FC-A19D-41ADBB8665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3DAFF65D-C42E-485B-8D20-F81B964792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04BF47B4-C31E-482B-947E-9D530A8A42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9705ECE7-B4B5-4F00-9A07-624788DF0ADC}"/>
              </a:ext>
            </a:extLst>
          </p:cNvPr>
          <p:cNvSpPr>
            <a:spLocks noGrp="1"/>
          </p:cNvSpPr>
          <p:nvPr>
            <p:ph type="dt" sz="half" idx="10"/>
          </p:nvPr>
        </p:nvSpPr>
        <p:spPr/>
        <p:txBody>
          <a:bodyPr/>
          <a:lstStyle/>
          <a:p>
            <a:fld id="{6C54E338-ECB6-49A6-A9CC-28CFB4FBCEB2}" type="datetimeFigureOut">
              <a:rPr lang="en-US" smtClean="0"/>
              <a:t>3/27/19</a:t>
            </a:fld>
            <a:endParaRPr lang="en-US"/>
          </a:p>
        </p:txBody>
      </p:sp>
      <p:sp>
        <p:nvSpPr>
          <p:cNvPr id="6" name="Footer Placeholder 5">
            <a:extLst>
              <a:ext uri="{FF2B5EF4-FFF2-40B4-BE49-F238E27FC236}">
                <a16:creationId xmlns:a16="http://schemas.microsoft.com/office/drawing/2014/main" xmlns="" id="{94BCBE1F-02B5-42EE-AFAA-8B46E5D002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CD7C1E8E-2A96-47B0-8E85-8BACB5A14271}"/>
              </a:ext>
            </a:extLst>
          </p:cNvPr>
          <p:cNvSpPr>
            <a:spLocks noGrp="1"/>
          </p:cNvSpPr>
          <p:nvPr>
            <p:ph type="sldNum" sz="quarter" idx="12"/>
          </p:nvPr>
        </p:nvSpPr>
        <p:spPr/>
        <p:txBody>
          <a:bodyPr/>
          <a:lstStyle/>
          <a:p>
            <a:fld id="{FC179FD2-75DC-4330-9C4A-19C77DE381D0}" type="slidenum">
              <a:rPr lang="en-US" smtClean="0"/>
              <a:t>‹#›</a:t>
            </a:fld>
            <a:endParaRPr lang="en-US"/>
          </a:p>
        </p:txBody>
      </p:sp>
    </p:spTree>
    <p:extLst>
      <p:ext uri="{BB962C8B-B14F-4D97-AF65-F5344CB8AC3E}">
        <p14:creationId xmlns:p14="http://schemas.microsoft.com/office/powerpoint/2010/main" val="3331004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20FF7E-3F5D-4AF7-ACF3-66E7BB02E3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D37776A9-1B01-46E4-AB73-8FC6CAE4C4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FF75AF32-9F39-48DA-9CE0-C714836E5E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070B6F31-41F9-44F2-9A02-4D8CD134D117}"/>
              </a:ext>
            </a:extLst>
          </p:cNvPr>
          <p:cNvSpPr>
            <a:spLocks noGrp="1"/>
          </p:cNvSpPr>
          <p:nvPr>
            <p:ph type="dt" sz="half" idx="10"/>
          </p:nvPr>
        </p:nvSpPr>
        <p:spPr/>
        <p:txBody>
          <a:bodyPr/>
          <a:lstStyle/>
          <a:p>
            <a:fld id="{6C54E338-ECB6-49A6-A9CC-28CFB4FBCEB2}" type="datetimeFigureOut">
              <a:rPr lang="en-US" smtClean="0"/>
              <a:t>3/27/19</a:t>
            </a:fld>
            <a:endParaRPr lang="en-US"/>
          </a:p>
        </p:txBody>
      </p:sp>
      <p:sp>
        <p:nvSpPr>
          <p:cNvPr id="6" name="Footer Placeholder 5">
            <a:extLst>
              <a:ext uri="{FF2B5EF4-FFF2-40B4-BE49-F238E27FC236}">
                <a16:creationId xmlns:a16="http://schemas.microsoft.com/office/drawing/2014/main" xmlns="" id="{3B51F171-4DCA-45F8-85F3-C727849657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2C25C7D-0B0B-44DD-A5AB-F26C35E090EF}"/>
              </a:ext>
            </a:extLst>
          </p:cNvPr>
          <p:cNvSpPr>
            <a:spLocks noGrp="1"/>
          </p:cNvSpPr>
          <p:nvPr>
            <p:ph type="sldNum" sz="quarter" idx="12"/>
          </p:nvPr>
        </p:nvSpPr>
        <p:spPr/>
        <p:txBody>
          <a:bodyPr/>
          <a:lstStyle/>
          <a:p>
            <a:fld id="{FC179FD2-75DC-4330-9C4A-19C77DE381D0}" type="slidenum">
              <a:rPr lang="en-US" smtClean="0"/>
              <a:t>‹#›</a:t>
            </a:fld>
            <a:endParaRPr lang="en-US"/>
          </a:p>
        </p:txBody>
      </p:sp>
    </p:spTree>
    <p:extLst>
      <p:ext uri="{BB962C8B-B14F-4D97-AF65-F5344CB8AC3E}">
        <p14:creationId xmlns:p14="http://schemas.microsoft.com/office/powerpoint/2010/main" val="41766446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B1729612-77A0-465E-878F-6BD10C5BDF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AA0C7A8-FD55-4494-A7DF-79326D23C9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E90FEF81-4902-48E6-84D9-D799B968CD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54E338-ECB6-49A6-A9CC-28CFB4FBCEB2}" type="datetimeFigureOut">
              <a:rPr lang="en-US" smtClean="0"/>
              <a:t>3/27/19</a:t>
            </a:fld>
            <a:endParaRPr lang="en-US"/>
          </a:p>
        </p:txBody>
      </p:sp>
      <p:sp>
        <p:nvSpPr>
          <p:cNvPr id="5" name="Footer Placeholder 4">
            <a:extLst>
              <a:ext uri="{FF2B5EF4-FFF2-40B4-BE49-F238E27FC236}">
                <a16:creationId xmlns:a16="http://schemas.microsoft.com/office/drawing/2014/main" xmlns="" id="{46C9122C-1E55-4125-8C22-1C6C9EAA87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764D8D0E-7977-46BD-A79B-C47DF10F26A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79FD2-75DC-4330-9C4A-19C77DE381D0}" type="slidenum">
              <a:rPr lang="en-US" smtClean="0"/>
              <a:t>‹#›</a:t>
            </a:fld>
            <a:endParaRPr lang="en-US"/>
          </a:p>
        </p:txBody>
      </p:sp>
    </p:spTree>
    <p:extLst>
      <p:ext uri="{BB962C8B-B14F-4D97-AF65-F5344CB8AC3E}">
        <p14:creationId xmlns:p14="http://schemas.microsoft.com/office/powerpoint/2010/main" val="26879122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xmlns="" id="{92AD1AB4-9195-48AF-933A-FB6B4136A9F3}"/>
              </a:ext>
            </a:extLst>
          </p:cNvPr>
          <p:cNvGrpSpPr/>
          <p:nvPr/>
        </p:nvGrpSpPr>
        <p:grpSpPr>
          <a:xfrm>
            <a:off x="599207" y="638578"/>
            <a:ext cx="11398971" cy="3095433"/>
            <a:chOff x="365291" y="1542349"/>
            <a:chExt cx="11398971" cy="3095433"/>
          </a:xfrm>
        </p:grpSpPr>
        <p:pic>
          <p:nvPicPr>
            <p:cNvPr id="9" name="Picture 8">
              <a:extLst>
                <a:ext uri="{FF2B5EF4-FFF2-40B4-BE49-F238E27FC236}">
                  <a16:creationId xmlns:a16="http://schemas.microsoft.com/office/drawing/2014/main" xmlns="" id="{9D383BCF-0794-4493-A530-472DB31FD98C}"/>
                </a:ext>
              </a:extLst>
            </p:cNvPr>
            <p:cNvPicPr>
              <a:picLocks noChangeAspect="1"/>
            </p:cNvPicPr>
            <p:nvPr/>
          </p:nvPicPr>
          <p:blipFill>
            <a:blip r:embed="rId2"/>
            <a:stretch>
              <a:fillRect/>
            </a:stretch>
          </p:blipFill>
          <p:spPr>
            <a:xfrm>
              <a:off x="966834" y="1602993"/>
              <a:ext cx="2447925" cy="2447925"/>
            </a:xfrm>
            <a:prstGeom prst="rect">
              <a:avLst/>
            </a:prstGeom>
          </p:spPr>
        </p:pic>
        <p:pic>
          <p:nvPicPr>
            <p:cNvPr id="11" name="Picture 10">
              <a:extLst>
                <a:ext uri="{FF2B5EF4-FFF2-40B4-BE49-F238E27FC236}">
                  <a16:creationId xmlns:a16="http://schemas.microsoft.com/office/drawing/2014/main" xmlns="" id="{90321803-42D2-4DFD-AAF3-43B1D3E4A057}"/>
                </a:ext>
              </a:extLst>
            </p:cNvPr>
            <p:cNvPicPr>
              <a:picLocks noChangeAspect="1"/>
            </p:cNvPicPr>
            <p:nvPr/>
          </p:nvPicPr>
          <p:blipFill>
            <a:blip r:embed="rId3"/>
            <a:stretch>
              <a:fillRect/>
            </a:stretch>
          </p:blipFill>
          <p:spPr>
            <a:xfrm>
              <a:off x="7018869" y="1602992"/>
              <a:ext cx="2447925" cy="2447925"/>
            </a:xfrm>
            <a:prstGeom prst="rect">
              <a:avLst/>
            </a:prstGeom>
          </p:spPr>
        </p:pic>
        <p:grpSp>
          <p:nvGrpSpPr>
            <p:cNvPr id="25" name="Group 24">
              <a:extLst>
                <a:ext uri="{FF2B5EF4-FFF2-40B4-BE49-F238E27FC236}">
                  <a16:creationId xmlns:a16="http://schemas.microsoft.com/office/drawing/2014/main" xmlns="" id="{885FB11E-37A0-415C-BF6A-C4C3428219A6}"/>
                </a:ext>
              </a:extLst>
            </p:cNvPr>
            <p:cNvGrpSpPr/>
            <p:nvPr/>
          </p:nvGrpSpPr>
          <p:grpSpPr>
            <a:xfrm>
              <a:off x="9594502" y="2055094"/>
              <a:ext cx="2169760" cy="1373906"/>
              <a:chOff x="9266830" y="4058258"/>
              <a:chExt cx="2169760" cy="1373906"/>
            </a:xfrm>
          </p:grpSpPr>
          <p:sp>
            <p:nvSpPr>
              <p:cNvPr id="15" name="Rectangle 14">
                <a:extLst>
                  <a:ext uri="{FF2B5EF4-FFF2-40B4-BE49-F238E27FC236}">
                    <a16:creationId xmlns:a16="http://schemas.microsoft.com/office/drawing/2014/main" xmlns="" id="{80BB7EFC-341B-43FB-8F09-CA9DD36F701F}"/>
                  </a:ext>
                </a:extLst>
              </p:cNvPr>
              <p:cNvSpPr/>
              <p:nvPr/>
            </p:nvSpPr>
            <p:spPr>
              <a:xfrm>
                <a:off x="9266830" y="4080681"/>
                <a:ext cx="278712" cy="28660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xmlns="" id="{ED14F476-0223-4405-B0E6-BEAC733F20E1}"/>
                  </a:ext>
                </a:extLst>
              </p:cNvPr>
              <p:cNvSpPr/>
              <p:nvPr/>
            </p:nvSpPr>
            <p:spPr>
              <a:xfrm>
                <a:off x="9266830" y="4426232"/>
                <a:ext cx="278712" cy="286603"/>
              </a:xfrm>
              <a:prstGeom prst="rect">
                <a:avLst/>
              </a:prstGeom>
              <a:solidFill>
                <a:srgbClr val="F2A4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339DB3E1-2DBD-49ED-BDCA-CFF70B41D18E}"/>
                  </a:ext>
                </a:extLst>
              </p:cNvPr>
              <p:cNvSpPr/>
              <p:nvPr/>
            </p:nvSpPr>
            <p:spPr>
              <a:xfrm>
                <a:off x="9266830" y="4771783"/>
                <a:ext cx="278712" cy="28660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F6D62C7B-E01A-4E11-BD8C-1257EDCE85B2}"/>
                  </a:ext>
                </a:extLst>
              </p:cNvPr>
              <p:cNvSpPr/>
              <p:nvPr/>
            </p:nvSpPr>
            <p:spPr>
              <a:xfrm>
                <a:off x="9266830" y="5125008"/>
                <a:ext cx="278712" cy="286603"/>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xmlns="" id="{65435CC6-96F8-4911-984A-1669EDAB0C80}"/>
                  </a:ext>
                </a:extLst>
              </p:cNvPr>
              <p:cNvSpPr txBox="1"/>
              <p:nvPr/>
            </p:nvSpPr>
            <p:spPr>
              <a:xfrm>
                <a:off x="9555947" y="4058258"/>
                <a:ext cx="1880643" cy="369332"/>
              </a:xfrm>
              <a:prstGeom prst="rect">
                <a:avLst/>
              </a:prstGeom>
              <a:noFill/>
            </p:spPr>
            <p:txBody>
              <a:bodyPr wrap="none" rtlCol="0">
                <a:spAutoFit/>
              </a:bodyPr>
              <a:lstStyle/>
              <a:p>
                <a:r>
                  <a:rPr lang="en-US" dirty="0"/>
                  <a:t>high Pi (polyploid)</a:t>
                </a:r>
              </a:p>
            </p:txBody>
          </p:sp>
          <p:sp>
            <p:nvSpPr>
              <p:cNvPr id="21" name="TextBox 20">
                <a:extLst>
                  <a:ext uri="{FF2B5EF4-FFF2-40B4-BE49-F238E27FC236}">
                    <a16:creationId xmlns:a16="http://schemas.microsoft.com/office/drawing/2014/main" xmlns="" id="{C53FEFA1-5953-42D6-8BCF-7417977AF463}"/>
                  </a:ext>
                </a:extLst>
              </p:cNvPr>
              <p:cNvSpPr txBox="1"/>
              <p:nvPr/>
            </p:nvSpPr>
            <p:spPr>
              <a:xfrm>
                <a:off x="9545542" y="4384867"/>
                <a:ext cx="995785" cy="369332"/>
              </a:xfrm>
              <a:prstGeom prst="rect">
                <a:avLst/>
              </a:prstGeom>
              <a:noFill/>
            </p:spPr>
            <p:txBody>
              <a:bodyPr wrap="none" rtlCol="0">
                <a:spAutoFit/>
              </a:bodyPr>
              <a:lstStyle/>
              <a:p>
                <a:r>
                  <a:rPr lang="en-US" dirty="0"/>
                  <a:t>high SCC</a:t>
                </a:r>
              </a:p>
            </p:txBody>
          </p:sp>
          <p:sp>
            <p:nvSpPr>
              <p:cNvPr id="22" name="TextBox 21">
                <a:extLst>
                  <a:ext uri="{FF2B5EF4-FFF2-40B4-BE49-F238E27FC236}">
                    <a16:creationId xmlns:a16="http://schemas.microsoft.com/office/drawing/2014/main" xmlns="" id="{6F2E1F0B-D112-4446-BC8C-5D54B4172139}"/>
                  </a:ext>
                </a:extLst>
              </p:cNvPr>
              <p:cNvSpPr txBox="1"/>
              <p:nvPr/>
            </p:nvSpPr>
            <p:spPr>
              <a:xfrm>
                <a:off x="9555947" y="4737884"/>
                <a:ext cx="1280928" cy="369332"/>
              </a:xfrm>
              <a:prstGeom prst="rect">
                <a:avLst/>
              </a:prstGeom>
              <a:noFill/>
            </p:spPr>
            <p:txBody>
              <a:bodyPr wrap="none" rtlCol="0">
                <a:spAutoFit/>
              </a:bodyPr>
              <a:lstStyle/>
              <a:p>
                <a:r>
                  <a:rPr lang="en-US" dirty="0"/>
                  <a:t>high scatter</a:t>
                </a:r>
              </a:p>
            </p:txBody>
          </p:sp>
          <p:sp>
            <p:nvSpPr>
              <p:cNvPr id="23" name="TextBox 22">
                <a:extLst>
                  <a:ext uri="{FF2B5EF4-FFF2-40B4-BE49-F238E27FC236}">
                    <a16:creationId xmlns:a16="http://schemas.microsoft.com/office/drawing/2014/main" xmlns="" id="{4270ABE4-843A-426D-A775-CC5C9533D0A8}"/>
                  </a:ext>
                </a:extLst>
              </p:cNvPr>
              <p:cNvSpPr txBox="1"/>
              <p:nvPr/>
            </p:nvSpPr>
            <p:spPr>
              <a:xfrm>
                <a:off x="9555947" y="5062832"/>
                <a:ext cx="1836850" cy="369332"/>
              </a:xfrm>
              <a:prstGeom prst="rect">
                <a:avLst/>
              </a:prstGeom>
              <a:noFill/>
            </p:spPr>
            <p:txBody>
              <a:bodyPr wrap="none" rtlCol="0">
                <a:spAutoFit/>
              </a:bodyPr>
              <a:lstStyle/>
              <a:p>
                <a:r>
                  <a:rPr lang="en-US" dirty="0"/>
                  <a:t>whole population</a:t>
                </a:r>
              </a:p>
            </p:txBody>
          </p:sp>
        </p:grpSp>
        <p:pic>
          <p:nvPicPr>
            <p:cNvPr id="24" name="Picture 23">
              <a:extLst>
                <a:ext uri="{FF2B5EF4-FFF2-40B4-BE49-F238E27FC236}">
                  <a16:creationId xmlns:a16="http://schemas.microsoft.com/office/drawing/2014/main" xmlns="" id="{E7F1BC4C-E4C2-4167-895F-CE949D68F39E}"/>
                </a:ext>
              </a:extLst>
            </p:cNvPr>
            <p:cNvPicPr>
              <a:picLocks noChangeAspect="1"/>
            </p:cNvPicPr>
            <p:nvPr/>
          </p:nvPicPr>
          <p:blipFill>
            <a:blip r:embed="rId4"/>
            <a:stretch>
              <a:fillRect/>
            </a:stretch>
          </p:blipFill>
          <p:spPr>
            <a:xfrm>
              <a:off x="3965555" y="1602993"/>
              <a:ext cx="2447925" cy="2447925"/>
            </a:xfrm>
            <a:prstGeom prst="rect">
              <a:avLst/>
            </a:prstGeom>
          </p:spPr>
        </p:pic>
        <p:cxnSp>
          <p:nvCxnSpPr>
            <p:cNvPr id="26" name="Straight Arrow Connector 25">
              <a:extLst>
                <a:ext uri="{FF2B5EF4-FFF2-40B4-BE49-F238E27FC236}">
                  <a16:creationId xmlns:a16="http://schemas.microsoft.com/office/drawing/2014/main" xmlns="" id="{4CF5B60B-0297-4067-A868-FF2E567EBFF0}"/>
                </a:ext>
              </a:extLst>
            </p:cNvPr>
            <p:cNvCxnSpPr>
              <a:cxnSpLocks/>
              <a:stCxn id="27" idx="3"/>
            </p:cNvCxnSpPr>
            <p:nvPr/>
          </p:nvCxnSpPr>
          <p:spPr>
            <a:xfrm>
              <a:off x="1484242" y="4205227"/>
              <a:ext cx="7982552"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xmlns="" id="{A01E0BDA-6D8A-4933-84B1-5CDA1F676B97}"/>
                </a:ext>
              </a:extLst>
            </p:cNvPr>
            <p:cNvSpPr txBox="1"/>
            <p:nvPr/>
          </p:nvSpPr>
          <p:spPr>
            <a:xfrm>
              <a:off x="966833" y="4051338"/>
              <a:ext cx="517409" cy="307777"/>
            </a:xfrm>
            <a:prstGeom prst="rect">
              <a:avLst/>
            </a:prstGeom>
            <a:noFill/>
          </p:spPr>
          <p:txBody>
            <a:bodyPr wrap="square" rtlCol="0">
              <a:spAutoFit/>
            </a:bodyPr>
            <a:lstStyle/>
            <a:p>
              <a:r>
                <a:rPr lang="en-US" sz="1400" dirty="0"/>
                <a:t>SCC</a:t>
              </a:r>
            </a:p>
          </p:txBody>
        </p:sp>
        <p:sp>
          <p:nvSpPr>
            <p:cNvPr id="30" name="TextBox 29">
              <a:extLst>
                <a:ext uri="{FF2B5EF4-FFF2-40B4-BE49-F238E27FC236}">
                  <a16:creationId xmlns:a16="http://schemas.microsoft.com/office/drawing/2014/main" xmlns="" id="{B9FD4B65-3D5F-425F-A1DB-3EA17FDF90AF}"/>
                </a:ext>
              </a:extLst>
            </p:cNvPr>
            <p:cNvSpPr txBox="1"/>
            <p:nvPr/>
          </p:nvSpPr>
          <p:spPr>
            <a:xfrm>
              <a:off x="609736" y="1542349"/>
              <a:ext cx="458780" cy="307777"/>
            </a:xfrm>
            <a:prstGeom prst="rect">
              <a:avLst/>
            </a:prstGeom>
            <a:noFill/>
          </p:spPr>
          <p:txBody>
            <a:bodyPr wrap="none" rtlCol="0">
              <a:spAutoFit/>
            </a:bodyPr>
            <a:lstStyle/>
            <a:p>
              <a:r>
                <a:rPr lang="en-US" sz="1400" dirty="0"/>
                <a:t>350</a:t>
              </a:r>
            </a:p>
          </p:txBody>
        </p:sp>
        <p:sp>
          <p:nvSpPr>
            <p:cNvPr id="31" name="TextBox 30">
              <a:extLst>
                <a:ext uri="{FF2B5EF4-FFF2-40B4-BE49-F238E27FC236}">
                  <a16:creationId xmlns:a16="http://schemas.microsoft.com/office/drawing/2014/main" xmlns="" id="{526AC62B-BFD3-43AD-AAAD-A4FEE6CC1F8D}"/>
                </a:ext>
              </a:extLst>
            </p:cNvPr>
            <p:cNvSpPr txBox="1"/>
            <p:nvPr/>
          </p:nvSpPr>
          <p:spPr>
            <a:xfrm>
              <a:off x="761295" y="3793684"/>
              <a:ext cx="276038" cy="307777"/>
            </a:xfrm>
            <a:prstGeom prst="rect">
              <a:avLst/>
            </a:prstGeom>
            <a:noFill/>
          </p:spPr>
          <p:txBody>
            <a:bodyPr wrap="none" rtlCol="0">
              <a:spAutoFit/>
            </a:bodyPr>
            <a:lstStyle/>
            <a:p>
              <a:r>
                <a:rPr lang="en-US" sz="1400" dirty="0"/>
                <a:t>0</a:t>
              </a:r>
            </a:p>
          </p:txBody>
        </p:sp>
        <p:sp>
          <p:nvSpPr>
            <p:cNvPr id="32" name="TextBox 31">
              <a:extLst>
                <a:ext uri="{FF2B5EF4-FFF2-40B4-BE49-F238E27FC236}">
                  <a16:creationId xmlns:a16="http://schemas.microsoft.com/office/drawing/2014/main" xmlns="" id="{51066D91-BAE4-4C3D-806F-5F0BDDEBD734}"/>
                </a:ext>
              </a:extLst>
            </p:cNvPr>
            <p:cNvSpPr txBox="1"/>
            <p:nvPr/>
          </p:nvSpPr>
          <p:spPr>
            <a:xfrm>
              <a:off x="3739200" y="3793684"/>
              <a:ext cx="276038" cy="307777"/>
            </a:xfrm>
            <a:prstGeom prst="rect">
              <a:avLst/>
            </a:prstGeom>
            <a:noFill/>
          </p:spPr>
          <p:txBody>
            <a:bodyPr wrap="none" rtlCol="0">
              <a:spAutoFit/>
            </a:bodyPr>
            <a:lstStyle/>
            <a:p>
              <a:r>
                <a:rPr lang="en-US" sz="1400" dirty="0"/>
                <a:t>0</a:t>
              </a:r>
            </a:p>
          </p:txBody>
        </p:sp>
        <p:sp>
          <p:nvSpPr>
            <p:cNvPr id="33" name="TextBox 32">
              <a:extLst>
                <a:ext uri="{FF2B5EF4-FFF2-40B4-BE49-F238E27FC236}">
                  <a16:creationId xmlns:a16="http://schemas.microsoft.com/office/drawing/2014/main" xmlns="" id="{9507318F-B90B-427A-A2DD-5A26D06CC1E6}"/>
                </a:ext>
              </a:extLst>
            </p:cNvPr>
            <p:cNvSpPr txBox="1"/>
            <p:nvPr/>
          </p:nvSpPr>
          <p:spPr>
            <a:xfrm>
              <a:off x="6826257" y="3793684"/>
              <a:ext cx="276038" cy="307777"/>
            </a:xfrm>
            <a:prstGeom prst="rect">
              <a:avLst/>
            </a:prstGeom>
            <a:noFill/>
          </p:spPr>
          <p:txBody>
            <a:bodyPr wrap="none" rtlCol="0">
              <a:spAutoFit/>
            </a:bodyPr>
            <a:lstStyle/>
            <a:p>
              <a:r>
                <a:rPr lang="en-US" sz="1400" dirty="0"/>
                <a:t>0</a:t>
              </a:r>
            </a:p>
          </p:txBody>
        </p:sp>
        <p:sp>
          <p:nvSpPr>
            <p:cNvPr id="34" name="TextBox 33">
              <a:extLst>
                <a:ext uri="{FF2B5EF4-FFF2-40B4-BE49-F238E27FC236}">
                  <a16:creationId xmlns:a16="http://schemas.microsoft.com/office/drawing/2014/main" xmlns="" id="{74EAFB65-29D6-433F-B55E-0F55761F606D}"/>
                </a:ext>
              </a:extLst>
            </p:cNvPr>
            <p:cNvSpPr txBox="1"/>
            <p:nvPr/>
          </p:nvSpPr>
          <p:spPr>
            <a:xfrm>
              <a:off x="6652024" y="1542349"/>
              <a:ext cx="458780" cy="307777"/>
            </a:xfrm>
            <a:prstGeom prst="rect">
              <a:avLst/>
            </a:prstGeom>
            <a:noFill/>
          </p:spPr>
          <p:txBody>
            <a:bodyPr wrap="none" rtlCol="0">
              <a:spAutoFit/>
            </a:bodyPr>
            <a:lstStyle/>
            <a:p>
              <a:r>
                <a:rPr lang="en-US" sz="1400" dirty="0"/>
                <a:t>100</a:t>
              </a:r>
            </a:p>
          </p:txBody>
        </p:sp>
        <p:sp>
          <p:nvSpPr>
            <p:cNvPr id="35" name="TextBox 34">
              <a:extLst>
                <a:ext uri="{FF2B5EF4-FFF2-40B4-BE49-F238E27FC236}">
                  <a16:creationId xmlns:a16="http://schemas.microsoft.com/office/drawing/2014/main" xmlns="" id="{DACBE76C-D6CC-4766-A5D9-3B2A68AA1E27}"/>
                </a:ext>
              </a:extLst>
            </p:cNvPr>
            <p:cNvSpPr txBox="1"/>
            <p:nvPr/>
          </p:nvSpPr>
          <p:spPr>
            <a:xfrm>
              <a:off x="3663210" y="1542349"/>
              <a:ext cx="367408" cy="307777"/>
            </a:xfrm>
            <a:prstGeom prst="rect">
              <a:avLst/>
            </a:prstGeom>
            <a:noFill/>
          </p:spPr>
          <p:txBody>
            <a:bodyPr wrap="none" rtlCol="0">
              <a:spAutoFit/>
            </a:bodyPr>
            <a:lstStyle/>
            <a:p>
              <a:r>
                <a:rPr lang="en-US" sz="1400" dirty="0"/>
                <a:t>90</a:t>
              </a:r>
            </a:p>
          </p:txBody>
        </p:sp>
        <p:sp>
          <p:nvSpPr>
            <p:cNvPr id="36" name="TextBox 35">
              <a:extLst>
                <a:ext uri="{FF2B5EF4-FFF2-40B4-BE49-F238E27FC236}">
                  <a16:creationId xmlns:a16="http://schemas.microsoft.com/office/drawing/2014/main" xmlns="" id="{7C762B66-BF14-4611-818D-9F9A8067B6BB}"/>
                </a:ext>
              </a:extLst>
            </p:cNvPr>
            <p:cNvSpPr txBox="1"/>
            <p:nvPr/>
          </p:nvSpPr>
          <p:spPr>
            <a:xfrm>
              <a:off x="602405" y="2668016"/>
              <a:ext cx="458780" cy="307777"/>
            </a:xfrm>
            <a:prstGeom prst="rect">
              <a:avLst/>
            </a:prstGeom>
            <a:noFill/>
          </p:spPr>
          <p:txBody>
            <a:bodyPr wrap="none" rtlCol="0">
              <a:spAutoFit/>
            </a:bodyPr>
            <a:lstStyle/>
            <a:p>
              <a:r>
                <a:rPr lang="en-US" sz="1400" dirty="0"/>
                <a:t>175</a:t>
              </a:r>
            </a:p>
          </p:txBody>
        </p:sp>
        <p:sp>
          <p:nvSpPr>
            <p:cNvPr id="37" name="TextBox 36">
              <a:extLst>
                <a:ext uri="{FF2B5EF4-FFF2-40B4-BE49-F238E27FC236}">
                  <a16:creationId xmlns:a16="http://schemas.microsoft.com/office/drawing/2014/main" xmlns="" id="{7A563D1E-39F6-45FE-8984-4F81D333040E}"/>
                </a:ext>
              </a:extLst>
            </p:cNvPr>
            <p:cNvSpPr txBox="1"/>
            <p:nvPr/>
          </p:nvSpPr>
          <p:spPr>
            <a:xfrm>
              <a:off x="3683784" y="2675050"/>
              <a:ext cx="367408" cy="307777"/>
            </a:xfrm>
            <a:prstGeom prst="rect">
              <a:avLst/>
            </a:prstGeom>
            <a:noFill/>
          </p:spPr>
          <p:txBody>
            <a:bodyPr wrap="none" rtlCol="0">
              <a:spAutoFit/>
            </a:bodyPr>
            <a:lstStyle/>
            <a:p>
              <a:r>
                <a:rPr lang="en-US" sz="1400" dirty="0"/>
                <a:t>45</a:t>
              </a:r>
            </a:p>
          </p:txBody>
        </p:sp>
        <p:sp>
          <p:nvSpPr>
            <p:cNvPr id="38" name="TextBox 37">
              <a:extLst>
                <a:ext uri="{FF2B5EF4-FFF2-40B4-BE49-F238E27FC236}">
                  <a16:creationId xmlns:a16="http://schemas.microsoft.com/office/drawing/2014/main" xmlns="" id="{DC3D6873-DDF8-46D2-AB97-74E6F0FC1D0F}"/>
                </a:ext>
              </a:extLst>
            </p:cNvPr>
            <p:cNvSpPr txBox="1"/>
            <p:nvPr/>
          </p:nvSpPr>
          <p:spPr>
            <a:xfrm>
              <a:off x="6731717" y="2675050"/>
              <a:ext cx="367408" cy="307777"/>
            </a:xfrm>
            <a:prstGeom prst="rect">
              <a:avLst/>
            </a:prstGeom>
            <a:noFill/>
          </p:spPr>
          <p:txBody>
            <a:bodyPr wrap="none" rtlCol="0">
              <a:spAutoFit/>
            </a:bodyPr>
            <a:lstStyle/>
            <a:p>
              <a:r>
                <a:rPr lang="en-US" sz="1400" dirty="0"/>
                <a:t>50</a:t>
              </a:r>
            </a:p>
          </p:txBody>
        </p:sp>
        <p:sp>
          <p:nvSpPr>
            <p:cNvPr id="28" name="TextBox 27">
              <a:extLst>
                <a:ext uri="{FF2B5EF4-FFF2-40B4-BE49-F238E27FC236}">
                  <a16:creationId xmlns:a16="http://schemas.microsoft.com/office/drawing/2014/main" xmlns="" id="{68F22AA2-2929-4DC5-A3D4-646E4FEEE98B}"/>
                </a:ext>
              </a:extLst>
            </p:cNvPr>
            <p:cNvSpPr txBox="1"/>
            <p:nvPr/>
          </p:nvSpPr>
          <p:spPr>
            <a:xfrm rot="16200000">
              <a:off x="218424" y="3545453"/>
              <a:ext cx="601511" cy="307777"/>
            </a:xfrm>
            <a:prstGeom prst="rect">
              <a:avLst/>
            </a:prstGeom>
            <a:noFill/>
          </p:spPr>
          <p:txBody>
            <a:bodyPr wrap="none" rtlCol="0">
              <a:spAutoFit/>
            </a:bodyPr>
            <a:lstStyle/>
            <a:p>
              <a:r>
                <a:rPr lang="en-US" sz="1400" dirty="0"/>
                <a:t>count</a:t>
              </a:r>
            </a:p>
          </p:txBody>
        </p:sp>
        <p:cxnSp>
          <p:nvCxnSpPr>
            <p:cNvPr id="29" name="Straight Arrow Connector 28">
              <a:extLst>
                <a:ext uri="{FF2B5EF4-FFF2-40B4-BE49-F238E27FC236}">
                  <a16:creationId xmlns:a16="http://schemas.microsoft.com/office/drawing/2014/main" xmlns="" id="{F893DD0F-A9A7-4D90-81ED-2BD3F5C6AB47}"/>
                </a:ext>
              </a:extLst>
            </p:cNvPr>
            <p:cNvCxnSpPr>
              <a:cxnSpLocks/>
            </p:cNvCxnSpPr>
            <p:nvPr/>
          </p:nvCxnSpPr>
          <p:spPr>
            <a:xfrm flipH="1" flipV="1">
              <a:off x="539410" y="1662692"/>
              <a:ext cx="2273" cy="176630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xmlns="" id="{699434D1-0015-4CD0-8166-233DC0A36629}"/>
                </a:ext>
              </a:extLst>
            </p:cNvPr>
            <p:cNvSpPr txBox="1"/>
            <p:nvPr/>
          </p:nvSpPr>
          <p:spPr>
            <a:xfrm>
              <a:off x="966833" y="4268450"/>
              <a:ext cx="7964040" cy="369332"/>
            </a:xfrm>
            <a:prstGeom prst="rect">
              <a:avLst/>
            </a:prstGeom>
            <a:noFill/>
          </p:spPr>
          <p:txBody>
            <a:bodyPr wrap="none" rtlCol="0">
              <a:spAutoFit/>
            </a:bodyPr>
            <a:lstStyle/>
            <a:p>
              <a:r>
                <a:rPr lang="en-US" dirty="0"/>
                <a:t>   Untreated PPC1                                       Docetaxel                                            Radiation</a:t>
              </a:r>
            </a:p>
          </p:txBody>
        </p:sp>
      </p:grpSp>
      <p:sp>
        <p:nvSpPr>
          <p:cNvPr id="39" name="TextBox 38">
            <a:extLst>
              <a:ext uri="{FF2B5EF4-FFF2-40B4-BE49-F238E27FC236}">
                <a16:creationId xmlns:a16="http://schemas.microsoft.com/office/drawing/2014/main" xmlns="" id="{6F31E15D-F67E-4F68-B647-C751BADF0267}"/>
              </a:ext>
            </a:extLst>
          </p:cNvPr>
          <p:cNvSpPr txBox="1"/>
          <p:nvPr/>
        </p:nvSpPr>
        <p:spPr>
          <a:xfrm flipH="1">
            <a:off x="129147" y="631692"/>
            <a:ext cx="266700" cy="369332"/>
          </a:xfrm>
          <a:prstGeom prst="rect">
            <a:avLst/>
          </a:prstGeom>
          <a:noFill/>
        </p:spPr>
        <p:txBody>
          <a:bodyPr wrap="square" rtlCol="0">
            <a:spAutoFit/>
          </a:bodyPr>
          <a:lstStyle/>
          <a:p>
            <a:r>
              <a:rPr lang="en-US" b="1" dirty="0"/>
              <a:t>A</a:t>
            </a:r>
          </a:p>
        </p:txBody>
      </p:sp>
      <p:sp>
        <p:nvSpPr>
          <p:cNvPr id="40" name="TextBox 39">
            <a:extLst>
              <a:ext uri="{FF2B5EF4-FFF2-40B4-BE49-F238E27FC236}">
                <a16:creationId xmlns:a16="http://schemas.microsoft.com/office/drawing/2014/main" xmlns="" id="{3313FA73-8165-4F44-93BC-E6A6C8575AEE}"/>
              </a:ext>
            </a:extLst>
          </p:cNvPr>
          <p:cNvSpPr txBox="1"/>
          <p:nvPr/>
        </p:nvSpPr>
        <p:spPr>
          <a:xfrm flipH="1">
            <a:off x="152640" y="4065592"/>
            <a:ext cx="266700" cy="369332"/>
          </a:xfrm>
          <a:prstGeom prst="rect">
            <a:avLst/>
          </a:prstGeom>
          <a:noFill/>
        </p:spPr>
        <p:txBody>
          <a:bodyPr wrap="square" rtlCol="0">
            <a:spAutoFit/>
          </a:bodyPr>
          <a:lstStyle/>
          <a:p>
            <a:r>
              <a:rPr lang="en-US" b="1" dirty="0"/>
              <a:t>B</a:t>
            </a:r>
          </a:p>
        </p:txBody>
      </p:sp>
      <p:graphicFrame>
        <p:nvGraphicFramePr>
          <p:cNvPr id="41" name="Chart 40">
            <a:extLst>
              <a:ext uri="{FF2B5EF4-FFF2-40B4-BE49-F238E27FC236}">
                <a16:creationId xmlns:a16="http://schemas.microsoft.com/office/drawing/2014/main" xmlns="" id="{03238D55-825A-43E9-8E24-97303CE3C088}"/>
              </a:ext>
            </a:extLst>
          </p:cNvPr>
          <p:cNvGraphicFramePr>
            <a:graphicFrameLocks/>
          </p:cNvGraphicFramePr>
          <p:nvPr>
            <p:extLst>
              <p:ext uri="{D42A27DB-BD31-4B8C-83A1-F6EECF244321}">
                <p14:modId xmlns:p14="http://schemas.microsoft.com/office/powerpoint/2010/main" val="3805911908"/>
              </p:ext>
            </p:extLst>
          </p:nvPr>
        </p:nvGraphicFramePr>
        <p:xfrm>
          <a:off x="906983" y="3920235"/>
          <a:ext cx="5608117" cy="2743200"/>
        </p:xfrm>
        <a:graphic>
          <a:graphicData uri="http://schemas.openxmlformats.org/drawingml/2006/chart">
            <c:chart xmlns:c="http://schemas.openxmlformats.org/drawingml/2006/chart" xmlns:r="http://schemas.openxmlformats.org/officeDocument/2006/relationships" r:id="rId5"/>
          </a:graphicData>
        </a:graphic>
      </p:graphicFrame>
      <p:cxnSp>
        <p:nvCxnSpPr>
          <p:cNvPr id="6" name="Straight Connector 5">
            <a:extLst>
              <a:ext uri="{FF2B5EF4-FFF2-40B4-BE49-F238E27FC236}">
                <a16:creationId xmlns:a16="http://schemas.microsoft.com/office/drawing/2014/main" xmlns="" id="{B693F5B7-6626-4AE1-80C9-36A88D46751A}"/>
              </a:ext>
            </a:extLst>
          </p:cNvPr>
          <p:cNvCxnSpPr>
            <a:cxnSpLocks/>
          </p:cNvCxnSpPr>
          <p:nvPr/>
        </p:nvCxnSpPr>
        <p:spPr>
          <a:xfrm>
            <a:off x="1295101" y="4278086"/>
            <a:ext cx="7331" cy="18612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xmlns="" id="{ADFFD16A-2C40-4DB7-A58D-5C9251B1D935}"/>
              </a:ext>
            </a:extLst>
          </p:cNvPr>
          <p:cNvCxnSpPr>
            <a:cxnSpLocks/>
          </p:cNvCxnSpPr>
          <p:nvPr/>
        </p:nvCxnSpPr>
        <p:spPr>
          <a:xfrm flipH="1">
            <a:off x="1220788" y="6074005"/>
            <a:ext cx="29786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xmlns="" id="{E06268A0-78F9-4050-A87B-5A9B66203ABF}"/>
              </a:ext>
            </a:extLst>
          </p:cNvPr>
          <p:cNvSpPr txBox="1"/>
          <p:nvPr/>
        </p:nvSpPr>
        <p:spPr>
          <a:xfrm rot="16200000">
            <a:off x="83650" y="5024037"/>
            <a:ext cx="1379352" cy="369332"/>
          </a:xfrm>
          <a:prstGeom prst="rect">
            <a:avLst/>
          </a:prstGeom>
          <a:noFill/>
        </p:spPr>
        <p:txBody>
          <a:bodyPr wrap="none" rtlCol="0">
            <a:spAutoFit/>
          </a:bodyPr>
          <a:lstStyle/>
          <a:p>
            <a:r>
              <a:rPr lang="en-US" dirty="0"/>
              <a:t>PGCC by SCC</a:t>
            </a:r>
          </a:p>
        </p:txBody>
      </p:sp>
      <p:cxnSp>
        <p:nvCxnSpPr>
          <p:cNvPr id="14" name="Straight Connector 13">
            <a:extLst>
              <a:ext uri="{FF2B5EF4-FFF2-40B4-BE49-F238E27FC236}">
                <a16:creationId xmlns:a16="http://schemas.microsoft.com/office/drawing/2014/main" xmlns="" id="{52A2F044-FE1B-44D3-A665-2D81198378D2}"/>
              </a:ext>
            </a:extLst>
          </p:cNvPr>
          <p:cNvCxnSpPr>
            <a:cxnSpLocks/>
          </p:cNvCxnSpPr>
          <p:nvPr/>
        </p:nvCxnSpPr>
        <p:spPr>
          <a:xfrm>
            <a:off x="1763484" y="4882243"/>
            <a:ext cx="86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xmlns="" id="{2AB44F64-6CED-4DB3-A9DD-942AB4242F21}"/>
              </a:ext>
            </a:extLst>
          </p:cNvPr>
          <p:cNvCxnSpPr>
            <a:cxnSpLocks/>
          </p:cNvCxnSpPr>
          <p:nvPr/>
        </p:nvCxnSpPr>
        <p:spPr>
          <a:xfrm>
            <a:off x="1763484" y="4463147"/>
            <a:ext cx="145324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xmlns="" id="{77B5B3A4-3DB7-482C-8BA0-03B640F3F261}"/>
              </a:ext>
            </a:extLst>
          </p:cNvPr>
          <p:cNvSpPr txBox="1"/>
          <p:nvPr/>
        </p:nvSpPr>
        <p:spPr>
          <a:xfrm>
            <a:off x="1930526" y="4649372"/>
            <a:ext cx="530915" cy="369332"/>
          </a:xfrm>
          <a:prstGeom prst="rect">
            <a:avLst/>
          </a:prstGeom>
          <a:noFill/>
        </p:spPr>
        <p:txBody>
          <a:bodyPr wrap="none" rtlCol="0">
            <a:spAutoFit/>
          </a:bodyPr>
          <a:lstStyle/>
          <a:p>
            <a:r>
              <a:rPr lang="en-US" dirty="0"/>
              <a:t>***</a:t>
            </a:r>
          </a:p>
        </p:txBody>
      </p:sp>
      <p:sp>
        <p:nvSpPr>
          <p:cNvPr id="46" name="TextBox 45">
            <a:extLst>
              <a:ext uri="{FF2B5EF4-FFF2-40B4-BE49-F238E27FC236}">
                <a16:creationId xmlns:a16="http://schemas.microsoft.com/office/drawing/2014/main" xmlns="" id="{D6F7A894-7396-4E38-B353-7679821AA84C}"/>
              </a:ext>
            </a:extLst>
          </p:cNvPr>
          <p:cNvSpPr txBox="1"/>
          <p:nvPr/>
        </p:nvSpPr>
        <p:spPr>
          <a:xfrm>
            <a:off x="2229301" y="4198902"/>
            <a:ext cx="530915" cy="369332"/>
          </a:xfrm>
          <a:prstGeom prst="rect">
            <a:avLst/>
          </a:prstGeom>
          <a:noFill/>
        </p:spPr>
        <p:txBody>
          <a:bodyPr wrap="none" rtlCol="0">
            <a:spAutoFit/>
          </a:bodyPr>
          <a:lstStyle/>
          <a:p>
            <a:r>
              <a:rPr lang="en-US" dirty="0"/>
              <a:t>***</a:t>
            </a:r>
          </a:p>
        </p:txBody>
      </p:sp>
      <p:sp>
        <p:nvSpPr>
          <p:cNvPr id="4" name="Rectangle 3"/>
          <p:cNvSpPr/>
          <p:nvPr/>
        </p:nvSpPr>
        <p:spPr>
          <a:xfrm>
            <a:off x="4432300" y="3921879"/>
            <a:ext cx="7366529" cy="2554545"/>
          </a:xfrm>
          <a:prstGeom prst="rect">
            <a:avLst/>
          </a:prstGeom>
        </p:spPr>
        <p:txBody>
          <a:bodyPr wrap="square">
            <a:spAutoFit/>
          </a:bodyPr>
          <a:lstStyle/>
          <a:p>
            <a:pPr algn="just"/>
            <a:r>
              <a:rPr lang="en-US" sz="1600" b="1" smtClean="0"/>
              <a:t>Supplemental </a:t>
            </a:r>
            <a:r>
              <a:rPr lang="en-US" sz="1600" b="1"/>
              <a:t>Figure </a:t>
            </a:r>
            <a:r>
              <a:rPr lang="en-US" sz="1600" b="1" smtClean="0"/>
              <a:t>S2</a:t>
            </a:r>
            <a:r>
              <a:rPr lang="en-US" sz="1600" b="1" dirty="0"/>
              <a:t>.</a:t>
            </a:r>
            <a:r>
              <a:rPr lang="en-US" sz="1600" dirty="0"/>
              <a:t>  </a:t>
            </a:r>
            <a:r>
              <a:rPr lang="en-US" sz="1600" i="1" u="sng" dirty="0"/>
              <a:t>PGCC are characterized by high </a:t>
            </a:r>
            <a:r>
              <a:rPr lang="en-US" sz="1600" i="1" u="sng" dirty="0" err="1"/>
              <a:t>propidium</a:t>
            </a:r>
            <a:r>
              <a:rPr lang="en-US" sz="1600" i="1" u="sng" dirty="0"/>
              <a:t> iodide and high SCC/FSC by flow </a:t>
            </a:r>
            <a:r>
              <a:rPr lang="en-US" sz="1600" i="1" u="sng" dirty="0" err="1"/>
              <a:t>cytometry</a:t>
            </a:r>
            <a:r>
              <a:rPr lang="en-US" sz="1600" i="1" u="sng" dirty="0"/>
              <a:t>.</a:t>
            </a:r>
            <a:r>
              <a:rPr lang="en-US" sz="1600" i="1" dirty="0"/>
              <a:t>  </a:t>
            </a:r>
            <a:r>
              <a:rPr lang="en-US" sz="1600" dirty="0"/>
              <a:t>(A) Untreated and </a:t>
            </a:r>
            <a:r>
              <a:rPr lang="en-US" sz="1600" dirty="0" err="1"/>
              <a:t>docetaxel</a:t>
            </a:r>
            <a:r>
              <a:rPr lang="en-US" sz="1600" dirty="0"/>
              <a:t>- or radiation- treated PPC1 cells were analyzed to compare the size and </a:t>
            </a:r>
            <a:r>
              <a:rPr lang="en-US" sz="1600" dirty="0" err="1"/>
              <a:t>ploidy</a:t>
            </a:r>
            <a:r>
              <a:rPr lang="en-US" sz="1600" dirty="0"/>
              <a:t> characteristics of PGCC.  The untreated population had a small group of G2+ cells, which were also high SCC/FSC cells.  High SCC alone (a measure of cellular topological complexity) was sufficient to capture this population.  These three parameters also overlapped for the much more abundant subpopulation of PGCC in </a:t>
            </a:r>
            <a:r>
              <a:rPr lang="en-US" sz="1600" dirty="0" err="1"/>
              <a:t>docetaxel</a:t>
            </a:r>
            <a:r>
              <a:rPr lang="en-US" sz="1600" dirty="0"/>
              <a:t>-treated PPC1 cells.  The parameters largely overlapped for radiation-induced PGCC, with a small number of G2+ cells mapping just outside of the high-SCC gate.  (B) High-SCC PGCC were quantified for the indicated treatment groups. </a:t>
            </a:r>
          </a:p>
        </p:txBody>
      </p:sp>
    </p:spTree>
    <p:extLst>
      <p:ext uri="{BB962C8B-B14F-4D97-AF65-F5344CB8AC3E}">
        <p14:creationId xmlns:p14="http://schemas.microsoft.com/office/powerpoint/2010/main" val="2913187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5486</TotalTime>
  <Words>185</Words>
  <Application>Microsoft Macintosh PowerPoint</Application>
  <PresentationFormat>Custom</PresentationFormat>
  <Paragraphs>22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Shai</dc:creator>
  <cp:lastModifiedBy>Christina Voelkel-Johnson</cp:lastModifiedBy>
  <cp:revision>104</cp:revision>
  <cp:lastPrinted>2018-10-29T18:49:18Z</cp:lastPrinted>
  <dcterms:created xsi:type="dcterms:W3CDTF">2018-10-20T01:25:27Z</dcterms:created>
  <dcterms:modified xsi:type="dcterms:W3CDTF">2019-03-27T14:14:16Z</dcterms:modified>
</cp:coreProperties>
</file>