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5.xml" ContentType="application/vnd.ms-office.chartstyle+xml"/>
  <Override PartName="/ppt/charts/colors15.xml" ContentType="application/vnd.ms-office.chartcolorstyle+xml"/>
  <Override PartName="/ppt/charts/style16.xml" ContentType="application/vnd.ms-office.chartstyle+xml"/>
  <Override PartName="/ppt/charts/colors16.xml" ContentType="application/vnd.ms-office.chartcolorstyle+xml"/>
  <Override PartName="/ppt/charts/style17.xml" ContentType="application/vnd.ms-office.chartstyle+xml"/>
  <Override PartName="/ppt/charts/colors17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A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50" autoAdjust="0"/>
    <p:restoredTop sz="94660"/>
  </p:normalViewPr>
  <p:slideViewPr>
    <p:cSldViewPr snapToGrid="0">
      <p:cViewPr varScale="1">
        <p:scale>
          <a:sx n="86" d="100"/>
          <a:sy n="86" d="100"/>
        </p:scale>
        <p:origin x="-152" y="-104"/>
      </p:cViewPr>
      <p:guideLst>
        <p:guide orient="horz" pos="2678"/>
        <p:guide pos="70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ai\Desktop\excels\18-swg-101%20104%20107.xlsx" TargetMode="External"/><Relationship Id="rId2" Type="http://schemas.microsoft.com/office/2011/relationships/chartStyle" Target="style15.xml"/><Relationship Id="rId3" Type="http://schemas.microsoft.com/office/2011/relationships/chartColorStyle" Target="colors15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ai\Desktop\excels\lipidomics\19-swg-010%20and%20012%20and%20022\26Feb2019_A2_SphCer_Voelkel-Johnson.xlsx" TargetMode="External"/><Relationship Id="rId2" Type="http://schemas.microsoft.com/office/2011/relationships/chartStyle" Target="style16.xml"/><Relationship Id="rId3" Type="http://schemas.microsoft.com/office/2011/relationships/chartColorStyle" Target="colors16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ai\Desktop\excels\lipidomics\19-swg-010%20and%20012%20and%20022\26Feb2019_A2_SphCer_Voelkel-Johnson.xlsx" TargetMode="External"/><Relationship Id="rId2" Type="http://schemas.microsoft.com/office/2011/relationships/chartStyle" Target="style17.xml"/><Relationship Id="rId3" Type="http://schemas.microsoft.com/office/2011/relationships/chartColorStyle" Target="colors1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99141756555"/>
          <c:y val="0.171713087758918"/>
          <c:w val="0.890196850393701"/>
          <c:h val="0.7773611111111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Sheet1!$G$16:$H$16</c:f>
                <c:numCache>
                  <c:formatCode>General</c:formatCode>
                  <c:ptCount val="2"/>
                  <c:pt idx="0">
                    <c:v>0.0</c:v>
                  </c:pt>
                  <c:pt idx="1">
                    <c:v>2.0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Sheet1!$E$16:$F$16</c:f>
              <c:numCache>
                <c:formatCode>General</c:formatCode>
                <c:ptCount val="2"/>
                <c:pt idx="0">
                  <c:v>100.0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134-44FE-8160-E8622F3DA9ED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Sheet1!$G$17:$H$17</c:f>
                <c:numCache>
                  <c:formatCode>General</c:formatCode>
                  <c:ptCount val="2"/>
                  <c:pt idx="0">
                    <c:v>13.2</c:v>
                  </c:pt>
                  <c:pt idx="1">
                    <c:v>3.0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Sheet1!$E$17:$F$17</c:f>
              <c:numCache>
                <c:formatCode>General</c:formatCode>
                <c:ptCount val="2"/>
                <c:pt idx="0">
                  <c:v>97.6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134-44FE-8160-E8622F3DA9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17937224"/>
        <c:axId val="-2014519224"/>
      </c:barChart>
      <c:catAx>
        <c:axId val="-2017937224"/>
        <c:scaling>
          <c:orientation val="minMax"/>
        </c:scaling>
        <c:delete val="1"/>
        <c:axPos val="b"/>
        <c:majorTickMark val="none"/>
        <c:minorTickMark val="none"/>
        <c:tickLblPos val="nextTo"/>
        <c:crossAx val="-2014519224"/>
        <c:crosses val="autoZero"/>
        <c:auto val="1"/>
        <c:lblAlgn val="ctr"/>
        <c:lblOffset val="100"/>
        <c:noMultiLvlLbl val="0"/>
      </c:catAx>
      <c:valAx>
        <c:axId val="-2014519224"/>
        <c:scaling>
          <c:orientation val="minMax"/>
          <c:min val="0.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17937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Sheet1!$AD$8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Sheet1!$AH$8:$AI$8</c:f>
                <c:numCache>
                  <c:formatCode>General</c:formatCode>
                  <c:ptCount val="2"/>
                  <c:pt idx="0">
                    <c:v>17.5</c:v>
                  </c:pt>
                  <c:pt idx="1">
                    <c:v>8.5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Sheet1!$AE$7:$AF$7</c:f>
              <c:strCache>
                <c:ptCount val="1"/>
                <c:pt idx="0">
                  <c:v>total ceramide</c:v>
                </c:pt>
              </c:strCache>
            </c:strRef>
          </c:cat>
          <c:val>
            <c:numRef>
              <c:f>Sheet1!$AE$8:$AF$8</c:f>
              <c:numCache>
                <c:formatCode>General</c:formatCode>
                <c:ptCount val="2"/>
                <c:pt idx="0">
                  <c:v>363.2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D6F-451C-A9D4-C1764BC88654}"/>
            </c:ext>
          </c:extLst>
        </c:ser>
        <c:ser>
          <c:idx val="1"/>
          <c:order val="1"/>
          <c:tx>
            <c:strRef>
              <c:f>Sheet1!$AD$9</c:f>
              <c:strCache>
                <c:ptCount val="1"/>
                <c:pt idx="0">
                  <c:v>5 hour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Sheet1!$AH$9:$AI$9</c:f>
                <c:numCache>
                  <c:formatCode>General</c:formatCode>
                  <c:ptCount val="2"/>
                  <c:pt idx="0">
                    <c:v>31.1</c:v>
                  </c:pt>
                  <c:pt idx="1">
                    <c:v>0.7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Sheet1!$AE$7:$AF$7</c:f>
              <c:strCache>
                <c:ptCount val="1"/>
                <c:pt idx="0">
                  <c:v>total ceramide</c:v>
                </c:pt>
              </c:strCache>
            </c:strRef>
          </c:cat>
          <c:val>
            <c:numRef>
              <c:f>Sheet1!$AE$9:$AF$9</c:f>
              <c:numCache>
                <c:formatCode>General</c:formatCode>
                <c:ptCount val="2"/>
                <c:pt idx="0">
                  <c:v>399.1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D6F-451C-A9D4-C1764BC886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43398312"/>
        <c:axId val="-2043552520"/>
      </c:barChart>
      <c:catAx>
        <c:axId val="-20433983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43552520"/>
        <c:crosses val="autoZero"/>
        <c:auto val="1"/>
        <c:lblAlgn val="ctr"/>
        <c:lblOffset val="100"/>
        <c:noMultiLvlLbl val="0"/>
      </c:catAx>
      <c:valAx>
        <c:axId val="-2043552520"/>
        <c:scaling>
          <c:orientation val="minMax"/>
          <c:min val="0.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3398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Sheet1!$AI$4:$AJ$4</c:f>
                <c:numCache>
                  <c:formatCode>General</c:formatCode>
                  <c:ptCount val="2"/>
                  <c:pt idx="0">
                    <c:v>8.5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Sheet1!$AG$4:$AH$4</c:f>
              <c:numCache>
                <c:formatCode>General</c:formatCode>
                <c:ptCount val="2"/>
                <c:pt idx="0">
                  <c:v>28.8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813-4C59-847E-285C827D366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Sheet1!$AI$5:$AJ$5</c:f>
                <c:numCache>
                  <c:formatCode>General</c:formatCode>
                  <c:ptCount val="2"/>
                  <c:pt idx="0">
                    <c:v>0.7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Sheet1!$AG$5:$AH$5</c:f>
              <c:numCache>
                <c:formatCode>General</c:formatCode>
                <c:ptCount val="2"/>
                <c:pt idx="0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813-4C59-847E-285C827D36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980222120"/>
        <c:axId val="-1979892472"/>
      </c:barChart>
      <c:catAx>
        <c:axId val="-1980222120"/>
        <c:scaling>
          <c:orientation val="minMax"/>
        </c:scaling>
        <c:delete val="1"/>
        <c:axPos val="b"/>
        <c:majorTickMark val="none"/>
        <c:minorTickMark val="none"/>
        <c:tickLblPos val="nextTo"/>
        <c:crossAx val="-1979892472"/>
        <c:crosses val="autoZero"/>
        <c:auto val="1"/>
        <c:lblAlgn val="ctr"/>
        <c:lblOffset val="100"/>
        <c:noMultiLvlLbl val="0"/>
      </c:catAx>
      <c:valAx>
        <c:axId val="-1979892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80222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DA33C1-78AA-4C2A-A6FF-0BDC5014C6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A65F54F-C679-4E89-B9A7-D09CA65D0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D552617-5561-4028-83BA-F5604989E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3D1D9B3-0DBD-49D4-8663-48414C28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537F1C6-1CAB-40B3-B3DD-1EA7EFB39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60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3FCA08-45F2-491F-B306-56287F9CE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B88D3D5-F989-4E57-B7F7-D5296BD1B5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1D52B31-F072-4B9A-945B-87C357486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D7C7A13-F0FD-4AD7-8737-954D1E9D4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DA4EB37-9933-4E05-97CC-63CDB3F40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51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944A2736-9AFA-43A0-AC6B-8BE77AC206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6A0C305-A68C-4022-95E3-9AA1AF1224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AE3227A-0D64-4C9C-846A-EC541265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F3151A3-4771-4BB6-A2B6-CD390B050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110539-01E8-4504-952B-624F25BAA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8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FEBD2A-1774-41CB-8182-309AB589D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9FDD5A6-3A88-4D1C-960E-3496FDD76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4E4CF0-933C-4366-BBE4-4B043B66D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409AB76-E5FB-4BDD-B9D9-F12A6A01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B7D599D-F6AE-4262-A4C3-D70103300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06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EEF46B-E456-423F-B2EE-F57160E47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B90F4DA-C867-451A-B8E5-C33BA74C0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B24EA19-752C-4413-A3F2-23EAF7718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30D765E-E601-410E-8A62-298AE7089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BFE4C8-BB85-460A-9799-3A14A8A75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10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039437-8AEB-42A6-A761-09B724DD0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9F7DE1-0559-4BB3-8932-B10BB506C7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E4B28D5-CA98-48A4-94A8-15C2C5E1E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9EE8FD8-CAD3-4642-AF7F-E04416621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ADB2D52-698D-4E60-95F8-5E9F15C09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3EA9C2D-F2ED-4CAE-A303-7CC0CC076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9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222803-44E4-4AC8-96F4-7EAA862A0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F0CD69A-5B50-4FE1-A5CB-1648BC88BA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E5E5A09-8AFC-453E-BFDC-B58EBFA1A1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2E89E10-2BA4-476D-87DE-217838CF6C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1CCC826-6574-4243-8836-E23FD920A7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602FEF6-63CE-4A9F-BE8F-E4E7617EA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E49DB08-62B6-46D3-A579-C19A17839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1FA1F55-6C41-4883-827B-E19523196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056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C5908C-E3F6-4C30-A29B-616EFD397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036A32A-90E9-424F-8856-72AB375B0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7036D33-FBEE-4B92-B68E-9D4CEFCFE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0709D69-E083-42D7-891B-BAD801AE1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92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BCF6A4F-9EF2-47BF-A88E-B94569FA9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90A7766-9EC3-464F-9429-60707AC75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6EF685F-BFB8-4526-91E9-9F6EE1458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6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F5AE75-C53E-44FC-A19D-41ADBB866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AFF65D-C42E-485B-8D20-F81B96479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4BF47B4-C31E-482B-947E-9D530A8A4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705ECE7-B4B5-4F00-9A07-624788DF0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4BCBE1F-02B5-42EE-AFAA-8B46E5D00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D7C1E8E-2A96-47B0-8E85-8BACB5A14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04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20FF7E-3F5D-4AF7-ACF3-66E7BB02E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37776A9-1B01-46E4-AB73-8FC6CAE4C4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F75AF32-9F39-48DA-9CE0-C714836E5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70B6F31-41F9-44F2-9A02-4D8CD134D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B51F171-4DCA-45F8-85F3-C72784965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2C25C7D-0B0B-44DD-A5AB-F26C35E09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64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B1729612-77A0-465E-878F-6BD10C5BD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AA0C7A8-FD55-4494-A7DF-79326D23C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90FEF81-4902-48E6-84D9-D799B968CD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6C9122C-1E55-4125-8C22-1C6C9EAA87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64D8D0E-7977-46BD-A79B-C47DF10F26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912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6" Type="http://schemas.openxmlformats.org/officeDocument/2006/relationships/image" Target="../media/image3.png"/><Relationship Id="rId7" Type="http://schemas.microsoft.com/office/2007/relationships/hdphoto" Target="../media/hdphoto2.wdp"/><Relationship Id="rId8" Type="http://schemas.openxmlformats.org/officeDocument/2006/relationships/chart" Target="../charts/chart2.xml"/><Relationship Id="rId9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B107.jpg">
            <a:extLst>
              <a:ext uri="{FF2B5EF4-FFF2-40B4-BE49-F238E27FC236}">
                <a16:creationId xmlns:a16="http://schemas.microsoft.com/office/drawing/2014/main" xmlns="" id="{74579B33-BE68-495B-BCDB-4151DE4EC9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988" t="26358" r="38917" b="69345"/>
          <a:stretch/>
        </p:blipFill>
        <p:spPr>
          <a:xfrm>
            <a:off x="643222" y="1860646"/>
            <a:ext cx="936724" cy="629650"/>
          </a:xfrm>
          <a:prstGeom prst="rect">
            <a:avLst/>
          </a:prstGeom>
        </p:spPr>
      </p:pic>
      <p:pic>
        <p:nvPicPr>
          <p:cNvPr id="7" name="Picture 6" descr="WB107.jpg">
            <a:extLst>
              <a:ext uri="{FF2B5EF4-FFF2-40B4-BE49-F238E27FC236}">
                <a16:creationId xmlns:a16="http://schemas.microsoft.com/office/drawing/2014/main" xmlns="" id="{A0776E85-4E96-44D4-8BB5-E058365A1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988" t="33917" r="38983" b="62736"/>
          <a:stretch/>
        </p:blipFill>
        <p:spPr>
          <a:xfrm>
            <a:off x="641570" y="1320445"/>
            <a:ext cx="938376" cy="4936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B93874E-0A58-4440-9834-C7F3B9928E4F}"/>
              </a:ext>
            </a:extLst>
          </p:cNvPr>
          <p:cNvSpPr txBox="1"/>
          <p:nvPr/>
        </p:nvSpPr>
        <p:spPr>
          <a:xfrm>
            <a:off x="1525214" y="1492777"/>
            <a:ext cx="608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ASAH1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A910EA2-158C-4F40-AD7B-C43BA032AB54}"/>
              </a:ext>
            </a:extLst>
          </p:cNvPr>
          <p:cNvSpPr txBox="1"/>
          <p:nvPr/>
        </p:nvSpPr>
        <p:spPr>
          <a:xfrm>
            <a:off x="1510495" y="2031234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GAPDH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FD10670-559D-4FC2-80A8-AF4F3F59A97C}"/>
              </a:ext>
            </a:extLst>
          </p:cNvPr>
          <p:cNvSpPr txBox="1"/>
          <p:nvPr/>
        </p:nvSpPr>
        <p:spPr>
          <a:xfrm>
            <a:off x="658566" y="1110691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PPC1   A549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xmlns="" id="{B53264A4-E1B0-43C7-936D-16FC053F73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121737"/>
              </p:ext>
            </p:extLst>
          </p:nvPr>
        </p:nvGraphicFramePr>
        <p:xfrm>
          <a:off x="2641352" y="626743"/>
          <a:ext cx="2390930" cy="1850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56F6AE3-5029-4C28-91C3-0A873E6FE148}"/>
              </a:ext>
            </a:extLst>
          </p:cNvPr>
          <p:cNvSpPr txBox="1"/>
          <p:nvPr/>
        </p:nvSpPr>
        <p:spPr>
          <a:xfrm>
            <a:off x="2055950" y="784566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452A8A46-D4B2-4694-AA22-E0D64B0B2C9E}"/>
              </a:ext>
            </a:extLst>
          </p:cNvPr>
          <p:cNvCxnSpPr/>
          <p:nvPr/>
        </p:nvCxnSpPr>
        <p:spPr>
          <a:xfrm>
            <a:off x="2989020" y="898892"/>
            <a:ext cx="0" cy="15779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600C74F0-8DD5-44B6-8D36-DB7559B1BE59}"/>
              </a:ext>
            </a:extLst>
          </p:cNvPr>
          <p:cNvCxnSpPr>
            <a:cxnSpLocks/>
          </p:cNvCxnSpPr>
          <p:nvPr/>
        </p:nvCxnSpPr>
        <p:spPr>
          <a:xfrm flipH="1">
            <a:off x="2960884" y="2361913"/>
            <a:ext cx="8833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E5FD642-9E64-4D32-8EB9-2D6BE01CA876}"/>
              </a:ext>
            </a:extLst>
          </p:cNvPr>
          <p:cNvSpPr txBox="1"/>
          <p:nvPr/>
        </p:nvSpPr>
        <p:spPr>
          <a:xfrm>
            <a:off x="3228302" y="2371963"/>
            <a:ext cx="7777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   10 µM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41D415C-EF1E-45BC-B207-55F07F6CB883}"/>
              </a:ext>
            </a:extLst>
          </p:cNvPr>
          <p:cNvSpPr txBox="1"/>
          <p:nvPr/>
        </p:nvSpPr>
        <p:spPr>
          <a:xfrm>
            <a:off x="3225601" y="2543961"/>
            <a:ext cx="675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LCL-521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CE93947-8D70-453F-BAD2-9EA507938B95}"/>
              </a:ext>
            </a:extLst>
          </p:cNvPr>
          <p:cNvSpPr txBox="1"/>
          <p:nvPr/>
        </p:nvSpPr>
        <p:spPr>
          <a:xfrm rot="16200000">
            <a:off x="1491856" y="1573087"/>
            <a:ext cx="1931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Crystal violet signal, </a:t>
            </a:r>
          </a:p>
          <a:p>
            <a:pPr algn="ctr"/>
            <a:r>
              <a:rPr lang="en-US" sz="1200" dirty="0"/>
              <a:t>percent of untreated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9B21CE54-0389-46BA-A8B7-BBC5475215D9}"/>
              </a:ext>
            </a:extLst>
          </p:cNvPr>
          <p:cNvCxnSpPr>
            <a:cxnSpLocks/>
          </p:cNvCxnSpPr>
          <p:nvPr/>
        </p:nvCxnSpPr>
        <p:spPr>
          <a:xfrm>
            <a:off x="3280596" y="969232"/>
            <a:ext cx="5105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D1B0F88-3587-49B5-8792-70F19BD30558}"/>
              </a:ext>
            </a:extLst>
          </p:cNvPr>
          <p:cNvSpPr txBox="1"/>
          <p:nvPr/>
        </p:nvSpPr>
        <p:spPr>
          <a:xfrm>
            <a:off x="3372993" y="767395"/>
            <a:ext cx="325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130E8F3-40AD-450C-A51C-4B5293C48D97}"/>
              </a:ext>
            </a:extLst>
          </p:cNvPr>
          <p:cNvSpPr txBox="1"/>
          <p:nvPr/>
        </p:nvSpPr>
        <p:spPr>
          <a:xfrm>
            <a:off x="287520" y="78456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7C4CCCC2-909E-42EA-8B89-43A3D3FEA3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248" y="767395"/>
            <a:ext cx="3254681" cy="257870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751AC150-F8DA-4E87-BF21-C4884BCE6E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248" y="3425117"/>
            <a:ext cx="3254681" cy="257870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03373153-3B6B-4874-BB29-F10591970BC9}"/>
              </a:ext>
            </a:extLst>
          </p:cNvPr>
          <p:cNvSpPr txBox="1"/>
          <p:nvPr/>
        </p:nvSpPr>
        <p:spPr>
          <a:xfrm>
            <a:off x="287520" y="318548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E37BE931-6FAB-4D02-95A1-A778D1133839}"/>
              </a:ext>
            </a:extLst>
          </p:cNvPr>
          <p:cNvSpPr txBox="1"/>
          <p:nvPr/>
        </p:nvSpPr>
        <p:spPr>
          <a:xfrm>
            <a:off x="2055950" y="3185489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3C75109-9AFC-47D1-AD1F-8E48049BE343}"/>
              </a:ext>
            </a:extLst>
          </p:cNvPr>
          <p:cNvSpPr txBox="1"/>
          <p:nvPr/>
        </p:nvSpPr>
        <p:spPr>
          <a:xfrm>
            <a:off x="4793556" y="78456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D44CC012-4555-4E5F-8BBA-E3375A047025}"/>
              </a:ext>
            </a:extLst>
          </p:cNvPr>
          <p:cNvSpPr txBox="1"/>
          <p:nvPr/>
        </p:nvSpPr>
        <p:spPr>
          <a:xfrm>
            <a:off x="4776724" y="339776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xmlns="" id="{343B402D-DE00-4694-A983-815F5BA40D1F}"/>
              </a:ext>
            </a:extLst>
          </p:cNvPr>
          <p:cNvSpPr/>
          <p:nvPr/>
        </p:nvSpPr>
        <p:spPr>
          <a:xfrm rot="2217823">
            <a:off x="7474636" y="1165455"/>
            <a:ext cx="223284" cy="467833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xmlns="" id="{FB1FAD78-7AFA-4C04-B1F0-21AFCF6C65A5}"/>
              </a:ext>
            </a:extLst>
          </p:cNvPr>
          <p:cNvSpPr/>
          <p:nvPr/>
        </p:nvSpPr>
        <p:spPr>
          <a:xfrm rot="3187552">
            <a:off x="7345780" y="3896968"/>
            <a:ext cx="223284" cy="467833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xmlns="" id="{33F7EA0A-65C1-4807-973E-DB69259BBF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516750"/>
              </p:ext>
            </p:extLst>
          </p:nvPr>
        </p:nvGraphicFramePr>
        <p:xfrm>
          <a:off x="563258" y="3256733"/>
          <a:ext cx="2587912" cy="2578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7501C07E-E41D-49B3-84C4-42A09EC6F97B}"/>
              </a:ext>
            </a:extLst>
          </p:cNvPr>
          <p:cNvCxnSpPr>
            <a:cxnSpLocks/>
          </p:cNvCxnSpPr>
          <p:nvPr/>
        </p:nvCxnSpPr>
        <p:spPr>
          <a:xfrm>
            <a:off x="1051363" y="3256733"/>
            <a:ext cx="0" cy="25348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60DDEF5C-876F-4DE2-BE4C-7F2422B414E2}"/>
              </a:ext>
            </a:extLst>
          </p:cNvPr>
          <p:cNvCxnSpPr>
            <a:cxnSpLocks/>
          </p:cNvCxnSpPr>
          <p:nvPr/>
        </p:nvCxnSpPr>
        <p:spPr>
          <a:xfrm flipH="1">
            <a:off x="1023228" y="5676662"/>
            <a:ext cx="8833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4A64D333-0F99-4659-9770-F19139A4ED38}"/>
              </a:ext>
            </a:extLst>
          </p:cNvPr>
          <p:cNvSpPr txBox="1"/>
          <p:nvPr/>
        </p:nvSpPr>
        <p:spPr>
          <a:xfrm>
            <a:off x="1232559" y="5653049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0    5 </a:t>
            </a:r>
            <a:r>
              <a:rPr lang="en-US" sz="1200" dirty="0" err="1"/>
              <a:t>hr</a:t>
            </a:r>
            <a:endParaRPr lang="en-US" sz="1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2C1A6FC0-58C0-45F5-9459-79C847D3EC35}"/>
              </a:ext>
            </a:extLst>
          </p:cNvPr>
          <p:cNvSpPr txBox="1"/>
          <p:nvPr/>
        </p:nvSpPr>
        <p:spPr>
          <a:xfrm>
            <a:off x="974666" y="5835680"/>
            <a:ext cx="1119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 µM LCL-521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8D28F164-A698-4B5C-9EA8-794461D7E63C}"/>
              </a:ext>
            </a:extLst>
          </p:cNvPr>
          <p:cNvCxnSpPr/>
          <p:nvPr/>
        </p:nvCxnSpPr>
        <p:spPr>
          <a:xfrm>
            <a:off x="1251437" y="3563769"/>
            <a:ext cx="547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3CE0181-52E1-45E7-8423-FDE7DBA6D4C4}"/>
              </a:ext>
            </a:extLst>
          </p:cNvPr>
          <p:cNvSpPr txBox="1"/>
          <p:nvPr/>
        </p:nvSpPr>
        <p:spPr>
          <a:xfrm>
            <a:off x="1375172" y="334726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xmlns="" id="{C5F49EF8-FE38-4315-9AC1-5D8B2C02BA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4215178"/>
              </p:ext>
            </p:extLst>
          </p:nvPr>
        </p:nvGraphicFramePr>
        <p:xfrm>
          <a:off x="2627950" y="3186848"/>
          <a:ext cx="2437753" cy="2655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3DF827F7-7B73-4B01-869B-467E06CE1A5E}"/>
              </a:ext>
            </a:extLst>
          </p:cNvPr>
          <p:cNvCxnSpPr>
            <a:cxnSpLocks/>
          </p:cNvCxnSpPr>
          <p:nvPr/>
        </p:nvCxnSpPr>
        <p:spPr>
          <a:xfrm>
            <a:off x="2989020" y="3249356"/>
            <a:ext cx="0" cy="25348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xmlns="" id="{4BA51583-49A1-4CF7-AF7A-B18C2F777679}"/>
              </a:ext>
            </a:extLst>
          </p:cNvPr>
          <p:cNvCxnSpPr>
            <a:cxnSpLocks/>
          </p:cNvCxnSpPr>
          <p:nvPr/>
        </p:nvCxnSpPr>
        <p:spPr>
          <a:xfrm flipH="1">
            <a:off x="2960885" y="5669285"/>
            <a:ext cx="8833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9B007ABF-2989-400B-9EBB-4A99DA030F33}"/>
              </a:ext>
            </a:extLst>
          </p:cNvPr>
          <p:cNvSpPr txBox="1"/>
          <p:nvPr/>
        </p:nvSpPr>
        <p:spPr>
          <a:xfrm>
            <a:off x="3170216" y="5645672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0    5 </a:t>
            </a:r>
            <a:r>
              <a:rPr lang="en-US" sz="1200" dirty="0" err="1"/>
              <a:t>hr</a:t>
            </a:r>
            <a:endParaRPr lang="en-US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87338F10-29B5-4AA7-9CC3-90A33C3D719E}"/>
              </a:ext>
            </a:extLst>
          </p:cNvPr>
          <p:cNvSpPr txBox="1"/>
          <p:nvPr/>
        </p:nvSpPr>
        <p:spPr>
          <a:xfrm>
            <a:off x="2912323" y="5828303"/>
            <a:ext cx="1119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 µM LCL-521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xmlns="" id="{24FE3C39-460B-41F8-8EA8-49881BE478D2}"/>
              </a:ext>
            </a:extLst>
          </p:cNvPr>
          <p:cNvCxnSpPr/>
          <p:nvPr/>
        </p:nvCxnSpPr>
        <p:spPr>
          <a:xfrm>
            <a:off x="3189094" y="3396897"/>
            <a:ext cx="547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C84C84F7-4EC6-4D47-B597-15550197DF33}"/>
              </a:ext>
            </a:extLst>
          </p:cNvPr>
          <p:cNvSpPr txBox="1"/>
          <p:nvPr/>
        </p:nvSpPr>
        <p:spPr>
          <a:xfrm>
            <a:off x="3238398" y="318039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***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1FC2497C-50AC-4C2F-A341-C45CFE58D83B}"/>
              </a:ext>
            </a:extLst>
          </p:cNvPr>
          <p:cNvSpPr txBox="1"/>
          <p:nvPr/>
        </p:nvSpPr>
        <p:spPr>
          <a:xfrm rot="16200000">
            <a:off x="-656000" y="4480804"/>
            <a:ext cx="2344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Total ceramide (pm/1 million cells)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E4BBAFBB-F2B9-4498-8DA7-28D76CDF2179}"/>
              </a:ext>
            </a:extLst>
          </p:cNvPr>
          <p:cNvSpPr txBox="1"/>
          <p:nvPr/>
        </p:nvSpPr>
        <p:spPr>
          <a:xfrm rot="16200000">
            <a:off x="1451252" y="4423963"/>
            <a:ext cx="2177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Sphingosine (pm/1 million cells)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38693" y="611449"/>
            <a:ext cx="3390870" cy="5539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smtClean="0"/>
              <a:t>Supplemental </a:t>
            </a:r>
            <a:r>
              <a:rPr lang="en-US" sz="1600" b="1"/>
              <a:t>Figure </a:t>
            </a:r>
            <a:r>
              <a:rPr lang="en-US" sz="1600" b="1" smtClean="0"/>
              <a:t>S5</a:t>
            </a:r>
            <a:r>
              <a:rPr lang="en-US" sz="1600" b="1" dirty="0"/>
              <a:t>.  </a:t>
            </a:r>
            <a:r>
              <a:rPr lang="en-US" sz="1600" i="1" u="sng" dirty="0"/>
              <a:t>A549 NSCLC cells express ASAH1, accumulate </a:t>
            </a:r>
            <a:r>
              <a:rPr lang="en-US" sz="1600" i="1" u="sng" dirty="0" err="1"/>
              <a:t>ceramide</a:t>
            </a:r>
            <a:r>
              <a:rPr lang="en-US" sz="1600" i="1" u="sng" dirty="0"/>
              <a:t> upon LCL-521 exposure, and are capable of </a:t>
            </a:r>
            <a:r>
              <a:rPr lang="en-US" sz="1600" i="1" u="sng" dirty="0" err="1"/>
              <a:t>neosis</a:t>
            </a:r>
            <a:r>
              <a:rPr lang="en-US" sz="1600" i="1" u="sng" dirty="0"/>
              <a:t> after treatment stress</a:t>
            </a:r>
            <a:r>
              <a:rPr lang="en-US" sz="1600" i="1" u="sng" dirty="0" smtClean="0"/>
              <a:t>.</a:t>
            </a:r>
            <a:r>
              <a:rPr lang="en-US" sz="1600" dirty="0" smtClean="0"/>
              <a:t> (</a:t>
            </a:r>
            <a:r>
              <a:rPr lang="en-US" sz="1600" dirty="0"/>
              <a:t>A) Western blot analysis comparing ASAH1 expression in PPC1 cells and A549 cells, GAPDH serves as a loading control.  (B) Crystal violet viability assay performed as described in materials and methods, with A549 cells exposed to 10 µM LCL-521 for 72 hours, n=2 in triplicate.  (C,D) </a:t>
            </a:r>
            <a:r>
              <a:rPr lang="en-US" sz="1600" dirty="0" err="1"/>
              <a:t>Lipidomics</a:t>
            </a:r>
            <a:r>
              <a:rPr lang="en-US" sz="1600" dirty="0"/>
              <a:t> analysis of </a:t>
            </a:r>
            <a:r>
              <a:rPr lang="en-US" sz="1600" dirty="0" err="1"/>
              <a:t>ceramide</a:t>
            </a:r>
            <a:r>
              <a:rPr lang="en-US" sz="1600" dirty="0"/>
              <a:t> and </a:t>
            </a:r>
            <a:r>
              <a:rPr lang="en-US" sz="1600" dirty="0" err="1"/>
              <a:t>sphingosine</a:t>
            </a:r>
            <a:r>
              <a:rPr lang="en-US" sz="1600" dirty="0"/>
              <a:t> levels in A549 cells after incubation with 10 µM LCL-521 for five hours, n=3.  (E,F) Images of A549 PGCC formed in response to 30 µM </a:t>
            </a:r>
            <a:r>
              <a:rPr lang="en-US" sz="1600" dirty="0" err="1"/>
              <a:t>cisplatin</a:t>
            </a:r>
            <a:r>
              <a:rPr lang="en-US" sz="1600" dirty="0"/>
              <a:t> (E) or 10 </a:t>
            </a:r>
            <a:r>
              <a:rPr lang="en-US" sz="1600" dirty="0" err="1"/>
              <a:t>Gy</a:t>
            </a:r>
            <a:r>
              <a:rPr lang="en-US" sz="1600" dirty="0"/>
              <a:t> radiation exposure (F).  Arrows indicate where PGCC appear to be generating small offspring via the budding-like process of </a:t>
            </a:r>
            <a:r>
              <a:rPr lang="en-US" sz="1600" dirty="0" err="1"/>
              <a:t>neosis</a:t>
            </a:r>
            <a:r>
              <a:rPr lang="en-US" sz="1600" dirty="0"/>
              <a:t>.</a:t>
            </a:r>
          </a:p>
          <a:p>
            <a:pPr algn="just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51027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8693</TotalTime>
  <Words>224</Words>
  <Application>Microsoft Macintosh PowerPoint</Application>
  <PresentationFormat>Custom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</dc:creator>
  <cp:lastModifiedBy>Christina Voelkel-Johnson</cp:lastModifiedBy>
  <cp:revision>134</cp:revision>
  <cp:lastPrinted>2018-10-29T18:49:18Z</cp:lastPrinted>
  <dcterms:created xsi:type="dcterms:W3CDTF">2018-10-20T01:25:27Z</dcterms:created>
  <dcterms:modified xsi:type="dcterms:W3CDTF">2019-03-27T14:14:51Z</dcterms:modified>
</cp:coreProperties>
</file>