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326" r:id="rId2"/>
    <p:sldId id="325" r:id="rId3"/>
    <p:sldId id="327" r:id="rId4"/>
    <p:sldId id="318" r:id="rId5"/>
    <p:sldId id="310" r:id="rId6"/>
    <p:sldId id="319" r:id="rId7"/>
    <p:sldId id="320" r:id="rId8"/>
    <p:sldId id="321" r:id="rId9"/>
    <p:sldId id="271" r:id="rId10"/>
    <p:sldId id="268" r:id="rId11"/>
    <p:sldId id="273" r:id="rId12"/>
    <p:sldId id="272" r:id="rId13"/>
    <p:sldId id="322" r:id="rId14"/>
    <p:sldId id="274" r:id="rId15"/>
    <p:sldId id="276" r:id="rId16"/>
    <p:sldId id="275" r:id="rId17"/>
    <p:sldId id="324" r:id="rId18"/>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Tong Tong" initials="TT" lastIdx="17" clrIdx="0">
    <p:extLst>
      <p:ext uri="{19B8F6BF-5375-455C-9EA6-DF929625EA0E}">
        <p15:presenceInfo xmlns="" xmlns:p15="http://schemas.microsoft.com/office/powerpoint/2012/main" userId="d288596d266518c9"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32"/>
    <p:restoredTop sz="94648"/>
  </p:normalViewPr>
  <p:slideViewPr>
    <p:cSldViewPr snapToGrid="0">
      <p:cViewPr>
        <p:scale>
          <a:sx n="106" d="100"/>
          <a:sy n="106" d="100"/>
        </p:scale>
        <p:origin x="-1116" y="-7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commentAuthors" Target="commentAuthor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zh-CN" altLang="en-US"/>
              <a:t>单击此处编辑母版标题样式</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endParaRPr lang="en-US" dirty="0"/>
          </a:p>
        </p:txBody>
      </p:sp>
      <p:sp>
        <p:nvSpPr>
          <p:cNvPr id="4" name="Date Placeholder 3"/>
          <p:cNvSpPr>
            <a:spLocks noGrp="1"/>
          </p:cNvSpPr>
          <p:nvPr>
            <p:ph type="dt" sz="half" idx="10"/>
          </p:nvPr>
        </p:nvSpPr>
        <p:spPr/>
        <p:txBody>
          <a:bodyPr/>
          <a:lstStyle/>
          <a:p>
            <a:fld id="{09F52266-0CBD-4E84-9839-F2BD6F8B285B}" type="datetimeFigureOut">
              <a:rPr lang="zh-CN" altLang="en-US" smtClean="0"/>
              <a:t>2019/4/25</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FD7AA082-34C1-43E9-98D6-6EEED08DA45F}" type="slidenum">
              <a:rPr lang="zh-CN" altLang="en-US" smtClean="0"/>
              <a:t>‹#›</a:t>
            </a:fld>
            <a:endParaRPr lang="zh-CN" altLang="en-US"/>
          </a:p>
        </p:txBody>
      </p:sp>
    </p:spTree>
    <p:extLst>
      <p:ext uri="{BB962C8B-B14F-4D97-AF65-F5344CB8AC3E}">
        <p14:creationId xmlns:p14="http://schemas.microsoft.com/office/powerpoint/2010/main" val="186108944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Date Placeholder 3"/>
          <p:cNvSpPr>
            <a:spLocks noGrp="1"/>
          </p:cNvSpPr>
          <p:nvPr>
            <p:ph type="dt" sz="half" idx="10"/>
          </p:nvPr>
        </p:nvSpPr>
        <p:spPr/>
        <p:txBody>
          <a:bodyPr/>
          <a:lstStyle/>
          <a:p>
            <a:fld id="{09F52266-0CBD-4E84-9839-F2BD6F8B285B}" type="datetimeFigureOut">
              <a:rPr lang="zh-CN" altLang="en-US" smtClean="0"/>
              <a:t>2019/4/25</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FD7AA082-34C1-43E9-98D6-6EEED08DA45F}" type="slidenum">
              <a:rPr lang="zh-CN" altLang="en-US" smtClean="0"/>
              <a:t>‹#›</a:t>
            </a:fld>
            <a:endParaRPr lang="zh-CN" altLang="en-US"/>
          </a:p>
        </p:txBody>
      </p:sp>
    </p:spTree>
    <p:extLst>
      <p:ext uri="{BB962C8B-B14F-4D97-AF65-F5344CB8AC3E}">
        <p14:creationId xmlns:p14="http://schemas.microsoft.com/office/powerpoint/2010/main" val="326663011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zh-CN" altLang="en-US"/>
              <a:t>单击此处编辑母版标题样式</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Date Placeholder 3"/>
          <p:cNvSpPr>
            <a:spLocks noGrp="1"/>
          </p:cNvSpPr>
          <p:nvPr>
            <p:ph type="dt" sz="half" idx="10"/>
          </p:nvPr>
        </p:nvSpPr>
        <p:spPr/>
        <p:txBody>
          <a:bodyPr/>
          <a:lstStyle/>
          <a:p>
            <a:fld id="{09F52266-0CBD-4E84-9839-F2BD6F8B285B}" type="datetimeFigureOut">
              <a:rPr lang="zh-CN" altLang="en-US" smtClean="0"/>
              <a:t>2019/4/25</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FD7AA082-34C1-43E9-98D6-6EEED08DA45F}" type="slidenum">
              <a:rPr lang="zh-CN" altLang="en-US" smtClean="0"/>
              <a:t>‹#›</a:t>
            </a:fld>
            <a:endParaRPr lang="zh-CN" altLang="en-US"/>
          </a:p>
        </p:txBody>
      </p:sp>
    </p:spTree>
    <p:extLst>
      <p:ext uri="{BB962C8B-B14F-4D97-AF65-F5344CB8AC3E}">
        <p14:creationId xmlns:p14="http://schemas.microsoft.com/office/powerpoint/2010/main" val="205375495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Content Placeholder 2"/>
          <p:cNvSpPr>
            <a:spLocks noGrp="1"/>
          </p:cNvSpPr>
          <p:nvPr>
            <p:ph idx="1"/>
          </p:nvPr>
        </p:nvSpPr>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Date Placeholder 3"/>
          <p:cNvSpPr>
            <a:spLocks noGrp="1"/>
          </p:cNvSpPr>
          <p:nvPr>
            <p:ph type="dt" sz="half" idx="10"/>
          </p:nvPr>
        </p:nvSpPr>
        <p:spPr/>
        <p:txBody>
          <a:bodyPr/>
          <a:lstStyle/>
          <a:p>
            <a:fld id="{09F52266-0CBD-4E84-9839-F2BD6F8B285B}" type="datetimeFigureOut">
              <a:rPr lang="zh-CN" altLang="en-US" smtClean="0"/>
              <a:t>2019/4/25</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FD7AA082-34C1-43E9-98D6-6EEED08DA45F}" type="slidenum">
              <a:rPr lang="zh-CN" altLang="en-US" smtClean="0"/>
              <a:t>‹#›</a:t>
            </a:fld>
            <a:endParaRPr lang="zh-CN" altLang="en-US"/>
          </a:p>
        </p:txBody>
      </p:sp>
    </p:spTree>
    <p:extLst>
      <p:ext uri="{BB962C8B-B14F-4D97-AF65-F5344CB8AC3E}">
        <p14:creationId xmlns:p14="http://schemas.microsoft.com/office/powerpoint/2010/main" val="164133802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zh-CN" altLang="en-US"/>
              <a:t>单击此处编辑母版标题样式</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编辑母版文本样式</a:t>
            </a:r>
          </a:p>
        </p:txBody>
      </p:sp>
      <p:sp>
        <p:nvSpPr>
          <p:cNvPr id="4" name="Date Placeholder 3"/>
          <p:cNvSpPr>
            <a:spLocks noGrp="1"/>
          </p:cNvSpPr>
          <p:nvPr>
            <p:ph type="dt" sz="half" idx="10"/>
          </p:nvPr>
        </p:nvSpPr>
        <p:spPr/>
        <p:txBody>
          <a:bodyPr/>
          <a:lstStyle/>
          <a:p>
            <a:fld id="{09F52266-0CBD-4E84-9839-F2BD6F8B285B}" type="datetimeFigureOut">
              <a:rPr lang="zh-CN" altLang="en-US" smtClean="0"/>
              <a:t>2019/4/25</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FD7AA082-34C1-43E9-98D6-6EEED08DA45F}" type="slidenum">
              <a:rPr lang="zh-CN" altLang="en-US" smtClean="0"/>
              <a:t>‹#›</a:t>
            </a:fld>
            <a:endParaRPr lang="zh-CN" altLang="en-US"/>
          </a:p>
        </p:txBody>
      </p:sp>
    </p:spTree>
    <p:extLst>
      <p:ext uri="{BB962C8B-B14F-4D97-AF65-F5344CB8AC3E}">
        <p14:creationId xmlns:p14="http://schemas.microsoft.com/office/powerpoint/2010/main" val="240796093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5" name="Date Placeholder 4"/>
          <p:cNvSpPr>
            <a:spLocks noGrp="1"/>
          </p:cNvSpPr>
          <p:nvPr>
            <p:ph type="dt" sz="half" idx="10"/>
          </p:nvPr>
        </p:nvSpPr>
        <p:spPr/>
        <p:txBody>
          <a:bodyPr/>
          <a:lstStyle/>
          <a:p>
            <a:fld id="{09F52266-0CBD-4E84-9839-F2BD6F8B285B}" type="datetimeFigureOut">
              <a:rPr lang="zh-CN" altLang="en-US" smtClean="0"/>
              <a:t>2019/4/25</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FD7AA082-34C1-43E9-98D6-6EEED08DA45F}" type="slidenum">
              <a:rPr lang="zh-CN" altLang="en-US" smtClean="0"/>
              <a:t>‹#›</a:t>
            </a:fld>
            <a:endParaRPr lang="zh-CN" altLang="en-US"/>
          </a:p>
        </p:txBody>
      </p:sp>
    </p:spTree>
    <p:extLst>
      <p:ext uri="{BB962C8B-B14F-4D97-AF65-F5344CB8AC3E}">
        <p14:creationId xmlns:p14="http://schemas.microsoft.com/office/powerpoint/2010/main" val="362484464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zh-CN" altLang="en-US"/>
              <a:t>单击此处编辑母版标题样式</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4" name="Content Placeholder 3"/>
          <p:cNvSpPr>
            <a:spLocks noGrp="1"/>
          </p:cNvSpPr>
          <p:nvPr>
            <p:ph sz="half" idx="2"/>
          </p:nvPr>
        </p:nvSpPr>
        <p:spPr>
          <a:xfrm>
            <a:off x="629842" y="2505075"/>
            <a:ext cx="3868340"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6" name="Content Placeholder 5"/>
          <p:cNvSpPr>
            <a:spLocks noGrp="1"/>
          </p:cNvSpPr>
          <p:nvPr>
            <p:ph sz="quarter" idx="4"/>
          </p:nvPr>
        </p:nvSpPr>
        <p:spPr>
          <a:xfrm>
            <a:off x="4629150" y="2505075"/>
            <a:ext cx="3887391"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7" name="Date Placeholder 6"/>
          <p:cNvSpPr>
            <a:spLocks noGrp="1"/>
          </p:cNvSpPr>
          <p:nvPr>
            <p:ph type="dt" sz="half" idx="10"/>
          </p:nvPr>
        </p:nvSpPr>
        <p:spPr/>
        <p:txBody>
          <a:bodyPr/>
          <a:lstStyle/>
          <a:p>
            <a:fld id="{09F52266-0CBD-4E84-9839-F2BD6F8B285B}" type="datetimeFigureOut">
              <a:rPr lang="zh-CN" altLang="en-US" smtClean="0"/>
              <a:t>2019/4/25</a:t>
            </a:fld>
            <a:endParaRPr lang="zh-CN" altLang="en-US"/>
          </a:p>
        </p:txBody>
      </p:sp>
      <p:sp>
        <p:nvSpPr>
          <p:cNvPr id="8" name="Footer Placeholder 7"/>
          <p:cNvSpPr>
            <a:spLocks noGrp="1"/>
          </p:cNvSpPr>
          <p:nvPr>
            <p:ph type="ftr" sz="quarter" idx="11"/>
          </p:nvPr>
        </p:nvSpPr>
        <p:spPr/>
        <p:txBody>
          <a:bodyPr/>
          <a:lstStyle/>
          <a:p>
            <a:endParaRPr lang="zh-CN" altLang="en-US"/>
          </a:p>
        </p:txBody>
      </p:sp>
      <p:sp>
        <p:nvSpPr>
          <p:cNvPr id="9" name="Slide Number Placeholder 8"/>
          <p:cNvSpPr>
            <a:spLocks noGrp="1"/>
          </p:cNvSpPr>
          <p:nvPr>
            <p:ph type="sldNum" sz="quarter" idx="12"/>
          </p:nvPr>
        </p:nvSpPr>
        <p:spPr/>
        <p:txBody>
          <a:bodyPr/>
          <a:lstStyle/>
          <a:p>
            <a:fld id="{FD7AA082-34C1-43E9-98D6-6EEED08DA45F}" type="slidenum">
              <a:rPr lang="zh-CN" altLang="en-US" smtClean="0"/>
              <a:t>‹#›</a:t>
            </a:fld>
            <a:endParaRPr lang="zh-CN" altLang="en-US"/>
          </a:p>
        </p:txBody>
      </p:sp>
    </p:spTree>
    <p:extLst>
      <p:ext uri="{BB962C8B-B14F-4D97-AF65-F5344CB8AC3E}">
        <p14:creationId xmlns:p14="http://schemas.microsoft.com/office/powerpoint/2010/main" val="333562556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Date Placeholder 2"/>
          <p:cNvSpPr>
            <a:spLocks noGrp="1"/>
          </p:cNvSpPr>
          <p:nvPr>
            <p:ph type="dt" sz="half" idx="10"/>
          </p:nvPr>
        </p:nvSpPr>
        <p:spPr/>
        <p:txBody>
          <a:bodyPr/>
          <a:lstStyle/>
          <a:p>
            <a:fld id="{09F52266-0CBD-4E84-9839-F2BD6F8B285B}" type="datetimeFigureOut">
              <a:rPr lang="zh-CN" altLang="en-US" smtClean="0"/>
              <a:t>2019/4/25</a:t>
            </a:fld>
            <a:endParaRPr lang="zh-CN" altLang="en-US"/>
          </a:p>
        </p:txBody>
      </p:sp>
      <p:sp>
        <p:nvSpPr>
          <p:cNvPr id="4" name="Footer Placeholder 3"/>
          <p:cNvSpPr>
            <a:spLocks noGrp="1"/>
          </p:cNvSpPr>
          <p:nvPr>
            <p:ph type="ftr" sz="quarter" idx="11"/>
          </p:nvPr>
        </p:nvSpPr>
        <p:spPr/>
        <p:txBody>
          <a:bodyPr/>
          <a:lstStyle/>
          <a:p>
            <a:endParaRPr lang="zh-CN" altLang="en-US"/>
          </a:p>
        </p:txBody>
      </p:sp>
      <p:sp>
        <p:nvSpPr>
          <p:cNvPr id="5" name="Slide Number Placeholder 4"/>
          <p:cNvSpPr>
            <a:spLocks noGrp="1"/>
          </p:cNvSpPr>
          <p:nvPr>
            <p:ph type="sldNum" sz="quarter" idx="12"/>
          </p:nvPr>
        </p:nvSpPr>
        <p:spPr/>
        <p:txBody>
          <a:bodyPr/>
          <a:lstStyle/>
          <a:p>
            <a:fld id="{FD7AA082-34C1-43E9-98D6-6EEED08DA45F}" type="slidenum">
              <a:rPr lang="zh-CN" altLang="en-US" smtClean="0"/>
              <a:t>‹#›</a:t>
            </a:fld>
            <a:endParaRPr lang="zh-CN" altLang="en-US"/>
          </a:p>
        </p:txBody>
      </p:sp>
    </p:spTree>
    <p:extLst>
      <p:ext uri="{BB962C8B-B14F-4D97-AF65-F5344CB8AC3E}">
        <p14:creationId xmlns:p14="http://schemas.microsoft.com/office/powerpoint/2010/main" val="50268120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9F52266-0CBD-4E84-9839-F2BD6F8B285B}" type="datetimeFigureOut">
              <a:rPr lang="zh-CN" altLang="en-US" smtClean="0"/>
              <a:t>2019/4/25</a:t>
            </a:fld>
            <a:endParaRPr lang="zh-CN" altLang="en-US"/>
          </a:p>
        </p:txBody>
      </p:sp>
      <p:sp>
        <p:nvSpPr>
          <p:cNvPr id="3" name="Footer Placeholder 2"/>
          <p:cNvSpPr>
            <a:spLocks noGrp="1"/>
          </p:cNvSpPr>
          <p:nvPr>
            <p:ph type="ftr" sz="quarter" idx="11"/>
          </p:nvPr>
        </p:nvSpPr>
        <p:spPr/>
        <p:txBody>
          <a:bodyPr/>
          <a:lstStyle/>
          <a:p>
            <a:endParaRPr lang="zh-CN" altLang="en-US"/>
          </a:p>
        </p:txBody>
      </p:sp>
      <p:sp>
        <p:nvSpPr>
          <p:cNvPr id="4" name="Slide Number Placeholder 3"/>
          <p:cNvSpPr>
            <a:spLocks noGrp="1"/>
          </p:cNvSpPr>
          <p:nvPr>
            <p:ph type="sldNum" sz="quarter" idx="12"/>
          </p:nvPr>
        </p:nvSpPr>
        <p:spPr/>
        <p:txBody>
          <a:bodyPr/>
          <a:lstStyle/>
          <a:p>
            <a:fld id="{FD7AA082-34C1-43E9-98D6-6EEED08DA45F}" type="slidenum">
              <a:rPr lang="zh-CN" altLang="en-US" smtClean="0"/>
              <a:t>‹#›</a:t>
            </a:fld>
            <a:endParaRPr lang="zh-CN" altLang="en-US"/>
          </a:p>
        </p:txBody>
      </p:sp>
    </p:spTree>
    <p:extLst>
      <p:ext uri="{BB962C8B-B14F-4D97-AF65-F5344CB8AC3E}">
        <p14:creationId xmlns:p14="http://schemas.microsoft.com/office/powerpoint/2010/main" val="31423094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zh-CN" altLang="en-US"/>
              <a:t>单击此处编辑母版标题样式</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Date Placeholder 4"/>
          <p:cNvSpPr>
            <a:spLocks noGrp="1"/>
          </p:cNvSpPr>
          <p:nvPr>
            <p:ph type="dt" sz="half" idx="10"/>
          </p:nvPr>
        </p:nvSpPr>
        <p:spPr/>
        <p:txBody>
          <a:bodyPr/>
          <a:lstStyle/>
          <a:p>
            <a:fld id="{09F52266-0CBD-4E84-9839-F2BD6F8B285B}" type="datetimeFigureOut">
              <a:rPr lang="zh-CN" altLang="en-US" smtClean="0"/>
              <a:t>2019/4/25</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FD7AA082-34C1-43E9-98D6-6EEED08DA45F}" type="slidenum">
              <a:rPr lang="zh-CN" altLang="en-US" smtClean="0"/>
              <a:t>‹#›</a:t>
            </a:fld>
            <a:endParaRPr lang="zh-CN" altLang="en-US"/>
          </a:p>
        </p:txBody>
      </p:sp>
    </p:spTree>
    <p:extLst>
      <p:ext uri="{BB962C8B-B14F-4D97-AF65-F5344CB8AC3E}">
        <p14:creationId xmlns:p14="http://schemas.microsoft.com/office/powerpoint/2010/main" val="66582467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zh-CN" altLang="en-US"/>
              <a:t>单击此处编辑母版标题样式</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a:t>单击图标添加图片</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Date Placeholder 4"/>
          <p:cNvSpPr>
            <a:spLocks noGrp="1"/>
          </p:cNvSpPr>
          <p:nvPr>
            <p:ph type="dt" sz="half" idx="10"/>
          </p:nvPr>
        </p:nvSpPr>
        <p:spPr/>
        <p:txBody>
          <a:bodyPr/>
          <a:lstStyle/>
          <a:p>
            <a:fld id="{09F52266-0CBD-4E84-9839-F2BD6F8B285B}" type="datetimeFigureOut">
              <a:rPr lang="zh-CN" altLang="en-US" smtClean="0"/>
              <a:t>2019/4/25</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FD7AA082-34C1-43E9-98D6-6EEED08DA45F}" type="slidenum">
              <a:rPr lang="zh-CN" altLang="en-US" smtClean="0"/>
              <a:t>‹#›</a:t>
            </a:fld>
            <a:endParaRPr lang="zh-CN" altLang="en-US"/>
          </a:p>
        </p:txBody>
      </p:sp>
    </p:spTree>
    <p:extLst>
      <p:ext uri="{BB962C8B-B14F-4D97-AF65-F5344CB8AC3E}">
        <p14:creationId xmlns:p14="http://schemas.microsoft.com/office/powerpoint/2010/main" val="29008303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zh-CN" altLang="en-US"/>
              <a:t>单击此处编辑母版标题样式</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9F52266-0CBD-4E84-9839-F2BD6F8B285B}" type="datetimeFigureOut">
              <a:rPr lang="zh-CN" altLang="en-US" smtClean="0"/>
              <a:t>2019/4/25</a:t>
            </a:fld>
            <a:endParaRPr lang="zh-CN" alt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D7AA082-34C1-43E9-98D6-6EEED08DA45F}" type="slidenum">
              <a:rPr lang="zh-CN" altLang="en-US" smtClean="0"/>
              <a:t>‹#›</a:t>
            </a:fld>
            <a:endParaRPr lang="zh-CN" altLang="en-US"/>
          </a:p>
        </p:txBody>
      </p:sp>
    </p:spTree>
    <p:extLst>
      <p:ext uri="{BB962C8B-B14F-4D97-AF65-F5344CB8AC3E}">
        <p14:creationId xmlns:p14="http://schemas.microsoft.com/office/powerpoint/2010/main" val="257944616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a:extLst>
              <a:ext uri="{FF2B5EF4-FFF2-40B4-BE49-F238E27FC236}">
                <a16:creationId xmlns="" xmlns:a16="http://schemas.microsoft.com/office/drawing/2014/main" id="{929A5BFD-BE8E-44E9-B3C5-E3592770D494}"/>
              </a:ext>
            </a:extLst>
          </p:cNvPr>
          <p:cNvSpPr/>
          <p:nvPr/>
        </p:nvSpPr>
        <p:spPr>
          <a:xfrm>
            <a:off x="377252" y="531753"/>
            <a:ext cx="8012242" cy="861774"/>
          </a:xfrm>
          <a:prstGeom prst="rect">
            <a:avLst/>
          </a:prstGeom>
        </p:spPr>
        <p:txBody>
          <a:bodyPr wrap="square">
            <a:spAutoFit/>
          </a:bodyPr>
          <a:lstStyle/>
          <a:p>
            <a:pPr algn="just">
              <a:lnSpc>
                <a:spcPts val="2000"/>
              </a:lnSpc>
            </a:pPr>
            <a:r>
              <a:rPr lang="en-US" altLang="zh-CN" sz="2000" b="1" kern="100" dirty="0">
                <a:cs typeface="+mn-ea"/>
                <a:sym typeface="+mn-lt"/>
              </a:rPr>
              <a:t>The WeChat-applet of HIV infection risk self-assessment which might establish an effective connection between high risk MSM and the offline care cascade could be used as the following three steps:</a:t>
            </a:r>
            <a:endParaRPr lang="zh-CN" altLang="zh-CN" sz="2000" kern="100" dirty="0">
              <a:cs typeface="+mn-ea"/>
              <a:sym typeface="+mn-lt"/>
            </a:endParaRPr>
          </a:p>
        </p:txBody>
      </p:sp>
      <p:pic>
        <p:nvPicPr>
          <p:cNvPr id="4" name="图片 3" descr="C:\Users\Q\AppData\Local\Temp\WeChat Files\4697058a377426199bc685b9a15b38a.jpg">
            <a:extLst>
              <a:ext uri="{FF2B5EF4-FFF2-40B4-BE49-F238E27FC236}">
                <a16:creationId xmlns="" xmlns:a16="http://schemas.microsoft.com/office/drawing/2014/main" id="{6D4E2E27-DBED-470D-9F46-6C45134750C0}"/>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557132" y="2157544"/>
            <a:ext cx="2456815" cy="2799080"/>
          </a:xfrm>
          <a:prstGeom prst="rect">
            <a:avLst/>
          </a:prstGeom>
          <a:noFill/>
          <a:ln>
            <a:noFill/>
          </a:ln>
        </p:spPr>
      </p:pic>
      <p:sp>
        <p:nvSpPr>
          <p:cNvPr id="7" name="矩形 6">
            <a:extLst>
              <a:ext uri="{FF2B5EF4-FFF2-40B4-BE49-F238E27FC236}">
                <a16:creationId xmlns="" xmlns:a16="http://schemas.microsoft.com/office/drawing/2014/main" id="{5A22399E-821B-4B8B-84B1-0BE564EA099C}"/>
              </a:ext>
            </a:extLst>
          </p:cNvPr>
          <p:cNvSpPr/>
          <p:nvPr/>
        </p:nvSpPr>
        <p:spPr>
          <a:xfrm>
            <a:off x="377252" y="5956915"/>
            <a:ext cx="7717562" cy="348813"/>
          </a:xfrm>
          <a:prstGeom prst="rect">
            <a:avLst/>
          </a:prstGeom>
        </p:spPr>
        <p:txBody>
          <a:bodyPr wrap="none">
            <a:spAutoFit/>
          </a:bodyPr>
          <a:lstStyle/>
          <a:p>
            <a:pPr lvl="0" algn="just">
              <a:lnSpc>
                <a:spcPts val="2000"/>
              </a:lnSpc>
              <a:spcAft>
                <a:spcPts val="0"/>
              </a:spcAft>
            </a:pPr>
            <a:r>
              <a:rPr lang="en-US" altLang="zh-CN" sz="2000" b="1" kern="100" dirty="0">
                <a:cs typeface="+mn-ea"/>
                <a:sym typeface="+mn-lt"/>
              </a:rPr>
              <a:t>3. Get the personal HIV infection risk and corresponding suggestions</a:t>
            </a:r>
            <a:endParaRPr lang="zh-CN" altLang="zh-CN" sz="2000" kern="100" dirty="0">
              <a:cs typeface="+mn-ea"/>
              <a:sym typeface="+mn-lt"/>
            </a:endParaRPr>
          </a:p>
        </p:txBody>
      </p:sp>
      <p:sp>
        <p:nvSpPr>
          <p:cNvPr id="8" name="矩形 7">
            <a:extLst>
              <a:ext uri="{FF2B5EF4-FFF2-40B4-BE49-F238E27FC236}">
                <a16:creationId xmlns="" xmlns:a16="http://schemas.microsoft.com/office/drawing/2014/main" id="{44F0BE55-056E-4A93-AFAF-BA38DEC77223}"/>
              </a:ext>
            </a:extLst>
          </p:cNvPr>
          <p:cNvSpPr/>
          <p:nvPr/>
        </p:nvSpPr>
        <p:spPr>
          <a:xfrm>
            <a:off x="377252" y="5155163"/>
            <a:ext cx="7765511" cy="618118"/>
          </a:xfrm>
          <a:prstGeom prst="rect">
            <a:avLst/>
          </a:prstGeom>
        </p:spPr>
        <p:txBody>
          <a:bodyPr wrap="square">
            <a:spAutoFit/>
          </a:bodyPr>
          <a:lstStyle/>
          <a:p>
            <a:pPr>
              <a:lnSpc>
                <a:spcPts val="2000"/>
              </a:lnSpc>
            </a:pPr>
            <a:r>
              <a:rPr lang="en-US" altLang="zh-CN" sz="2000" b="1" kern="100" dirty="0">
                <a:cs typeface="+mn-ea"/>
                <a:sym typeface="+mn-lt"/>
              </a:rPr>
              <a:t>2.  MSM respondents fill in the minimum set of interview questions (next page) and submit</a:t>
            </a:r>
          </a:p>
        </p:txBody>
      </p:sp>
      <p:sp>
        <p:nvSpPr>
          <p:cNvPr id="9" name="矩形 8">
            <a:extLst>
              <a:ext uri="{FF2B5EF4-FFF2-40B4-BE49-F238E27FC236}">
                <a16:creationId xmlns="" xmlns:a16="http://schemas.microsoft.com/office/drawing/2014/main" id="{D41E24E2-208E-423A-BCCD-A2D90BA7D65E}"/>
              </a:ext>
            </a:extLst>
          </p:cNvPr>
          <p:cNvSpPr/>
          <p:nvPr/>
        </p:nvSpPr>
        <p:spPr>
          <a:xfrm>
            <a:off x="377252" y="1736524"/>
            <a:ext cx="9234548" cy="361637"/>
          </a:xfrm>
          <a:prstGeom prst="rect">
            <a:avLst/>
          </a:prstGeom>
        </p:spPr>
        <p:txBody>
          <a:bodyPr wrap="square">
            <a:spAutoFit/>
          </a:bodyPr>
          <a:lstStyle/>
          <a:p>
            <a:pPr lvl="0" algn="just">
              <a:lnSpc>
                <a:spcPts val="2000"/>
              </a:lnSpc>
              <a:spcAft>
                <a:spcPts val="0"/>
              </a:spcAft>
            </a:pPr>
            <a:r>
              <a:rPr lang="en-US" altLang="zh-CN" sz="2000" b="1" kern="100" dirty="0">
                <a:cs typeface="+mn-ea"/>
                <a:sym typeface="+mn-lt"/>
              </a:rPr>
              <a:t>1. Scan the following bar code to load the risk assessment applet</a:t>
            </a:r>
            <a:endParaRPr lang="zh-CN" altLang="zh-CN" sz="2000" kern="100" dirty="0">
              <a:cs typeface="+mn-ea"/>
              <a:sym typeface="+mn-lt"/>
            </a:endParaRPr>
          </a:p>
        </p:txBody>
      </p:sp>
    </p:spTree>
    <p:extLst>
      <p:ext uri="{BB962C8B-B14F-4D97-AF65-F5344CB8AC3E}">
        <p14:creationId xmlns:p14="http://schemas.microsoft.com/office/powerpoint/2010/main" val="327680487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1706925" y="436946"/>
            <a:ext cx="6008378" cy="341632"/>
          </a:xfrm>
          <a:prstGeom prst="rect">
            <a:avLst/>
          </a:prstGeom>
          <a:ln/>
        </p:spPr>
        <p:style>
          <a:lnRef idx="2">
            <a:schemeClr val="dk1"/>
          </a:lnRef>
          <a:fillRef idx="1">
            <a:schemeClr val="lt1"/>
          </a:fillRef>
          <a:effectRef idx="0">
            <a:schemeClr val="dk1"/>
          </a:effectRef>
          <a:fontRef idx="minor">
            <a:schemeClr val="dk1"/>
          </a:fontRef>
        </p:style>
        <p:txBody>
          <a:bodyPr wrap="square" rtlCol="0">
            <a:spAutoFit/>
          </a:bodyPr>
          <a:lstStyle/>
          <a:p>
            <a:pPr>
              <a:lnSpc>
                <a:spcPct val="90000"/>
              </a:lnSpc>
              <a:spcAft>
                <a:spcPts val="50"/>
              </a:spcAft>
            </a:pPr>
            <a:endParaRPr kumimoji="1" lang="zh-CN" altLang="en-US" b="1" dirty="0">
              <a:cs typeface="+mn-ea"/>
              <a:sym typeface="+mn-lt"/>
            </a:endParaRPr>
          </a:p>
        </p:txBody>
      </p:sp>
      <p:sp>
        <p:nvSpPr>
          <p:cNvPr id="5" name="文本框 4"/>
          <p:cNvSpPr txBox="1"/>
          <p:nvPr/>
        </p:nvSpPr>
        <p:spPr>
          <a:xfrm>
            <a:off x="1706925" y="806278"/>
            <a:ext cx="6008378" cy="341632"/>
          </a:xfrm>
          <a:prstGeom prst="rect">
            <a:avLst/>
          </a:prstGeom>
          <a:ln/>
        </p:spPr>
        <p:style>
          <a:lnRef idx="2">
            <a:schemeClr val="dk1"/>
          </a:lnRef>
          <a:fillRef idx="1">
            <a:schemeClr val="lt1"/>
          </a:fillRef>
          <a:effectRef idx="0">
            <a:schemeClr val="dk1"/>
          </a:effectRef>
          <a:fontRef idx="minor">
            <a:schemeClr val="dk1"/>
          </a:fontRef>
        </p:style>
        <p:txBody>
          <a:bodyPr wrap="square" rtlCol="0">
            <a:spAutoFit/>
          </a:bodyPr>
          <a:lstStyle/>
          <a:p>
            <a:pPr algn="ctr">
              <a:lnSpc>
                <a:spcPct val="90000"/>
              </a:lnSpc>
              <a:spcAft>
                <a:spcPts val="50"/>
              </a:spcAft>
            </a:pPr>
            <a:r>
              <a:rPr kumimoji="1" lang="en-US" altLang="zh-CN" b="1" dirty="0">
                <a:cs typeface="+mn-ea"/>
                <a:sym typeface="+mn-lt"/>
              </a:rPr>
              <a:t>Questionnaire</a:t>
            </a:r>
            <a:endParaRPr kumimoji="1" lang="zh-CN" altLang="en-US" b="1" dirty="0">
              <a:cs typeface="+mn-ea"/>
              <a:sym typeface="+mn-lt"/>
            </a:endParaRPr>
          </a:p>
        </p:txBody>
      </p:sp>
      <p:sp>
        <p:nvSpPr>
          <p:cNvPr id="6" name="文本框 5"/>
          <p:cNvSpPr txBox="1"/>
          <p:nvPr/>
        </p:nvSpPr>
        <p:spPr>
          <a:xfrm>
            <a:off x="1706925" y="1213009"/>
            <a:ext cx="6008378" cy="5321970"/>
          </a:xfrm>
          <a:prstGeom prst="rect">
            <a:avLst/>
          </a:prstGeom>
          <a:solidFill>
            <a:schemeClr val="bg1">
              <a:lumMod val="95000"/>
            </a:schemeClr>
          </a:solidFill>
          <a:ln w="31750">
            <a:solidFill>
              <a:schemeClr val="tx1"/>
            </a:solidFill>
          </a:ln>
        </p:spPr>
        <p:txBody>
          <a:bodyPr wrap="square" rtlCol="0">
            <a:spAutoFit/>
          </a:bodyPr>
          <a:lstStyle/>
          <a:p>
            <a:pPr algn="ctr">
              <a:lnSpc>
                <a:spcPct val="90000"/>
              </a:lnSpc>
              <a:spcAft>
                <a:spcPts val="50"/>
              </a:spcAft>
            </a:pPr>
            <a:endParaRPr kumimoji="1" lang="en-US" altLang="zh-CN" b="1" dirty="0">
              <a:cs typeface="+mn-ea"/>
              <a:sym typeface="+mn-lt"/>
            </a:endParaRPr>
          </a:p>
          <a:p>
            <a:pPr algn="ctr">
              <a:lnSpc>
                <a:spcPct val="90000"/>
              </a:lnSpc>
              <a:spcAft>
                <a:spcPts val="50"/>
              </a:spcAft>
            </a:pPr>
            <a:endParaRPr kumimoji="1" lang="en-US" altLang="zh-CN" b="1" dirty="0">
              <a:cs typeface="+mn-ea"/>
              <a:sym typeface="+mn-lt"/>
            </a:endParaRPr>
          </a:p>
          <a:p>
            <a:pPr algn="ctr">
              <a:lnSpc>
                <a:spcPct val="90000"/>
              </a:lnSpc>
              <a:spcAft>
                <a:spcPts val="50"/>
              </a:spcAft>
            </a:pPr>
            <a:endParaRPr kumimoji="1" lang="en-US" altLang="zh-CN" b="1" dirty="0">
              <a:cs typeface="+mn-ea"/>
              <a:sym typeface="+mn-lt"/>
            </a:endParaRPr>
          </a:p>
          <a:p>
            <a:pPr algn="ctr">
              <a:lnSpc>
                <a:spcPct val="90000"/>
              </a:lnSpc>
              <a:spcAft>
                <a:spcPts val="50"/>
              </a:spcAft>
            </a:pPr>
            <a:endParaRPr kumimoji="1" lang="en-US" altLang="zh-CN" b="1" dirty="0">
              <a:cs typeface="+mn-ea"/>
              <a:sym typeface="+mn-lt"/>
            </a:endParaRPr>
          </a:p>
          <a:p>
            <a:pPr algn="ctr">
              <a:lnSpc>
                <a:spcPct val="90000"/>
              </a:lnSpc>
              <a:spcAft>
                <a:spcPts val="50"/>
              </a:spcAft>
            </a:pPr>
            <a:endParaRPr kumimoji="1" lang="en-US" altLang="zh-CN" b="1" dirty="0">
              <a:cs typeface="+mn-ea"/>
              <a:sym typeface="+mn-lt"/>
            </a:endParaRPr>
          </a:p>
          <a:p>
            <a:pPr algn="ctr">
              <a:lnSpc>
                <a:spcPct val="90000"/>
              </a:lnSpc>
              <a:spcAft>
                <a:spcPts val="50"/>
              </a:spcAft>
            </a:pPr>
            <a:endParaRPr kumimoji="1" lang="en-US" altLang="zh-CN" b="1" dirty="0">
              <a:cs typeface="+mn-ea"/>
              <a:sym typeface="+mn-lt"/>
            </a:endParaRPr>
          </a:p>
          <a:p>
            <a:pPr algn="ctr">
              <a:lnSpc>
                <a:spcPct val="90000"/>
              </a:lnSpc>
              <a:spcAft>
                <a:spcPts val="50"/>
              </a:spcAft>
            </a:pPr>
            <a:endParaRPr kumimoji="1" lang="en-US" altLang="zh-CN" b="1" dirty="0">
              <a:cs typeface="+mn-ea"/>
              <a:sym typeface="+mn-lt"/>
            </a:endParaRPr>
          </a:p>
          <a:p>
            <a:pPr algn="ctr">
              <a:lnSpc>
                <a:spcPct val="90000"/>
              </a:lnSpc>
              <a:spcAft>
                <a:spcPts val="50"/>
              </a:spcAft>
            </a:pPr>
            <a:endParaRPr kumimoji="1" lang="en-US" altLang="zh-CN" b="1" dirty="0">
              <a:cs typeface="+mn-ea"/>
              <a:sym typeface="+mn-lt"/>
            </a:endParaRPr>
          </a:p>
          <a:p>
            <a:pPr algn="ctr">
              <a:lnSpc>
                <a:spcPct val="90000"/>
              </a:lnSpc>
              <a:spcAft>
                <a:spcPts val="50"/>
              </a:spcAft>
            </a:pPr>
            <a:endParaRPr kumimoji="1" lang="en-US" altLang="zh-CN" b="1" dirty="0">
              <a:cs typeface="+mn-ea"/>
              <a:sym typeface="+mn-lt"/>
            </a:endParaRPr>
          </a:p>
          <a:p>
            <a:pPr algn="ctr">
              <a:lnSpc>
                <a:spcPct val="90000"/>
              </a:lnSpc>
              <a:spcAft>
                <a:spcPts val="50"/>
              </a:spcAft>
            </a:pPr>
            <a:endParaRPr kumimoji="1" lang="en-US" altLang="zh-CN" b="1" dirty="0">
              <a:cs typeface="+mn-ea"/>
              <a:sym typeface="+mn-lt"/>
            </a:endParaRPr>
          </a:p>
          <a:p>
            <a:pPr algn="ctr">
              <a:lnSpc>
                <a:spcPct val="90000"/>
              </a:lnSpc>
              <a:spcAft>
                <a:spcPts val="50"/>
              </a:spcAft>
            </a:pPr>
            <a:endParaRPr kumimoji="1" lang="en-US" altLang="zh-CN" b="1" dirty="0">
              <a:cs typeface="+mn-ea"/>
              <a:sym typeface="+mn-lt"/>
            </a:endParaRPr>
          </a:p>
          <a:p>
            <a:pPr algn="ctr">
              <a:lnSpc>
                <a:spcPct val="90000"/>
              </a:lnSpc>
              <a:spcAft>
                <a:spcPts val="50"/>
              </a:spcAft>
            </a:pPr>
            <a:endParaRPr kumimoji="1" lang="en-US" altLang="zh-CN" b="1" dirty="0">
              <a:cs typeface="+mn-ea"/>
              <a:sym typeface="+mn-lt"/>
            </a:endParaRPr>
          </a:p>
          <a:p>
            <a:pPr algn="ctr">
              <a:lnSpc>
                <a:spcPct val="90000"/>
              </a:lnSpc>
              <a:spcAft>
                <a:spcPts val="50"/>
              </a:spcAft>
            </a:pPr>
            <a:endParaRPr kumimoji="1" lang="en-US" altLang="zh-CN" b="1" dirty="0">
              <a:cs typeface="+mn-ea"/>
              <a:sym typeface="+mn-lt"/>
            </a:endParaRPr>
          </a:p>
          <a:p>
            <a:pPr algn="ctr">
              <a:lnSpc>
                <a:spcPct val="90000"/>
              </a:lnSpc>
              <a:spcAft>
                <a:spcPts val="50"/>
              </a:spcAft>
            </a:pPr>
            <a:endParaRPr kumimoji="1" lang="en-US" altLang="zh-CN" b="1" dirty="0">
              <a:cs typeface="+mn-ea"/>
              <a:sym typeface="+mn-lt"/>
            </a:endParaRPr>
          </a:p>
          <a:p>
            <a:pPr algn="ctr">
              <a:lnSpc>
                <a:spcPct val="90000"/>
              </a:lnSpc>
              <a:spcAft>
                <a:spcPts val="50"/>
              </a:spcAft>
            </a:pPr>
            <a:endParaRPr kumimoji="1" lang="en-US" altLang="zh-CN" b="1" dirty="0">
              <a:cs typeface="+mn-ea"/>
              <a:sym typeface="+mn-lt"/>
            </a:endParaRPr>
          </a:p>
          <a:p>
            <a:pPr algn="ctr">
              <a:lnSpc>
                <a:spcPct val="90000"/>
              </a:lnSpc>
              <a:spcAft>
                <a:spcPts val="50"/>
              </a:spcAft>
            </a:pPr>
            <a:endParaRPr kumimoji="1" lang="en-US" altLang="zh-CN" b="1" dirty="0">
              <a:cs typeface="+mn-ea"/>
              <a:sym typeface="+mn-lt"/>
            </a:endParaRPr>
          </a:p>
          <a:p>
            <a:pPr algn="ctr">
              <a:lnSpc>
                <a:spcPct val="90000"/>
              </a:lnSpc>
              <a:spcAft>
                <a:spcPts val="50"/>
              </a:spcAft>
            </a:pPr>
            <a:endParaRPr kumimoji="1" lang="en-US" altLang="zh-CN" b="1" dirty="0">
              <a:cs typeface="+mn-ea"/>
              <a:sym typeface="+mn-lt"/>
            </a:endParaRPr>
          </a:p>
          <a:p>
            <a:pPr algn="ctr">
              <a:lnSpc>
                <a:spcPct val="90000"/>
              </a:lnSpc>
              <a:spcAft>
                <a:spcPts val="50"/>
              </a:spcAft>
            </a:pPr>
            <a:endParaRPr kumimoji="1" lang="en-US" altLang="zh-CN" b="1" dirty="0">
              <a:cs typeface="+mn-ea"/>
              <a:sym typeface="+mn-lt"/>
            </a:endParaRPr>
          </a:p>
          <a:p>
            <a:pPr algn="ctr">
              <a:lnSpc>
                <a:spcPct val="90000"/>
              </a:lnSpc>
              <a:spcAft>
                <a:spcPts val="50"/>
              </a:spcAft>
            </a:pPr>
            <a:endParaRPr kumimoji="1" lang="en-US" altLang="zh-CN" b="1" dirty="0">
              <a:cs typeface="+mn-ea"/>
              <a:sym typeface="+mn-lt"/>
            </a:endParaRPr>
          </a:p>
          <a:p>
            <a:pPr algn="ctr">
              <a:lnSpc>
                <a:spcPct val="90000"/>
              </a:lnSpc>
              <a:spcAft>
                <a:spcPts val="50"/>
              </a:spcAft>
            </a:pPr>
            <a:endParaRPr kumimoji="1" lang="en-US" altLang="zh-CN" b="1" dirty="0">
              <a:cs typeface="+mn-ea"/>
              <a:sym typeface="+mn-lt"/>
            </a:endParaRPr>
          </a:p>
        </p:txBody>
      </p:sp>
      <p:sp>
        <p:nvSpPr>
          <p:cNvPr id="8" name="文本框 7"/>
          <p:cNvSpPr txBox="1"/>
          <p:nvPr/>
        </p:nvSpPr>
        <p:spPr>
          <a:xfrm>
            <a:off x="2309044" y="1746064"/>
            <a:ext cx="4572000" cy="853054"/>
          </a:xfrm>
          <a:prstGeom prst="rect">
            <a:avLst/>
          </a:prstGeom>
          <a:noFill/>
          <a:ln w="19050">
            <a:solidFill>
              <a:srgbClr val="000090"/>
            </a:solidFill>
          </a:ln>
        </p:spPr>
        <p:txBody>
          <a:bodyPr wrap="square" rtlCol="0">
            <a:spAutoFit/>
          </a:bodyPr>
          <a:lstStyle/>
          <a:p>
            <a:pPr>
              <a:lnSpc>
                <a:spcPct val="90000"/>
              </a:lnSpc>
              <a:spcAft>
                <a:spcPts val="50"/>
              </a:spcAft>
            </a:pPr>
            <a:r>
              <a:rPr kumimoji="1" lang="en-US" altLang="zh-CN" b="1" dirty="0">
                <a:cs typeface="+mn-ea"/>
                <a:sym typeface="+mn-lt"/>
              </a:rPr>
              <a:t>How many male sexual partners did you have in the past 3 months?</a:t>
            </a:r>
          </a:p>
          <a:p>
            <a:pPr>
              <a:lnSpc>
                <a:spcPct val="90000"/>
              </a:lnSpc>
              <a:spcAft>
                <a:spcPts val="50"/>
              </a:spcAft>
            </a:pPr>
            <a:r>
              <a:rPr kumimoji="1" lang="en-US" altLang="zh-CN" b="1" dirty="0">
                <a:cs typeface="+mn-ea"/>
                <a:sym typeface="+mn-lt"/>
              </a:rPr>
              <a:t>_______</a:t>
            </a:r>
          </a:p>
        </p:txBody>
      </p:sp>
      <p:sp>
        <p:nvSpPr>
          <p:cNvPr id="2" name="矩形 1"/>
          <p:cNvSpPr/>
          <p:nvPr/>
        </p:nvSpPr>
        <p:spPr>
          <a:xfrm>
            <a:off x="2285997" y="5162202"/>
            <a:ext cx="4595045" cy="1102353"/>
          </a:xfrm>
          <a:prstGeom prst="rect">
            <a:avLst/>
          </a:prstGeom>
          <a:ln>
            <a:solidFill>
              <a:schemeClr val="tx1"/>
            </a:solidFill>
          </a:ln>
        </p:spPr>
        <p:txBody>
          <a:bodyPr wrap="square">
            <a:spAutoFit/>
          </a:bodyPr>
          <a:lstStyle/>
          <a:p>
            <a:pPr>
              <a:lnSpc>
                <a:spcPct val="90000"/>
              </a:lnSpc>
              <a:spcAft>
                <a:spcPts val="50"/>
              </a:spcAft>
            </a:pPr>
            <a:r>
              <a:rPr lang="en-US" altLang="zh-CN" b="1" dirty="0">
                <a:cs typeface="+mn-ea"/>
                <a:sym typeface="+mn-lt"/>
              </a:rPr>
              <a:t>Among these men, with how many of them have you had a receptive anal intercourse without a condom?</a:t>
            </a:r>
          </a:p>
          <a:p>
            <a:pPr>
              <a:lnSpc>
                <a:spcPct val="90000"/>
              </a:lnSpc>
              <a:spcAft>
                <a:spcPts val="50"/>
              </a:spcAft>
            </a:pPr>
            <a:r>
              <a:rPr kumimoji="1" lang="en-US" altLang="zh-CN" b="1" dirty="0">
                <a:cs typeface="+mn-ea"/>
                <a:sym typeface="+mn-lt"/>
              </a:rPr>
              <a:t>_______</a:t>
            </a:r>
            <a:endParaRPr lang="zh-CN" altLang="en-US" b="1" dirty="0">
              <a:cs typeface="+mn-ea"/>
              <a:sym typeface="+mn-lt"/>
            </a:endParaRPr>
          </a:p>
        </p:txBody>
      </p:sp>
      <p:sp>
        <p:nvSpPr>
          <p:cNvPr id="3" name="矩形 2"/>
          <p:cNvSpPr/>
          <p:nvPr/>
        </p:nvSpPr>
        <p:spPr>
          <a:xfrm>
            <a:off x="2309043" y="3486261"/>
            <a:ext cx="4572000" cy="1102353"/>
          </a:xfrm>
          <a:prstGeom prst="rect">
            <a:avLst/>
          </a:prstGeom>
          <a:ln>
            <a:solidFill>
              <a:schemeClr val="tx1"/>
            </a:solidFill>
          </a:ln>
        </p:spPr>
        <p:txBody>
          <a:bodyPr>
            <a:spAutoFit/>
          </a:bodyPr>
          <a:lstStyle/>
          <a:p>
            <a:pPr>
              <a:lnSpc>
                <a:spcPct val="90000"/>
              </a:lnSpc>
              <a:spcAft>
                <a:spcPts val="50"/>
              </a:spcAft>
            </a:pPr>
            <a:r>
              <a:rPr lang="en-US" altLang="zh-CN" b="1" dirty="0">
                <a:cs typeface="+mn-ea"/>
                <a:sym typeface="+mn-lt"/>
              </a:rPr>
              <a:t>Among these men, with how many of them have you had an </a:t>
            </a:r>
            <a:r>
              <a:rPr lang="en-US" altLang="zh-CN" b="1" dirty="0" err="1">
                <a:cs typeface="+mn-ea"/>
                <a:sym typeface="+mn-lt"/>
              </a:rPr>
              <a:t>insertive</a:t>
            </a:r>
            <a:r>
              <a:rPr lang="en-US" altLang="zh-CN" b="1" dirty="0">
                <a:cs typeface="+mn-ea"/>
                <a:sym typeface="+mn-lt"/>
              </a:rPr>
              <a:t> anal intercourse without a condom?</a:t>
            </a:r>
          </a:p>
          <a:p>
            <a:pPr>
              <a:lnSpc>
                <a:spcPct val="90000"/>
              </a:lnSpc>
              <a:spcAft>
                <a:spcPts val="50"/>
              </a:spcAft>
            </a:pPr>
            <a:r>
              <a:rPr kumimoji="1" lang="en-US" altLang="zh-CN" b="1" dirty="0">
                <a:cs typeface="+mn-ea"/>
                <a:sym typeface="+mn-lt"/>
              </a:rPr>
              <a:t>_______</a:t>
            </a:r>
            <a:endParaRPr lang="zh-CN" altLang="en-US" b="1" dirty="0">
              <a:cs typeface="+mn-ea"/>
              <a:sym typeface="+mn-lt"/>
            </a:endParaRPr>
          </a:p>
        </p:txBody>
      </p:sp>
      <p:sp>
        <p:nvSpPr>
          <p:cNvPr id="13" name="文本框 12">
            <a:extLst>
              <a:ext uri="{FF2B5EF4-FFF2-40B4-BE49-F238E27FC236}">
                <a16:creationId xmlns="" xmlns:a16="http://schemas.microsoft.com/office/drawing/2014/main" id="{043B3FA7-1A1C-4F2C-AB3C-DCABC16B3D07}"/>
              </a:ext>
            </a:extLst>
          </p:cNvPr>
          <p:cNvSpPr txBox="1"/>
          <p:nvPr/>
        </p:nvSpPr>
        <p:spPr>
          <a:xfrm>
            <a:off x="2336335" y="1302949"/>
            <a:ext cx="5550439" cy="341632"/>
          </a:xfrm>
          <a:prstGeom prst="rect">
            <a:avLst/>
          </a:prstGeom>
          <a:noFill/>
          <a:ln w="19050">
            <a:noFill/>
          </a:ln>
        </p:spPr>
        <p:txBody>
          <a:bodyPr wrap="square" rtlCol="0">
            <a:spAutoFit/>
          </a:bodyPr>
          <a:lstStyle/>
          <a:p>
            <a:pPr>
              <a:lnSpc>
                <a:spcPct val="90000"/>
              </a:lnSpc>
              <a:spcAft>
                <a:spcPts val="50"/>
              </a:spcAft>
            </a:pPr>
            <a:r>
              <a:rPr kumimoji="1" lang="fr-FR" altLang="zh-CN" b="1" dirty="0">
                <a:cs typeface="+mn-ea"/>
                <a:sym typeface="+mn-lt"/>
              </a:rPr>
              <a:t>Question 6</a:t>
            </a:r>
            <a:endParaRPr kumimoji="1" lang="en-US" altLang="zh-CN" b="1" dirty="0">
              <a:cs typeface="+mn-ea"/>
              <a:sym typeface="+mn-lt"/>
            </a:endParaRPr>
          </a:p>
        </p:txBody>
      </p:sp>
      <p:sp>
        <p:nvSpPr>
          <p:cNvPr id="9" name="文本框 8">
            <a:extLst>
              <a:ext uri="{FF2B5EF4-FFF2-40B4-BE49-F238E27FC236}">
                <a16:creationId xmlns="" xmlns:a16="http://schemas.microsoft.com/office/drawing/2014/main" id="{67628F2C-350D-4998-906B-BCD7AAFF86A9}"/>
              </a:ext>
            </a:extLst>
          </p:cNvPr>
          <p:cNvSpPr txBox="1"/>
          <p:nvPr/>
        </p:nvSpPr>
        <p:spPr>
          <a:xfrm>
            <a:off x="2355616" y="3088624"/>
            <a:ext cx="5550439" cy="341632"/>
          </a:xfrm>
          <a:prstGeom prst="rect">
            <a:avLst/>
          </a:prstGeom>
          <a:noFill/>
          <a:ln w="19050">
            <a:noFill/>
          </a:ln>
        </p:spPr>
        <p:txBody>
          <a:bodyPr wrap="square" rtlCol="0">
            <a:spAutoFit/>
          </a:bodyPr>
          <a:lstStyle/>
          <a:p>
            <a:pPr>
              <a:lnSpc>
                <a:spcPct val="90000"/>
              </a:lnSpc>
              <a:spcAft>
                <a:spcPts val="50"/>
              </a:spcAft>
            </a:pPr>
            <a:r>
              <a:rPr kumimoji="1" lang="fr-FR" altLang="zh-CN" b="1" dirty="0">
                <a:cs typeface="+mn-ea"/>
                <a:sym typeface="+mn-lt"/>
              </a:rPr>
              <a:t>Question 7</a:t>
            </a:r>
            <a:endParaRPr kumimoji="1" lang="en-US" altLang="zh-CN" b="1" dirty="0">
              <a:cs typeface="+mn-ea"/>
              <a:sym typeface="+mn-lt"/>
            </a:endParaRPr>
          </a:p>
        </p:txBody>
      </p:sp>
      <p:sp>
        <p:nvSpPr>
          <p:cNvPr id="10" name="文本框 9">
            <a:extLst>
              <a:ext uri="{FF2B5EF4-FFF2-40B4-BE49-F238E27FC236}">
                <a16:creationId xmlns="" xmlns:a16="http://schemas.microsoft.com/office/drawing/2014/main" id="{15843863-46F4-4CFB-9CCE-5A3DEABFAA4D}"/>
              </a:ext>
            </a:extLst>
          </p:cNvPr>
          <p:cNvSpPr txBox="1"/>
          <p:nvPr/>
        </p:nvSpPr>
        <p:spPr>
          <a:xfrm>
            <a:off x="2400587" y="4775600"/>
            <a:ext cx="5550439" cy="341632"/>
          </a:xfrm>
          <a:prstGeom prst="rect">
            <a:avLst/>
          </a:prstGeom>
          <a:noFill/>
          <a:ln w="19050">
            <a:noFill/>
          </a:ln>
        </p:spPr>
        <p:txBody>
          <a:bodyPr wrap="square" rtlCol="0">
            <a:spAutoFit/>
          </a:bodyPr>
          <a:lstStyle/>
          <a:p>
            <a:pPr>
              <a:lnSpc>
                <a:spcPct val="90000"/>
              </a:lnSpc>
              <a:spcAft>
                <a:spcPts val="50"/>
              </a:spcAft>
            </a:pPr>
            <a:r>
              <a:rPr kumimoji="1" lang="fr-FR" altLang="zh-CN" b="1" dirty="0">
                <a:cs typeface="+mn-ea"/>
                <a:sym typeface="+mn-lt"/>
              </a:rPr>
              <a:t>Question 8</a:t>
            </a:r>
            <a:endParaRPr kumimoji="1" lang="en-US" altLang="zh-CN" b="1" dirty="0">
              <a:cs typeface="+mn-ea"/>
              <a:sym typeface="+mn-lt"/>
            </a:endParaRPr>
          </a:p>
        </p:txBody>
      </p:sp>
    </p:spTree>
    <p:extLst>
      <p:ext uri="{BB962C8B-B14F-4D97-AF65-F5344CB8AC3E}">
        <p14:creationId xmlns:p14="http://schemas.microsoft.com/office/powerpoint/2010/main" val="166581823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1706925" y="436946"/>
            <a:ext cx="6008378" cy="341632"/>
          </a:xfrm>
          <a:prstGeom prst="rect">
            <a:avLst/>
          </a:prstGeom>
          <a:ln/>
        </p:spPr>
        <p:style>
          <a:lnRef idx="2">
            <a:schemeClr val="dk1"/>
          </a:lnRef>
          <a:fillRef idx="1">
            <a:schemeClr val="lt1"/>
          </a:fillRef>
          <a:effectRef idx="0">
            <a:schemeClr val="dk1"/>
          </a:effectRef>
          <a:fontRef idx="minor">
            <a:schemeClr val="dk1"/>
          </a:fontRef>
        </p:style>
        <p:txBody>
          <a:bodyPr wrap="square" rtlCol="0">
            <a:spAutoFit/>
          </a:bodyPr>
          <a:lstStyle/>
          <a:p>
            <a:pPr>
              <a:lnSpc>
                <a:spcPct val="90000"/>
              </a:lnSpc>
              <a:spcAft>
                <a:spcPts val="50"/>
              </a:spcAft>
            </a:pPr>
            <a:endParaRPr kumimoji="1" lang="zh-CN" altLang="en-US" b="1" dirty="0">
              <a:cs typeface="+mn-ea"/>
              <a:sym typeface="+mn-lt"/>
            </a:endParaRPr>
          </a:p>
        </p:txBody>
      </p:sp>
      <p:sp>
        <p:nvSpPr>
          <p:cNvPr id="5" name="文本框 4"/>
          <p:cNvSpPr txBox="1"/>
          <p:nvPr/>
        </p:nvSpPr>
        <p:spPr>
          <a:xfrm>
            <a:off x="1706925" y="806278"/>
            <a:ext cx="6008378" cy="341632"/>
          </a:xfrm>
          <a:prstGeom prst="rect">
            <a:avLst/>
          </a:prstGeom>
          <a:ln/>
        </p:spPr>
        <p:style>
          <a:lnRef idx="2">
            <a:schemeClr val="dk1"/>
          </a:lnRef>
          <a:fillRef idx="1">
            <a:schemeClr val="lt1"/>
          </a:fillRef>
          <a:effectRef idx="0">
            <a:schemeClr val="dk1"/>
          </a:effectRef>
          <a:fontRef idx="minor">
            <a:schemeClr val="dk1"/>
          </a:fontRef>
        </p:style>
        <p:txBody>
          <a:bodyPr wrap="square" rtlCol="0">
            <a:spAutoFit/>
          </a:bodyPr>
          <a:lstStyle/>
          <a:p>
            <a:pPr algn="ctr">
              <a:lnSpc>
                <a:spcPct val="90000"/>
              </a:lnSpc>
              <a:spcAft>
                <a:spcPts val="50"/>
              </a:spcAft>
            </a:pPr>
            <a:r>
              <a:rPr kumimoji="1" lang="en-US" altLang="zh-CN" b="1" dirty="0">
                <a:cs typeface="+mn-ea"/>
                <a:sym typeface="+mn-lt"/>
              </a:rPr>
              <a:t>Questionnaire</a:t>
            </a:r>
            <a:endParaRPr kumimoji="1" lang="zh-CN" altLang="en-US" b="1" dirty="0">
              <a:cs typeface="+mn-ea"/>
              <a:sym typeface="+mn-lt"/>
            </a:endParaRPr>
          </a:p>
        </p:txBody>
      </p:sp>
      <p:sp>
        <p:nvSpPr>
          <p:cNvPr id="6" name="文本框 5"/>
          <p:cNvSpPr txBox="1"/>
          <p:nvPr/>
        </p:nvSpPr>
        <p:spPr>
          <a:xfrm>
            <a:off x="1706925" y="1167668"/>
            <a:ext cx="6008378" cy="5321970"/>
          </a:xfrm>
          <a:prstGeom prst="rect">
            <a:avLst/>
          </a:prstGeom>
          <a:solidFill>
            <a:schemeClr val="bg1">
              <a:lumMod val="95000"/>
            </a:schemeClr>
          </a:solidFill>
          <a:ln w="31750">
            <a:solidFill>
              <a:schemeClr val="tx1"/>
            </a:solidFill>
          </a:ln>
        </p:spPr>
        <p:txBody>
          <a:bodyPr wrap="square" rtlCol="0">
            <a:spAutoFit/>
          </a:bodyPr>
          <a:lstStyle/>
          <a:p>
            <a:pPr algn="ctr">
              <a:lnSpc>
                <a:spcPct val="90000"/>
              </a:lnSpc>
              <a:spcAft>
                <a:spcPts val="50"/>
              </a:spcAft>
            </a:pPr>
            <a:endParaRPr kumimoji="1" lang="en-US" altLang="zh-CN" b="1" dirty="0">
              <a:cs typeface="+mn-ea"/>
              <a:sym typeface="+mn-lt"/>
            </a:endParaRPr>
          </a:p>
          <a:p>
            <a:pPr algn="ctr">
              <a:lnSpc>
                <a:spcPct val="90000"/>
              </a:lnSpc>
              <a:spcAft>
                <a:spcPts val="50"/>
              </a:spcAft>
            </a:pPr>
            <a:endParaRPr kumimoji="1" lang="en-US" altLang="zh-CN" b="1" dirty="0">
              <a:cs typeface="+mn-ea"/>
              <a:sym typeface="+mn-lt"/>
            </a:endParaRPr>
          </a:p>
          <a:p>
            <a:pPr algn="ctr">
              <a:lnSpc>
                <a:spcPct val="90000"/>
              </a:lnSpc>
              <a:spcAft>
                <a:spcPts val="50"/>
              </a:spcAft>
            </a:pPr>
            <a:endParaRPr kumimoji="1" lang="en-US" altLang="zh-CN" b="1" dirty="0">
              <a:cs typeface="+mn-ea"/>
              <a:sym typeface="+mn-lt"/>
            </a:endParaRPr>
          </a:p>
          <a:p>
            <a:pPr algn="ctr">
              <a:lnSpc>
                <a:spcPct val="90000"/>
              </a:lnSpc>
              <a:spcAft>
                <a:spcPts val="50"/>
              </a:spcAft>
            </a:pPr>
            <a:endParaRPr kumimoji="1" lang="en-US" altLang="zh-CN" b="1" dirty="0">
              <a:cs typeface="+mn-ea"/>
              <a:sym typeface="+mn-lt"/>
            </a:endParaRPr>
          </a:p>
          <a:p>
            <a:pPr algn="ctr">
              <a:lnSpc>
                <a:spcPct val="90000"/>
              </a:lnSpc>
              <a:spcAft>
                <a:spcPts val="50"/>
              </a:spcAft>
            </a:pPr>
            <a:endParaRPr kumimoji="1" lang="en-US" altLang="zh-CN" b="1" dirty="0">
              <a:cs typeface="+mn-ea"/>
              <a:sym typeface="+mn-lt"/>
            </a:endParaRPr>
          </a:p>
          <a:p>
            <a:pPr algn="ctr">
              <a:lnSpc>
                <a:spcPct val="90000"/>
              </a:lnSpc>
              <a:spcAft>
                <a:spcPts val="50"/>
              </a:spcAft>
            </a:pPr>
            <a:endParaRPr kumimoji="1" lang="en-US" altLang="zh-CN" b="1" dirty="0">
              <a:cs typeface="+mn-ea"/>
              <a:sym typeface="+mn-lt"/>
            </a:endParaRPr>
          </a:p>
          <a:p>
            <a:pPr algn="ctr">
              <a:lnSpc>
                <a:spcPct val="90000"/>
              </a:lnSpc>
              <a:spcAft>
                <a:spcPts val="50"/>
              </a:spcAft>
            </a:pPr>
            <a:endParaRPr kumimoji="1" lang="en-US" altLang="zh-CN" b="1" dirty="0">
              <a:cs typeface="+mn-ea"/>
              <a:sym typeface="+mn-lt"/>
            </a:endParaRPr>
          </a:p>
          <a:p>
            <a:pPr algn="ctr">
              <a:lnSpc>
                <a:spcPct val="90000"/>
              </a:lnSpc>
              <a:spcAft>
                <a:spcPts val="50"/>
              </a:spcAft>
            </a:pPr>
            <a:endParaRPr kumimoji="1" lang="en-US" altLang="zh-CN" b="1" dirty="0">
              <a:cs typeface="+mn-ea"/>
              <a:sym typeface="+mn-lt"/>
            </a:endParaRPr>
          </a:p>
          <a:p>
            <a:pPr algn="ctr">
              <a:lnSpc>
                <a:spcPct val="90000"/>
              </a:lnSpc>
              <a:spcAft>
                <a:spcPts val="50"/>
              </a:spcAft>
            </a:pPr>
            <a:endParaRPr kumimoji="1" lang="en-US" altLang="zh-CN" b="1" dirty="0">
              <a:cs typeface="+mn-ea"/>
              <a:sym typeface="+mn-lt"/>
            </a:endParaRPr>
          </a:p>
          <a:p>
            <a:pPr algn="ctr">
              <a:lnSpc>
                <a:spcPct val="90000"/>
              </a:lnSpc>
              <a:spcAft>
                <a:spcPts val="50"/>
              </a:spcAft>
            </a:pPr>
            <a:endParaRPr kumimoji="1" lang="en-US" altLang="zh-CN" b="1" dirty="0">
              <a:cs typeface="+mn-ea"/>
              <a:sym typeface="+mn-lt"/>
            </a:endParaRPr>
          </a:p>
          <a:p>
            <a:pPr algn="ctr">
              <a:lnSpc>
                <a:spcPct val="90000"/>
              </a:lnSpc>
              <a:spcAft>
                <a:spcPts val="50"/>
              </a:spcAft>
            </a:pPr>
            <a:endParaRPr kumimoji="1" lang="en-US" altLang="zh-CN" b="1" dirty="0">
              <a:cs typeface="+mn-ea"/>
              <a:sym typeface="+mn-lt"/>
            </a:endParaRPr>
          </a:p>
          <a:p>
            <a:pPr algn="ctr">
              <a:lnSpc>
                <a:spcPct val="90000"/>
              </a:lnSpc>
              <a:spcAft>
                <a:spcPts val="50"/>
              </a:spcAft>
            </a:pPr>
            <a:endParaRPr kumimoji="1" lang="en-US" altLang="zh-CN" b="1" dirty="0">
              <a:cs typeface="+mn-ea"/>
              <a:sym typeface="+mn-lt"/>
            </a:endParaRPr>
          </a:p>
          <a:p>
            <a:pPr algn="ctr">
              <a:lnSpc>
                <a:spcPct val="90000"/>
              </a:lnSpc>
              <a:spcAft>
                <a:spcPts val="50"/>
              </a:spcAft>
            </a:pPr>
            <a:endParaRPr kumimoji="1" lang="en-US" altLang="zh-CN" b="1" dirty="0">
              <a:cs typeface="+mn-ea"/>
              <a:sym typeface="+mn-lt"/>
            </a:endParaRPr>
          </a:p>
          <a:p>
            <a:pPr algn="ctr">
              <a:lnSpc>
                <a:spcPct val="90000"/>
              </a:lnSpc>
              <a:spcAft>
                <a:spcPts val="50"/>
              </a:spcAft>
            </a:pPr>
            <a:endParaRPr kumimoji="1" lang="en-US" altLang="zh-CN" b="1" dirty="0">
              <a:cs typeface="+mn-ea"/>
              <a:sym typeface="+mn-lt"/>
            </a:endParaRPr>
          </a:p>
          <a:p>
            <a:pPr algn="ctr">
              <a:lnSpc>
                <a:spcPct val="90000"/>
              </a:lnSpc>
              <a:spcAft>
                <a:spcPts val="50"/>
              </a:spcAft>
            </a:pPr>
            <a:endParaRPr kumimoji="1" lang="en-US" altLang="zh-CN" b="1" dirty="0">
              <a:cs typeface="+mn-ea"/>
              <a:sym typeface="+mn-lt"/>
            </a:endParaRPr>
          </a:p>
          <a:p>
            <a:pPr algn="ctr">
              <a:lnSpc>
                <a:spcPct val="90000"/>
              </a:lnSpc>
              <a:spcAft>
                <a:spcPts val="50"/>
              </a:spcAft>
            </a:pPr>
            <a:endParaRPr kumimoji="1" lang="en-US" altLang="zh-CN" b="1" dirty="0">
              <a:cs typeface="+mn-ea"/>
              <a:sym typeface="+mn-lt"/>
            </a:endParaRPr>
          </a:p>
          <a:p>
            <a:pPr algn="ctr">
              <a:lnSpc>
                <a:spcPct val="90000"/>
              </a:lnSpc>
              <a:spcAft>
                <a:spcPts val="50"/>
              </a:spcAft>
            </a:pPr>
            <a:endParaRPr kumimoji="1" lang="en-US" altLang="zh-CN" b="1" dirty="0">
              <a:cs typeface="+mn-ea"/>
              <a:sym typeface="+mn-lt"/>
            </a:endParaRPr>
          </a:p>
          <a:p>
            <a:pPr algn="ctr">
              <a:lnSpc>
                <a:spcPct val="90000"/>
              </a:lnSpc>
              <a:spcAft>
                <a:spcPts val="50"/>
              </a:spcAft>
            </a:pPr>
            <a:endParaRPr kumimoji="1" lang="en-US" altLang="zh-CN" b="1" dirty="0">
              <a:cs typeface="+mn-ea"/>
              <a:sym typeface="+mn-lt"/>
            </a:endParaRPr>
          </a:p>
          <a:p>
            <a:pPr algn="ctr">
              <a:lnSpc>
                <a:spcPct val="90000"/>
              </a:lnSpc>
              <a:spcAft>
                <a:spcPts val="50"/>
              </a:spcAft>
            </a:pPr>
            <a:endParaRPr kumimoji="1" lang="en-US" altLang="zh-CN" b="1" dirty="0">
              <a:cs typeface="+mn-ea"/>
              <a:sym typeface="+mn-lt"/>
            </a:endParaRPr>
          </a:p>
          <a:p>
            <a:pPr algn="ctr">
              <a:lnSpc>
                <a:spcPct val="90000"/>
              </a:lnSpc>
              <a:spcAft>
                <a:spcPts val="50"/>
              </a:spcAft>
            </a:pPr>
            <a:endParaRPr kumimoji="1" lang="en-US" altLang="zh-CN" b="1" dirty="0">
              <a:cs typeface="+mn-ea"/>
              <a:sym typeface="+mn-lt"/>
            </a:endParaRPr>
          </a:p>
        </p:txBody>
      </p:sp>
      <p:sp>
        <p:nvSpPr>
          <p:cNvPr id="7" name="文本框 6"/>
          <p:cNvSpPr txBox="1"/>
          <p:nvPr/>
        </p:nvSpPr>
        <p:spPr>
          <a:xfrm>
            <a:off x="2444317" y="3336693"/>
            <a:ext cx="4301453" cy="853054"/>
          </a:xfrm>
          <a:prstGeom prst="rect">
            <a:avLst/>
          </a:prstGeom>
          <a:noFill/>
          <a:ln w="19050">
            <a:solidFill>
              <a:srgbClr val="000090"/>
            </a:solidFill>
          </a:ln>
        </p:spPr>
        <p:txBody>
          <a:bodyPr wrap="square" rtlCol="0">
            <a:spAutoFit/>
          </a:bodyPr>
          <a:lstStyle/>
          <a:p>
            <a:pPr>
              <a:lnSpc>
                <a:spcPct val="90000"/>
              </a:lnSpc>
              <a:spcAft>
                <a:spcPts val="50"/>
              </a:spcAft>
            </a:pPr>
            <a:r>
              <a:rPr kumimoji="1" lang="en-US" altLang="zh-CN" dirty="0">
                <a:cs typeface="+mn-ea"/>
                <a:sym typeface="+mn-lt"/>
              </a:rPr>
              <a:t>Description: It is also counted if your partner tells you that he was HIV infected.</a:t>
            </a:r>
          </a:p>
          <a:p>
            <a:pPr>
              <a:lnSpc>
                <a:spcPct val="90000"/>
              </a:lnSpc>
              <a:spcAft>
                <a:spcPts val="50"/>
              </a:spcAft>
            </a:pPr>
            <a:endParaRPr kumimoji="1" lang="zh-CN" altLang="en-US" dirty="0">
              <a:cs typeface="+mn-ea"/>
              <a:sym typeface="+mn-lt"/>
            </a:endParaRPr>
          </a:p>
        </p:txBody>
      </p:sp>
      <p:sp>
        <p:nvSpPr>
          <p:cNvPr id="8" name="文本框 7"/>
          <p:cNvSpPr txBox="1"/>
          <p:nvPr/>
        </p:nvSpPr>
        <p:spPr>
          <a:xfrm>
            <a:off x="2444317" y="1837599"/>
            <a:ext cx="4421178" cy="853054"/>
          </a:xfrm>
          <a:prstGeom prst="rect">
            <a:avLst/>
          </a:prstGeom>
          <a:noFill/>
          <a:ln w="19050">
            <a:solidFill>
              <a:srgbClr val="000090"/>
            </a:solidFill>
          </a:ln>
        </p:spPr>
        <p:txBody>
          <a:bodyPr wrap="square" rtlCol="0">
            <a:spAutoFit/>
          </a:bodyPr>
          <a:lstStyle/>
          <a:p>
            <a:pPr>
              <a:lnSpc>
                <a:spcPct val="90000"/>
              </a:lnSpc>
              <a:spcAft>
                <a:spcPts val="50"/>
              </a:spcAft>
            </a:pPr>
            <a:r>
              <a:rPr kumimoji="1" lang="en-US" altLang="zh-CN" b="1" dirty="0">
                <a:cs typeface="+mn-ea"/>
                <a:sym typeface="+mn-lt"/>
              </a:rPr>
              <a:t>How many HIV-positive male sexual partners do you have in the past year?</a:t>
            </a:r>
          </a:p>
          <a:p>
            <a:pPr>
              <a:lnSpc>
                <a:spcPct val="90000"/>
              </a:lnSpc>
              <a:spcAft>
                <a:spcPts val="50"/>
              </a:spcAft>
            </a:pPr>
            <a:r>
              <a:rPr kumimoji="1" lang="en-US" altLang="zh-CN" b="1" dirty="0">
                <a:cs typeface="+mn-ea"/>
                <a:sym typeface="+mn-lt"/>
              </a:rPr>
              <a:t>_______</a:t>
            </a:r>
          </a:p>
        </p:txBody>
      </p:sp>
      <p:sp>
        <p:nvSpPr>
          <p:cNvPr id="11" name="文本框 10">
            <a:extLst>
              <a:ext uri="{FF2B5EF4-FFF2-40B4-BE49-F238E27FC236}">
                <a16:creationId xmlns="" xmlns:a16="http://schemas.microsoft.com/office/drawing/2014/main" id="{DE7FAD49-DB0C-412E-A960-62954216A4E9}"/>
              </a:ext>
            </a:extLst>
          </p:cNvPr>
          <p:cNvSpPr txBox="1"/>
          <p:nvPr/>
        </p:nvSpPr>
        <p:spPr>
          <a:xfrm>
            <a:off x="2426279" y="1377899"/>
            <a:ext cx="4709036" cy="341632"/>
          </a:xfrm>
          <a:prstGeom prst="rect">
            <a:avLst/>
          </a:prstGeom>
          <a:noFill/>
          <a:ln w="19050">
            <a:noFill/>
          </a:ln>
        </p:spPr>
        <p:txBody>
          <a:bodyPr wrap="square" rtlCol="0">
            <a:spAutoFit/>
          </a:bodyPr>
          <a:lstStyle/>
          <a:p>
            <a:pPr>
              <a:lnSpc>
                <a:spcPct val="90000"/>
              </a:lnSpc>
              <a:spcAft>
                <a:spcPts val="50"/>
              </a:spcAft>
            </a:pPr>
            <a:r>
              <a:rPr kumimoji="1" lang="fr-FR" altLang="zh-CN" b="1" dirty="0">
                <a:cs typeface="+mn-ea"/>
                <a:sym typeface="+mn-lt"/>
              </a:rPr>
              <a:t>Question 9</a:t>
            </a:r>
            <a:endParaRPr kumimoji="1" lang="en-US" altLang="zh-CN" b="1" dirty="0">
              <a:cs typeface="+mn-ea"/>
              <a:sym typeface="+mn-lt"/>
            </a:endParaRPr>
          </a:p>
        </p:txBody>
      </p:sp>
    </p:spTree>
    <p:extLst>
      <p:ext uri="{BB962C8B-B14F-4D97-AF65-F5344CB8AC3E}">
        <p14:creationId xmlns:p14="http://schemas.microsoft.com/office/powerpoint/2010/main" val="85654799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1706925" y="436946"/>
            <a:ext cx="6008378" cy="341632"/>
          </a:xfrm>
          <a:prstGeom prst="rect">
            <a:avLst/>
          </a:prstGeom>
          <a:ln/>
        </p:spPr>
        <p:style>
          <a:lnRef idx="2">
            <a:schemeClr val="dk1"/>
          </a:lnRef>
          <a:fillRef idx="1">
            <a:schemeClr val="lt1"/>
          </a:fillRef>
          <a:effectRef idx="0">
            <a:schemeClr val="dk1"/>
          </a:effectRef>
          <a:fontRef idx="minor">
            <a:schemeClr val="dk1"/>
          </a:fontRef>
        </p:style>
        <p:txBody>
          <a:bodyPr wrap="square" rtlCol="0">
            <a:spAutoFit/>
          </a:bodyPr>
          <a:lstStyle/>
          <a:p>
            <a:pPr>
              <a:lnSpc>
                <a:spcPct val="90000"/>
              </a:lnSpc>
              <a:spcAft>
                <a:spcPts val="50"/>
              </a:spcAft>
            </a:pPr>
            <a:endParaRPr kumimoji="1" lang="zh-CN" altLang="en-US" b="1" dirty="0">
              <a:cs typeface="+mn-ea"/>
              <a:sym typeface="+mn-lt"/>
            </a:endParaRPr>
          </a:p>
        </p:txBody>
      </p:sp>
      <p:sp>
        <p:nvSpPr>
          <p:cNvPr id="5" name="文本框 4"/>
          <p:cNvSpPr txBox="1"/>
          <p:nvPr/>
        </p:nvSpPr>
        <p:spPr>
          <a:xfrm>
            <a:off x="1706925" y="806278"/>
            <a:ext cx="6008378" cy="341632"/>
          </a:xfrm>
          <a:prstGeom prst="rect">
            <a:avLst/>
          </a:prstGeom>
          <a:ln/>
        </p:spPr>
        <p:style>
          <a:lnRef idx="2">
            <a:schemeClr val="dk1"/>
          </a:lnRef>
          <a:fillRef idx="1">
            <a:schemeClr val="lt1"/>
          </a:fillRef>
          <a:effectRef idx="0">
            <a:schemeClr val="dk1"/>
          </a:effectRef>
          <a:fontRef idx="minor">
            <a:schemeClr val="dk1"/>
          </a:fontRef>
        </p:style>
        <p:txBody>
          <a:bodyPr wrap="square" rtlCol="0">
            <a:spAutoFit/>
          </a:bodyPr>
          <a:lstStyle/>
          <a:p>
            <a:pPr algn="ctr">
              <a:lnSpc>
                <a:spcPct val="90000"/>
              </a:lnSpc>
              <a:spcAft>
                <a:spcPts val="50"/>
              </a:spcAft>
            </a:pPr>
            <a:r>
              <a:rPr kumimoji="1" lang="en-US" altLang="zh-CN" b="1" dirty="0">
                <a:cs typeface="+mn-ea"/>
                <a:sym typeface="+mn-lt"/>
              </a:rPr>
              <a:t>Questionnaire</a:t>
            </a:r>
            <a:endParaRPr kumimoji="1" lang="zh-CN" altLang="en-US" b="1" dirty="0">
              <a:cs typeface="+mn-ea"/>
              <a:sym typeface="+mn-lt"/>
            </a:endParaRPr>
          </a:p>
        </p:txBody>
      </p:sp>
      <p:sp>
        <p:nvSpPr>
          <p:cNvPr id="6" name="文本框 5"/>
          <p:cNvSpPr txBox="1"/>
          <p:nvPr/>
        </p:nvSpPr>
        <p:spPr>
          <a:xfrm>
            <a:off x="1706925" y="1167668"/>
            <a:ext cx="6008378" cy="5321970"/>
          </a:xfrm>
          <a:prstGeom prst="rect">
            <a:avLst/>
          </a:prstGeom>
          <a:solidFill>
            <a:schemeClr val="bg1">
              <a:lumMod val="95000"/>
            </a:schemeClr>
          </a:solidFill>
          <a:ln w="31750">
            <a:solidFill>
              <a:schemeClr val="tx1"/>
            </a:solidFill>
          </a:ln>
        </p:spPr>
        <p:txBody>
          <a:bodyPr wrap="square" rtlCol="0">
            <a:spAutoFit/>
          </a:bodyPr>
          <a:lstStyle/>
          <a:p>
            <a:pPr algn="ctr">
              <a:lnSpc>
                <a:spcPct val="90000"/>
              </a:lnSpc>
              <a:spcAft>
                <a:spcPts val="50"/>
              </a:spcAft>
            </a:pPr>
            <a:endParaRPr kumimoji="1" lang="en-US" altLang="zh-CN" b="1" dirty="0">
              <a:cs typeface="+mn-ea"/>
              <a:sym typeface="+mn-lt"/>
            </a:endParaRPr>
          </a:p>
          <a:p>
            <a:pPr algn="ctr">
              <a:lnSpc>
                <a:spcPct val="90000"/>
              </a:lnSpc>
              <a:spcAft>
                <a:spcPts val="50"/>
              </a:spcAft>
            </a:pPr>
            <a:endParaRPr kumimoji="1" lang="en-US" altLang="zh-CN" b="1" dirty="0">
              <a:cs typeface="+mn-ea"/>
              <a:sym typeface="+mn-lt"/>
            </a:endParaRPr>
          </a:p>
          <a:p>
            <a:pPr algn="ctr">
              <a:lnSpc>
                <a:spcPct val="90000"/>
              </a:lnSpc>
              <a:spcAft>
                <a:spcPts val="50"/>
              </a:spcAft>
            </a:pPr>
            <a:endParaRPr kumimoji="1" lang="en-US" altLang="zh-CN" b="1" dirty="0">
              <a:cs typeface="+mn-ea"/>
              <a:sym typeface="+mn-lt"/>
            </a:endParaRPr>
          </a:p>
          <a:p>
            <a:pPr algn="ctr">
              <a:lnSpc>
                <a:spcPct val="90000"/>
              </a:lnSpc>
              <a:spcAft>
                <a:spcPts val="50"/>
              </a:spcAft>
            </a:pPr>
            <a:endParaRPr kumimoji="1" lang="en-US" altLang="zh-CN" b="1" dirty="0">
              <a:cs typeface="+mn-ea"/>
              <a:sym typeface="+mn-lt"/>
            </a:endParaRPr>
          </a:p>
          <a:p>
            <a:pPr algn="ctr">
              <a:lnSpc>
                <a:spcPct val="90000"/>
              </a:lnSpc>
              <a:spcAft>
                <a:spcPts val="50"/>
              </a:spcAft>
            </a:pPr>
            <a:endParaRPr kumimoji="1" lang="en-US" altLang="zh-CN" b="1" dirty="0">
              <a:cs typeface="+mn-ea"/>
              <a:sym typeface="+mn-lt"/>
            </a:endParaRPr>
          </a:p>
          <a:p>
            <a:pPr algn="ctr">
              <a:lnSpc>
                <a:spcPct val="90000"/>
              </a:lnSpc>
              <a:spcAft>
                <a:spcPts val="50"/>
              </a:spcAft>
            </a:pPr>
            <a:endParaRPr kumimoji="1" lang="en-US" altLang="zh-CN" b="1" dirty="0">
              <a:cs typeface="+mn-ea"/>
              <a:sym typeface="+mn-lt"/>
            </a:endParaRPr>
          </a:p>
          <a:p>
            <a:pPr algn="ctr">
              <a:lnSpc>
                <a:spcPct val="90000"/>
              </a:lnSpc>
              <a:spcAft>
                <a:spcPts val="50"/>
              </a:spcAft>
            </a:pPr>
            <a:endParaRPr kumimoji="1" lang="en-US" altLang="zh-CN" b="1" dirty="0">
              <a:cs typeface="+mn-ea"/>
              <a:sym typeface="+mn-lt"/>
            </a:endParaRPr>
          </a:p>
          <a:p>
            <a:pPr algn="ctr">
              <a:lnSpc>
                <a:spcPct val="90000"/>
              </a:lnSpc>
              <a:spcAft>
                <a:spcPts val="50"/>
              </a:spcAft>
            </a:pPr>
            <a:endParaRPr kumimoji="1" lang="en-US" altLang="zh-CN" b="1" dirty="0">
              <a:cs typeface="+mn-ea"/>
              <a:sym typeface="+mn-lt"/>
            </a:endParaRPr>
          </a:p>
          <a:p>
            <a:pPr algn="ctr">
              <a:lnSpc>
                <a:spcPct val="90000"/>
              </a:lnSpc>
              <a:spcAft>
                <a:spcPts val="50"/>
              </a:spcAft>
            </a:pPr>
            <a:endParaRPr kumimoji="1" lang="en-US" altLang="zh-CN" b="1" dirty="0">
              <a:cs typeface="+mn-ea"/>
              <a:sym typeface="+mn-lt"/>
            </a:endParaRPr>
          </a:p>
          <a:p>
            <a:pPr algn="ctr">
              <a:lnSpc>
                <a:spcPct val="90000"/>
              </a:lnSpc>
              <a:spcAft>
                <a:spcPts val="50"/>
              </a:spcAft>
            </a:pPr>
            <a:endParaRPr kumimoji="1" lang="en-US" altLang="zh-CN" b="1" dirty="0">
              <a:cs typeface="+mn-ea"/>
              <a:sym typeface="+mn-lt"/>
            </a:endParaRPr>
          </a:p>
          <a:p>
            <a:pPr algn="ctr">
              <a:lnSpc>
                <a:spcPct val="90000"/>
              </a:lnSpc>
              <a:spcAft>
                <a:spcPts val="50"/>
              </a:spcAft>
            </a:pPr>
            <a:endParaRPr kumimoji="1" lang="en-US" altLang="zh-CN" b="1" dirty="0">
              <a:cs typeface="+mn-ea"/>
              <a:sym typeface="+mn-lt"/>
            </a:endParaRPr>
          </a:p>
          <a:p>
            <a:pPr algn="ctr">
              <a:lnSpc>
                <a:spcPct val="90000"/>
              </a:lnSpc>
              <a:spcAft>
                <a:spcPts val="50"/>
              </a:spcAft>
            </a:pPr>
            <a:endParaRPr kumimoji="1" lang="en-US" altLang="zh-CN" b="1" dirty="0">
              <a:cs typeface="+mn-ea"/>
              <a:sym typeface="+mn-lt"/>
            </a:endParaRPr>
          </a:p>
          <a:p>
            <a:pPr algn="ctr">
              <a:lnSpc>
                <a:spcPct val="90000"/>
              </a:lnSpc>
              <a:spcAft>
                <a:spcPts val="50"/>
              </a:spcAft>
            </a:pPr>
            <a:endParaRPr kumimoji="1" lang="en-US" altLang="zh-CN" b="1" dirty="0">
              <a:cs typeface="+mn-ea"/>
              <a:sym typeface="+mn-lt"/>
            </a:endParaRPr>
          </a:p>
          <a:p>
            <a:pPr algn="ctr">
              <a:lnSpc>
                <a:spcPct val="90000"/>
              </a:lnSpc>
              <a:spcAft>
                <a:spcPts val="50"/>
              </a:spcAft>
            </a:pPr>
            <a:endParaRPr kumimoji="1" lang="en-US" altLang="zh-CN" b="1" dirty="0">
              <a:cs typeface="+mn-ea"/>
              <a:sym typeface="+mn-lt"/>
            </a:endParaRPr>
          </a:p>
          <a:p>
            <a:pPr algn="ctr">
              <a:lnSpc>
                <a:spcPct val="90000"/>
              </a:lnSpc>
              <a:spcAft>
                <a:spcPts val="50"/>
              </a:spcAft>
            </a:pPr>
            <a:endParaRPr kumimoji="1" lang="en-US" altLang="zh-CN" b="1" dirty="0">
              <a:cs typeface="+mn-ea"/>
              <a:sym typeface="+mn-lt"/>
            </a:endParaRPr>
          </a:p>
          <a:p>
            <a:pPr algn="ctr">
              <a:lnSpc>
                <a:spcPct val="90000"/>
              </a:lnSpc>
              <a:spcAft>
                <a:spcPts val="50"/>
              </a:spcAft>
            </a:pPr>
            <a:endParaRPr kumimoji="1" lang="en-US" altLang="zh-CN" b="1" dirty="0">
              <a:cs typeface="+mn-ea"/>
              <a:sym typeface="+mn-lt"/>
            </a:endParaRPr>
          </a:p>
          <a:p>
            <a:pPr algn="ctr">
              <a:lnSpc>
                <a:spcPct val="90000"/>
              </a:lnSpc>
              <a:spcAft>
                <a:spcPts val="50"/>
              </a:spcAft>
            </a:pPr>
            <a:endParaRPr kumimoji="1" lang="en-US" altLang="zh-CN" b="1" dirty="0">
              <a:cs typeface="+mn-ea"/>
              <a:sym typeface="+mn-lt"/>
            </a:endParaRPr>
          </a:p>
          <a:p>
            <a:pPr algn="ctr">
              <a:lnSpc>
                <a:spcPct val="90000"/>
              </a:lnSpc>
              <a:spcAft>
                <a:spcPts val="50"/>
              </a:spcAft>
            </a:pPr>
            <a:endParaRPr kumimoji="1" lang="en-US" altLang="zh-CN" b="1" dirty="0">
              <a:cs typeface="+mn-ea"/>
              <a:sym typeface="+mn-lt"/>
            </a:endParaRPr>
          </a:p>
          <a:p>
            <a:pPr algn="ctr">
              <a:lnSpc>
                <a:spcPct val="90000"/>
              </a:lnSpc>
              <a:spcAft>
                <a:spcPts val="50"/>
              </a:spcAft>
            </a:pPr>
            <a:endParaRPr kumimoji="1" lang="en-US" altLang="zh-CN" b="1" dirty="0">
              <a:cs typeface="+mn-ea"/>
              <a:sym typeface="+mn-lt"/>
            </a:endParaRPr>
          </a:p>
          <a:p>
            <a:pPr algn="ctr">
              <a:lnSpc>
                <a:spcPct val="90000"/>
              </a:lnSpc>
              <a:spcAft>
                <a:spcPts val="50"/>
              </a:spcAft>
            </a:pPr>
            <a:endParaRPr kumimoji="1" lang="en-US" altLang="zh-CN" b="1" dirty="0">
              <a:cs typeface="+mn-ea"/>
              <a:sym typeface="+mn-lt"/>
            </a:endParaRPr>
          </a:p>
        </p:txBody>
      </p:sp>
      <p:sp>
        <p:nvSpPr>
          <p:cNvPr id="8" name="文本框 7"/>
          <p:cNvSpPr txBox="1"/>
          <p:nvPr/>
        </p:nvSpPr>
        <p:spPr>
          <a:xfrm>
            <a:off x="2444317" y="1818717"/>
            <a:ext cx="4301453" cy="2150845"/>
          </a:xfrm>
          <a:prstGeom prst="rect">
            <a:avLst/>
          </a:prstGeom>
          <a:noFill/>
          <a:ln w="19050">
            <a:solidFill>
              <a:srgbClr val="000090"/>
            </a:solidFill>
          </a:ln>
        </p:spPr>
        <p:txBody>
          <a:bodyPr wrap="square" rtlCol="0">
            <a:spAutoFit/>
          </a:bodyPr>
          <a:lstStyle/>
          <a:p>
            <a:pPr>
              <a:lnSpc>
                <a:spcPct val="90000"/>
              </a:lnSpc>
              <a:spcAft>
                <a:spcPts val="50"/>
              </a:spcAft>
            </a:pPr>
            <a:r>
              <a:rPr kumimoji="1" lang="en-US" altLang="zh-CN" b="1" dirty="0">
                <a:cs typeface="+mn-ea"/>
                <a:sym typeface="+mn-lt"/>
              </a:rPr>
              <a:t>How about the frequency of the condom use with  your homosexual partner in the past 3 months?</a:t>
            </a:r>
          </a:p>
          <a:p>
            <a:pPr>
              <a:lnSpc>
                <a:spcPct val="90000"/>
              </a:lnSpc>
              <a:spcAft>
                <a:spcPts val="50"/>
              </a:spcAft>
            </a:pPr>
            <a:endParaRPr kumimoji="1" lang="en-US" altLang="zh-CN" dirty="0">
              <a:cs typeface="+mn-ea"/>
              <a:sym typeface="+mn-lt"/>
            </a:endParaRPr>
          </a:p>
          <a:p>
            <a:pPr>
              <a:lnSpc>
                <a:spcPct val="90000"/>
              </a:lnSpc>
              <a:spcAft>
                <a:spcPts val="50"/>
              </a:spcAft>
            </a:pPr>
            <a:r>
              <a:rPr kumimoji="1" lang="en-US" altLang="zh-CN" dirty="0">
                <a:cs typeface="+mn-ea"/>
                <a:sym typeface="+mn-lt"/>
              </a:rPr>
              <a:t>1) Always</a:t>
            </a:r>
          </a:p>
          <a:p>
            <a:pPr>
              <a:lnSpc>
                <a:spcPct val="90000"/>
              </a:lnSpc>
              <a:spcAft>
                <a:spcPts val="50"/>
              </a:spcAft>
            </a:pPr>
            <a:r>
              <a:rPr kumimoji="1" lang="en-US" altLang="zh-CN" dirty="0">
                <a:cs typeface="+mn-ea"/>
                <a:sym typeface="+mn-lt"/>
              </a:rPr>
              <a:t>2) Most of the time</a:t>
            </a:r>
          </a:p>
          <a:p>
            <a:pPr>
              <a:lnSpc>
                <a:spcPct val="90000"/>
              </a:lnSpc>
              <a:spcAft>
                <a:spcPts val="50"/>
              </a:spcAft>
            </a:pPr>
            <a:r>
              <a:rPr kumimoji="1" lang="en-US" altLang="zh-CN" dirty="0">
                <a:cs typeface="+mn-ea"/>
                <a:sym typeface="+mn-lt"/>
              </a:rPr>
              <a:t>3) Sometimes</a:t>
            </a:r>
          </a:p>
          <a:p>
            <a:pPr>
              <a:lnSpc>
                <a:spcPct val="90000"/>
              </a:lnSpc>
              <a:spcAft>
                <a:spcPts val="50"/>
              </a:spcAft>
            </a:pPr>
            <a:r>
              <a:rPr kumimoji="1" lang="en-US" altLang="zh-CN" dirty="0">
                <a:cs typeface="+mn-ea"/>
                <a:sym typeface="+mn-lt"/>
              </a:rPr>
              <a:t>4) Never</a:t>
            </a:r>
          </a:p>
        </p:txBody>
      </p:sp>
      <p:sp>
        <p:nvSpPr>
          <p:cNvPr id="12" name="文本框 11">
            <a:extLst>
              <a:ext uri="{FF2B5EF4-FFF2-40B4-BE49-F238E27FC236}">
                <a16:creationId xmlns="" xmlns:a16="http://schemas.microsoft.com/office/drawing/2014/main" id="{3B91C11D-7DAE-4AE7-BE8B-1D0E07C3CABB}"/>
              </a:ext>
            </a:extLst>
          </p:cNvPr>
          <p:cNvSpPr txBox="1"/>
          <p:nvPr/>
        </p:nvSpPr>
        <p:spPr>
          <a:xfrm>
            <a:off x="2441267" y="1347919"/>
            <a:ext cx="4709036" cy="341632"/>
          </a:xfrm>
          <a:prstGeom prst="rect">
            <a:avLst/>
          </a:prstGeom>
          <a:noFill/>
          <a:ln w="19050">
            <a:noFill/>
          </a:ln>
        </p:spPr>
        <p:txBody>
          <a:bodyPr wrap="square" rtlCol="0">
            <a:spAutoFit/>
          </a:bodyPr>
          <a:lstStyle/>
          <a:p>
            <a:pPr>
              <a:lnSpc>
                <a:spcPct val="90000"/>
              </a:lnSpc>
              <a:spcAft>
                <a:spcPts val="50"/>
              </a:spcAft>
            </a:pPr>
            <a:r>
              <a:rPr kumimoji="1" lang="fr-FR" altLang="zh-CN" b="1" dirty="0">
                <a:cs typeface="+mn-ea"/>
                <a:sym typeface="+mn-lt"/>
              </a:rPr>
              <a:t>Question 10</a:t>
            </a:r>
            <a:endParaRPr kumimoji="1" lang="en-US" altLang="zh-CN" b="1" dirty="0">
              <a:cs typeface="+mn-ea"/>
              <a:sym typeface="+mn-lt"/>
            </a:endParaRPr>
          </a:p>
        </p:txBody>
      </p:sp>
    </p:spTree>
    <p:extLst>
      <p:ext uri="{BB962C8B-B14F-4D97-AF65-F5344CB8AC3E}">
        <p14:creationId xmlns:p14="http://schemas.microsoft.com/office/powerpoint/2010/main" val="314904228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1706925" y="436946"/>
            <a:ext cx="6008378" cy="341632"/>
          </a:xfrm>
          <a:prstGeom prst="rect">
            <a:avLst/>
          </a:prstGeom>
          <a:ln/>
        </p:spPr>
        <p:style>
          <a:lnRef idx="2">
            <a:schemeClr val="dk1"/>
          </a:lnRef>
          <a:fillRef idx="1">
            <a:schemeClr val="lt1"/>
          </a:fillRef>
          <a:effectRef idx="0">
            <a:schemeClr val="dk1"/>
          </a:effectRef>
          <a:fontRef idx="minor">
            <a:schemeClr val="dk1"/>
          </a:fontRef>
        </p:style>
        <p:txBody>
          <a:bodyPr wrap="square" rtlCol="0">
            <a:spAutoFit/>
          </a:bodyPr>
          <a:lstStyle/>
          <a:p>
            <a:pPr>
              <a:lnSpc>
                <a:spcPct val="90000"/>
              </a:lnSpc>
              <a:spcAft>
                <a:spcPts val="50"/>
              </a:spcAft>
            </a:pPr>
            <a:endParaRPr kumimoji="1" lang="zh-CN" altLang="en-US" b="1" dirty="0">
              <a:cs typeface="+mn-ea"/>
              <a:sym typeface="+mn-lt"/>
            </a:endParaRPr>
          </a:p>
        </p:txBody>
      </p:sp>
      <p:sp>
        <p:nvSpPr>
          <p:cNvPr id="5" name="文本框 4"/>
          <p:cNvSpPr txBox="1"/>
          <p:nvPr/>
        </p:nvSpPr>
        <p:spPr>
          <a:xfrm>
            <a:off x="1706925" y="806278"/>
            <a:ext cx="6008378" cy="341632"/>
          </a:xfrm>
          <a:prstGeom prst="rect">
            <a:avLst/>
          </a:prstGeom>
          <a:ln/>
        </p:spPr>
        <p:style>
          <a:lnRef idx="2">
            <a:schemeClr val="dk1"/>
          </a:lnRef>
          <a:fillRef idx="1">
            <a:schemeClr val="lt1"/>
          </a:fillRef>
          <a:effectRef idx="0">
            <a:schemeClr val="dk1"/>
          </a:effectRef>
          <a:fontRef idx="minor">
            <a:schemeClr val="dk1"/>
          </a:fontRef>
        </p:style>
        <p:txBody>
          <a:bodyPr wrap="square" rtlCol="0">
            <a:spAutoFit/>
          </a:bodyPr>
          <a:lstStyle/>
          <a:p>
            <a:pPr algn="ctr">
              <a:lnSpc>
                <a:spcPct val="90000"/>
              </a:lnSpc>
              <a:spcAft>
                <a:spcPts val="50"/>
              </a:spcAft>
            </a:pPr>
            <a:r>
              <a:rPr kumimoji="1" lang="en-US" altLang="zh-CN" b="1" dirty="0">
                <a:cs typeface="+mn-ea"/>
                <a:sym typeface="+mn-lt"/>
              </a:rPr>
              <a:t>Questionnaire</a:t>
            </a:r>
            <a:endParaRPr kumimoji="1" lang="zh-CN" altLang="en-US" b="1" dirty="0">
              <a:cs typeface="+mn-ea"/>
              <a:sym typeface="+mn-lt"/>
            </a:endParaRPr>
          </a:p>
        </p:txBody>
      </p:sp>
      <p:sp>
        <p:nvSpPr>
          <p:cNvPr id="6" name="文本框 5"/>
          <p:cNvSpPr txBox="1"/>
          <p:nvPr/>
        </p:nvSpPr>
        <p:spPr>
          <a:xfrm>
            <a:off x="1706925" y="1167668"/>
            <a:ext cx="6008378" cy="5321970"/>
          </a:xfrm>
          <a:prstGeom prst="rect">
            <a:avLst/>
          </a:prstGeom>
          <a:solidFill>
            <a:schemeClr val="bg1">
              <a:lumMod val="95000"/>
            </a:schemeClr>
          </a:solidFill>
          <a:ln w="31750">
            <a:solidFill>
              <a:schemeClr val="tx1"/>
            </a:solidFill>
          </a:ln>
        </p:spPr>
        <p:txBody>
          <a:bodyPr wrap="square" rtlCol="0">
            <a:spAutoFit/>
          </a:bodyPr>
          <a:lstStyle/>
          <a:p>
            <a:pPr algn="ctr">
              <a:lnSpc>
                <a:spcPct val="90000"/>
              </a:lnSpc>
              <a:spcAft>
                <a:spcPts val="50"/>
              </a:spcAft>
            </a:pPr>
            <a:endParaRPr kumimoji="1" lang="en-US" altLang="zh-CN" b="1" dirty="0">
              <a:cs typeface="+mn-ea"/>
              <a:sym typeface="+mn-lt"/>
            </a:endParaRPr>
          </a:p>
          <a:p>
            <a:pPr algn="ctr">
              <a:lnSpc>
                <a:spcPct val="90000"/>
              </a:lnSpc>
              <a:spcAft>
                <a:spcPts val="50"/>
              </a:spcAft>
            </a:pPr>
            <a:endParaRPr kumimoji="1" lang="en-US" altLang="zh-CN" b="1" dirty="0">
              <a:cs typeface="+mn-ea"/>
              <a:sym typeface="+mn-lt"/>
            </a:endParaRPr>
          </a:p>
          <a:p>
            <a:pPr algn="ctr">
              <a:lnSpc>
                <a:spcPct val="90000"/>
              </a:lnSpc>
              <a:spcAft>
                <a:spcPts val="50"/>
              </a:spcAft>
            </a:pPr>
            <a:endParaRPr kumimoji="1" lang="en-US" altLang="zh-CN" b="1" dirty="0">
              <a:cs typeface="+mn-ea"/>
              <a:sym typeface="+mn-lt"/>
            </a:endParaRPr>
          </a:p>
          <a:p>
            <a:pPr algn="ctr">
              <a:lnSpc>
                <a:spcPct val="90000"/>
              </a:lnSpc>
              <a:spcAft>
                <a:spcPts val="50"/>
              </a:spcAft>
            </a:pPr>
            <a:endParaRPr kumimoji="1" lang="en-US" altLang="zh-CN" b="1" dirty="0">
              <a:cs typeface="+mn-ea"/>
              <a:sym typeface="+mn-lt"/>
            </a:endParaRPr>
          </a:p>
          <a:p>
            <a:pPr algn="ctr">
              <a:lnSpc>
                <a:spcPct val="90000"/>
              </a:lnSpc>
              <a:spcAft>
                <a:spcPts val="50"/>
              </a:spcAft>
            </a:pPr>
            <a:endParaRPr kumimoji="1" lang="en-US" altLang="zh-CN" b="1" dirty="0">
              <a:cs typeface="+mn-ea"/>
              <a:sym typeface="+mn-lt"/>
            </a:endParaRPr>
          </a:p>
          <a:p>
            <a:pPr algn="ctr">
              <a:lnSpc>
                <a:spcPct val="90000"/>
              </a:lnSpc>
              <a:spcAft>
                <a:spcPts val="50"/>
              </a:spcAft>
            </a:pPr>
            <a:endParaRPr kumimoji="1" lang="en-US" altLang="zh-CN" b="1" dirty="0">
              <a:cs typeface="+mn-ea"/>
              <a:sym typeface="+mn-lt"/>
            </a:endParaRPr>
          </a:p>
          <a:p>
            <a:pPr algn="ctr">
              <a:lnSpc>
                <a:spcPct val="90000"/>
              </a:lnSpc>
              <a:spcAft>
                <a:spcPts val="50"/>
              </a:spcAft>
            </a:pPr>
            <a:endParaRPr kumimoji="1" lang="en-US" altLang="zh-CN" b="1" dirty="0">
              <a:cs typeface="+mn-ea"/>
              <a:sym typeface="+mn-lt"/>
            </a:endParaRPr>
          </a:p>
          <a:p>
            <a:pPr algn="ctr">
              <a:lnSpc>
                <a:spcPct val="90000"/>
              </a:lnSpc>
              <a:spcAft>
                <a:spcPts val="50"/>
              </a:spcAft>
            </a:pPr>
            <a:endParaRPr kumimoji="1" lang="en-US" altLang="zh-CN" b="1" dirty="0">
              <a:cs typeface="+mn-ea"/>
              <a:sym typeface="+mn-lt"/>
            </a:endParaRPr>
          </a:p>
          <a:p>
            <a:pPr algn="ctr">
              <a:lnSpc>
                <a:spcPct val="90000"/>
              </a:lnSpc>
              <a:spcAft>
                <a:spcPts val="50"/>
              </a:spcAft>
            </a:pPr>
            <a:endParaRPr kumimoji="1" lang="en-US" altLang="zh-CN" b="1" dirty="0">
              <a:cs typeface="+mn-ea"/>
              <a:sym typeface="+mn-lt"/>
            </a:endParaRPr>
          </a:p>
          <a:p>
            <a:pPr algn="ctr">
              <a:lnSpc>
                <a:spcPct val="90000"/>
              </a:lnSpc>
              <a:spcAft>
                <a:spcPts val="50"/>
              </a:spcAft>
            </a:pPr>
            <a:endParaRPr kumimoji="1" lang="en-US" altLang="zh-CN" b="1" dirty="0">
              <a:cs typeface="+mn-ea"/>
              <a:sym typeface="+mn-lt"/>
            </a:endParaRPr>
          </a:p>
          <a:p>
            <a:pPr algn="ctr">
              <a:lnSpc>
                <a:spcPct val="90000"/>
              </a:lnSpc>
              <a:spcAft>
                <a:spcPts val="50"/>
              </a:spcAft>
            </a:pPr>
            <a:endParaRPr kumimoji="1" lang="en-US" altLang="zh-CN" b="1" dirty="0">
              <a:cs typeface="+mn-ea"/>
              <a:sym typeface="+mn-lt"/>
            </a:endParaRPr>
          </a:p>
          <a:p>
            <a:pPr algn="ctr">
              <a:lnSpc>
                <a:spcPct val="90000"/>
              </a:lnSpc>
              <a:spcAft>
                <a:spcPts val="50"/>
              </a:spcAft>
            </a:pPr>
            <a:endParaRPr kumimoji="1" lang="en-US" altLang="zh-CN" b="1" dirty="0">
              <a:cs typeface="+mn-ea"/>
              <a:sym typeface="+mn-lt"/>
            </a:endParaRPr>
          </a:p>
          <a:p>
            <a:pPr algn="ctr">
              <a:lnSpc>
                <a:spcPct val="90000"/>
              </a:lnSpc>
              <a:spcAft>
                <a:spcPts val="50"/>
              </a:spcAft>
            </a:pPr>
            <a:endParaRPr kumimoji="1" lang="en-US" altLang="zh-CN" b="1" dirty="0">
              <a:cs typeface="+mn-ea"/>
              <a:sym typeface="+mn-lt"/>
            </a:endParaRPr>
          </a:p>
          <a:p>
            <a:pPr algn="ctr">
              <a:lnSpc>
                <a:spcPct val="90000"/>
              </a:lnSpc>
              <a:spcAft>
                <a:spcPts val="50"/>
              </a:spcAft>
            </a:pPr>
            <a:endParaRPr kumimoji="1" lang="en-US" altLang="zh-CN" b="1" dirty="0">
              <a:cs typeface="+mn-ea"/>
              <a:sym typeface="+mn-lt"/>
            </a:endParaRPr>
          </a:p>
          <a:p>
            <a:pPr algn="ctr">
              <a:lnSpc>
                <a:spcPct val="90000"/>
              </a:lnSpc>
              <a:spcAft>
                <a:spcPts val="50"/>
              </a:spcAft>
            </a:pPr>
            <a:endParaRPr kumimoji="1" lang="en-US" altLang="zh-CN" b="1" dirty="0">
              <a:cs typeface="+mn-ea"/>
              <a:sym typeface="+mn-lt"/>
            </a:endParaRPr>
          </a:p>
          <a:p>
            <a:pPr algn="ctr">
              <a:lnSpc>
                <a:spcPct val="90000"/>
              </a:lnSpc>
              <a:spcAft>
                <a:spcPts val="50"/>
              </a:spcAft>
            </a:pPr>
            <a:endParaRPr kumimoji="1" lang="en-US" altLang="zh-CN" b="1" dirty="0">
              <a:cs typeface="+mn-ea"/>
              <a:sym typeface="+mn-lt"/>
            </a:endParaRPr>
          </a:p>
          <a:p>
            <a:pPr algn="ctr">
              <a:lnSpc>
                <a:spcPct val="90000"/>
              </a:lnSpc>
              <a:spcAft>
                <a:spcPts val="50"/>
              </a:spcAft>
            </a:pPr>
            <a:endParaRPr kumimoji="1" lang="en-US" altLang="zh-CN" b="1" dirty="0">
              <a:cs typeface="+mn-ea"/>
              <a:sym typeface="+mn-lt"/>
            </a:endParaRPr>
          </a:p>
          <a:p>
            <a:pPr algn="ctr">
              <a:lnSpc>
                <a:spcPct val="90000"/>
              </a:lnSpc>
              <a:spcAft>
                <a:spcPts val="50"/>
              </a:spcAft>
            </a:pPr>
            <a:endParaRPr kumimoji="1" lang="en-US" altLang="zh-CN" b="1" dirty="0">
              <a:cs typeface="+mn-ea"/>
              <a:sym typeface="+mn-lt"/>
            </a:endParaRPr>
          </a:p>
          <a:p>
            <a:pPr algn="ctr">
              <a:lnSpc>
                <a:spcPct val="90000"/>
              </a:lnSpc>
              <a:spcAft>
                <a:spcPts val="50"/>
              </a:spcAft>
            </a:pPr>
            <a:endParaRPr kumimoji="1" lang="en-US" altLang="zh-CN" b="1" dirty="0">
              <a:cs typeface="+mn-ea"/>
              <a:sym typeface="+mn-lt"/>
            </a:endParaRPr>
          </a:p>
          <a:p>
            <a:pPr algn="ctr">
              <a:lnSpc>
                <a:spcPct val="90000"/>
              </a:lnSpc>
              <a:spcAft>
                <a:spcPts val="50"/>
              </a:spcAft>
            </a:pPr>
            <a:endParaRPr kumimoji="1" lang="en-US" altLang="zh-CN" b="1" dirty="0">
              <a:cs typeface="+mn-ea"/>
              <a:sym typeface="+mn-lt"/>
            </a:endParaRPr>
          </a:p>
        </p:txBody>
      </p:sp>
      <p:sp>
        <p:nvSpPr>
          <p:cNvPr id="8" name="文本框 7"/>
          <p:cNvSpPr txBox="1"/>
          <p:nvPr/>
        </p:nvSpPr>
        <p:spPr>
          <a:xfrm>
            <a:off x="2544070" y="4273571"/>
            <a:ext cx="4301453" cy="853054"/>
          </a:xfrm>
          <a:prstGeom prst="rect">
            <a:avLst/>
          </a:prstGeom>
          <a:noFill/>
          <a:ln w="19050">
            <a:solidFill>
              <a:srgbClr val="000090"/>
            </a:solidFill>
          </a:ln>
        </p:spPr>
        <p:txBody>
          <a:bodyPr wrap="square" rtlCol="0">
            <a:spAutoFit/>
          </a:bodyPr>
          <a:lstStyle/>
          <a:p>
            <a:pPr>
              <a:lnSpc>
                <a:spcPct val="90000"/>
              </a:lnSpc>
              <a:spcAft>
                <a:spcPts val="50"/>
              </a:spcAft>
            </a:pPr>
            <a:r>
              <a:rPr kumimoji="1" lang="en-US" altLang="zh-CN" b="1" dirty="0">
                <a:cs typeface="+mn-ea"/>
                <a:sym typeface="+mn-lt"/>
              </a:rPr>
              <a:t>How many times did you use Rush Poppers in the past 3 months?</a:t>
            </a:r>
          </a:p>
          <a:p>
            <a:pPr>
              <a:lnSpc>
                <a:spcPct val="90000"/>
              </a:lnSpc>
              <a:spcAft>
                <a:spcPts val="50"/>
              </a:spcAft>
            </a:pPr>
            <a:r>
              <a:rPr kumimoji="1" lang="en-US" altLang="zh-CN" b="1" dirty="0">
                <a:cs typeface="+mn-ea"/>
                <a:sym typeface="+mn-lt"/>
              </a:rPr>
              <a:t>_______</a:t>
            </a:r>
          </a:p>
        </p:txBody>
      </p:sp>
      <p:sp>
        <p:nvSpPr>
          <p:cNvPr id="12" name="文本框 7"/>
          <p:cNvSpPr txBox="1"/>
          <p:nvPr/>
        </p:nvSpPr>
        <p:spPr>
          <a:xfrm>
            <a:off x="2544069" y="1812087"/>
            <a:ext cx="4301453" cy="1102353"/>
          </a:xfrm>
          <a:prstGeom prst="rect">
            <a:avLst/>
          </a:prstGeom>
          <a:noFill/>
          <a:ln w="19050">
            <a:solidFill>
              <a:srgbClr val="000090"/>
            </a:solidFill>
          </a:ln>
        </p:spPr>
        <p:txBody>
          <a:bodyPr wrap="square" rtlCol="0">
            <a:spAutoFit/>
          </a:bodyPr>
          <a:lstStyle>
            <a:defPPr>
              <a:defRPr lang="zh-CN"/>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nSpc>
                <a:spcPct val="90000"/>
              </a:lnSpc>
              <a:spcAft>
                <a:spcPts val="50"/>
              </a:spcAft>
            </a:pPr>
            <a:r>
              <a:rPr kumimoji="1" lang="en-US" altLang="zh-CN" b="1" dirty="0">
                <a:cs typeface="+mn-ea"/>
                <a:sym typeface="+mn-lt"/>
              </a:rPr>
              <a:t>How many times did you  use recreational drugs, such as Capsule 1 (except for rush poppers) in the past 3 months?</a:t>
            </a:r>
          </a:p>
          <a:p>
            <a:pPr>
              <a:lnSpc>
                <a:spcPct val="90000"/>
              </a:lnSpc>
              <a:spcAft>
                <a:spcPts val="50"/>
              </a:spcAft>
            </a:pPr>
            <a:r>
              <a:rPr kumimoji="1" lang="en-US" altLang="zh-CN" b="1" dirty="0">
                <a:cs typeface="+mn-ea"/>
                <a:sym typeface="+mn-lt"/>
              </a:rPr>
              <a:t>_______</a:t>
            </a:r>
          </a:p>
        </p:txBody>
      </p:sp>
      <p:sp>
        <p:nvSpPr>
          <p:cNvPr id="11" name="文本框 10">
            <a:extLst>
              <a:ext uri="{FF2B5EF4-FFF2-40B4-BE49-F238E27FC236}">
                <a16:creationId xmlns="" xmlns:a16="http://schemas.microsoft.com/office/drawing/2014/main" id="{D3963912-55AE-470D-9C9D-64E952C20C51}"/>
              </a:ext>
            </a:extLst>
          </p:cNvPr>
          <p:cNvSpPr txBox="1"/>
          <p:nvPr/>
        </p:nvSpPr>
        <p:spPr>
          <a:xfrm>
            <a:off x="2576177" y="1362909"/>
            <a:ext cx="4709036" cy="341632"/>
          </a:xfrm>
          <a:prstGeom prst="rect">
            <a:avLst/>
          </a:prstGeom>
          <a:noFill/>
          <a:ln w="19050">
            <a:noFill/>
          </a:ln>
        </p:spPr>
        <p:txBody>
          <a:bodyPr wrap="square" rtlCol="0">
            <a:spAutoFit/>
          </a:bodyPr>
          <a:lstStyle/>
          <a:p>
            <a:pPr>
              <a:lnSpc>
                <a:spcPct val="90000"/>
              </a:lnSpc>
              <a:spcAft>
                <a:spcPts val="50"/>
              </a:spcAft>
            </a:pPr>
            <a:r>
              <a:rPr kumimoji="1" lang="fr-FR" altLang="zh-CN" b="1" dirty="0">
                <a:cs typeface="+mn-ea"/>
                <a:sym typeface="+mn-lt"/>
              </a:rPr>
              <a:t>Question 11</a:t>
            </a:r>
            <a:endParaRPr kumimoji="1" lang="en-US" altLang="zh-CN" b="1" dirty="0">
              <a:cs typeface="+mn-ea"/>
              <a:sym typeface="+mn-lt"/>
            </a:endParaRPr>
          </a:p>
        </p:txBody>
      </p:sp>
      <p:sp>
        <p:nvSpPr>
          <p:cNvPr id="9" name="文本框 8">
            <a:extLst>
              <a:ext uri="{FF2B5EF4-FFF2-40B4-BE49-F238E27FC236}">
                <a16:creationId xmlns="" xmlns:a16="http://schemas.microsoft.com/office/drawing/2014/main" id="{49BE3148-3F0B-4020-B608-6F9F13250DC9}"/>
              </a:ext>
            </a:extLst>
          </p:cNvPr>
          <p:cNvSpPr txBox="1"/>
          <p:nvPr/>
        </p:nvSpPr>
        <p:spPr>
          <a:xfrm>
            <a:off x="2591167" y="3818205"/>
            <a:ext cx="4709036" cy="341632"/>
          </a:xfrm>
          <a:prstGeom prst="rect">
            <a:avLst/>
          </a:prstGeom>
          <a:noFill/>
          <a:ln w="19050">
            <a:noFill/>
          </a:ln>
        </p:spPr>
        <p:txBody>
          <a:bodyPr wrap="square" rtlCol="0">
            <a:spAutoFit/>
          </a:bodyPr>
          <a:lstStyle/>
          <a:p>
            <a:pPr>
              <a:lnSpc>
                <a:spcPct val="90000"/>
              </a:lnSpc>
              <a:spcAft>
                <a:spcPts val="50"/>
              </a:spcAft>
            </a:pPr>
            <a:r>
              <a:rPr kumimoji="1" lang="fr-FR" altLang="zh-CN" b="1" dirty="0">
                <a:cs typeface="+mn-ea"/>
                <a:sym typeface="+mn-lt"/>
              </a:rPr>
              <a:t>Question 12</a:t>
            </a:r>
            <a:endParaRPr kumimoji="1" lang="en-US" altLang="zh-CN" b="1" dirty="0">
              <a:cs typeface="+mn-ea"/>
              <a:sym typeface="+mn-lt"/>
            </a:endParaRPr>
          </a:p>
        </p:txBody>
      </p:sp>
    </p:spTree>
    <p:extLst>
      <p:ext uri="{BB962C8B-B14F-4D97-AF65-F5344CB8AC3E}">
        <p14:creationId xmlns:p14="http://schemas.microsoft.com/office/powerpoint/2010/main" val="225493661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1706925" y="436946"/>
            <a:ext cx="6008378" cy="341632"/>
          </a:xfrm>
          <a:prstGeom prst="rect">
            <a:avLst/>
          </a:prstGeom>
          <a:ln/>
        </p:spPr>
        <p:style>
          <a:lnRef idx="2">
            <a:schemeClr val="dk1"/>
          </a:lnRef>
          <a:fillRef idx="1">
            <a:schemeClr val="lt1"/>
          </a:fillRef>
          <a:effectRef idx="0">
            <a:schemeClr val="dk1"/>
          </a:effectRef>
          <a:fontRef idx="minor">
            <a:schemeClr val="dk1"/>
          </a:fontRef>
        </p:style>
        <p:txBody>
          <a:bodyPr wrap="square" rtlCol="0">
            <a:spAutoFit/>
          </a:bodyPr>
          <a:lstStyle/>
          <a:p>
            <a:pPr>
              <a:lnSpc>
                <a:spcPct val="90000"/>
              </a:lnSpc>
              <a:spcAft>
                <a:spcPts val="50"/>
              </a:spcAft>
            </a:pPr>
            <a:endParaRPr kumimoji="1" lang="zh-CN" altLang="en-US" b="1" dirty="0">
              <a:cs typeface="+mn-ea"/>
              <a:sym typeface="+mn-lt"/>
            </a:endParaRPr>
          </a:p>
        </p:txBody>
      </p:sp>
      <p:sp>
        <p:nvSpPr>
          <p:cNvPr id="5" name="文本框 4"/>
          <p:cNvSpPr txBox="1"/>
          <p:nvPr/>
        </p:nvSpPr>
        <p:spPr>
          <a:xfrm>
            <a:off x="1706925" y="806278"/>
            <a:ext cx="6008378" cy="341632"/>
          </a:xfrm>
          <a:prstGeom prst="rect">
            <a:avLst/>
          </a:prstGeom>
          <a:ln/>
        </p:spPr>
        <p:style>
          <a:lnRef idx="2">
            <a:schemeClr val="dk1"/>
          </a:lnRef>
          <a:fillRef idx="1">
            <a:schemeClr val="lt1"/>
          </a:fillRef>
          <a:effectRef idx="0">
            <a:schemeClr val="dk1"/>
          </a:effectRef>
          <a:fontRef idx="minor">
            <a:schemeClr val="dk1"/>
          </a:fontRef>
        </p:style>
        <p:txBody>
          <a:bodyPr wrap="square" rtlCol="0">
            <a:spAutoFit/>
          </a:bodyPr>
          <a:lstStyle/>
          <a:p>
            <a:pPr algn="ctr">
              <a:lnSpc>
                <a:spcPct val="90000"/>
              </a:lnSpc>
              <a:spcAft>
                <a:spcPts val="50"/>
              </a:spcAft>
            </a:pPr>
            <a:r>
              <a:rPr kumimoji="1" lang="en-US" altLang="zh-CN" b="1" dirty="0">
                <a:cs typeface="+mn-ea"/>
                <a:sym typeface="+mn-lt"/>
              </a:rPr>
              <a:t>Questionnaire</a:t>
            </a:r>
            <a:endParaRPr kumimoji="1" lang="zh-CN" altLang="en-US" b="1" dirty="0">
              <a:cs typeface="+mn-ea"/>
              <a:sym typeface="+mn-lt"/>
            </a:endParaRPr>
          </a:p>
        </p:txBody>
      </p:sp>
      <p:sp>
        <p:nvSpPr>
          <p:cNvPr id="6" name="文本框 5"/>
          <p:cNvSpPr txBox="1"/>
          <p:nvPr/>
        </p:nvSpPr>
        <p:spPr>
          <a:xfrm>
            <a:off x="1719280" y="1167668"/>
            <a:ext cx="6008378" cy="5321970"/>
          </a:xfrm>
          <a:prstGeom prst="rect">
            <a:avLst/>
          </a:prstGeom>
          <a:solidFill>
            <a:schemeClr val="bg1">
              <a:lumMod val="95000"/>
            </a:schemeClr>
          </a:solidFill>
          <a:ln w="31750">
            <a:solidFill>
              <a:schemeClr val="tx1"/>
            </a:solidFill>
          </a:ln>
        </p:spPr>
        <p:txBody>
          <a:bodyPr wrap="square" rtlCol="0">
            <a:spAutoFit/>
          </a:bodyPr>
          <a:lstStyle/>
          <a:p>
            <a:pPr algn="ctr">
              <a:lnSpc>
                <a:spcPct val="90000"/>
              </a:lnSpc>
              <a:spcAft>
                <a:spcPts val="50"/>
              </a:spcAft>
            </a:pPr>
            <a:endParaRPr kumimoji="1" lang="en-US" altLang="zh-CN" b="1" dirty="0">
              <a:cs typeface="+mn-ea"/>
              <a:sym typeface="+mn-lt"/>
            </a:endParaRPr>
          </a:p>
          <a:p>
            <a:pPr algn="ctr">
              <a:lnSpc>
                <a:spcPct val="90000"/>
              </a:lnSpc>
              <a:spcAft>
                <a:spcPts val="50"/>
              </a:spcAft>
            </a:pPr>
            <a:endParaRPr kumimoji="1" lang="en-US" altLang="zh-CN" b="1" dirty="0">
              <a:cs typeface="+mn-ea"/>
              <a:sym typeface="+mn-lt"/>
            </a:endParaRPr>
          </a:p>
          <a:p>
            <a:pPr algn="ctr">
              <a:lnSpc>
                <a:spcPct val="90000"/>
              </a:lnSpc>
              <a:spcAft>
                <a:spcPts val="50"/>
              </a:spcAft>
            </a:pPr>
            <a:endParaRPr kumimoji="1" lang="en-US" altLang="zh-CN" b="1" dirty="0">
              <a:cs typeface="+mn-ea"/>
              <a:sym typeface="+mn-lt"/>
            </a:endParaRPr>
          </a:p>
          <a:p>
            <a:pPr algn="ctr">
              <a:lnSpc>
                <a:spcPct val="90000"/>
              </a:lnSpc>
              <a:spcAft>
                <a:spcPts val="50"/>
              </a:spcAft>
            </a:pPr>
            <a:endParaRPr kumimoji="1" lang="en-US" altLang="zh-CN" b="1" dirty="0">
              <a:cs typeface="+mn-ea"/>
              <a:sym typeface="+mn-lt"/>
            </a:endParaRPr>
          </a:p>
          <a:p>
            <a:pPr algn="ctr">
              <a:lnSpc>
                <a:spcPct val="90000"/>
              </a:lnSpc>
              <a:spcAft>
                <a:spcPts val="50"/>
              </a:spcAft>
            </a:pPr>
            <a:endParaRPr kumimoji="1" lang="en-US" altLang="zh-CN" b="1" dirty="0">
              <a:cs typeface="+mn-ea"/>
              <a:sym typeface="+mn-lt"/>
            </a:endParaRPr>
          </a:p>
          <a:p>
            <a:pPr algn="ctr">
              <a:lnSpc>
                <a:spcPct val="90000"/>
              </a:lnSpc>
              <a:spcAft>
                <a:spcPts val="50"/>
              </a:spcAft>
            </a:pPr>
            <a:endParaRPr kumimoji="1" lang="en-US" altLang="zh-CN" b="1" dirty="0">
              <a:cs typeface="+mn-ea"/>
              <a:sym typeface="+mn-lt"/>
            </a:endParaRPr>
          </a:p>
          <a:p>
            <a:pPr algn="ctr">
              <a:lnSpc>
                <a:spcPct val="90000"/>
              </a:lnSpc>
              <a:spcAft>
                <a:spcPts val="50"/>
              </a:spcAft>
            </a:pPr>
            <a:endParaRPr kumimoji="1" lang="en-US" altLang="zh-CN" b="1" dirty="0">
              <a:cs typeface="+mn-ea"/>
              <a:sym typeface="+mn-lt"/>
            </a:endParaRPr>
          </a:p>
          <a:p>
            <a:pPr algn="ctr">
              <a:lnSpc>
                <a:spcPct val="90000"/>
              </a:lnSpc>
              <a:spcAft>
                <a:spcPts val="50"/>
              </a:spcAft>
            </a:pPr>
            <a:endParaRPr kumimoji="1" lang="en-US" altLang="zh-CN" b="1" dirty="0">
              <a:cs typeface="+mn-ea"/>
              <a:sym typeface="+mn-lt"/>
            </a:endParaRPr>
          </a:p>
          <a:p>
            <a:pPr algn="ctr">
              <a:lnSpc>
                <a:spcPct val="90000"/>
              </a:lnSpc>
              <a:spcAft>
                <a:spcPts val="50"/>
              </a:spcAft>
            </a:pPr>
            <a:endParaRPr kumimoji="1" lang="en-US" altLang="zh-CN" b="1" dirty="0">
              <a:cs typeface="+mn-ea"/>
              <a:sym typeface="+mn-lt"/>
            </a:endParaRPr>
          </a:p>
          <a:p>
            <a:pPr algn="ctr">
              <a:lnSpc>
                <a:spcPct val="90000"/>
              </a:lnSpc>
              <a:spcAft>
                <a:spcPts val="50"/>
              </a:spcAft>
            </a:pPr>
            <a:endParaRPr kumimoji="1" lang="en-US" altLang="zh-CN" b="1" dirty="0">
              <a:cs typeface="+mn-ea"/>
              <a:sym typeface="+mn-lt"/>
            </a:endParaRPr>
          </a:p>
          <a:p>
            <a:pPr algn="ctr">
              <a:lnSpc>
                <a:spcPct val="90000"/>
              </a:lnSpc>
              <a:spcAft>
                <a:spcPts val="50"/>
              </a:spcAft>
            </a:pPr>
            <a:endParaRPr kumimoji="1" lang="en-US" altLang="zh-CN" b="1" dirty="0">
              <a:cs typeface="+mn-ea"/>
              <a:sym typeface="+mn-lt"/>
            </a:endParaRPr>
          </a:p>
          <a:p>
            <a:pPr algn="ctr">
              <a:lnSpc>
                <a:spcPct val="90000"/>
              </a:lnSpc>
              <a:spcAft>
                <a:spcPts val="50"/>
              </a:spcAft>
            </a:pPr>
            <a:endParaRPr kumimoji="1" lang="en-US" altLang="zh-CN" b="1" dirty="0">
              <a:cs typeface="+mn-ea"/>
              <a:sym typeface="+mn-lt"/>
            </a:endParaRPr>
          </a:p>
          <a:p>
            <a:pPr algn="ctr">
              <a:lnSpc>
                <a:spcPct val="90000"/>
              </a:lnSpc>
              <a:spcAft>
                <a:spcPts val="50"/>
              </a:spcAft>
            </a:pPr>
            <a:endParaRPr kumimoji="1" lang="en-US" altLang="zh-CN" b="1" dirty="0">
              <a:cs typeface="+mn-ea"/>
              <a:sym typeface="+mn-lt"/>
            </a:endParaRPr>
          </a:p>
          <a:p>
            <a:pPr algn="ctr">
              <a:lnSpc>
                <a:spcPct val="90000"/>
              </a:lnSpc>
              <a:spcAft>
                <a:spcPts val="50"/>
              </a:spcAft>
            </a:pPr>
            <a:endParaRPr kumimoji="1" lang="en-US" altLang="zh-CN" b="1" dirty="0">
              <a:cs typeface="+mn-ea"/>
              <a:sym typeface="+mn-lt"/>
            </a:endParaRPr>
          </a:p>
          <a:p>
            <a:pPr algn="ctr">
              <a:lnSpc>
                <a:spcPct val="90000"/>
              </a:lnSpc>
              <a:spcAft>
                <a:spcPts val="50"/>
              </a:spcAft>
            </a:pPr>
            <a:endParaRPr kumimoji="1" lang="en-US" altLang="zh-CN" b="1" dirty="0">
              <a:cs typeface="+mn-ea"/>
              <a:sym typeface="+mn-lt"/>
            </a:endParaRPr>
          </a:p>
          <a:p>
            <a:pPr algn="ctr">
              <a:lnSpc>
                <a:spcPct val="90000"/>
              </a:lnSpc>
              <a:spcAft>
                <a:spcPts val="50"/>
              </a:spcAft>
            </a:pPr>
            <a:endParaRPr kumimoji="1" lang="en-US" altLang="zh-CN" b="1" dirty="0">
              <a:cs typeface="+mn-ea"/>
              <a:sym typeface="+mn-lt"/>
            </a:endParaRPr>
          </a:p>
          <a:p>
            <a:pPr algn="ctr">
              <a:lnSpc>
                <a:spcPct val="90000"/>
              </a:lnSpc>
              <a:spcAft>
                <a:spcPts val="50"/>
              </a:spcAft>
            </a:pPr>
            <a:endParaRPr kumimoji="1" lang="en-US" altLang="zh-CN" b="1" dirty="0">
              <a:cs typeface="+mn-ea"/>
              <a:sym typeface="+mn-lt"/>
            </a:endParaRPr>
          </a:p>
          <a:p>
            <a:pPr algn="ctr">
              <a:lnSpc>
                <a:spcPct val="90000"/>
              </a:lnSpc>
              <a:spcAft>
                <a:spcPts val="50"/>
              </a:spcAft>
            </a:pPr>
            <a:endParaRPr kumimoji="1" lang="en-US" altLang="zh-CN" b="1" dirty="0">
              <a:cs typeface="+mn-ea"/>
              <a:sym typeface="+mn-lt"/>
            </a:endParaRPr>
          </a:p>
          <a:p>
            <a:pPr algn="ctr">
              <a:lnSpc>
                <a:spcPct val="90000"/>
              </a:lnSpc>
              <a:spcAft>
                <a:spcPts val="50"/>
              </a:spcAft>
            </a:pPr>
            <a:endParaRPr kumimoji="1" lang="en-US" altLang="zh-CN" b="1" dirty="0">
              <a:cs typeface="+mn-ea"/>
              <a:sym typeface="+mn-lt"/>
            </a:endParaRPr>
          </a:p>
          <a:p>
            <a:pPr algn="ctr">
              <a:lnSpc>
                <a:spcPct val="90000"/>
              </a:lnSpc>
              <a:spcAft>
                <a:spcPts val="50"/>
              </a:spcAft>
            </a:pPr>
            <a:endParaRPr kumimoji="1" lang="en-US" altLang="zh-CN" b="1" dirty="0">
              <a:cs typeface="+mn-ea"/>
              <a:sym typeface="+mn-lt"/>
            </a:endParaRPr>
          </a:p>
        </p:txBody>
      </p:sp>
      <p:sp>
        <p:nvSpPr>
          <p:cNvPr id="8" name="文本框 7"/>
          <p:cNvSpPr txBox="1"/>
          <p:nvPr/>
        </p:nvSpPr>
        <p:spPr>
          <a:xfrm>
            <a:off x="2421273" y="1822014"/>
            <a:ext cx="4301453" cy="603755"/>
          </a:xfrm>
          <a:prstGeom prst="rect">
            <a:avLst/>
          </a:prstGeom>
          <a:noFill/>
          <a:ln w="19050">
            <a:solidFill>
              <a:srgbClr val="000090"/>
            </a:solidFill>
          </a:ln>
        </p:spPr>
        <p:txBody>
          <a:bodyPr wrap="square" rtlCol="0">
            <a:spAutoFit/>
          </a:bodyPr>
          <a:lstStyle/>
          <a:p>
            <a:pPr>
              <a:lnSpc>
                <a:spcPct val="90000"/>
              </a:lnSpc>
              <a:spcAft>
                <a:spcPts val="50"/>
              </a:spcAft>
            </a:pPr>
            <a:r>
              <a:rPr kumimoji="1" lang="en-US" altLang="en-US" b="1" dirty="0">
                <a:cs typeface="+mn-ea"/>
                <a:sym typeface="+mn-lt"/>
              </a:rPr>
              <a:t>Have you been HIV-tested?</a:t>
            </a:r>
            <a:endParaRPr kumimoji="1" lang="en-US" altLang="zh-CN" b="1" dirty="0">
              <a:cs typeface="+mn-ea"/>
              <a:sym typeface="+mn-lt"/>
            </a:endParaRPr>
          </a:p>
          <a:p>
            <a:pPr>
              <a:lnSpc>
                <a:spcPct val="90000"/>
              </a:lnSpc>
              <a:spcAft>
                <a:spcPts val="50"/>
              </a:spcAft>
            </a:pPr>
            <a:r>
              <a:rPr kumimoji="1" lang="en-US" altLang="zh-CN" b="1" dirty="0">
                <a:cs typeface="+mn-ea"/>
                <a:sym typeface="+mn-lt"/>
              </a:rPr>
              <a:t>_______</a:t>
            </a:r>
          </a:p>
        </p:txBody>
      </p:sp>
      <p:sp>
        <p:nvSpPr>
          <p:cNvPr id="13" name="文本框 12">
            <a:extLst>
              <a:ext uri="{FF2B5EF4-FFF2-40B4-BE49-F238E27FC236}">
                <a16:creationId xmlns="" xmlns:a16="http://schemas.microsoft.com/office/drawing/2014/main" id="{F4706E94-8FFA-48B3-A686-8E7180BA3295}"/>
              </a:ext>
            </a:extLst>
          </p:cNvPr>
          <p:cNvSpPr txBox="1"/>
          <p:nvPr/>
        </p:nvSpPr>
        <p:spPr>
          <a:xfrm>
            <a:off x="2441272" y="1362909"/>
            <a:ext cx="4709036" cy="341632"/>
          </a:xfrm>
          <a:prstGeom prst="rect">
            <a:avLst/>
          </a:prstGeom>
          <a:noFill/>
          <a:ln w="19050">
            <a:noFill/>
          </a:ln>
        </p:spPr>
        <p:txBody>
          <a:bodyPr wrap="square" rtlCol="0">
            <a:spAutoFit/>
          </a:bodyPr>
          <a:lstStyle/>
          <a:p>
            <a:pPr>
              <a:lnSpc>
                <a:spcPct val="90000"/>
              </a:lnSpc>
              <a:spcAft>
                <a:spcPts val="50"/>
              </a:spcAft>
            </a:pPr>
            <a:r>
              <a:rPr kumimoji="1" lang="fr-FR" altLang="zh-CN" b="1" dirty="0">
                <a:cs typeface="+mn-ea"/>
                <a:sym typeface="+mn-lt"/>
              </a:rPr>
              <a:t>Question 13</a:t>
            </a:r>
            <a:endParaRPr kumimoji="1" lang="en-US" altLang="zh-CN" b="1" dirty="0">
              <a:cs typeface="+mn-ea"/>
              <a:sym typeface="+mn-lt"/>
            </a:endParaRPr>
          </a:p>
        </p:txBody>
      </p:sp>
      <p:sp>
        <p:nvSpPr>
          <p:cNvPr id="7" name="文本框 6">
            <a:extLst>
              <a:ext uri="{FF2B5EF4-FFF2-40B4-BE49-F238E27FC236}">
                <a16:creationId xmlns="" xmlns:a16="http://schemas.microsoft.com/office/drawing/2014/main" id="{CA582F9A-2473-4807-BCDE-AE10FA0CDE55}"/>
              </a:ext>
            </a:extLst>
          </p:cNvPr>
          <p:cNvSpPr txBox="1"/>
          <p:nvPr/>
        </p:nvSpPr>
        <p:spPr>
          <a:xfrm>
            <a:off x="2421273" y="4275339"/>
            <a:ext cx="4301453" cy="853054"/>
          </a:xfrm>
          <a:prstGeom prst="rect">
            <a:avLst/>
          </a:prstGeom>
          <a:noFill/>
          <a:ln w="19050">
            <a:solidFill>
              <a:srgbClr val="000090"/>
            </a:solidFill>
          </a:ln>
        </p:spPr>
        <p:txBody>
          <a:bodyPr wrap="square" rtlCol="0">
            <a:spAutoFit/>
          </a:bodyPr>
          <a:lstStyle/>
          <a:p>
            <a:pPr>
              <a:lnSpc>
                <a:spcPct val="90000"/>
              </a:lnSpc>
              <a:spcAft>
                <a:spcPts val="50"/>
              </a:spcAft>
            </a:pPr>
            <a:r>
              <a:rPr kumimoji="1" lang="en-US" altLang="en-US" b="1" dirty="0">
                <a:cs typeface="+mn-ea"/>
                <a:sym typeface="+mn-lt"/>
              </a:rPr>
              <a:t>Have you tested HIV in the past six months?</a:t>
            </a:r>
            <a:endParaRPr kumimoji="1" lang="en-US" altLang="zh-CN" b="1" dirty="0">
              <a:cs typeface="+mn-ea"/>
              <a:sym typeface="+mn-lt"/>
            </a:endParaRPr>
          </a:p>
          <a:p>
            <a:pPr>
              <a:lnSpc>
                <a:spcPct val="90000"/>
              </a:lnSpc>
              <a:spcAft>
                <a:spcPts val="50"/>
              </a:spcAft>
            </a:pPr>
            <a:r>
              <a:rPr kumimoji="1" lang="en-US" altLang="zh-CN" b="1" dirty="0">
                <a:cs typeface="+mn-ea"/>
                <a:sym typeface="+mn-lt"/>
              </a:rPr>
              <a:t>_______</a:t>
            </a:r>
          </a:p>
        </p:txBody>
      </p:sp>
      <p:sp>
        <p:nvSpPr>
          <p:cNvPr id="9" name="文本框 8">
            <a:extLst>
              <a:ext uri="{FF2B5EF4-FFF2-40B4-BE49-F238E27FC236}">
                <a16:creationId xmlns="" xmlns:a16="http://schemas.microsoft.com/office/drawing/2014/main" id="{AB624F75-2529-4B30-8858-4DEA9EA200BE}"/>
              </a:ext>
            </a:extLst>
          </p:cNvPr>
          <p:cNvSpPr txBox="1"/>
          <p:nvPr/>
        </p:nvSpPr>
        <p:spPr>
          <a:xfrm>
            <a:off x="2441269" y="3806928"/>
            <a:ext cx="4709036" cy="341632"/>
          </a:xfrm>
          <a:prstGeom prst="rect">
            <a:avLst/>
          </a:prstGeom>
          <a:noFill/>
          <a:ln w="19050">
            <a:noFill/>
          </a:ln>
        </p:spPr>
        <p:txBody>
          <a:bodyPr wrap="square" rtlCol="0">
            <a:spAutoFit/>
          </a:bodyPr>
          <a:lstStyle/>
          <a:p>
            <a:pPr>
              <a:lnSpc>
                <a:spcPct val="90000"/>
              </a:lnSpc>
              <a:spcAft>
                <a:spcPts val="50"/>
              </a:spcAft>
            </a:pPr>
            <a:r>
              <a:rPr kumimoji="1" lang="fr-FR" altLang="zh-CN" b="1" dirty="0">
                <a:cs typeface="+mn-ea"/>
                <a:sym typeface="+mn-lt"/>
              </a:rPr>
              <a:t>Question 14</a:t>
            </a:r>
            <a:endParaRPr kumimoji="1" lang="en-US" altLang="zh-CN" b="1" dirty="0">
              <a:cs typeface="+mn-ea"/>
              <a:sym typeface="+mn-lt"/>
            </a:endParaRPr>
          </a:p>
        </p:txBody>
      </p:sp>
    </p:spTree>
    <p:extLst>
      <p:ext uri="{BB962C8B-B14F-4D97-AF65-F5344CB8AC3E}">
        <p14:creationId xmlns:p14="http://schemas.microsoft.com/office/powerpoint/2010/main" val="171837395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1706925" y="436946"/>
            <a:ext cx="6008378" cy="341632"/>
          </a:xfrm>
          <a:prstGeom prst="rect">
            <a:avLst/>
          </a:prstGeom>
          <a:ln/>
        </p:spPr>
        <p:style>
          <a:lnRef idx="2">
            <a:schemeClr val="dk1"/>
          </a:lnRef>
          <a:fillRef idx="1">
            <a:schemeClr val="lt1"/>
          </a:fillRef>
          <a:effectRef idx="0">
            <a:schemeClr val="dk1"/>
          </a:effectRef>
          <a:fontRef idx="minor">
            <a:schemeClr val="dk1"/>
          </a:fontRef>
        </p:style>
        <p:txBody>
          <a:bodyPr wrap="square" rtlCol="0">
            <a:spAutoFit/>
          </a:bodyPr>
          <a:lstStyle/>
          <a:p>
            <a:pPr>
              <a:lnSpc>
                <a:spcPct val="90000"/>
              </a:lnSpc>
              <a:spcAft>
                <a:spcPts val="50"/>
              </a:spcAft>
            </a:pPr>
            <a:endParaRPr kumimoji="1" lang="zh-CN" altLang="en-US" b="1" dirty="0">
              <a:cs typeface="+mn-ea"/>
              <a:sym typeface="+mn-lt"/>
            </a:endParaRPr>
          </a:p>
        </p:txBody>
      </p:sp>
      <p:sp>
        <p:nvSpPr>
          <p:cNvPr id="5" name="文本框 4"/>
          <p:cNvSpPr txBox="1"/>
          <p:nvPr/>
        </p:nvSpPr>
        <p:spPr>
          <a:xfrm>
            <a:off x="1706925" y="806278"/>
            <a:ext cx="6008378" cy="341632"/>
          </a:xfrm>
          <a:prstGeom prst="rect">
            <a:avLst/>
          </a:prstGeom>
          <a:ln/>
        </p:spPr>
        <p:style>
          <a:lnRef idx="2">
            <a:schemeClr val="dk1"/>
          </a:lnRef>
          <a:fillRef idx="1">
            <a:schemeClr val="lt1"/>
          </a:fillRef>
          <a:effectRef idx="0">
            <a:schemeClr val="dk1"/>
          </a:effectRef>
          <a:fontRef idx="minor">
            <a:schemeClr val="dk1"/>
          </a:fontRef>
        </p:style>
        <p:txBody>
          <a:bodyPr wrap="square" rtlCol="0">
            <a:spAutoFit/>
          </a:bodyPr>
          <a:lstStyle/>
          <a:p>
            <a:pPr algn="ctr">
              <a:lnSpc>
                <a:spcPct val="90000"/>
              </a:lnSpc>
              <a:spcAft>
                <a:spcPts val="50"/>
              </a:spcAft>
            </a:pPr>
            <a:r>
              <a:rPr kumimoji="1" lang="en-US" altLang="zh-CN" b="1" dirty="0">
                <a:cs typeface="+mn-ea"/>
                <a:sym typeface="+mn-lt"/>
              </a:rPr>
              <a:t>Questionnaire</a:t>
            </a:r>
            <a:endParaRPr kumimoji="1" lang="zh-CN" altLang="en-US" b="1" dirty="0">
              <a:cs typeface="+mn-ea"/>
              <a:sym typeface="+mn-lt"/>
            </a:endParaRPr>
          </a:p>
        </p:txBody>
      </p:sp>
      <p:sp>
        <p:nvSpPr>
          <p:cNvPr id="6" name="文本框 5"/>
          <p:cNvSpPr txBox="1"/>
          <p:nvPr/>
        </p:nvSpPr>
        <p:spPr>
          <a:xfrm>
            <a:off x="1706925" y="1167668"/>
            <a:ext cx="6008378" cy="5321970"/>
          </a:xfrm>
          <a:prstGeom prst="rect">
            <a:avLst/>
          </a:prstGeom>
          <a:solidFill>
            <a:schemeClr val="bg1">
              <a:lumMod val="95000"/>
            </a:schemeClr>
          </a:solidFill>
          <a:ln w="31750">
            <a:solidFill>
              <a:schemeClr val="tx1"/>
            </a:solidFill>
          </a:ln>
        </p:spPr>
        <p:txBody>
          <a:bodyPr wrap="square" rtlCol="0">
            <a:spAutoFit/>
          </a:bodyPr>
          <a:lstStyle/>
          <a:p>
            <a:pPr algn="ctr">
              <a:lnSpc>
                <a:spcPct val="90000"/>
              </a:lnSpc>
              <a:spcAft>
                <a:spcPts val="50"/>
              </a:spcAft>
            </a:pPr>
            <a:endParaRPr kumimoji="1" lang="en-US" altLang="zh-CN" b="1" dirty="0">
              <a:cs typeface="+mn-ea"/>
              <a:sym typeface="+mn-lt"/>
            </a:endParaRPr>
          </a:p>
          <a:p>
            <a:pPr algn="ctr">
              <a:lnSpc>
                <a:spcPct val="90000"/>
              </a:lnSpc>
              <a:spcAft>
                <a:spcPts val="50"/>
              </a:spcAft>
            </a:pPr>
            <a:endParaRPr kumimoji="1" lang="en-US" altLang="zh-CN" b="1" dirty="0">
              <a:cs typeface="+mn-ea"/>
              <a:sym typeface="+mn-lt"/>
            </a:endParaRPr>
          </a:p>
          <a:p>
            <a:pPr algn="ctr">
              <a:lnSpc>
                <a:spcPct val="90000"/>
              </a:lnSpc>
              <a:spcAft>
                <a:spcPts val="50"/>
              </a:spcAft>
            </a:pPr>
            <a:endParaRPr kumimoji="1" lang="en-US" altLang="zh-CN" b="1" dirty="0">
              <a:cs typeface="+mn-ea"/>
              <a:sym typeface="+mn-lt"/>
            </a:endParaRPr>
          </a:p>
          <a:p>
            <a:pPr algn="ctr">
              <a:lnSpc>
                <a:spcPct val="90000"/>
              </a:lnSpc>
              <a:spcAft>
                <a:spcPts val="50"/>
              </a:spcAft>
            </a:pPr>
            <a:endParaRPr kumimoji="1" lang="en-US" altLang="zh-CN" b="1" dirty="0">
              <a:cs typeface="+mn-ea"/>
              <a:sym typeface="+mn-lt"/>
            </a:endParaRPr>
          </a:p>
          <a:p>
            <a:pPr algn="ctr">
              <a:lnSpc>
                <a:spcPct val="90000"/>
              </a:lnSpc>
              <a:spcAft>
                <a:spcPts val="50"/>
              </a:spcAft>
            </a:pPr>
            <a:endParaRPr kumimoji="1" lang="en-US" altLang="zh-CN" b="1" dirty="0">
              <a:cs typeface="+mn-ea"/>
              <a:sym typeface="+mn-lt"/>
            </a:endParaRPr>
          </a:p>
          <a:p>
            <a:pPr algn="ctr">
              <a:lnSpc>
                <a:spcPct val="90000"/>
              </a:lnSpc>
              <a:spcAft>
                <a:spcPts val="50"/>
              </a:spcAft>
            </a:pPr>
            <a:endParaRPr kumimoji="1" lang="en-US" altLang="zh-CN" b="1" dirty="0">
              <a:cs typeface="+mn-ea"/>
              <a:sym typeface="+mn-lt"/>
            </a:endParaRPr>
          </a:p>
          <a:p>
            <a:pPr algn="ctr">
              <a:lnSpc>
                <a:spcPct val="90000"/>
              </a:lnSpc>
              <a:spcAft>
                <a:spcPts val="50"/>
              </a:spcAft>
            </a:pPr>
            <a:endParaRPr kumimoji="1" lang="en-US" altLang="zh-CN" b="1" dirty="0">
              <a:cs typeface="+mn-ea"/>
              <a:sym typeface="+mn-lt"/>
            </a:endParaRPr>
          </a:p>
          <a:p>
            <a:pPr algn="ctr">
              <a:lnSpc>
                <a:spcPct val="90000"/>
              </a:lnSpc>
              <a:spcAft>
                <a:spcPts val="50"/>
              </a:spcAft>
            </a:pPr>
            <a:endParaRPr kumimoji="1" lang="en-US" altLang="zh-CN" b="1" dirty="0">
              <a:cs typeface="+mn-ea"/>
              <a:sym typeface="+mn-lt"/>
            </a:endParaRPr>
          </a:p>
          <a:p>
            <a:pPr algn="ctr">
              <a:lnSpc>
                <a:spcPct val="90000"/>
              </a:lnSpc>
              <a:spcAft>
                <a:spcPts val="50"/>
              </a:spcAft>
            </a:pPr>
            <a:endParaRPr kumimoji="1" lang="en-US" altLang="zh-CN" b="1" dirty="0">
              <a:cs typeface="+mn-ea"/>
              <a:sym typeface="+mn-lt"/>
            </a:endParaRPr>
          </a:p>
          <a:p>
            <a:pPr algn="ctr">
              <a:lnSpc>
                <a:spcPct val="90000"/>
              </a:lnSpc>
              <a:spcAft>
                <a:spcPts val="50"/>
              </a:spcAft>
            </a:pPr>
            <a:endParaRPr kumimoji="1" lang="en-US" altLang="zh-CN" b="1" dirty="0">
              <a:cs typeface="+mn-ea"/>
              <a:sym typeface="+mn-lt"/>
            </a:endParaRPr>
          </a:p>
          <a:p>
            <a:pPr algn="ctr">
              <a:lnSpc>
                <a:spcPct val="90000"/>
              </a:lnSpc>
              <a:spcAft>
                <a:spcPts val="50"/>
              </a:spcAft>
            </a:pPr>
            <a:endParaRPr kumimoji="1" lang="en-US" altLang="zh-CN" b="1" dirty="0">
              <a:cs typeface="+mn-ea"/>
              <a:sym typeface="+mn-lt"/>
            </a:endParaRPr>
          </a:p>
          <a:p>
            <a:pPr algn="ctr">
              <a:lnSpc>
                <a:spcPct val="90000"/>
              </a:lnSpc>
              <a:spcAft>
                <a:spcPts val="50"/>
              </a:spcAft>
            </a:pPr>
            <a:endParaRPr kumimoji="1" lang="en-US" altLang="zh-CN" b="1" dirty="0">
              <a:cs typeface="+mn-ea"/>
              <a:sym typeface="+mn-lt"/>
            </a:endParaRPr>
          </a:p>
          <a:p>
            <a:pPr algn="ctr">
              <a:lnSpc>
                <a:spcPct val="90000"/>
              </a:lnSpc>
              <a:spcAft>
                <a:spcPts val="50"/>
              </a:spcAft>
            </a:pPr>
            <a:endParaRPr kumimoji="1" lang="en-US" altLang="zh-CN" b="1" dirty="0">
              <a:cs typeface="+mn-ea"/>
              <a:sym typeface="+mn-lt"/>
            </a:endParaRPr>
          </a:p>
          <a:p>
            <a:pPr algn="ctr">
              <a:lnSpc>
                <a:spcPct val="90000"/>
              </a:lnSpc>
              <a:spcAft>
                <a:spcPts val="50"/>
              </a:spcAft>
            </a:pPr>
            <a:endParaRPr kumimoji="1" lang="en-US" altLang="zh-CN" b="1" dirty="0">
              <a:cs typeface="+mn-ea"/>
              <a:sym typeface="+mn-lt"/>
            </a:endParaRPr>
          </a:p>
          <a:p>
            <a:pPr algn="ctr">
              <a:lnSpc>
                <a:spcPct val="90000"/>
              </a:lnSpc>
              <a:spcAft>
                <a:spcPts val="50"/>
              </a:spcAft>
            </a:pPr>
            <a:endParaRPr kumimoji="1" lang="en-US" altLang="zh-CN" b="1" dirty="0">
              <a:cs typeface="+mn-ea"/>
              <a:sym typeface="+mn-lt"/>
            </a:endParaRPr>
          </a:p>
          <a:p>
            <a:pPr algn="ctr">
              <a:lnSpc>
                <a:spcPct val="90000"/>
              </a:lnSpc>
              <a:spcAft>
                <a:spcPts val="50"/>
              </a:spcAft>
            </a:pPr>
            <a:endParaRPr kumimoji="1" lang="en-US" altLang="zh-CN" b="1" dirty="0">
              <a:cs typeface="+mn-ea"/>
              <a:sym typeface="+mn-lt"/>
            </a:endParaRPr>
          </a:p>
          <a:p>
            <a:pPr algn="ctr">
              <a:lnSpc>
                <a:spcPct val="90000"/>
              </a:lnSpc>
              <a:spcAft>
                <a:spcPts val="50"/>
              </a:spcAft>
            </a:pPr>
            <a:endParaRPr kumimoji="1" lang="en-US" altLang="zh-CN" b="1" dirty="0">
              <a:cs typeface="+mn-ea"/>
              <a:sym typeface="+mn-lt"/>
            </a:endParaRPr>
          </a:p>
          <a:p>
            <a:pPr algn="ctr">
              <a:lnSpc>
                <a:spcPct val="90000"/>
              </a:lnSpc>
              <a:spcAft>
                <a:spcPts val="50"/>
              </a:spcAft>
            </a:pPr>
            <a:endParaRPr kumimoji="1" lang="en-US" altLang="zh-CN" b="1" dirty="0">
              <a:cs typeface="+mn-ea"/>
              <a:sym typeface="+mn-lt"/>
            </a:endParaRPr>
          </a:p>
          <a:p>
            <a:pPr algn="ctr">
              <a:lnSpc>
                <a:spcPct val="90000"/>
              </a:lnSpc>
              <a:spcAft>
                <a:spcPts val="50"/>
              </a:spcAft>
            </a:pPr>
            <a:endParaRPr kumimoji="1" lang="en-US" altLang="zh-CN" b="1" dirty="0">
              <a:cs typeface="+mn-ea"/>
              <a:sym typeface="+mn-lt"/>
            </a:endParaRPr>
          </a:p>
          <a:p>
            <a:pPr algn="ctr">
              <a:lnSpc>
                <a:spcPct val="90000"/>
              </a:lnSpc>
              <a:spcAft>
                <a:spcPts val="50"/>
              </a:spcAft>
            </a:pPr>
            <a:endParaRPr kumimoji="1" lang="en-US" altLang="zh-CN" b="1" dirty="0">
              <a:cs typeface="+mn-ea"/>
              <a:sym typeface="+mn-lt"/>
            </a:endParaRPr>
          </a:p>
        </p:txBody>
      </p:sp>
      <p:sp>
        <p:nvSpPr>
          <p:cNvPr id="8" name="文本框 7"/>
          <p:cNvSpPr txBox="1"/>
          <p:nvPr/>
        </p:nvSpPr>
        <p:spPr>
          <a:xfrm>
            <a:off x="2311302" y="1894206"/>
            <a:ext cx="4521394" cy="1377300"/>
          </a:xfrm>
          <a:prstGeom prst="rect">
            <a:avLst/>
          </a:prstGeom>
          <a:noFill/>
          <a:ln w="19050">
            <a:solidFill>
              <a:srgbClr val="000090"/>
            </a:solidFill>
          </a:ln>
        </p:spPr>
        <p:txBody>
          <a:bodyPr wrap="square" rtlCol="0">
            <a:spAutoFit/>
          </a:bodyPr>
          <a:lstStyle/>
          <a:p>
            <a:pPr>
              <a:lnSpc>
                <a:spcPct val="90000"/>
              </a:lnSpc>
              <a:spcAft>
                <a:spcPts val="50"/>
              </a:spcAft>
            </a:pPr>
            <a:r>
              <a:rPr kumimoji="1" lang="en-US" altLang="en-US" b="1" dirty="0">
                <a:cs typeface="+mn-ea"/>
                <a:sym typeface="+mn-lt"/>
              </a:rPr>
              <a:t>Have you been diagnosed with syphilis in the past six months?</a:t>
            </a:r>
            <a:endParaRPr kumimoji="1" lang="en-US" altLang="zh-CN" b="1" dirty="0">
              <a:cs typeface="+mn-ea"/>
              <a:sym typeface="+mn-lt"/>
            </a:endParaRPr>
          </a:p>
          <a:p>
            <a:pPr>
              <a:lnSpc>
                <a:spcPct val="90000"/>
              </a:lnSpc>
              <a:spcAft>
                <a:spcPts val="50"/>
              </a:spcAft>
            </a:pPr>
            <a:endParaRPr kumimoji="1" lang="en-US" altLang="zh-CN" b="1" dirty="0">
              <a:cs typeface="+mn-ea"/>
              <a:sym typeface="+mn-lt"/>
            </a:endParaRPr>
          </a:p>
          <a:p>
            <a:pPr>
              <a:lnSpc>
                <a:spcPct val="90000"/>
              </a:lnSpc>
              <a:spcAft>
                <a:spcPts val="50"/>
              </a:spcAft>
            </a:pPr>
            <a:r>
              <a:rPr kumimoji="1" lang="en-US" altLang="zh-CN" dirty="0">
                <a:cs typeface="+mn-ea"/>
                <a:sym typeface="+mn-lt"/>
              </a:rPr>
              <a:t>1) Yes</a:t>
            </a:r>
            <a:endParaRPr kumimoji="1" lang="en-US" altLang="en-US" dirty="0">
              <a:cs typeface="+mn-ea"/>
              <a:sym typeface="+mn-lt"/>
            </a:endParaRPr>
          </a:p>
          <a:p>
            <a:pPr>
              <a:lnSpc>
                <a:spcPct val="90000"/>
              </a:lnSpc>
              <a:spcAft>
                <a:spcPts val="50"/>
              </a:spcAft>
            </a:pPr>
            <a:r>
              <a:rPr kumimoji="1" lang="en-US" altLang="zh-CN" dirty="0">
                <a:cs typeface="+mn-ea"/>
                <a:sym typeface="+mn-lt"/>
              </a:rPr>
              <a:t>2) No</a:t>
            </a:r>
            <a:endParaRPr kumimoji="1" lang="en-US" altLang="en-US" dirty="0">
              <a:cs typeface="+mn-ea"/>
              <a:sym typeface="+mn-lt"/>
            </a:endParaRPr>
          </a:p>
        </p:txBody>
      </p:sp>
      <p:sp>
        <p:nvSpPr>
          <p:cNvPr id="12" name="文本框 11">
            <a:extLst>
              <a:ext uri="{FF2B5EF4-FFF2-40B4-BE49-F238E27FC236}">
                <a16:creationId xmlns="" xmlns:a16="http://schemas.microsoft.com/office/drawing/2014/main" id="{5A8B1E25-93C2-4D1E-9500-D2C34D61C939}"/>
              </a:ext>
            </a:extLst>
          </p:cNvPr>
          <p:cNvSpPr txBox="1"/>
          <p:nvPr/>
        </p:nvSpPr>
        <p:spPr>
          <a:xfrm>
            <a:off x="2351326" y="1437859"/>
            <a:ext cx="4709036" cy="341632"/>
          </a:xfrm>
          <a:prstGeom prst="rect">
            <a:avLst/>
          </a:prstGeom>
          <a:noFill/>
          <a:ln w="19050">
            <a:noFill/>
          </a:ln>
        </p:spPr>
        <p:txBody>
          <a:bodyPr wrap="square" rtlCol="0">
            <a:spAutoFit/>
          </a:bodyPr>
          <a:lstStyle/>
          <a:p>
            <a:pPr>
              <a:lnSpc>
                <a:spcPct val="90000"/>
              </a:lnSpc>
              <a:spcAft>
                <a:spcPts val="50"/>
              </a:spcAft>
            </a:pPr>
            <a:r>
              <a:rPr kumimoji="1" lang="fr-FR" altLang="zh-CN" b="1" dirty="0">
                <a:cs typeface="+mn-ea"/>
                <a:sym typeface="+mn-lt"/>
              </a:rPr>
              <a:t>Question 15</a:t>
            </a:r>
            <a:endParaRPr kumimoji="1" lang="en-US" altLang="zh-CN" b="1" dirty="0">
              <a:cs typeface="+mn-ea"/>
              <a:sym typeface="+mn-lt"/>
            </a:endParaRPr>
          </a:p>
        </p:txBody>
      </p:sp>
      <p:sp>
        <p:nvSpPr>
          <p:cNvPr id="13" name="文本框 12">
            <a:extLst>
              <a:ext uri="{FF2B5EF4-FFF2-40B4-BE49-F238E27FC236}">
                <a16:creationId xmlns="" xmlns:a16="http://schemas.microsoft.com/office/drawing/2014/main" id="{EB85A852-77C8-4AD0-B1B1-378A741556A7}"/>
              </a:ext>
            </a:extLst>
          </p:cNvPr>
          <p:cNvSpPr txBox="1"/>
          <p:nvPr/>
        </p:nvSpPr>
        <p:spPr>
          <a:xfrm>
            <a:off x="2311302" y="4195555"/>
            <a:ext cx="4521394" cy="1377300"/>
          </a:xfrm>
          <a:prstGeom prst="rect">
            <a:avLst/>
          </a:prstGeom>
          <a:noFill/>
          <a:ln w="19050">
            <a:solidFill>
              <a:srgbClr val="000090"/>
            </a:solidFill>
          </a:ln>
        </p:spPr>
        <p:txBody>
          <a:bodyPr wrap="square" rtlCol="0">
            <a:spAutoFit/>
          </a:bodyPr>
          <a:lstStyle/>
          <a:p>
            <a:pPr>
              <a:lnSpc>
                <a:spcPct val="90000"/>
              </a:lnSpc>
              <a:spcAft>
                <a:spcPts val="50"/>
              </a:spcAft>
            </a:pPr>
            <a:r>
              <a:rPr kumimoji="1" lang="en-US" altLang="en-US" b="1" dirty="0">
                <a:cs typeface="+mn-ea"/>
                <a:sym typeface="+mn-lt"/>
              </a:rPr>
              <a:t>Have you been diagnosed with genital herpesvirus in the past six months?</a:t>
            </a:r>
            <a:endParaRPr kumimoji="1" lang="en-US" altLang="zh-CN" b="1" dirty="0">
              <a:cs typeface="+mn-ea"/>
              <a:sym typeface="+mn-lt"/>
            </a:endParaRPr>
          </a:p>
          <a:p>
            <a:pPr>
              <a:lnSpc>
                <a:spcPct val="90000"/>
              </a:lnSpc>
              <a:spcAft>
                <a:spcPts val="50"/>
              </a:spcAft>
            </a:pPr>
            <a:endParaRPr kumimoji="1" lang="en-US" altLang="zh-CN" b="1" dirty="0">
              <a:cs typeface="+mn-ea"/>
              <a:sym typeface="+mn-lt"/>
            </a:endParaRPr>
          </a:p>
          <a:p>
            <a:pPr>
              <a:lnSpc>
                <a:spcPct val="90000"/>
              </a:lnSpc>
              <a:spcAft>
                <a:spcPts val="50"/>
              </a:spcAft>
            </a:pPr>
            <a:r>
              <a:rPr kumimoji="1" lang="en-US" altLang="zh-CN" dirty="0">
                <a:cs typeface="+mn-ea"/>
                <a:sym typeface="+mn-lt"/>
              </a:rPr>
              <a:t>1) Yes</a:t>
            </a:r>
            <a:endParaRPr kumimoji="1" lang="en-US" altLang="en-US" dirty="0">
              <a:cs typeface="+mn-ea"/>
              <a:sym typeface="+mn-lt"/>
            </a:endParaRPr>
          </a:p>
          <a:p>
            <a:pPr>
              <a:lnSpc>
                <a:spcPct val="90000"/>
              </a:lnSpc>
              <a:spcAft>
                <a:spcPts val="50"/>
              </a:spcAft>
            </a:pPr>
            <a:r>
              <a:rPr kumimoji="1" lang="en-US" altLang="zh-CN" dirty="0">
                <a:cs typeface="+mn-ea"/>
                <a:sym typeface="+mn-lt"/>
              </a:rPr>
              <a:t>2) No</a:t>
            </a:r>
            <a:endParaRPr kumimoji="1" lang="en-US" altLang="en-US" dirty="0">
              <a:cs typeface="+mn-ea"/>
              <a:sym typeface="+mn-lt"/>
            </a:endParaRPr>
          </a:p>
        </p:txBody>
      </p:sp>
      <p:sp>
        <p:nvSpPr>
          <p:cNvPr id="9" name="文本框 8">
            <a:extLst>
              <a:ext uri="{FF2B5EF4-FFF2-40B4-BE49-F238E27FC236}">
                <a16:creationId xmlns="" xmlns:a16="http://schemas.microsoft.com/office/drawing/2014/main" id="{02C13CDF-2854-492C-A703-0C921C40F657}"/>
              </a:ext>
            </a:extLst>
          </p:cNvPr>
          <p:cNvSpPr txBox="1"/>
          <p:nvPr/>
        </p:nvSpPr>
        <p:spPr>
          <a:xfrm>
            <a:off x="2363505" y="3755050"/>
            <a:ext cx="4709036" cy="341632"/>
          </a:xfrm>
          <a:prstGeom prst="rect">
            <a:avLst/>
          </a:prstGeom>
          <a:noFill/>
          <a:ln w="19050">
            <a:noFill/>
          </a:ln>
        </p:spPr>
        <p:txBody>
          <a:bodyPr wrap="square" rtlCol="0">
            <a:spAutoFit/>
          </a:bodyPr>
          <a:lstStyle/>
          <a:p>
            <a:pPr>
              <a:lnSpc>
                <a:spcPct val="90000"/>
              </a:lnSpc>
              <a:spcAft>
                <a:spcPts val="50"/>
              </a:spcAft>
            </a:pPr>
            <a:r>
              <a:rPr kumimoji="1" lang="fr-FR" altLang="zh-CN" b="1" dirty="0">
                <a:cs typeface="+mn-ea"/>
                <a:sym typeface="+mn-lt"/>
              </a:rPr>
              <a:t>Question 16</a:t>
            </a:r>
            <a:endParaRPr kumimoji="1" lang="en-US" altLang="zh-CN" b="1" dirty="0">
              <a:cs typeface="+mn-ea"/>
              <a:sym typeface="+mn-lt"/>
            </a:endParaRPr>
          </a:p>
        </p:txBody>
      </p:sp>
    </p:spTree>
    <p:extLst>
      <p:ext uri="{BB962C8B-B14F-4D97-AF65-F5344CB8AC3E}">
        <p14:creationId xmlns:p14="http://schemas.microsoft.com/office/powerpoint/2010/main" val="316013611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1706925" y="436946"/>
            <a:ext cx="6008378" cy="341632"/>
          </a:xfrm>
          <a:prstGeom prst="rect">
            <a:avLst/>
          </a:prstGeom>
          <a:ln/>
        </p:spPr>
        <p:style>
          <a:lnRef idx="2">
            <a:schemeClr val="dk1"/>
          </a:lnRef>
          <a:fillRef idx="1">
            <a:schemeClr val="lt1"/>
          </a:fillRef>
          <a:effectRef idx="0">
            <a:schemeClr val="dk1"/>
          </a:effectRef>
          <a:fontRef idx="minor">
            <a:schemeClr val="dk1"/>
          </a:fontRef>
        </p:style>
        <p:txBody>
          <a:bodyPr wrap="square" rtlCol="0">
            <a:spAutoFit/>
          </a:bodyPr>
          <a:lstStyle/>
          <a:p>
            <a:pPr>
              <a:lnSpc>
                <a:spcPct val="90000"/>
              </a:lnSpc>
              <a:spcAft>
                <a:spcPts val="50"/>
              </a:spcAft>
            </a:pPr>
            <a:endParaRPr kumimoji="1" lang="zh-CN" altLang="en-US" b="1" dirty="0">
              <a:cs typeface="+mn-ea"/>
              <a:sym typeface="+mn-lt"/>
            </a:endParaRPr>
          </a:p>
        </p:txBody>
      </p:sp>
      <p:sp>
        <p:nvSpPr>
          <p:cNvPr id="5" name="文本框 4"/>
          <p:cNvSpPr txBox="1"/>
          <p:nvPr/>
        </p:nvSpPr>
        <p:spPr>
          <a:xfrm>
            <a:off x="1706925" y="806278"/>
            <a:ext cx="6008378" cy="341632"/>
          </a:xfrm>
          <a:prstGeom prst="rect">
            <a:avLst/>
          </a:prstGeom>
          <a:ln/>
        </p:spPr>
        <p:style>
          <a:lnRef idx="2">
            <a:schemeClr val="dk1"/>
          </a:lnRef>
          <a:fillRef idx="1">
            <a:schemeClr val="lt1"/>
          </a:fillRef>
          <a:effectRef idx="0">
            <a:schemeClr val="dk1"/>
          </a:effectRef>
          <a:fontRef idx="minor">
            <a:schemeClr val="dk1"/>
          </a:fontRef>
        </p:style>
        <p:txBody>
          <a:bodyPr wrap="square" rtlCol="0">
            <a:spAutoFit/>
          </a:bodyPr>
          <a:lstStyle/>
          <a:p>
            <a:pPr algn="ctr">
              <a:lnSpc>
                <a:spcPct val="90000"/>
              </a:lnSpc>
              <a:spcAft>
                <a:spcPts val="50"/>
              </a:spcAft>
            </a:pPr>
            <a:r>
              <a:rPr kumimoji="1" lang="en-US" altLang="zh-CN" b="1" dirty="0">
                <a:cs typeface="+mn-ea"/>
                <a:sym typeface="+mn-lt"/>
              </a:rPr>
              <a:t>Questionnaire</a:t>
            </a:r>
            <a:endParaRPr kumimoji="1" lang="zh-CN" altLang="en-US" b="1" dirty="0">
              <a:cs typeface="+mn-ea"/>
              <a:sym typeface="+mn-lt"/>
            </a:endParaRPr>
          </a:p>
        </p:txBody>
      </p:sp>
      <p:sp>
        <p:nvSpPr>
          <p:cNvPr id="6" name="文本框 5"/>
          <p:cNvSpPr txBox="1"/>
          <p:nvPr/>
        </p:nvSpPr>
        <p:spPr>
          <a:xfrm>
            <a:off x="1706925" y="1167668"/>
            <a:ext cx="6008378" cy="5321970"/>
          </a:xfrm>
          <a:prstGeom prst="rect">
            <a:avLst/>
          </a:prstGeom>
          <a:solidFill>
            <a:schemeClr val="bg1">
              <a:lumMod val="95000"/>
            </a:schemeClr>
          </a:solidFill>
          <a:ln w="31750">
            <a:solidFill>
              <a:schemeClr val="tx1"/>
            </a:solidFill>
          </a:ln>
        </p:spPr>
        <p:txBody>
          <a:bodyPr wrap="square" rtlCol="0">
            <a:spAutoFit/>
          </a:bodyPr>
          <a:lstStyle/>
          <a:p>
            <a:pPr algn="ctr">
              <a:lnSpc>
                <a:spcPct val="90000"/>
              </a:lnSpc>
              <a:spcAft>
                <a:spcPts val="50"/>
              </a:spcAft>
            </a:pPr>
            <a:endParaRPr kumimoji="1" lang="en-US" altLang="zh-CN" b="1" dirty="0">
              <a:cs typeface="+mn-ea"/>
              <a:sym typeface="+mn-lt"/>
            </a:endParaRPr>
          </a:p>
          <a:p>
            <a:pPr algn="ctr">
              <a:lnSpc>
                <a:spcPct val="90000"/>
              </a:lnSpc>
              <a:spcAft>
                <a:spcPts val="50"/>
              </a:spcAft>
            </a:pPr>
            <a:endParaRPr kumimoji="1" lang="en-US" altLang="zh-CN" b="1" dirty="0">
              <a:cs typeface="+mn-ea"/>
              <a:sym typeface="+mn-lt"/>
            </a:endParaRPr>
          </a:p>
          <a:p>
            <a:pPr algn="ctr">
              <a:lnSpc>
                <a:spcPct val="90000"/>
              </a:lnSpc>
              <a:spcAft>
                <a:spcPts val="50"/>
              </a:spcAft>
            </a:pPr>
            <a:endParaRPr kumimoji="1" lang="en-US" altLang="zh-CN" b="1" dirty="0">
              <a:cs typeface="+mn-ea"/>
              <a:sym typeface="+mn-lt"/>
            </a:endParaRPr>
          </a:p>
          <a:p>
            <a:pPr algn="ctr">
              <a:lnSpc>
                <a:spcPct val="90000"/>
              </a:lnSpc>
              <a:spcAft>
                <a:spcPts val="50"/>
              </a:spcAft>
            </a:pPr>
            <a:endParaRPr kumimoji="1" lang="en-US" altLang="zh-CN" b="1" dirty="0">
              <a:cs typeface="+mn-ea"/>
              <a:sym typeface="+mn-lt"/>
            </a:endParaRPr>
          </a:p>
          <a:p>
            <a:pPr algn="ctr">
              <a:lnSpc>
                <a:spcPct val="90000"/>
              </a:lnSpc>
              <a:spcAft>
                <a:spcPts val="50"/>
              </a:spcAft>
            </a:pPr>
            <a:endParaRPr kumimoji="1" lang="en-US" altLang="zh-CN" b="1" dirty="0">
              <a:cs typeface="+mn-ea"/>
              <a:sym typeface="+mn-lt"/>
            </a:endParaRPr>
          </a:p>
          <a:p>
            <a:pPr algn="ctr">
              <a:lnSpc>
                <a:spcPct val="90000"/>
              </a:lnSpc>
              <a:spcAft>
                <a:spcPts val="50"/>
              </a:spcAft>
            </a:pPr>
            <a:endParaRPr kumimoji="1" lang="en-US" altLang="zh-CN" b="1" dirty="0">
              <a:cs typeface="+mn-ea"/>
              <a:sym typeface="+mn-lt"/>
            </a:endParaRPr>
          </a:p>
          <a:p>
            <a:pPr algn="ctr">
              <a:lnSpc>
                <a:spcPct val="90000"/>
              </a:lnSpc>
              <a:spcAft>
                <a:spcPts val="50"/>
              </a:spcAft>
            </a:pPr>
            <a:endParaRPr kumimoji="1" lang="en-US" altLang="zh-CN" b="1" dirty="0">
              <a:cs typeface="+mn-ea"/>
              <a:sym typeface="+mn-lt"/>
            </a:endParaRPr>
          </a:p>
          <a:p>
            <a:pPr algn="ctr">
              <a:lnSpc>
                <a:spcPct val="90000"/>
              </a:lnSpc>
              <a:spcAft>
                <a:spcPts val="50"/>
              </a:spcAft>
            </a:pPr>
            <a:endParaRPr kumimoji="1" lang="en-US" altLang="zh-CN" b="1" dirty="0">
              <a:cs typeface="+mn-ea"/>
              <a:sym typeface="+mn-lt"/>
            </a:endParaRPr>
          </a:p>
          <a:p>
            <a:pPr algn="ctr">
              <a:lnSpc>
                <a:spcPct val="90000"/>
              </a:lnSpc>
              <a:spcAft>
                <a:spcPts val="50"/>
              </a:spcAft>
            </a:pPr>
            <a:endParaRPr kumimoji="1" lang="en-US" altLang="zh-CN" b="1" dirty="0">
              <a:cs typeface="+mn-ea"/>
              <a:sym typeface="+mn-lt"/>
            </a:endParaRPr>
          </a:p>
          <a:p>
            <a:pPr algn="ctr">
              <a:lnSpc>
                <a:spcPct val="90000"/>
              </a:lnSpc>
              <a:spcAft>
                <a:spcPts val="50"/>
              </a:spcAft>
            </a:pPr>
            <a:endParaRPr kumimoji="1" lang="en-US" altLang="zh-CN" b="1" dirty="0">
              <a:cs typeface="+mn-ea"/>
              <a:sym typeface="+mn-lt"/>
            </a:endParaRPr>
          </a:p>
          <a:p>
            <a:pPr algn="ctr">
              <a:lnSpc>
                <a:spcPct val="90000"/>
              </a:lnSpc>
              <a:spcAft>
                <a:spcPts val="50"/>
              </a:spcAft>
            </a:pPr>
            <a:endParaRPr kumimoji="1" lang="en-US" altLang="zh-CN" b="1" dirty="0">
              <a:cs typeface="+mn-ea"/>
              <a:sym typeface="+mn-lt"/>
            </a:endParaRPr>
          </a:p>
          <a:p>
            <a:pPr algn="ctr">
              <a:lnSpc>
                <a:spcPct val="90000"/>
              </a:lnSpc>
              <a:spcAft>
                <a:spcPts val="50"/>
              </a:spcAft>
            </a:pPr>
            <a:endParaRPr kumimoji="1" lang="en-US" altLang="zh-CN" b="1" dirty="0">
              <a:cs typeface="+mn-ea"/>
              <a:sym typeface="+mn-lt"/>
            </a:endParaRPr>
          </a:p>
          <a:p>
            <a:pPr algn="ctr">
              <a:lnSpc>
                <a:spcPct val="90000"/>
              </a:lnSpc>
              <a:spcAft>
                <a:spcPts val="50"/>
              </a:spcAft>
            </a:pPr>
            <a:endParaRPr kumimoji="1" lang="en-US" altLang="zh-CN" b="1" dirty="0">
              <a:cs typeface="+mn-ea"/>
              <a:sym typeface="+mn-lt"/>
            </a:endParaRPr>
          </a:p>
          <a:p>
            <a:pPr algn="ctr">
              <a:lnSpc>
                <a:spcPct val="90000"/>
              </a:lnSpc>
              <a:spcAft>
                <a:spcPts val="50"/>
              </a:spcAft>
            </a:pPr>
            <a:endParaRPr kumimoji="1" lang="en-US" altLang="zh-CN" b="1" dirty="0">
              <a:cs typeface="+mn-ea"/>
              <a:sym typeface="+mn-lt"/>
            </a:endParaRPr>
          </a:p>
          <a:p>
            <a:pPr algn="ctr">
              <a:lnSpc>
                <a:spcPct val="90000"/>
              </a:lnSpc>
              <a:spcAft>
                <a:spcPts val="50"/>
              </a:spcAft>
            </a:pPr>
            <a:endParaRPr kumimoji="1" lang="en-US" altLang="zh-CN" b="1" dirty="0">
              <a:cs typeface="+mn-ea"/>
              <a:sym typeface="+mn-lt"/>
            </a:endParaRPr>
          </a:p>
          <a:p>
            <a:pPr algn="ctr">
              <a:lnSpc>
                <a:spcPct val="90000"/>
              </a:lnSpc>
              <a:spcAft>
                <a:spcPts val="50"/>
              </a:spcAft>
            </a:pPr>
            <a:endParaRPr kumimoji="1" lang="en-US" altLang="zh-CN" b="1" dirty="0">
              <a:cs typeface="+mn-ea"/>
              <a:sym typeface="+mn-lt"/>
            </a:endParaRPr>
          </a:p>
          <a:p>
            <a:pPr algn="ctr">
              <a:lnSpc>
                <a:spcPct val="90000"/>
              </a:lnSpc>
              <a:spcAft>
                <a:spcPts val="50"/>
              </a:spcAft>
            </a:pPr>
            <a:endParaRPr kumimoji="1" lang="en-US" altLang="zh-CN" b="1" dirty="0">
              <a:cs typeface="+mn-ea"/>
              <a:sym typeface="+mn-lt"/>
            </a:endParaRPr>
          </a:p>
          <a:p>
            <a:pPr algn="ctr">
              <a:lnSpc>
                <a:spcPct val="90000"/>
              </a:lnSpc>
              <a:spcAft>
                <a:spcPts val="50"/>
              </a:spcAft>
            </a:pPr>
            <a:endParaRPr kumimoji="1" lang="en-US" altLang="zh-CN" b="1" dirty="0">
              <a:cs typeface="+mn-ea"/>
              <a:sym typeface="+mn-lt"/>
            </a:endParaRPr>
          </a:p>
          <a:p>
            <a:pPr algn="ctr">
              <a:lnSpc>
                <a:spcPct val="90000"/>
              </a:lnSpc>
              <a:spcAft>
                <a:spcPts val="50"/>
              </a:spcAft>
            </a:pPr>
            <a:endParaRPr kumimoji="1" lang="en-US" altLang="zh-CN" b="1" dirty="0">
              <a:cs typeface="+mn-ea"/>
              <a:sym typeface="+mn-lt"/>
            </a:endParaRPr>
          </a:p>
          <a:p>
            <a:pPr algn="ctr">
              <a:lnSpc>
                <a:spcPct val="90000"/>
              </a:lnSpc>
              <a:spcAft>
                <a:spcPts val="50"/>
              </a:spcAft>
            </a:pPr>
            <a:endParaRPr kumimoji="1" lang="en-US" altLang="zh-CN" b="1" dirty="0">
              <a:cs typeface="+mn-ea"/>
              <a:sym typeface="+mn-lt"/>
            </a:endParaRPr>
          </a:p>
        </p:txBody>
      </p:sp>
      <p:sp>
        <p:nvSpPr>
          <p:cNvPr id="8" name="文本框 7"/>
          <p:cNvSpPr txBox="1"/>
          <p:nvPr/>
        </p:nvSpPr>
        <p:spPr>
          <a:xfrm>
            <a:off x="2421272" y="1943731"/>
            <a:ext cx="4301453" cy="1626599"/>
          </a:xfrm>
          <a:prstGeom prst="rect">
            <a:avLst/>
          </a:prstGeom>
          <a:noFill/>
          <a:ln w="19050">
            <a:solidFill>
              <a:srgbClr val="000090"/>
            </a:solidFill>
          </a:ln>
        </p:spPr>
        <p:txBody>
          <a:bodyPr wrap="square" rtlCol="0">
            <a:spAutoFit/>
          </a:bodyPr>
          <a:lstStyle/>
          <a:p>
            <a:pPr>
              <a:lnSpc>
                <a:spcPct val="90000"/>
              </a:lnSpc>
              <a:spcAft>
                <a:spcPts val="50"/>
              </a:spcAft>
            </a:pPr>
            <a:r>
              <a:rPr kumimoji="1" lang="en-US" altLang="en-US" b="1" dirty="0">
                <a:cs typeface="+mn-ea"/>
                <a:sym typeface="+mn-lt"/>
              </a:rPr>
              <a:t>Have you ever had symptoms of sexual transmitted disease in the past six months (such as rash, blisters, ulceration, etc.)?</a:t>
            </a:r>
          </a:p>
          <a:p>
            <a:pPr>
              <a:lnSpc>
                <a:spcPct val="90000"/>
              </a:lnSpc>
              <a:spcAft>
                <a:spcPts val="50"/>
              </a:spcAft>
            </a:pPr>
            <a:endParaRPr kumimoji="1" lang="en-US" altLang="en-US" dirty="0">
              <a:cs typeface="+mn-ea"/>
              <a:sym typeface="+mn-lt"/>
            </a:endParaRPr>
          </a:p>
          <a:p>
            <a:pPr>
              <a:lnSpc>
                <a:spcPct val="90000"/>
              </a:lnSpc>
              <a:spcAft>
                <a:spcPts val="50"/>
              </a:spcAft>
            </a:pPr>
            <a:r>
              <a:rPr kumimoji="1" lang="en-US" altLang="zh-CN" dirty="0">
                <a:cs typeface="+mn-ea"/>
                <a:sym typeface="+mn-lt"/>
              </a:rPr>
              <a:t>1) Yes</a:t>
            </a:r>
            <a:endParaRPr kumimoji="1" lang="en-US" altLang="en-US" dirty="0">
              <a:cs typeface="+mn-ea"/>
              <a:sym typeface="+mn-lt"/>
            </a:endParaRPr>
          </a:p>
          <a:p>
            <a:pPr>
              <a:lnSpc>
                <a:spcPct val="90000"/>
              </a:lnSpc>
              <a:spcAft>
                <a:spcPts val="50"/>
              </a:spcAft>
            </a:pPr>
            <a:r>
              <a:rPr kumimoji="1" lang="en-US" altLang="zh-CN" dirty="0">
                <a:cs typeface="+mn-ea"/>
                <a:sym typeface="+mn-lt"/>
              </a:rPr>
              <a:t>2) No</a:t>
            </a:r>
            <a:endParaRPr kumimoji="1" lang="en-US" altLang="en-US" dirty="0">
              <a:cs typeface="+mn-ea"/>
              <a:sym typeface="+mn-lt"/>
            </a:endParaRPr>
          </a:p>
        </p:txBody>
      </p:sp>
      <p:sp>
        <p:nvSpPr>
          <p:cNvPr id="11" name="文本框 10">
            <a:extLst>
              <a:ext uri="{FF2B5EF4-FFF2-40B4-BE49-F238E27FC236}">
                <a16:creationId xmlns="" xmlns:a16="http://schemas.microsoft.com/office/drawing/2014/main" id="{EE816A21-9E8B-4DAB-87C3-9294956EAC2E}"/>
              </a:ext>
            </a:extLst>
          </p:cNvPr>
          <p:cNvSpPr txBox="1"/>
          <p:nvPr/>
        </p:nvSpPr>
        <p:spPr>
          <a:xfrm>
            <a:off x="2471251" y="1467839"/>
            <a:ext cx="4709036" cy="341632"/>
          </a:xfrm>
          <a:prstGeom prst="rect">
            <a:avLst/>
          </a:prstGeom>
          <a:noFill/>
          <a:ln w="19050">
            <a:noFill/>
          </a:ln>
        </p:spPr>
        <p:txBody>
          <a:bodyPr wrap="square" rtlCol="0">
            <a:spAutoFit/>
          </a:bodyPr>
          <a:lstStyle/>
          <a:p>
            <a:pPr>
              <a:lnSpc>
                <a:spcPct val="90000"/>
              </a:lnSpc>
              <a:spcAft>
                <a:spcPts val="50"/>
              </a:spcAft>
            </a:pPr>
            <a:r>
              <a:rPr kumimoji="1" lang="fr-FR" altLang="zh-CN" b="1" dirty="0">
                <a:cs typeface="+mn-ea"/>
                <a:sym typeface="+mn-lt"/>
              </a:rPr>
              <a:t>Question 17</a:t>
            </a:r>
            <a:endParaRPr kumimoji="1" lang="en-US" altLang="zh-CN" b="1" dirty="0">
              <a:cs typeface="+mn-ea"/>
              <a:sym typeface="+mn-lt"/>
            </a:endParaRPr>
          </a:p>
        </p:txBody>
      </p:sp>
      <p:sp>
        <p:nvSpPr>
          <p:cNvPr id="2" name="文本框 1">
            <a:extLst>
              <a:ext uri="{FF2B5EF4-FFF2-40B4-BE49-F238E27FC236}">
                <a16:creationId xmlns="" xmlns:a16="http://schemas.microsoft.com/office/drawing/2014/main" id="{6ED3BBC2-78C1-4777-BFCA-AF7C9908D478}"/>
              </a:ext>
            </a:extLst>
          </p:cNvPr>
          <p:cNvSpPr txBox="1"/>
          <p:nvPr/>
        </p:nvSpPr>
        <p:spPr>
          <a:xfrm>
            <a:off x="3657600" y="5644991"/>
            <a:ext cx="1943341" cy="400110"/>
          </a:xfrm>
          <a:prstGeom prst="rect">
            <a:avLst/>
          </a:prstGeom>
          <a:ln/>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n-US" altLang="zh-CN" sz="2000" b="1" dirty="0">
                <a:solidFill>
                  <a:schemeClr val="tx1"/>
                </a:solidFill>
                <a:cs typeface="+mn-ea"/>
                <a:sym typeface="+mn-lt"/>
              </a:rPr>
              <a:t>Run calculator</a:t>
            </a:r>
            <a:endParaRPr lang="zh-CN" altLang="en-US" sz="2000" b="1" dirty="0">
              <a:solidFill>
                <a:schemeClr val="tx1"/>
              </a:solidFill>
              <a:cs typeface="+mn-ea"/>
              <a:sym typeface="+mn-lt"/>
            </a:endParaRPr>
          </a:p>
        </p:txBody>
      </p:sp>
    </p:spTree>
    <p:extLst>
      <p:ext uri="{BB962C8B-B14F-4D97-AF65-F5344CB8AC3E}">
        <p14:creationId xmlns:p14="http://schemas.microsoft.com/office/powerpoint/2010/main" val="51761643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1706925" y="451936"/>
            <a:ext cx="6008378" cy="341632"/>
          </a:xfrm>
          <a:prstGeom prst="rect">
            <a:avLst/>
          </a:prstGeom>
          <a:ln/>
        </p:spPr>
        <p:style>
          <a:lnRef idx="2">
            <a:schemeClr val="dk1"/>
          </a:lnRef>
          <a:fillRef idx="1">
            <a:schemeClr val="lt1"/>
          </a:fillRef>
          <a:effectRef idx="0">
            <a:schemeClr val="dk1"/>
          </a:effectRef>
          <a:fontRef idx="minor">
            <a:schemeClr val="dk1"/>
          </a:fontRef>
        </p:style>
        <p:txBody>
          <a:bodyPr wrap="square" rtlCol="0">
            <a:spAutoFit/>
          </a:bodyPr>
          <a:lstStyle/>
          <a:p>
            <a:pPr>
              <a:lnSpc>
                <a:spcPct val="90000"/>
              </a:lnSpc>
              <a:spcAft>
                <a:spcPts val="50"/>
              </a:spcAft>
            </a:pPr>
            <a:endParaRPr kumimoji="1" lang="zh-CN" altLang="en-US" b="1" dirty="0">
              <a:cs typeface="+mn-ea"/>
              <a:sym typeface="+mn-lt"/>
            </a:endParaRPr>
          </a:p>
        </p:txBody>
      </p:sp>
      <p:sp>
        <p:nvSpPr>
          <p:cNvPr id="5" name="文本框 4"/>
          <p:cNvSpPr txBox="1"/>
          <p:nvPr/>
        </p:nvSpPr>
        <p:spPr>
          <a:xfrm>
            <a:off x="1706925" y="806278"/>
            <a:ext cx="6008378" cy="341632"/>
          </a:xfrm>
          <a:prstGeom prst="rect">
            <a:avLst/>
          </a:prstGeom>
          <a:ln/>
        </p:spPr>
        <p:style>
          <a:lnRef idx="2">
            <a:schemeClr val="dk1"/>
          </a:lnRef>
          <a:fillRef idx="1">
            <a:schemeClr val="lt1"/>
          </a:fillRef>
          <a:effectRef idx="0">
            <a:schemeClr val="dk1"/>
          </a:effectRef>
          <a:fontRef idx="minor">
            <a:schemeClr val="dk1"/>
          </a:fontRef>
        </p:style>
        <p:txBody>
          <a:bodyPr wrap="square" rtlCol="0">
            <a:spAutoFit/>
          </a:bodyPr>
          <a:lstStyle/>
          <a:p>
            <a:pPr algn="ctr">
              <a:lnSpc>
                <a:spcPct val="90000"/>
              </a:lnSpc>
              <a:spcAft>
                <a:spcPts val="50"/>
              </a:spcAft>
            </a:pPr>
            <a:r>
              <a:rPr kumimoji="1" lang="en-US" altLang="zh-CN" b="1" dirty="0">
                <a:cs typeface="+mn-ea"/>
                <a:sym typeface="+mn-lt"/>
              </a:rPr>
              <a:t>Risk and suggestions display</a:t>
            </a:r>
            <a:endParaRPr kumimoji="1" lang="zh-CN" altLang="en-US" b="1" dirty="0">
              <a:cs typeface="+mn-ea"/>
              <a:sym typeface="+mn-lt"/>
            </a:endParaRPr>
          </a:p>
        </p:txBody>
      </p:sp>
      <p:sp>
        <p:nvSpPr>
          <p:cNvPr id="6" name="文本框 5"/>
          <p:cNvSpPr txBox="1"/>
          <p:nvPr/>
        </p:nvSpPr>
        <p:spPr>
          <a:xfrm>
            <a:off x="1706925" y="1167668"/>
            <a:ext cx="6008378" cy="5321970"/>
          </a:xfrm>
          <a:prstGeom prst="rect">
            <a:avLst/>
          </a:prstGeom>
          <a:solidFill>
            <a:schemeClr val="bg1">
              <a:lumMod val="95000"/>
            </a:schemeClr>
          </a:solidFill>
          <a:ln w="31750">
            <a:solidFill>
              <a:schemeClr val="tx1"/>
            </a:solidFill>
          </a:ln>
        </p:spPr>
        <p:txBody>
          <a:bodyPr wrap="square" rtlCol="0">
            <a:spAutoFit/>
          </a:bodyPr>
          <a:lstStyle/>
          <a:p>
            <a:pPr algn="ctr">
              <a:lnSpc>
                <a:spcPct val="90000"/>
              </a:lnSpc>
              <a:spcAft>
                <a:spcPts val="50"/>
              </a:spcAft>
            </a:pPr>
            <a:endParaRPr kumimoji="1" lang="en-US" altLang="zh-CN" b="1" dirty="0">
              <a:cs typeface="+mn-ea"/>
              <a:sym typeface="+mn-lt"/>
            </a:endParaRPr>
          </a:p>
          <a:p>
            <a:pPr algn="ctr">
              <a:lnSpc>
                <a:spcPct val="90000"/>
              </a:lnSpc>
              <a:spcAft>
                <a:spcPts val="50"/>
              </a:spcAft>
            </a:pPr>
            <a:endParaRPr kumimoji="1" lang="en-US" altLang="zh-CN" b="1" dirty="0">
              <a:cs typeface="+mn-ea"/>
              <a:sym typeface="+mn-lt"/>
            </a:endParaRPr>
          </a:p>
          <a:p>
            <a:pPr algn="ctr">
              <a:lnSpc>
                <a:spcPct val="90000"/>
              </a:lnSpc>
              <a:spcAft>
                <a:spcPts val="50"/>
              </a:spcAft>
            </a:pPr>
            <a:endParaRPr kumimoji="1" lang="en-US" altLang="zh-CN" b="1" dirty="0">
              <a:cs typeface="+mn-ea"/>
              <a:sym typeface="+mn-lt"/>
            </a:endParaRPr>
          </a:p>
          <a:p>
            <a:pPr algn="ctr">
              <a:lnSpc>
                <a:spcPct val="90000"/>
              </a:lnSpc>
              <a:spcAft>
                <a:spcPts val="50"/>
              </a:spcAft>
            </a:pPr>
            <a:endParaRPr kumimoji="1" lang="en-US" altLang="zh-CN" b="1" dirty="0">
              <a:cs typeface="+mn-ea"/>
              <a:sym typeface="+mn-lt"/>
            </a:endParaRPr>
          </a:p>
          <a:p>
            <a:pPr algn="ctr">
              <a:lnSpc>
                <a:spcPct val="90000"/>
              </a:lnSpc>
              <a:spcAft>
                <a:spcPts val="50"/>
              </a:spcAft>
            </a:pPr>
            <a:endParaRPr kumimoji="1" lang="en-US" altLang="zh-CN" b="1" dirty="0">
              <a:cs typeface="+mn-ea"/>
              <a:sym typeface="+mn-lt"/>
            </a:endParaRPr>
          </a:p>
          <a:p>
            <a:pPr algn="ctr">
              <a:lnSpc>
                <a:spcPct val="90000"/>
              </a:lnSpc>
              <a:spcAft>
                <a:spcPts val="50"/>
              </a:spcAft>
            </a:pPr>
            <a:endParaRPr kumimoji="1" lang="en-US" altLang="zh-CN" b="1" dirty="0">
              <a:cs typeface="+mn-ea"/>
              <a:sym typeface="+mn-lt"/>
            </a:endParaRPr>
          </a:p>
          <a:p>
            <a:pPr algn="ctr">
              <a:lnSpc>
                <a:spcPct val="90000"/>
              </a:lnSpc>
              <a:spcAft>
                <a:spcPts val="50"/>
              </a:spcAft>
            </a:pPr>
            <a:endParaRPr kumimoji="1" lang="en-US" altLang="zh-CN" b="1" dirty="0">
              <a:cs typeface="+mn-ea"/>
              <a:sym typeface="+mn-lt"/>
            </a:endParaRPr>
          </a:p>
          <a:p>
            <a:pPr algn="ctr">
              <a:lnSpc>
                <a:spcPct val="90000"/>
              </a:lnSpc>
              <a:spcAft>
                <a:spcPts val="50"/>
              </a:spcAft>
            </a:pPr>
            <a:endParaRPr kumimoji="1" lang="en-US" altLang="zh-CN" b="1" dirty="0">
              <a:cs typeface="+mn-ea"/>
              <a:sym typeface="+mn-lt"/>
            </a:endParaRPr>
          </a:p>
          <a:p>
            <a:pPr algn="ctr">
              <a:lnSpc>
                <a:spcPct val="90000"/>
              </a:lnSpc>
              <a:spcAft>
                <a:spcPts val="50"/>
              </a:spcAft>
            </a:pPr>
            <a:endParaRPr kumimoji="1" lang="en-US" altLang="zh-CN" b="1" dirty="0">
              <a:cs typeface="+mn-ea"/>
              <a:sym typeface="+mn-lt"/>
            </a:endParaRPr>
          </a:p>
          <a:p>
            <a:pPr algn="ctr">
              <a:lnSpc>
                <a:spcPct val="90000"/>
              </a:lnSpc>
              <a:spcAft>
                <a:spcPts val="50"/>
              </a:spcAft>
            </a:pPr>
            <a:endParaRPr kumimoji="1" lang="en-US" altLang="zh-CN" b="1" dirty="0">
              <a:cs typeface="+mn-ea"/>
              <a:sym typeface="+mn-lt"/>
            </a:endParaRPr>
          </a:p>
          <a:p>
            <a:pPr algn="ctr">
              <a:lnSpc>
                <a:spcPct val="90000"/>
              </a:lnSpc>
              <a:spcAft>
                <a:spcPts val="50"/>
              </a:spcAft>
            </a:pPr>
            <a:endParaRPr kumimoji="1" lang="en-US" altLang="zh-CN" b="1" dirty="0">
              <a:cs typeface="+mn-ea"/>
              <a:sym typeface="+mn-lt"/>
            </a:endParaRPr>
          </a:p>
          <a:p>
            <a:pPr algn="ctr">
              <a:lnSpc>
                <a:spcPct val="90000"/>
              </a:lnSpc>
              <a:spcAft>
                <a:spcPts val="50"/>
              </a:spcAft>
            </a:pPr>
            <a:endParaRPr kumimoji="1" lang="en-US" altLang="zh-CN" b="1" dirty="0">
              <a:cs typeface="+mn-ea"/>
              <a:sym typeface="+mn-lt"/>
            </a:endParaRPr>
          </a:p>
          <a:p>
            <a:pPr algn="ctr">
              <a:lnSpc>
                <a:spcPct val="90000"/>
              </a:lnSpc>
              <a:spcAft>
                <a:spcPts val="50"/>
              </a:spcAft>
            </a:pPr>
            <a:endParaRPr kumimoji="1" lang="en-US" altLang="zh-CN" b="1" dirty="0">
              <a:cs typeface="+mn-ea"/>
              <a:sym typeface="+mn-lt"/>
            </a:endParaRPr>
          </a:p>
          <a:p>
            <a:pPr algn="ctr">
              <a:lnSpc>
                <a:spcPct val="90000"/>
              </a:lnSpc>
              <a:spcAft>
                <a:spcPts val="50"/>
              </a:spcAft>
            </a:pPr>
            <a:endParaRPr kumimoji="1" lang="en-US" altLang="zh-CN" b="1" dirty="0">
              <a:cs typeface="+mn-ea"/>
              <a:sym typeface="+mn-lt"/>
            </a:endParaRPr>
          </a:p>
          <a:p>
            <a:pPr algn="ctr">
              <a:lnSpc>
                <a:spcPct val="90000"/>
              </a:lnSpc>
              <a:spcAft>
                <a:spcPts val="50"/>
              </a:spcAft>
            </a:pPr>
            <a:endParaRPr kumimoji="1" lang="en-US" altLang="zh-CN" b="1" dirty="0">
              <a:cs typeface="+mn-ea"/>
              <a:sym typeface="+mn-lt"/>
            </a:endParaRPr>
          </a:p>
          <a:p>
            <a:pPr algn="ctr">
              <a:lnSpc>
                <a:spcPct val="90000"/>
              </a:lnSpc>
              <a:spcAft>
                <a:spcPts val="50"/>
              </a:spcAft>
            </a:pPr>
            <a:endParaRPr kumimoji="1" lang="en-US" altLang="zh-CN" b="1" dirty="0">
              <a:cs typeface="+mn-ea"/>
              <a:sym typeface="+mn-lt"/>
            </a:endParaRPr>
          </a:p>
          <a:p>
            <a:pPr algn="ctr">
              <a:lnSpc>
                <a:spcPct val="90000"/>
              </a:lnSpc>
              <a:spcAft>
                <a:spcPts val="50"/>
              </a:spcAft>
            </a:pPr>
            <a:endParaRPr kumimoji="1" lang="en-US" altLang="zh-CN" b="1" dirty="0">
              <a:cs typeface="+mn-ea"/>
              <a:sym typeface="+mn-lt"/>
            </a:endParaRPr>
          </a:p>
          <a:p>
            <a:pPr algn="ctr">
              <a:lnSpc>
                <a:spcPct val="90000"/>
              </a:lnSpc>
              <a:spcAft>
                <a:spcPts val="50"/>
              </a:spcAft>
            </a:pPr>
            <a:endParaRPr kumimoji="1" lang="en-US" altLang="zh-CN" b="1" dirty="0">
              <a:cs typeface="+mn-ea"/>
              <a:sym typeface="+mn-lt"/>
            </a:endParaRPr>
          </a:p>
          <a:p>
            <a:pPr algn="ctr">
              <a:lnSpc>
                <a:spcPct val="90000"/>
              </a:lnSpc>
              <a:spcAft>
                <a:spcPts val="50"/>
              </a:spcAft>
            </a:pPr>
            <a:endParaRPr kumimoji="1" lang="en-US" altLang="zh-CN" b="1" dirty="0">
              <a:cs typeface="+mn-ea"/>
              <a:sym typeface="+mn-lt"/>
            </a:endParaRPr>
          </a:p>
          <a:p>
            <a:pPr algn="ctr">
              <a:lnSpc>
                <a:spcPct val="90000"/>
              </a:lnSpc>
              <a:spcAft>
                <a:spcPts val="50"/>
              </a:spcAft>
            </a:pPr>
            <a:endParaRPr kumimoji="1" lang="en-US" altLang="zh-CN" b="1" dirty="0">
              <a:cs typeface="+mn-ea"/>
              <a:sym typeface="+mn-lt"/>
            </a:endParaRPr>
          </a:p>
        </p:txBody>
      </p:sp>
      <p:sp>
        <p:nvSpPr>
          <p:cNvPr id="8" name="文本框 7"/>
          <p:cNvSpPr txBox="1"/>
          <p:nvPr/>
        </p:nvSpPr>
        <p:spPr>
          <a:xfrm>
            <a:off x="2173574" y="1528997"/>
            <a:ext cx="5141626" cy="4375557"/>
          </a:xfrm>
          <a:prstGeom prst="rect">
            <a:avLst/>
          </a:prstGeom>
          <a:noFill/>
          <a:ln w="19050">
            <a:solidFill>
              <a:srgbClr val="000090"/>
            </a:solidFill>
          </a:ln>
        </p:spPr>
        <p:txBody>
          <a:bodyPr wrap="square" rtlCol="0">
            <a:spAutoFit/>
          </a:bodyPr>
          <a:lstStyle/>
          <a:p>
            <a:pPr>
              <a:lnSpc>
                <a:spcPct val="90000"/>
              </a:lnSpc>
              <a:spcAft>
                <a:spcPts val="50"/>
              </a:spcAft>
            </a:pPr>
            <a:r>
              <a:rPr kumimoji="1" lang="en-US" altLang="en-US" sz="2000" dirty="0">
                <a:cs typeface="+mn-ea"/>
                <a:sym typeface="+mn-lt"/>
              </a:rPr>
              <a:t>Your HIV infection risk score and ranking</a:t>
            </a:r>
          </a:p>
          <a:p>
            <a:pPr>
              <a:lnSpc>
                <a:spcPct val="90000"/>
              </a:lnSpc>
              <a:spcAft>
                <a:spcPts val="50"/>
              </a:spcAft>
            </a:pPr>
            <a:endParaRPr kumimoji="1" lang="en-US" altLang="en-US" sz="2000" dirty="0">
              <a:cs typeface="+mn-ea"/>
              <a:sym typeface="+mn-lt"/>
            </a:endParaRPr>
          </a:p>
          <a:p>
            <a:pPr>
              <a:lnSpc>
                <a:spcPct val="90000"/>
              </a:lnSpc>
              <a:spcAft>
                <a:spcPts val="50"/>
              </a:spcAft>
            </a:pPr>
            <a:r>
              <a:rPr kumimoji="1" lang="en-US" altLang="en-US" sz="2000" dirty="0">
                <a:cs typeface="+mn-ea"/>
                <a:sym typeface="+mn-lt"/>
              </a:rPr>
              <a:t>Your current risk of HIV infection is #%, which belongs to </a:t>
            </a:r>
            <a:r>
              <a:rPr kumimoji="1" lang="en-US" altLang="zh-CN" sz="2000" dirty="0">
                <a:cs typeface="+mn-ea"/>
                <a:sym typeface="+mn-lt"/>
              </a:rPr>
              <a:t>low/median/high</a:t>
            </a:r>
            <a:r>
              <a:rPr kumimoji="1" lang="en-US" altLang="en-US" sz="2000" dirty="0">
                <a:cs typeface="+mn-ea"/>
                <a:sym typeface="+mn-lt"/>
              </a:rPr>
              <a:t> risk.</a:t>
            </a:r>
          </a:p>
          <a:p>
            <a:pPr>
              <a:lnSpc>
                <a:spcPct val="90000"/>
              </a:lnSpc>
              <a:spcAft>
                <a:spcPts val="50"/>
              </a:spcAft>
            </a:pPr>
            <a:endParaRPr kumimoji="1" lang="en-US" altLang="en-US" sz="2000" dirty="0">
              <a:cs typeface="+mn-ea"/>
              <a:sym typeface="+mn-lt"/>
            </a:endParaRPr>
          </a:p>
          <a:p>
            <a:pPr>
              <a:lnSpc>
                <a:spcPct val="90000"/>
              </a:lnSpc>
              <a:spcAft>
                <a:spcPts val="50"/>
              </a:spcAft>
            </a:pPr>
            <a:r>
              <a:rPr kumimoji="1" lang="en-US" altLang="en-US" sz="2000" dirty="0">
                <a:cs typeface="+mn-ea"/>
                <a:sym typeface="+mn-lt"/>
              </a:rPr>
              <a:t>If your current high-risk sexual behavior does not change, your future cumulative probability of HIV infection is: </a:t>
            </a:r>
          </a:p>
          <a:p>
            <a:pPr>
              <a:lnSpc>
                <a:spcPct val="90000"/>
              </a:lnSpc>
              <a:spcAft>
                <a:spcPts val="50"/>
              </a:spcAft>
            </a:pPr>
            <a:r>
              <a:rPr kumimoji="1" lang="en-US" altLang="en-US" sz="2000" dirty="0">
                <a:cs typeface="+mn-ea"/>
                <a:sym typeface="+mn-lt"/>
              </a:rPr>
              <a:t>#% for 1 year;      #% for 2 years;</a:t>
            </a:r>
          </a:p>
          <a:p>
            <a:pPr>
              <a:lnSpc>
                <a:spcPct val="90000"/>
              </a:lnSpc>
              <a:spcAft>
                <a:spcPts val="50"/>
              </a:spcAft>
            </a:pPr>
            <a:r>
              <a:rPr kumimoji="1" lang="en-US" altLang="en-US" sz="2000" dirty="0">
                <a:cs typeface="+mn-ea"/>
                <a:sym typeface="+mn-lt"/>
              </a:rPr>
              <a:t>#% for 3 years;    #% for 4 years.</a:t>
            </a:r>
          </a:p>
          <a:p>
            <a:pPr>
              <a:lnSpc>
                <a:spcPct val="90000"/>
              </a:lnSpc>
              <a:spcAft>
                <a:spcPts val="50"/>
              </a:spcAft>
            </a:pPr>
            <a:endParaRPr kumimoji="1" lang="en-US" altLang="en-US" sz="2000" dirty="0">
              <a:cs typeface="+mn-ea"/>
              <a:sym typeface="+mn-lt"/>
            </a:endParaRPr>
          </a:p>
          <a:p>
            <a:pPr>
              <a:lnSpc>
                <a:spcPct val="90000"/>
              </a:lnSpc>
              <a:spcAft>
                <a:spcPts val="50"/>
              </a:spcAft>
            </a:pPr>
            <a:r>
              <a:rPr kumimoji="1" lang="en-US" altLang="en-US" sz="2000" dirty="0">
                <a:cs typeface="+mn-ea"/>
                <a:sym typeface="+mn-lt"/>
              </a:rPr>
              <a:t>Highlight and explanation of personal high risk behavior;</a:t>
            </a:r>
          </a:p>
          <a:p>
            <a:pPr>
              <a:lnSpc>
                <a:spcPct val="90000"/>
              </a:lnSpc>
              <a:spcAft>
                <a:spcPts val="50"/>
              </a:spcAft>
            </a:pPr>
            <a:endParaRPr kumimoji="1" lang="en-US" altLang="en-US" sz="2000" dirty="0">
              <a:cs typeface="+mn-ea"/>
              <a:sym typeface="+mn-lt"/>
            </a:endParaRPr>
          </a:p>
          <a:p>
            <a:pPr>
              <a:lnSpc>
                <a:spcPct val="90000"/>
              </a:lnSpc>
              <a:spcAft>
                <a:spcPts val="50"/>
              </a:spcAft>
            </a:pPr>
            <a:r>
              <a:rPr kumimoji="1" lang="en-US" altLang="en-US" sz="2000" dirty="0">
                <a:cs typeface="+mn-ea"/>
                <a:sym typeface="+mn-lt"/>
              </a:rPr>
              <a:t>Risk reduction suggestions.</a:t>
            </a:r>
          </a:p>
        </p:txBody>
      </p:sp>
    </p:spTree>
    <p:extLst>
      <p:ext uri="{BB962C8B-B14F-4D97-AF65-F5344CB8AC3E}">
        <p14:creationId xmlns:p14="http://schemas.microsoft.com/office/powerpoint/2010/main" val="266833770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a:extLst>
              <a:ext uri="{FF2B5EF4-FFF2-40B4-BE49-F238E27FC236}">
                <a16:creationId xmlns="" xmlns:a16="http://schemas.microsoft.com/office/drawing/2014/main" id="{D8B22C77-C7AE-4196-94B0-CE5C15C0CDF8}"/>
              </a:ext>
            </a:extLst>
          </p:cNvPr>
          <p:cNvGrpSpPr/>
          <p:nvPr/>
        </p:nvGrpSpPr>
        <p:grpSpPr>
          <a:xfrm>
            <a:off x="3540413" y="958216"/>
            <a:ext cx="1853311" cy="3976320"/>
            <a:chOff x="3192030" y="476892"/>
            <a:chExt cx="2114551" cy="4797425"/>
          </a:xfrm>
        </p:grpSpPr>
        <p:sp>
          <p:nvSpPr>
            <p:cNvPr id="5" name="Freeform 5">
              <a:extLst>
                <a:ext uri="{FF2B5EF4-FFF2-40B4-BE49-F238E27FC236}">
                  <a16:creationId xmlns="" xmlns:a16="http://schemas.microsoft.com/office/drawing/2014/main" id="{22098BE0-B33F-49DE-B39F-579DEB84A843}"/>
                </a:ext>
              </a:extLst>
            </p:cNvPr>
            <p:cNvSpPr>
              <a:spLocks/>
            </p:cNvSpPr>
            <p:nvPr/>
          </p:nvSpPr>
          <p:spPr bwMode="auto">
            <a:xfrm>
              <a:off x="3192030" y="476892"/>
              <a:ext cx="1068388" cy="4797424"/>
            </a:xfrm>
            <a:custGeom>
              <a:avLst/>
              <a:gdLst>
                <a:gd name="T0" fmla="*/ 2657 w 2687"/>
                <a:gd name="T1" fmla="*/ 0 h 12036"/>
                <a:gd name="T2" fmla="*/ 2064 w 2687"/>
                <a:gd name="T3" fmla="*/ 685 h 12036"/>
                <a:gd name="T4" fmla="*/ 2100 w 2687"/>
                <a:gd name="T5" fmla="*/ 1063 h 12036"/>
                <a:gd name="T6" fmla="*/ 2242 w 2687"/>
                <a:gd name="T7" fmla="*/ 1349 h 12036"/>
                <a:gd name="T8" fmla="*/ 2242 w 2687"/>
                <a:gd name="T9" fmla="*/ 1664 h 12036"/>
                <a:gd name="T10" fmla="*/ 1630 w 2687"/>
                <a:gd name="T11" fmla="*/ 1973 h 12036"/>
                <a:gd name="T12" fmla="*/ 1098 w 2687"/>
                <a:gd name="T13" fmla="*/ 2208 h 12036"/>
                <a:gd name="T14" fmla="*/ 938 w 2687"/>
                <a:gd name="T15" fmla="*/ 3125 h 12036"/>
                <a:gd name="T16" fmla="*/ 866 w 2687"/>
                <a:gd name="T17" fmla="*/ 3808 h 12036"/>
                <a:gd name="T18" fmla="*/ 423 w 2687"/>
                <a:gd name="T19" fmla="*/ 5336 h 12036"/>
                <a:gd name="T20" fmla="*/ 273 w 2687"/>
                <a:gd name="T21" fmla="*/ 5535 h 12036"/>
                <a:gd name="T22" fmla="*/ 29 w 2687"/>
                <a:gd name="T23" fmla="*/ 5763 h 12036"/>
                <a:gd name="T24" fmla="*/ 26 w 2687"/>
                <a:gd name="T25" fmla="*/ 5860 h 12036"/>
                <a:gd name="T26" fmla="*/ 123 w 2687"/>
                <a:gd name="T27" fmla="*/ 5863 h 12036"/>
                <a:gd name="T28" fmla="*/ 220 w 2687"/>
                <a:gd name="T29" fmla="*/ 5772 h 12036"/>
                <a:gd name="T30" fmla="*/ 124 w 2687"/>
                <a:gd name="T31" fmla="*/ 6243 h 12036"/>
                <a:gd name="T32" fmla="*/ 170 w 2687"/>
                <a:gd name="T33" fmla="*/ 6313 h 12036"/>
                <a:gd name="T34" fmla="*/ 240 w 2687"/>
                <a:gd name="T35" fmla="*/ 6267 h 12036"/>
                <a:gd name="T36" fmla="*/ 310 w 2687"/>
                <a:gd name="T37" fmla="*/ 5922 h 12036"/>
                <a:gd name="T38" fmla="*/ 331 w 2687"/>
                <a:gd name="T39" fmla="*/ 5939 h 12036"/>
                <a:gd name="T40" fmla="*/ 238 w 2687"/>
                <a:gd name="T41" fmla="*/ 6417 h 12036"/>
                <a:gd name="T42" fmla="*/ 284 w 2687"/>
                <a:gd name="T43" fmla="*/ 6487 h 12036"/>
                <a:gd name="T44" fmla="*/ 354 w 2687"/>
                <a:gd name="T45" fmla="*/ 6441 h 12036"/>
                <a:gd name="T46" fmla="*/ 441 w 2687"/>
                <a:gd name="T47" fmla="*/ 5996 h 12036"/>
                <a:gd name="T48" fmla="*/ 471 w 2687"/>
                <a:gd name="T49" fmla="*/ 6004 h 12036"/>
                <a:gd name="T50" fmla="*/ 388 w 2687"/>
                <a:gd name="T51" fmla="*/ 6408 h 12036"/>
                <a:gd name="T52" fmla="*/ 434 w 2687"/>
                <a:gd name="T53" fmla="*/ 6478 h 12036"/>
                <a:gd name="T54" fmla="*/ 504 w 2687"/>
                <a:gd name="T55" fmla="*/ 6432 h 12036"/>
                <a:gd name="T56" fmla="*/ 590 w 2687"/>
                <a:gd name="T57" fmla="*/ 6012 h 12036"/>
                <a:gd name="T58" fmla="*/ 612 w 2687"/>
                <a:gd name="T59" fmla="*/ 6010 h 12036"/>
                <a:gd name="T60" fmla="*/ 567 w 2687"/>
                <a:gd name="T61" fmla="*/ 6225 h 12036"/>
                <a:gd name="T62" fmla="*/ 612 w 2687"/>
                <a:gd name="T63" fmla="*/ 6294 h 12036"/>
                <a:gd name="T64" fmla="*/ 681 w 2687"/>
                <a:gd name="T65" fmla="*/ 6249 h 12036"/>
                <a:gd name="T66" fmla="*/ 745 w 2687"/>
                <a:gd name="T67" fmla="*/ 5946 h 12036"/>
                <a:gd name="T68" fmla="*/ 788 w 2687"/>
                <a:gd name="T69" fmla="*/ 5732 h 12036"/>
                <a:gd name="T70" fmla="*/ 787 w 2687"/>
                <a:gd name="T71" fmla="*/ 5480 h 12036"/>
                <a:gd name="T72" fmla="*/ 1153 w 2687"/>
                <a:gd name="T73" fmla="*/ 4758 h 12036"/>
                <a:gd name="T74" fmla="*/ 1417 w 2687"/>
                <a:gd name="T75" fmla="*/ 3914 h 12036"/>
                <a:gd name="T76" fmla="*/ 1581 w 2687"/>
                <a:gd name="T77" fmla="*/ 3692 h 12036"/>
                <a:gd name="T78" fmla="*/ 1742 w 2687"/>
                <a:gd name="T79" fmla="*/ 4332 h 12036"/>
                <a:gd name="T80" fmla="*/ 1581 w 2687"/>
                <a:gd name="T81" fmla="*/ 5155 h 12036"/>
                <a:gd name="T82" fmla="*/ 1469 w 2687"/>
                <a:gd name="T83" fmla="*/ 6155 h 12036"/>
                <a:gd name="T84" fmla="*/ 1475 w 2687"/>
                <a:gd name="T85" fmla="*/ 7318 h 12036"/>
                <a:gd name="T86" fmla="*/ 1582 w 2687"/>
                <a:gd name="T87" fmla="*/ 8498 h 12036"/>
                <a:gd name="T88" fmla="*/ 1542 w 2687"/>
                <a:gd name="T89" fmla="*/ 10104 h 12036"/>
                <a:gd name="T90" fmla="*/ 1715 w 2687"/>
                <a:gd name="T91" fmla="*/ 11278 h 12036"/>
                <a:gd name="T92" fmla="*/ 1650 w 2687"/>
                <a:gd name="T93" fmla="*/ 11457 h 12036"/>
                <a:gd name="T94" fmla="*/ 1532 w 2687"/>
                <a:gd name="T95" fmla="*/ 11918 h 12036"/>
                <a:gd name="T96" fmla="*/ 2153 w 2687"/>
                <a:gd name="T97" fmla="*/ 12028 h 12036"/>
                <a:gd name="T98" fmla="*/ 2292 w 2687"/>
                <a:gd name="T99" fmla="*/ 11732 h 12036"/>
                <a:gd name="T100" fmla="*/ 2188 w 2687"/>
                <a:gd name="T101" fmla="*/ 11190 h 12036"/>
                <a:gd name="T102" fmla="*/ 2188 w 2687"/>
                <a:gd name="T103" fmla="*/ 11190 h 12036"/>
                <a:gd name="T104" fmla="*/ 2338 w 2687"/>
                <a:gd name="T105" fmla="*/ 9726 h 12036"/>
                <a:gd name="T106" fmla="*/ 2299 w 2687"/>
                <a:gd name="T107" fmla="*/ 8504 h 12036"/>
                <a:gd name="T108" fmla="*/ 2621 w 2687"/>
                <a:gd name="T109" fmla="*/ 6170 h 12036"/>
                <a:gd name="T110" fmla="*/ 2687 w 2687"/>
                <a:gd name="T111" fmla="*/ 6170 h 12036"/>
                <a:gd name="T112" fmla="*/ 2687 w 2687"/>
                <a:gd name="T113" fmla="*/ 1 h 12036"/>
                <a:gd name="T114" fmla="*/ 2657 w 2687"/>
                <a:gd name="T115" fmla="*/ 0 h 120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687" h="12036">
                  <a:moveTo>
                    <a:pt x="2657" y="0"/>
                  </a:moveTo>
                  <a:cubicBezTo>
                    <a:pt x="2235" y="3"/>
                    <a:pt x="2085" y="299"/>
                    <a:pt x="2064" y="685"/>
                  </a:cubicBezTo>
                  <a:cubicBezTo>
                    <a:pt x="1908" y="621"/>
                    <a:pt x="1977" y="1009"/>
                    <a:pt x="2100" y="1063"/>
                  </a:cubicBezTo>
                  <a:cubicBezTo>
                    <a:pt x="2131" y="1172"/>
                    <a:pt x="2180" y="1269"/>
                    <a:pt x="2242" y="1349"/>
                  </a:cubicBezTo>
                  <a:cubicBezTo>
                    <a:pt x="2242" y="1664"/>
                    <a:pt x="2242" y="1664"/>
                    <a:pt x="2242" y="1664"/>
                  </a:cubicBezTo>
                  <a:cubicBezTo>
                    <a:pt x="2069" y="1830"/>
                    <a:pt x="1878" y="1928"/>
                    <a:pt x="1630" y="1973"/>
                  </a:cubicBezTo>
                  <a:cubicBezTo>
                    <a:pt x="1421" y="2011"/>
                    <a:pt x="1183" y="1981"/>
                    <a:pt x="1098" y="2208"/>
                  </a:cubicBezTo>
                  <a:cubicBezTo>
                    <a:pt x="1053" y="2306"/>
                    <a:pt x="927" y="2624"/>
                    <a:pt x="938" y="3125"/>
                  </a:cubicBezTo>
                  <a:cubicBezTo>
                    <a:pt x="945" y="3399"/>
                    <a:pt x="980" y="3640"/>
                    <a:pt x="866" y="3808"/>
                  </a:cubicBezTo>
                  <a:cubicBezTo>
                    <a:pt x="646" y="4135"/>
                    <a:pt x="433" y="5282"/>
                    <a:pt x="423" y="5336"/>
                  </a:cubicBezTo>
                  <a:cubicBezTo>
                    <a:pt x="370" y="5389"/>
                    <a:pt x="313" y="5459"/>
                    <a:pt x="273" y="5535"/>
                  </a:cubicBezTo>
                  <a:cubicBezTo>
                    <a:pt x="29" y="5763"/>
                    <a:pt x="29" y="5763"/>
                    <a:pt x="29" y="5763"/>
                  </a:cubicBezTo>
                  <a:cubicBezTo>
                    <a:pt x="1" y="5788"/>
                    <a:pt x="0" y="5832"/>
                    <a:pt x="26" y="5860"/>
                  </a:cubicBezTo>
                  <a:cubicBezTo>
                    <a:pt x="52" y="5887"/>
                    <a:pt x="95" y="5889"/>
                    <a:pt x="123" y="5863"/>
                  </a:cubicBezTo>
                  <a:cubicBezTo>
                    <a:pt x="220" y="5772"/>
                    <a:pt x="220" y="5772"/>
                    <a:pt x="220" y="5772"/>
                  </a:cubicBezTo>
                  <a:cubicBezTo>
                    <a:pt x="124" y="6243"/>
                    <a:pt x="124" y="6243"/>
                    <a:pt x="124" y="6243"/>
                  </a:cubicBezTo>
                  <a:cubicBezTo>
                    <a:pt x="117" y="6274"/>
                    <a:pt x="138" y="6306"/>
                    <a:pt x="170" y="6313"/>
                  </a:cubicBezTo>
                  <a:cubicBezTo>
                    <a:pt x="202" y="6319"/>
                    <a:pt x="233" y="6299"/>
                    <a:pt x="240" y="6267"/>
                  </a:cubicBezTo>
                  <a:cubicBezTo>
                    <a:pt x="310" y="5922"/>
                    <a:pt x="310" y="5922"/>
                    <a:pt x="310" y="5922"/>
                  </a:cubicBezTo>
                  <a:cubicBezTo>
                    <a:pt x="317" y="5928"/>
                    <a:pt x="324" y="5934"/>
                    <a:pt x="331" y="5939"/>
                  </a:cubicBezTo>
                  <a:cubicBezTo>
                    <a:pt x="238" y="6417"/>
                    <a:pt x="238" y="6417"/>
                    <a:pt x="238" y="6417"/>
                  </a:cubicBezTo>
                  <a:cubicBezTo>
                    <a:pt x="231" y="6449"/>
                    <a:pt x="252" y="6481"/>
                    <a:pt x="284" y="6487"/>
                  </a:cubicBezTo>
                  <a:cubicBezTo>
                    <a:pt x="316" y="6494"/>
                    <a:pt x="347" y="6474"/>
                    <a:pt x="354" y="6441"/>
                  </a:cubicBezTo>
                  <a:cubicBezTo>
                    <a:pt x="441" y="5996"/>
                    <a:pt x="441" y="5996"/>
                    <a:pt x="441" y="5996"/>
                  </a:cubicBezTo>
                  <a:cubicBezTo>
                    <a:pt x="451" y="5999"/>
                    <a:pt x="461" y="6001"/>
                    <a:pt x="471" y="6004"/>
                  </a:cubicBezTo>
                  <a:cubicBezTo>
                    <a:pt x="388" y="6408"/>
                    <a:pt x="388" y="6408"/>
                    <a:pt x="388" y="6408"/>
                  </a:cubicBezTo>
                  <a:cubicBezTo>
                    <a:pt x="381" y="6440"/>
                    <a:pt x="402" y="6471"/>
                    <a:pt x="434" y="6478"/>
                  </a:cubicBezTo>
                  <a:cubicBezTo>
                    <a:pt x="466" y="6485"/>
                    <a:pt x="497" y="6464"/>
                    <a:pt x="504" y="6432"/>
                  </a:cubicBezTo>
                  <a:cubicBezTo>
                    <a:pt x="590" y="6012"/>
                    <a:pt x="590" y="6012"/>
                    <a:pt x="590" y="6012"/>
                  </a:cubicBezTo>
                  <a:cubicBezTo>
                    <a:pt x="598" y="6011"/>
                    <a:pt x="605" y="6011"/>
                    <a:pt x="612" y="6010"/>
                  </a:cubicBezTo>
                  <a:cubicBezTo>
                    <a:pt x="567" y="6225"/>
                    <a:pt x="567" y="6225"/>
                    <a:pt x="567" y="6225"/>
                  </a:cubicBezTo>
                  <a:cubicBezTo>
                    <a:pt x="561" y="6257"/>
                    <a:pt x="581" y="6288"/>
                    <a:pt x="612" y="6294"/>
                  </a:cubicBezTo>
                  <a:cubicBezTo>
                    <a:pt x="644" y="6301"/>
                    <a:pt x="675" y="6281"/>
                    <a:pt x="681" y="6249"/>
                  </a:cubicBezTo>
                  <a:cubicBezTo>
                    <a:pt x="745" y="5946"/>
                    <a:pt x="745" y="5946"/>
                    <a:pt x="745" y="5946"/>
                  </a:cubicBezTo>
                  <a:cubicBezTo>
                    <a:pt x="774" y="5890"/>
                    <a:pt x="779" y="5782"/>
                    <a:pt x="788" y="5732"/>
                  </a:cubicBezTo>
                  <a:cubicBezTo>
                    <a:pt x="802" y="5652"/>
                    <a:pt x="796" y="5566"/>
                    <a:pt x="787" y="5480"/>
                  </a:cubicBezTo>
                  <a:cubicBezTo>
                    <a:pt x="847" y="5358"/>
                    <a:pt x="1061" y="4921"/>
                    <a:pt x="1153" y="4758"/>
                  </a:cubicBezTo>
                  <a:cubicBezTo>
                    <a:pt x="1415" y="4293"/>
                    <a:pt x="1372" y="3969"/>
                    <a:pt x="1417" y="3914"/>
                  </a:cubicBezTo>
                  <a:cubicBezTo>
                    <a:pt x="1444" y="3882"/>
                    <a:pt x="1507" y="3797"/>
                    <a:pt x="1581" y="3692"/>
                  </a:cubicBezTo>
                  <a:cubicBezTo>
                    <a:pt x="1675" y="3890"/>
                    <a:pt x="1744" y="4100"/>
                    <a:pt x="1742" y="4332"/>
                  </a:cubicBezTo>
                  <a:cubicBezTo>
                    <a:pt x="1739" y="4622"/>
                    <a:pt x="1629" y="4875"/>
                    <a:pt x="1581" y="5155"/>
                  </a:cubicBezTo>
                  <a:cubicBezTo>
                    <a:pt x="1529" y="5456"/>
                    <a:pt x="1482" y="5749"/>
                    <a:pt x="1469" y="6155"/>
                  </a:cubicBezTo>
                  <a:cubicBezTo>
                    <a:pt x="1434" y="6518"/>
                    <a:pt x="1413" y="6970"/>
                    <a:pt x="1475" y="7318"/>
                  </a:cubicBezTo>
                  <a:cubicBezTo>
                    <a:pt x="1562" y="7812"/>
                    <a:pt x="1607" y="8309"/>
                    <a:pt x="1582" y="8498"/>
                  </a:cubicBezTo>
                  <a:cubicBezTo>
                    <a:pt x="1523" y="8923"/>
                    <a:pt x="1486" y="9393"/>
                    <a:pt x="1542" y="10104"/>
                  </a:cubicBezTo>
                  <a:cubicBezTo>
                    <a:pt x="1598" y="10798"/>
                    <a:pt x="1736" y="10744"/>
                    <a:pt x="1715" y="11278"/>
                  </a:cubicBezTo>
                  <a:cubicBezTo>
                    <a:pt x="1693" y="11350"/>
                    <a:pt x="1656" y="11444"/>
                    <a:pt x="1650" y="11457"/>
                  </a:cubicBezTo>
                  <a:cubicBezTo>
                    <a:pt x="1576" y="11605"/>
                    <a:pt x="1172" y="11850"/>
                    <a:pt x="1532" y="11918"/>
                  </a:cubicBezTo>
                  <a:cubicBezTo>
                    <a:pt x="1729" y="11956"/>
                    <a:pt x="1951" y="12036"/>
                    <a:pt x="2153" y="12028"/>
                  </a:cubicBezTo>
                  <a:cubicBezTo>
                    <a:pt x="2288" y="12022"/>
                    <a:pt x="2316" y="11835"/>
                    <a:pt x="2292" y="11732"/>
                  </a:cubicBezTo>
                  <a:cubicBezTo>
                    <a:pt x="2249" y="11549"/>
                    <a:pt x="2197" y="11379"/>
                    <a:pt x="2188" y="11190"/>
                  </a:cubicBezTo>
                  <a:cubicBezTo>
                    <a:pt x="2188" y="11190"/>
                    <a:pt x="2188" y="11190"/>
                    <a:pt x="2188" y="11190"/>
                  </a:cubicBezTo>
                  <a:cubicBezTo>
                    <a:pt x="2177" y="10686"/>
                    <a:pt x="2379" y="10202"/>
                    <a:pt x="2338" y="9726"/>
                  </a:cubicBezTo>
                  <a:cubicBezTo>
                    <a:pt x="2301" y="9280"/>
                    <a:pt x="2230" y="8736"/>
                    <a:pt x="2299" y="8504"/>
                  </a:cubicBezTo>
                  <a:cubicBezTo>
                    <a:pt x="2493" y="7860"/>
                    <a:pt x="2670" y="6800"/>
                    <a:pt x="2621" y="6170"/>
                  </a:cubicBezTo>
                  <a:cubicBezTo>
                    <a:pt x="2687" y="6170"/>
                    <a:pt x="2687" y="6170"/>
                    <a:pt x="2687" y="6170"/>
                  </a:cubicBezTo>
                  <a:cubicBezTo>
                    <a:pt x="2687" y="1"/>
                    <a:pt x="2687" y="1"/>
                    <a:pt x="2687" y="1"/>
                  </a:cubicBezTo>
                  <a:cubicBezTo>
                    <a:pt x="2677" y="0"/>
                    <a:pt x="2667" y="0"/>
                    <a:pt x="2657" y="0"/>
                  </a:cubicBezTo>
                  <a:close/>
                </a:path>
              </a:pathLst>
            </a:custGeom>
            <a:solidFill>
              <a:srgbClr val="5B5A5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20000"/>
                </a:lnSpc>
              </a:pPr>
              <a:endParaRPr lang="zh-CN" altLang="en-US">
                <a:cs typeface="+mn-ea"/>
                <a:sym typeface="+mn-lt"/>
              </a:endParaRPr>
            </a:p>
          </p:txBody>
        </p:sp>
        <p:sp>
          <p:nvSpPr>
            <p:cNvPr id="6" name="Freeform 6">
              <a:extLst>
                <a:ext uri="{FF2B5EF4-FFF2-40B4-BE49-F238E27FC236}">
                  <a16:creationId xmlns="" xmlns:a16="http://schemas.microsoft.com/office/drawing/2014/main" id="{ABCFDCB9-3473-4A76-9594-CD391D34B816}"/>
                </a:ext>
              </a:extLst>
            </p:cNvPr>
            <p:cNvSpPr>
              <a:spLocks/>
            </p:cNvSpPr>
            <p:nvPr/>
          </p:nvSpPr>
          <p:spPr bwMode="auto">
            <a:xfrm>
              <a:off x="4392180" y="4685355"/>
              <a:ext cx="454025" cy="588962"/>
            </a:xfrm>
            <a:custGeom>
              <a:avLst/>
              <a:gdLst>
                <a:gd name="T0" fmla="*/ 127 w 1143"/>
                <a:gd name="T1" fmla="*/ 633 h 1479"/>
                <a:gd name="T2" fmla="*/ 127 w 1143"/>
                <a:gd name="T3" fmla="*/ 633 h 1479"/>
                <a:gd name="T4" fmla="*/ 24 w 1143"/>
                <a:gd name="T5" fmla="*/ 1175 h 1479"/>
                <a:gd name="T6" fmla="*/ 162 w 1143"/>
                <a:gd name="T7" fmla="*/ 1471 h 1479"/>
                <a:gd name="T8" fmla="*/ 783 w 1143"/>
                <a:gd name="T9" fmla="*/ 1361 h 1479"/>
                <a:gd name="T10" fmla="*/ 665 w 1143"/>
                <a:gd name="T11" fmla="*/ 900 h 1479"/>
                <a:gd name="T12" fmla="*/ 600 w 1143"/>
                <a:gd name="T13" fmla="*/ 721 h 1479"/>
                <a:gd name="T14" fmla="*/ 708 w 1143"/>
                <a:gd name="T15" fmla="*/ 0 h 1479"/>
                <a:gd name="T16" fmla="*/ 61 w 1143"/>
                <a:gd name="T17" fmla="*/ 0 h 1479"/>
                <a:gd name="T18" fmla="*/ 127 w 1143"/>
                <a:gd name="T19" fmla="*/ 633 h 14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43" h="1479">
                  <a:moveTo>
                    <a:pt x="127" y="633"/>
                  </a:moveTo>
                  <a:cubicBezTo>
                    <a:pt x="127" y="633"/>
                    <a:pt x="127" y="633"/>
                    <a:pt x="127" y="633"/>
                  </a:cubicBezTo>
                  <a:cubicBezTo>
                    <a:pt x="119" y="822"/>
                    <a:pt x="66" y="992"/>
                    <a:pt x="24" y="1175"/>
                  </a:cubicBezTo>
                  <a:cubicBezTo>
                    <a:pt x="0" y="1278"/>
                    <a:pt x="27" y="1465"/>
                    <a:pt x="162" y="1471"/>
                  </a:cubicBezTo>
                  <a:cubicBezTo>
                    <a:pt x="364" y="1479"/>
                    <a:pt x="586" y="1399"/>
                    <a:pt x="783" y="1361"/>
                  </a:cubicBezTo>
                  <a:cubicBezTo>
                    <a:pt x="1143" y="1293"/>
                    <a:pt x="739" y="1048"/>
                    <a:pt x="665" y="900"/>
                  </a:cubicBezTo>
                  <a:cubicBezTo>
                    <a:pt x="659" y="887"/>
                    <a:pt x="622" y="793"/>
                    <a:pt x="600" y="721"/>
                  </a:cubicBezTo>
                  <a:cubicBezTo>
                    <a:pt x="585" y="345"/>
                    <a:pt x="649" y="260"/>
                    <a:pt x="708" y="0"/>
                  </a:cubicBezTo>
                  <a:cubicBezTo>
                    <a:pt x="61" y="0"/>
                    <a:pt x="61" y="0"/>
                    <a:pt x="61" y="0"/>
                  </a:cubicBezTo>
                  <a:cubicBezTo>
                    <a:pt x="98" y="208"/>
                    <a:pt x="132" y="419"/>
                    <a:pt x="127" y="633"/>
                  </a:cubicBezTo>
                  <a:close/>
                </a:path>
              </a:pathLst>
            </a:custGeom>
            <a:solidFill>
              <a:srgbClr val="1AAEB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20000"/>
                </a:lnSpc>
              </a:pPr>
              <a:endParaRPr lang="zh-CN" altLang="en-US">
                <a:cs typeface="+mn-ea"/>
                <a:sym typeface="+mn-lt"/>
              </a:endParaRPr>
            </a:p>
          </p:txBody>
        </p:sp>
        <p:sp>
          <p:nvSpPr>
            <p:cNvPr id="7" name="Freeform 7">
              <a:extLst>
                <a:ext uri="{FF2B5EF4-FFF2-40B4-BE49-F238E27FC236}">
                  <a16:creationId xmlns="" xmlns:a16="http://schemas.microsoft.com/office/drawing/2014/main" id="{6F4BDEDD-6BD8-4B22-9126-7611672D3DBF}"/>
                </a:ext>
              </a:extLst>
            </p:cNvPr>
            <p:cNvSpPr>
              <a:spLocks/>
            </p:cNvSpPr>
            <p:nvPr/>
          </p:nvSpPr>
          <p:spPr bwMode="auto">
            <a:xfrm>
              <a:off x="4260418" y="2286642"/>
              <a:ext cx="461963" cy="577850"/>
            </a:xfrm>
            <a:custGeom>
              <a:avLst/>
              <a:gdLst>
                <a:gd name="T0" fmla="*/ 0 w 1164"/>
                <a:gd name="T1" fmla="*/ 1448 h 1448"/>
                <a:gd name="T2" fmla="*/ 1164 w 1164"/>
                <a:gd name="T3" fmla="*/ 1448 h 1448"/>
                <a:gd name="T4" fmla="*/ 1135 w 1164"/>
                <a:gd name="T5" fmla="*/ 1209 h 1448"/>
                <a:gd name="T6" fmla="*/ 1049 w 1164"/>
                <a:gd name="T7" fmla="*/ 614 h 1448"/>
                <a:gd name="T8" fmla="*/ 907 w 1164"/>
                <a:gd name="T9" fmla="*/ 0 h 1448"/>
                <a:gd name="T10" fmla="*/ 0 w 1164"/>
                <a:gd name="T11" fmla="*/ 0 h 1448"/>
                <a:gd name="T12" fmla="*/ 0 w 1164"/>
                <a:gd name="T13" fmla="*/ 1448 h 1448"/>
              </a:gdLst>
              <a:ahLst/>
              <a:cxnLst>
                <a:cxn ang="0">
                  <a:pos x="T0" y="T1"/>
                </a:cxn>
                <a:cxn ang="0">
                  <a:pos x="T2" y="T3"/>
                </a:cxn>
                <a:cxn ang="0">
                  <a:pos x="T4" y="T5"/>
                </a:cxn>
                <a:cxn ang="0">
                  <a:pos x="T6" y="T7"/>
                </a:cxn>
                <a:cxn ang="0">
                  <a:pos x="T8" y="T9"/>
                </a:cxn>
                <a:cxn ang="0">
                  <a:pos x="T10" y="T11"/>
                </a:cxn>
                <a:cxn ang="0">
                  <a:pos x="T12" y="T13"/>
                </a:cxn>
              </a:cxnLst>
              <a:rect l="0" t="0" r="r" b="b"/>
              <a:pathLst>
                <a:path w="1164" h="1448">
                  <a:moveTo>
                    <a:pt x="0" y="1448"/>
                  </a:moveTo>
                  <a:cubicBezTo>
                    <a:pt x="1164" y="1448"/>
                    <a:pt x="1164" y="1448"/>
                    <a:pt x="1164" y="1448"/>
                  </a:cubicBezTo>
                  <a:cubicBezTo>
                    <a:pt x="1154" y="1358"/>
                    <a:pt x="1144" y="1277"/>
                    <a:pt x="1135" y="1209"/>
                  </a:cubicBezTo>
                  <a:cubicBezTo>
                    <a:pt x="1113" y="993"/>
                    <a:pt x="1082" y="805"/>
                    <a:pt x="1049" y="614"/>
                  </a:cubicBezTo>
                  <a:cubicBezTo>
                    <a:pt x="1013" y="403"/>
                    <a:pt x="942" y="208"/>
                    <a:pt x="907" y="0"/>
                  </a:cubicBezTo>
                  <a:cubicBezTo>
                    <a:pt x="0" y="0"/>
                    <a:pt x="0" y="0"/>
                    <a:pt x="0" y="0"/>
                  </a:cubicBezTo>
                  <a:lnTo>
                    <a:pt x="0" y="1448"/>
                  </a:lnTo>
                  <a:close/>
                </a:path>
              </a:pathLst>
            </a:custGeom>
            <a:solidFill>
              <a:srgbClr val="8B656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20000"/>
                </a:lnSpc>
              </a:pPr>
              <a:endParaRPr lang="zh-CN" altLang="en-US">
                <a:cs typeface="+mn-ea"/>
                <a:sym typeface="+mn-lt"/>
              </a:endParaRPr>
            </a:p>
          </p:txBody>
        </p:sp>
        <p:sp>
          <p:nvSpPr>
            <p:cNvPr id="8" name="Freeform 8">
              <a:extLst>
                <a:ext uri="{FF2B5EF4-FFF2-40B4-BE49-F238E27FC236}">
                  <a16:creationId xmlns="" xmlns:a16="http://schemas.microsoft.com/office/drawing/2014/main" id="{2228C3FF-AF03-401B-A35B-6B107DBDD693}"/>
                </a:ext>
              </a:extLst>
            </p:cNvPr>
            <p:cNvSpPr>
              <a:spLocks/>
            </p:cNvSpPr>
            <p:nvPr/>
          </p:nvSpPr>
          <p:spPr bwMode="auto">
            <a:xfrm>
              <a:off x="4260418" y="1688155"/>
              <a:ext cx="801688" cy="576262"/>
            </a:xfrm>
            <a:custGeom>
              <a:avLst/>
              <a:gdLst>
                <a:gd name="T0" fmla="*/ 0 w 2021"/>
                <a:gd name="T1" fmla="*/ 1448 h 1448"/>
                <a:gd name="T2" fmla="*/ 899 w 2021"/>
                <a:gd name="T3" fmla="*/ 1448 h 1448"/>
                <a:gd name="T4" fmla="*/ 888 w 2021"/>
                <a:gd name="T5" fmla="*/ 1295 h 1448"/>
                <a:gd name="T6" fmla="*/ 1052 w 2021"/>
                <a:gd name="T7" fmla="*/ 650 h 1448"/>
                <a:gd name="T8" fmla="*/ 1218 w 2021"/>
                <a:gd name="T9" fmla="*/ 877 h 1448"/>
                <a:gd name="T10" fmla="*/ 1354 w 2021"/>
                <a:gd name="T11" fmla="*/ 1448 h 1448"/>
                <a:gd name="T12" fmla="*/ 2021 w 2021"/>
                <a:gd name="T13" fmla="*/ 1448 h 1448"/>
                <a:gd name="T14" fmla="*/ 1769 w 2021"/>
                <a:gd name="T15" fmla="*/ 771 h 1448"/>
                <a:gd name="T16" fmla="*/ 1697 w 2021"/>
                <a:gd name="T17" fmla="*/ 88 h 1448"/>
                <a:gd name="T18" fmla="*/ 1697 w 2021"/>
                <a:gd name="T19" fmla="*/ 0 h 1448"/>
                <a:gd name="T20" fmla="*/ 0 w 2021"/>
                <a:gd name="T21" fmla="*/ 0 h 1448"/>
                <a:gd name="T22" fmla="*/ 0 w 2021"/>
                <a:gd name="T23" fmla="*/ 1448 h 14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021" h="1448">
                  <a:moveTo>
                    <a:pt x="0" y="1448"/>
                  </a:moveTo>
                  <a:cubicBezTo>
                    <a:pt x="899" y="1448"/>
                    <a:pt x="899" y="1448"/>
                    <a:pt x="899" y="1448"/>
                  </a:cubicBezTo>
                  <a:cubicBezTo>
                    <a:pt x="893" y="1398"/>
                    <a:pt x="889" y="1347"/>
                    <a:pt x="888" y="1295"/>
                  </a:cubicBezTo>
                  <a:cubicBezTo>
                    <a:pt x="886" y="1061"/>
                    <a:pt x="956" y="850"/>
                    <a:pt x="1052" y="650"/>
                  </a:cubicBezTo>
                  <a:cubicBezTo>
                    <a:pt x="1127" y="758"/>
                    <a:pt x="1191" y="845"/>
                    <a:pt x="1218" y="877"/>
                  </a:cubicBezTo>
                  <a:cubicBezTo>
                    <a:pt x="1254" y="921"/>
                    <a:pt x="1235" y="1132"/>
                    <a:pt x="1354" y="1448"/>
                  </a:cubicBezTo>
                  <a:cubicBezTo>
                    <a:pt x="2021" y="1448"/>
                    <a:pt x="2021" y="1448"/>
                    <a:pt x="2021" y="1448"/>
                  </a:cubicBezTo>
                  <a:cubicBezTo>
                    <a:pt x="1947" y="1172"/>
                    <a:pt x="1859" y="904"/>
                    <a:pt x="1769" y="771"/>
                  </a:cubicBezTo>
                  <a:cubicBezTo>
                    <a:pt x="1656" y="603"/>
                    <a:pt x="1691" y="362"/>
                    <a:pt x="1697" y="88"/>
                  </a:cubicBezTo>
                  <a:cubicBezTo>
                    <a:pt x="1698" y="58"/>
                    <a:pt x="1698" y="29"/>
                    <a:pt x="1697" y="0"/>
                  </a:cubicBezTo>
                  <a:cubicBezTo>
                    <a:pt x="0" y="0"/>
                    <a:pt x="0" y="0"/>
                    <a:pt x="0" y="0"/>
                  </a:cubicBezTo>
                  <a:lnTo>
                    <a:pt x="0" y="1448"/>
                  </a:lnTo>
                  <a:close/>
                </a:path>
              </a:pathLst>
            </a:custGeom>
            <a:solidFill>
              <a:srgbClr val="A7535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20000"/>
                </a:lnSpc>
              </a:pPr>
              <a:endParaRPr lang="zh-CN" altLang="en-US">
                <a:cs typeface="+mn-ea"/>
                <a:sym typeface="+mn-lt"/>
              </a:endParaRPr>
            </a:p>
          </p:txBody>
        </p:sp>
        <p:sp>
          <p:nvSpPr>
            <p:cNvPr id="9" name="Freeform 9">
              <a:extLst>
                <a:ext uri="{FF2B5EF4-FFF2-40B4-BE49-F238E27FC236}">
                  <a16:creationId xmlns="" xmlns:a16="http://schemas.microsoft.com/office/drawing/2014/main" id="{7BCF63E9-D6DA-414E-B797-019D5714FDAA}"/>
                </a:ext>
              </a:extLst>
            </p:cNvPr>
            <p:cNvSpPr>
              <a:spLocks/>
            </p:cNvSpPr>
            <p:nvPr/>
          </p:nvSpPr>
          <p:spPr bwMode="auto">
            <a:xfrm>
              <a:off x="4312805" y="3485205"/>
              <a:ext cx="398463" cy="577850"/>
            </a:xfrm>
            <a:custGeom>
              <a:avLst/>
              <a:gdLst>
                <a:gd name="T0" fmla="*/ 217 w 1004"/>
                <a:gd name="T1" fmla="*/ 955 h 1448"/>
                <a:gd name="T2" fmla="*/ 240 w 1004"/>
                <a:gd name="T3" fmla="*/ 1448 h 1448"/>
                <a:gd name="T4" fmla="*/ 987 w 1004"/>
                <a:gd name="T5" fmla="*/ 1448 h 1448"/>
                <a:gd name="T6" fmla="*/ 935 w 1004"/>
                <a:gd name="T7" fmla="*/ 949 h 1448"/>
                <a:gd name="T8" fmla="*/ 1004 w 1004"/>
                <a:gd name="T9" fmla="*/ 0 h 1448"/>
                <a:gd name="T10" fmla="*/ 0 w 1004"/>
                <a:gd name="T11" fmla="*/ 0 h 1448"/>
                <a:gd name="T12" fmla="*/ 217 w 1004"/>
                <a:gd name="T13" fmla="*/ 955 h 1448"/>
              </a:gdLst>
              <a:ahLst/>
              <a:cxnLst>
                <a:cxn ang="0">
                  <a:pos x="T0" y="T1"/>
                </a:cxn>
                <a:cxn ang="0">
                  <a:pos x="T2" y="T3"/>
                </a:cxn>
                <a:cxn ang="0">
                  <a:pos x="T4" y="T5"/>
                </a:cxn>
                <a:cxn ang="0">
                  <a:pos x="T6" y="T7"/>
                </a:cxn>
                <a:cxn ang="0">
                  <a:pos x="T8" y="T9"/>
                </a:cxn>
                <a:cxn ang="0">
                  <a:pos x="T10" y="T11"/>
                </a:cxn>
                <a:cxn ang="0">
                  <a:pos x="T12" y="T13"/>
                </a:cxn>
              </a:cxnLst>
              <a:rect l="0" t="0" r="r" b="b"/>
              <a:pathLst>
                <a:path w="1004" h="1448">
                  <a:moveTo>
                    <a:pt x="217" y="955"/>
                  </a:moveTo>
                  <a:cubicBezTo>
                    <a:pt x="250" y="1064"/>
                    <a:pt x="251" y="1243"/>
                    <a:pt x="240" y="1448"/>
                  </a:cubicBezTo>
                  <a:cubicBezTo>
                    <a:pt x="987" y="1448"/>
                    <a:pt x="987" y="1448"/>
                    <a:pt x="987" y="1448"/>
                  </a:cubicBezTo>
                  <a:cubicBezTo>
                    <a:pt x="975" y="1269"/>
                    <a:pt x="956" y="1106"/>
                    <a:pt x="935" y="949"/>
                  </a:cubicBezTo>
                  <a:cubicBezTo>
                    <a:pt x="913" y="790"/>
                    <a:pt x="941" y="411"/>
                    <a:pt x="1004" y="0"/>
                  </a:cubicBezTo>
                  <a:cubicBezTo>
                    <a:pt x="0" y="0"/>
                    <a:pt x="0" y="0"/>
                    <a:pt x="0" y="0"/>
                  </a:cubicBezTo>
                  <a:cubicBezTo>
                    <a:pt x="60" y="350"/>
                    <a:pt x="137" y="688"/>
                    <a:pt x="217" y="955"/>
                  </a:cubicBezTo>
                  <a:close/>
                </a:path>
              </a:pathLst>
            </a:custGeom>
            <a:solidFill>
              <a:srgbClr val="538A8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20000"/>
                </a:lnSpc>
              </a:pPr>
              <a:endParaRPr lang="zh-CN" altLang="en-US">
                <a:cs typeface="+mn-ea"/>
                <a:sym typeface="+mn-lt"/>
              </a:endParaRPr>
            </a:p>
          </p:txBody>
        </p:sp>
        <p:sp>
          <p:nvSpPr>
            <p:cNvPr id="10" name="Freeform 10">
              <a:extLst>
                <a:ext uri="{FF2B5EF4-FFF2-40B4-BE49-F238E27FC236}">
                  <a16:creationId xmlns="" xmlns:a16="http://schemas.microsoft.com/office/drawing/2014/main" id="{878DB605-E1E8-4F25-85F7-0C8A7FEEBFF5}"/>
                </a:ext>
              </a:extLst>
            </p:cNvPr>
            <p:cNvSpPr>
              <a:spLocks/>
            </p:cNvSpPr>
            <p:nvPr/>
          </p:nvSpPr>
          <p:spPr bwMode="auto">
            <a:xfrm>
              <a:off x="4806518" y="2286642"/>
              <a:ext cx="500063" cy="777875"/>
            </a:xfrm>
            <a:custGeom>
              <a:avLst/>
              <a:gdLst>
                <a:gd name="T0" fmla="*/ 106 w 1258"/>
                <a:gd name="T1" fmla="*/ 217 h 1953"/>
                <a:gd name="T2" fmla="*/ 471 w 1258"/>
                <a:gd name="T3" fmla="*/ 939 h 1953"/>
                <a:gd name="T4" fmla="*/ 471 w 1258"/>
                <a:gd name="T5" fmla="*/ 1191 h 1953"/>
                <a:gd name="T6" fmla="*/ 514 w 1258"/>
                <a:gd name="T7" fmla="*/ 1405 h 1953"/>
                <a:gd name="T8" fmla="*/ 577 w 1258"/>
                <a:gd name="T9" fmla="*/ 1708 h 1953"/>
                <a:gd name="T10" fmla="*/ 646 w 1258"/>
                <a:gd name="T11" fmla="*/ 1753 h 1953"/>
                <a:gd name="T12" fmla="*/ 691 w 1258"/>
                <a:gd name="T13" fmla="*/ 1684 h 1953"/>
                <a:gd name="T14" fmla="*/ 646 w 1258"/>
                <a:gd name="T15" fmla="*/ 1469 h 1953"/>
                <a:gd name="T16" fmla="*/ 668 w 1258"/>
                <a:gd name="T17" fmla="*/ 1471 h 1953"/>
                <a:gd name="T18" fmla="*/ 755 w 1258"/>
                <a:gd name="T19" fmla="*/ 1891 h 1953"/>
                <a:gd name="T20" fmla="*/ 825 w 1258"/>
                <a:gd name="T21" fmla="*/ 1937 h 1953"/>
                <a:gd name="T22" fmla="*/ 871 w 1258"/>
                <a:gd name="T23" fmla="*/ 1867 h 1953"/>
                <a:gd name="T24" fmla="*/ 788 w 1258"/>
                <a:gd name="T25" fmla="*/ 1463 h 1953"/>
                <a:gd name="T26" fmla="*/ 818 w 1258"/>
                <a:gd name="T27" fmla="*/ 1455 h 1953"/>
                <a:gd name="T28" fmla="*/ 905 w 1258"/>
                <a:gd name="T29" fmla="*/ 1900 h 1953"/>
                <a:gd name="T30" fmla="*/ 975 w 1258"/>
                <a:gd name="T31" fmla="*/ 1946 h 1953"/>
                <a:gd name="T32" fmla="*/ 1020 w 1258"/>
                <a:gd name="T33" fmla="*/ 1876 h 1953"/>
                <a:gd name="T34" fmla="*/ 927 w 1258"/>
                <a:gd name="T35" fmla="*/ 1398 h 1953"/>
                <a:gd name="T36" fmla="*/ 948 w 1258"/>
                <a:gd name="T37" fmla="*/ 1381 h 1953"/>
                <a:gd name="T38" fmla="*/ 1019 w 1258"/>
                <a:gd name="T39" fmla="*/ 1726 h 1953"/>
                <a:gd name="T40" fmla="*/ 1089 w 1258"/>
                <a:gd name="T41" fmla="*/ 1772 h 1953"/>
                <a:gd name="T42" fmla="*/ 1135 w 1258"/>
                <a:gd name="T43" fmla="*/ 1702 h 1953"/>
                <a:gd name="T44" fmla="*/ 1038 w 1258"/>
                <a:gd name="T45" fmla="*/ 1231 h 1953"/>
                <a:gd name="T46" fmla="*/ 1136 w 1258"/>
                <a:gd name="T47" fmla="*/ 1322 h 1953"/>
                <a:gd name="T48" fmla="*/ 1233 w 1258"/>
                <a:gd name="T49" fmla="*/ 1319 h 1953"/>
                <a:gd name="T50" fmla="*/ 1229 w 1258"/>
                <a:gd name="T51" fmla="*/ 1222 h 1953"/>
                <a:gd name="T52" fmla="*/ 986 w 1258"/>
                <a:gd name="T53" fmla="*/ 994 h 1953"/>
                <a:gd name="T54" fmla="*/ 836 w 1258"/>
                <a:gd name="T55" fmla="*/ 795 h 1953"/>
                <a:gd name="T56" fmla="*/ 659 w 1258"/>
                <a:gd name="T57" fmla="*/ 0 h 1953"/>
                <a:gd name="T58" fmla="*/ 0 w 1258"/>
                <a:gd name="T59" fmla="*/ 0 h 1953"/>
                <a:gd name="T60" fmla="*/ 106 w 1258"/>
                <a:gd name="T61" fmla="*/ 217 h 19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258" h="1953">
                  <a:moveTo>
                    <a:pt x="106" y="217"/>
                  </a:moveTo>
                  <a:cubicBezTo>
                    <a:pt x="197" y="380"/>
                    <a:pt x="412" y="817"/>
                    <a:pt x="471" y="939"/>
                  </a:cubicBezTo>
                  <a:cubicBezTo>
                    <a:pt x="462" y="1025"/>
                    <a:pt x="457" y="1111"/>
                    <a:pt x="471" y="1191"/>
                  </a:cubicBezTo>
                  <a:cubicBezTo>
                    <a:pt x="479" y="1241"/>
                    <a:pt x="485" y="1349"/>
                    <a:pt x="514" y="1405"/>
                  </a:cubicBezTo>
                  <a:cubicBezTo>
                    <a:pt x="577" y="1708"/>
                    <a:pt x="577" y="1708"/>
                    <a:pt x="577" y="1708"/>
                  </a:cubicBezTo>
                  <a:cubicBezTo>
                    <a:pt x="584" y="1740"/>
                    <a:pt x="615" y="1760"/>
                    <a:pt x="646" y="1753"/>
                  </a:cubicBezTo>
                  <a:cubicBezTo>
                    <a:pt x="678" y="1747"/>
                    <a:pt x="698" y="1716"/>
                    <a:pt x="691" y="1684"/>
                  </a:cubicBezTo>
                  <a:cubicBezTo>
                    <a:pt x="646" y="1469"/>
                    <a:pt x="646" y="1469"/>
                    <a:pt x="646" y="1469"/>
                  </a:cubicBezTo>
                  <a:cubicBezTo>
                    <a:pt x="653" y="1470"/>
                    <a:pt x="661" y="1470"/>
                    <a:pt x="668" y="1471"/>
                  </a:cubicBezTo>
                  <a:cubicBezTo>
                    <a:pt x="755" y="1891"/>
                    <a:pt x="755" y="1891"/>
                    <a:pt x="755" y="1891"/>
                  </a:cubicBezTo>
                  <a:cubicBezTo>
                    <a:pt x="761" y="1923"/>
                    <a:pt x="793" y="1944"/>
                    <a:pt x="825" y="1937"/>
                  </a:cubicBezTo>
                  <a:cubicBezTo>
                    <a:pt x="857" y="1930"/>
                    <a:pt x="877" y="1899"/>
                    <a:pt x="871" y="1867"/>
                  </a:cubicBezTo>
                  <a:cubicBezTo>
                    <a:pt x="788" y="1463"/>
                    <a:pt x="788" y="1463"/>
                    <a:pt x="788" y="1463"/>
                  </a:cubicBezTo>
                  <a:cubicBezTo>
                    <a:pt x="798" y="1460"/>
                    <a:pt x="808" y="1458"/>
                    <a:pt x="818" y="1455"/>
                  </a:cubicBezTo>
                  <a:cubicBezTo>
                    <a:pt x="905" y="1900"/>
                    <a:pt x="905" y="1900"/>
                    <a:pt x="905" y="1900"/>
                  </a:cubicBezTo>
                  <a:cubicBezTo>
                    <a:pt x="911" y="1933"/>
                    <a:pt x="943" y="1953"/>
                    <a:pt x="975" y="1946"/>
                  </a:cubicBezTo>
                  <a:cubicBezTo>
                    <a:pt x="1007" y="1940"/>
                    <a:pt x="1027" y="1908"/>
                    <a:pt x="1020" y="1876"/>
                  </a:cubicBezTo>
                  <a:cubicBezTo>
                    <a:pt x="927" y="1398"/>
                    <a:pt x="927" y="1398"/>
                    <a:pt x="927" y="1398"/>
                  </a:cubicBezTo>
                  <a:cubicBezTo>
                    <a:pt x="934" y="1393"/>
                    <a:pt x="941" y="1387"/>
                    <a:pt x="948" y="1381"/>
                  </a:cubicBezTo>
                  <a:cubicBezTo>
                    <a:pt x="1019" y="1726"/>
                    <a:pt x="1019" y="1726"/>
                    <a:pt x="1019" y="1726"/>
                  </a:cubicBezTo>
                  <a:cubicBezTo>
                    <a:pt x="1025" y="1758"/>
                    <a:pt x="1057" y="1778"/>
                    <a:pt x="1089" y="1772"/>
                  </a:cubicBezTo>
                  <a:cubicBezTo>
                    <a:pt x="1121" y="1765"/>
                    <a:pt x="1141" y="1733"/>
                    <a:pt x="1135" y="1702"/>
                  </a:cubicBezTo>
                  <a:cubicBezTo>
                    <a:pt x="1038" y="1231"/>
                    <a:pt x="1038" y="1231"/>
                    <a:pt x="1038" y="1231"/>
                  </a:cubicBezTo>
                  <a:cubicBezTo>
                    <a:pt x="1136" y="1322"/>
                    <a:pt x="1136" y="1322"/>
                    <a:pt x="1136" y="1322"/>
                  </a:cubicBezTo>
                  <a:cubicBezTo>
                    <a:pt x="1163" y="1348"/>
                    <a:pt x="1207" y="1346"/>
                    <a:pt x="1233" y="1319"/>
                  </a:cubicBezTo>
                  <a:cubicBezTo>
                    <a:pt x="1258" y="1291"/>
                    <a:pt x="1257" y="1247"/>
                    <a:pt x="1229" y="1222"/>
                  </a:cubicBezTo>
                  <a:cubicBezTo>
                    <a:pt x="986" y="994"/>
                    <a:pt x="986" y="994"/>
                    <a:pt x="986" y="994"/>
                  </a:cubicBezTo>
                  <a:cubicBezTo>
                    <a:pt x="945" y="918"/>
                    <a:pt x="888" y="848"/>
                    <a:pt x="836" y="795"/>
                  </a:cubicBezTo>
                  <a:cubicBezTo>
                    <a:pt x="830" y="764"/>
                    <a:pt x="759" y="384"/>
                    <a:pt x="659" y="0"/>
                  </a:cubicBezTo>
                  <a:cubicBezTo>
                    <a:pt x="0" y="0"/>
                    <a:pt x="0" y="0"/>
                    <a:pt x="0" y="0"/>
                  </a:cubicBezTo>
                  <a:cubicBezTo>
                    <a:pt x="28" y="68"/>
                    <a:pt x="63" y="141"/>
                    <a:pt x="106" y="217"/>
                  </a:cubicBezTo>
                  <a:close/>
                </a:path>
              </a:pathLst>
            </a:custGeom>
            <a:solidFill>
              <a:srgbClr val="8B656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20000"/>
                </a:lnSpc>
              </a:pPr>
              <a:endParaRPr lang="zh-CN" altLang="en-US">
                <a:cs typeface="+mn-ea"/>
                <a:sym typeface="+mn-lt"/>
              </a:endParaRPr>
            </a:p>
          </p:txBody>
        </p:sp>
        <p:sp>
          <p:nvSpPr>
            <p:cNvPr id="11" name="Freeform 11">
              <a:extLst>
                <a:ext uri="{FF2B5EF4-FFF2-40B4-BE49-F238E27FC236}">
                  <a16:creationId xmlns="" xmlns:a16="http://schemas.microsoft.com/office/drawing/2014/main" id="{5BF96436-4727-4D07-BB62-719A0C4573B4}"/>
                </a:ext>
              </a:extLst>
            </p:cNvPr>
            <p:cNvSpPr>
              <a:spLocks/>
            </p:cNvSpPr>
            <p:nvPr/>
          </p:nvSpPr>
          <p:spPr bwMode="auto">
            <a:xfrm>
              <a:off x="4260418" y="2886717"/>
              <a:ext cx="493713" cy="576262"/>
            </a:xfrm>
            <a:custGeom>
              <a:avLst/>
              <a:gdLst>
                <a:gd name="T0" fmla="*/ 0 w 1244"/>
                <a:gd name="T1" fmla="*/ 125 h 1448"/>
                <a:gd name="T2" fmla="*/ 29 w 1244"/>
                <a:gd name="T3" fmla="*/ 125 h 1448"/>
                <a:gd name="T4" fmla="*/ 124 w 1244"/>
                <a:gd name="T5" fmla="*/ 1448 h 1448"/>
                <a:gd name="T6" fmla="*/ 1146 w 1244"/>
                <a:gd name="T7" fmla="*/ 1448 h 1448"/>
                <a:gd name="T8" fmla="*/ 1175 w 1244"/>
                <a:gd name="T9" fmla="*/ 1273 h 1448"/>
                <a:gd name="T10" fmla="*/ 1170 w 1244"/>
                <a:gd name="T11" fmla="*/ 0 h 1448"/>
                <a:gd name="T12" fmla="*/ 0 w 1244"/>
                <a:gd name="T13" fmla="*/ 0 h 1448"/>
                <a:gd name="T14" fmla="*/ 0 w 1244"/>
                <a:gd name="T15" fmla="*/ 125 h 144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44" h="1448">
                  <a:moveTo>
                    <a:pt x="0" y="125"/>
                  </a:moveTo>
                  <a:cubicBezTo>
                    <a:pt x="29" y="125"/>
                    <a:pt x="29" y="125"/>
                    <a:pt x="29" y="125"/>
                  </a:cubicBezTo>
                  <a:cubicBezTo>
                    <a:pt x="2" y="480"/>
                    <a:pt x="46" y="971"/>
                    <a:pt x="124" y="1448"/>
                  </a:cubicBezTo>
                  <a:cubicBezTo>
                    <a:pt x="1146" y="1448"/>
                    <a:pt x="1146" y="1448"/>
                    <a:pt x="1146" y="1448"/>
                  </a:cubicBezTo>
                  <a:cubicBezTo>
                    <a:pt x="1155" y="1390"/>
                    <a:pt x="1165" y="1332"/>
                    <a:pt x="1175" y="1273"/>
                  </a:cubicBezTo>
                  <a:cubicBezTo>
                    <a:pt x="1244" y="889"/>
                    <a:pt x="1210" y="378"/>
                    <a:pt x="1170" y="0"/>
                  </a:cubicBezTo>
                  <a:cubicBezTo>
                    <a:pt x="0" y="0"/>
                    <a:pt x="0" y="0"/>
                    <a:pt x="0" y="0"/>
                  </a:cubicBezTo>
                  <a:lnTo>
                    <a:pt x="0" y="125"/>
                  </a:lnTo>
                  <a:close/>
                </a:path>
              </a:pathLst>
            </a:custGeom>
            <a:solidFill>
              <a:srgbClr val="6F787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20000"/>
                </a:lnSpc>
              </a:pPr>
              <a:endParaRPr lang="zh-CN" altLang="en-US">
                <a:cs typeface="+mn-ea"/>
                <a:sym typeface="+mn-lt"/>
              </a:endParaRPr>
            </a:p>
          </p:txBody>
        </p:sp>
        <p:sp>
          <p:nvSpPr>
            <p:cNvPr id="12" name="Freeform 12">
              <a:extLst>
                <a:ext uri="{FF2B5EF4-FFF2-40B4-BE49-F238E27FC236}">
                  <a16:creationId xmlns="" xmlns:a16="http://schemas.microsoft.com/office/drawing/2014/main" id="{320C4660-AFDF-4B03-8525-560DE972532C}"/>
                </a:ext>
              </a:extLst>
            </p:cNvPr>
            <p:cNvSpPr>
              <a:spLocks/>
            </p:cNvSpPr>
            <p:nvPr/>
          </p:nvSpPr>
          <p:spPr bwMode="auto">
            <a:xfrm>
              <a:off x="4260418" y="476892"/>
              <a:ext cx="287338" cy="588962"/>
            </a:xfrm>
            <a:custGeom>
              <a:avLst/>
              <a:gdLst>
                <a:gd name="T0" fmla="*/ 397 w 726"/>
                <a:gd name="T1" fmla="*/ 1333 h 1475"/>
                <a:gd name="T2" fmla="*/ 527 w 726"/>
                <a:gd name="T3" fmla="*/ 1064 h 1475"/>
                <a:gd name="T4" fmla="*/ 562 w 726"/>
                <a:gd name="T5" fmla="*/ 686 h 1475"/>
                <a:gd name="T6" fmla="*/ 0 w 726"/>
                <a:gd name="T7" fmla="*/ 0 h 1475"/>
                <a:gd name="T8" fmla="*/ 0 w 726"/>
                <a:gd name="T9" fmla="*/ 1475 h 1475"/>
                <a:gd name="T10" fmla="*/ 397 w 726"/>
                <a:gd name="T11" fmla="*/ 1475 h 1475"/>
                <a:gd name="T12" fmla="*/ 397 w 726"/>
                <a:gd name="T13" fmla="*/ 1333 h 1475"/>
              </a:gdLst>
              <a:ahLst/>
              <a:cxnLst>
                <a:cxn ang="0">
                  <a:pos x="T0" y="T1"/>
                </a:cxn>
                <a:cxn ang="0">
                  <a:pos x="T2" y="T3"/>
                </a:cxn>
                <a:cxn ang="0">
                  <a:pos x="T4" y="T5"/>
                </a:cxn>
                <a:cxn ang="0">
                  <a:pos x="T6" y="T7"/>
                </a:cxn>
                <a:cxn ang="0">
                  <a:pos x="T8" y="T9"/>
                </a:cxn>
                <a:cxn ang="0">
                  <a:pos x="T10" y="T11"/>
                </a:cxn>
                <a:cxn ang="0">
                  <a:pos x="T12" y="T13"/>
                </a:cxn>
              </a:cxnLst>
              <a:rect l="0" t="0" r="r" b="b"/>
              <a:pathLst>
                <a:path w="726" h="1475">
                  <a:moveTo>
                    <a:pt x="397" y="1333"/>
                  </a:moveTo>
                  <a:cubicBezTo>
                    <a:pt x="453" y="1256"/>
                    <a:pt x="497" y="1165"/>
                    <a:pt x="527" y="1064"/>
                  </a:cubicBezTo>
                  <a:cubicBezTo>
                    <a:pt x="653" y="1018"/>
                    <a:pt x="726" y="612"/>
                    <a:pt x="562" y="686"/>
                  </a:cubicBezTo>
                  <a:cubicBezTo>
                    <a:pt x="541" y="308"/>
                    <a:pt x="389" y="12"/>
                    <a:pt x="0" y="0"/>
                  </a:cubicBezTo>
                  <a:cubicBezTo>
                    <a:pt x="0" y="1475"/>
                    <a:pt x="0" y="1475"/>
                    <a:pt x="0" y="1475"/>
                  </a:cubicBezTo>
                  <a:cubicBezTo>
                    <a:pt x="397" y="1475"/>
                    <a:pt x="397" y="1475"/>
                    <a:pt x="397" y="1475"/>
                  </a:cubicBezTo>
                  <a:lnTo>
                    <a:pt x="397" y="1333"/>
                  </a:lnTo>
                  <a:close/>
                </a:path>
              </a:pathLst>
            </a:custGeom>
            <a:solidFill>
              <a:srgbClr val="E02F2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20000"/>
                </a:lnSpc>
              </a:pPr>
              <a:endParaRPr lang="zh-CN" altLang="en-US">
                <a:cs typeface="+mn-ea"/>
                <a:sym typeface="+mn-lt"/>
              </a:endParaRPr>
            </a:p>
          </p:txBody>
        </p:sp>
        <p:sp>
          <p:nvSpPr>
            <p:cNvPr id="13" name="Freeform 13">
              <a:extLst>
                <a:ext uri="{FF2B5EF4-FFF2-40B4-BE49-F238E27FC236}">
                  <a16:creationId xmlns="" xmlns:a16="http://schemas.microsoft.com/office/drawing/2014/main" id="{4428F10B-271F-4165-A317-DA3C19700C62}"/>
                </a:ext>
              </a:extLst>
            </p:cNvPr>
            <p:cNvSpPr>
              <a:spLocks/>
            </p:cNvSpPr>
            <p:nvPr/>
          </p:nvSpPr>
          <p:spPr bwMode="auto">
            <a:xfrm>
              <a:off x="4260418" y="1088080"/>
              <a:ext cx="673100" cy="576262"/>
            </a:xfrm>
            <a:custGeom>
              <a:avLst/>
              <a:gdLst>
                <a:gd name="T0" fmla="*/ 0 w 1696"/>
                <a:gd name="T1" fmla="*/ 0 h 1447"/>
                <a:gd name="T2" fmla="*/ 0 w 1696"/>
                <a:gd name="T3" fmla="*/ 1447 h 1447"/>
                <a:gd name="T4" fmla="*/ 1696 w 1696"/>
                <a:gd name="T5" fmla="*/ 1447 h 1447"/>
                <a:gd name="T6" fmla="*/ 1521 w 1696"/>
                <a:gd name="T7" fmla="*/ 642 h 1447"/>
                <a:gd name="T8" fmla="*/ 1519 w 1696"/>
                <a:gd name="T9" fmla="*/ 644 h 1447"/>
                <a:gd name="T10" fmla="*/ 1000 w 1696"/>
                <a:gd name="T11" fmla="*/ 440 h 1447"/>
                <a:gd name="T12" fmla="*/ 397 w 1696"/>
                <a:gd name="T13" fmla="*/ 139 h 1447"/>
                <a:gd name="T14" fmla="*/ 397 w 1696"/>
                <a:gd name="T15" fmla="*/ 0 h 1447"/>
                <a:gd name="T16" fmla="*/ 0 w 1696"/>
                <a:gd name="T17" fmla="*/ 0 h 14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96" h="1447">
                  <a:moveTo>
                    <a:pt x="0" y="0"/>
                  </a:moveTo>
                  <a:cubicBezTo>
                    <a:pt x="0" y="1447"/>
                    <a:pt x="0" y="1447"/>
                    <a:pt x="0" y="1447"/>
                  </a:cubicBezTo>
                  <a:cubicBezTo>
                    <a:pt x="1696" y="1447"/>
                    <a:pt x="1696" y="1447"/>
                    <a:pt x="1696" y="1447"/>
                  </a:cubicBezTo>
                  <a:cubicBezTo>
                    <a:pt x="1681" y="928"/>
                    <a:pt x="1521" y="642"/>
                    <a:pt x="1521" y="642"/>
                  </a:cubicBezTo>
                  <a:cubicBezTo>
                    <a:pt x="1519" y="644"/>
                    <a:pt x="1519" y="644"/>
                    <a:pt x="1519" y="644"/>
                  </a:cubicBezTo>
                  <a:cubicBezTo>
                    <a:pt x="1425" y="450"/>
                    <a:pt x="1199" y="476"/>
                    <a:pt x="1000" y="440"/>
                  </a:cubicBezTo>
                  <a:cubicBezTo>
                    <a:pt x="757" y="395"/>
                    <a:pt x="567" y="300"/>
                    <a:pt x="397" y="139"/>
                  </a:cubicBezTo>
                  <a:cubicBezTo>
                    <a:pt x="397" y="0"/>
                    <a:pt x="397" y="0"/>
                    <a:pt x="397" y="0"/>
                  </a:cubicBezTo>
                  <a:lnTo>
                    <a:pt x="0" y="0"/>
                  </a:lnTo>
                  <a:close/>
                </a:path>
              </a:pathLst>
            </a:custGeom>
            <a:solidFill>
              <a:srgbClr val="C441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20000"/>
                </a:lnSpc>
              </a:pPr>
              <a:endParaRPr lang="zh-CN" altLang="en-US">
                <a:cs typeface="+mn-ea"/>
                <a:sym typeface="+mn-lt"/>
              </a:endParaRPr>
            </a:p>
          </p:txBody>
        </p:sp>
        <p:sp>
          <p:nvSpPr>
            <p:cNvPr id="14" name="Freeform 14">
              <a:extLst>
                <a:ext uri="{FF2B5EF4-FFF2-40B4-BE49-F238E27FC236}">
                  <a16:creationId xmlns="" xmlns:a16="http://schemas.microsoft.com/office/drawing/2014/main" id="{AEFCB4C0-00F5-416E-94E4-1A0AC93BD4A6}"/>
                </a:ext>
              </a:extLst>
            </p:cNvPr>
            <p:cNvSpPr>
              <a:spLocks/>
            </p:cNvSpPr>
            <p:nvPr/>
          </p:nvSpPr>
          <p:spPr bwMode="auto">
            <a:xfrm>
              <a:off x="4374718" y="4085280"/>
              <a:ext cx="338138" cy="576262"/>
            </a:xfrm>
            <a:custGeom>
              <a:avLst/>
              <a:gdLst>
                <a:gd name="T0" fmla="*/ 22 w 852"/>
                <a:gd name="T1" fmla="*/ 673 h 1448"/>
                <a:gd name="T2" fmla="*/ 96 w 852"/>
                <a:gd name="T3" fmla="*/ 1448 h 1448"/>
                <a:gd name="T4" fmla="*/ 765 w 852"/>
                <a:gd name="T5" fmla="*/ 1448 h 1448"/>
                <a:gd name="T6" fmla="*/ 818 w 852"/>
                <a:gd name="T7" fmla="*/ 1051 h 1448"/>
                <a:gd name="T8" fmla="*/ 834 w 852"/>
                <a:gd name="T9" fmla="*/ 0 h 1448"/>
                <a:gd name="T10" fmla="*/ 80 w 852"/>
                <a:gd name="T11" fmla="*/ 0 h 1448"/>
                <a:gd name="T12" fmla="*/ 22 w 852"/>
                <a:gd name="T13" fmla="*/ 673 h 1448"/>
              </a:gdLst>
              <a:ahLst/>
              <a:cxnLst>
                <a:cxn ang="0">
                  <a:pos x="T0" y="T1"/>
                </a:cxn>
                <a:cxn ang="0">
                  <a:pos x="T2" y="T3"/>
                </a:cxn>
                <a:cxn ang="0">
                  <a:pos x="T4" y="T5"/>
                </a:cxn>
                <a:cxn ang="0">
                  <a:pos x="T6" y="T7"/>
                </a:cxn>
                <a:cxn ang="0">
                  <a:pos x="T8" y="T9"/>
                </a:cxn>
                <a:cxn ang="0">
                  <a:pos x="T10" y="T11"/>
                </a:cxn>
                <a:cxn ang="0">
                  <a:pos x="T12" y="T13"/>
                </a:cxn>
              </a:cxnLst>
              <a:rect l="0" t="0" r="r" b="b"/>
              <a:pathLst>
                <a:path w="852" h="1448">
                  <a:moveTo>
                    <a:pt x="22" y="673"/>
                  </a:moveTo>
                  <a:cubicBezTo>
                    <a:pt x="0" y="928"/>
                    <a:pt x="48" y="1186"/>
                    <a:pt x="96" y="1448"/>
                  </a:cubicBezTo>
                  <a:cubicBezTo>
                    <a:pt x="765" y="1448"/>
                    <a:pt x="765" y="1448"/>
                    <a:pt x="765" y="1448"/>
                  </a:cubicBezTo>
                  <a:cubicBezTo>
                    <a:pt x="785" y="1347"/>
                    <a:pt x="804" y="1222"/>
                    <a:pt x="818" y="1051"/>
                  </a:cubicBezTo>
                  <a:cubicBezTo>
                    <a:pt x="851" y="630"/>
                    <a:pt x="852" y="293"/>
                    <a:pt x="834" y="0"/>
                  </a:cubicBezTo>
                  <a:cubicBezTo>
                    <a:pt x="80" y="0"/>
                    <a:pt x="80" y="0"/>
                    <a:pt x="80" y="0"/>
                  </a:cubicBezTo>
                  <a:cubicBezTo>
                    <a:pt x="66" y="216"/>
                    <a:pt x="40" y="456"/>
                    <a:pt x="22" y="673"/>
                  </a:cubicBezTo>
                  <a:close/>
                </a:path>
              </a:pathLst>
            </a:custGeom>
            <a:solidFill>
              <a:srgbClr val="369CA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20000"/>
                </a:lnSpc>
              </a:pPr>
              <a:endParaRPr lang="zh-CN" altLang="en-US">
                <a:cs typeface="+mn-ea"/>
                <a:sym typeface="+mn-lt"/>
              </a:endParaRPr>
            </a:p>
          </p:txBody>
        </p:sp>
      </p:grpSp>
      <p:sp>
        <p:nvSpPr>
          <p:cNvPr id="15" name="矩形 14">
            <a:extLst>
              <a:ext uri="{FF2B5EF4-FFF2-40B4-BE49-F238E27FC236}">
                <a16:creationId xmlns="" xmlns:a16="http://schemas.microsoft.com/office/drawing/2014/main" id="{7E21116F-AA66-4EF7-B367-FA46B88181CA}"/>
              </a:ext>
            </a:extLst>
          </p:cNvPr>
          <p:cNvSpPr/>
          <p:nvPr/>
        </p:nvSpPr>
        <p:spPr>
          <a:xfrm>
            <a:off x="862056" y="5462685"/>
            <a:ext cx="7406771" cy="584775"/>
          </a:xfrm>
          <a:prstGeom prst="rect">
            <a:avLst/>
          </a:prstGeom>
        </p:spPr>
        <p:txBody>
          <a:bodyPr wrap="none">
            <a:spAutoFit/>
          </a:bodyPr>
          <a:lstStyle/>
          <a:p>
            <a:pPr algn="ctr"/>
            <a:r>
              <a:rPr lang="zh-CN" altLang="en-US" sz="3200" b="1" dirty="0">
                <a:cs typeface="+mn-ea"/>
                <a:sym typeface="+mn-lt"/>
              </a:rPr>
              <a:t>HIV infection risk self-assessment system</a:t>
            </a:r>
          </a:p>
        </p:txBody>
      </p:sp>
    </p:spTree>
    <p:extLst>
      <p:ext uri="{BB962C8B-B14F-4D97-AF65-F5344CB8AC3E}">
        <p14:creationId xmlns:p14="http://schemas.microsoft.com/office/powerpoint/2010/main" val="271333574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91118" y="1244677"/>
            <a:ext cx="8637729" cy="4247317"/>
          </a:xfrm>
          <a:prstGeom prst="rect">
            <a:avLst/>
          </a:prstGeom>
          <a:noFill/>
        </p:spPr>
        <p:txBody>
          <a:bodyPr wrap="square" rtlCol="0">
            <a:spAutoFit/>
          </a:bodyPr>
          <a:lstStyle/>
          <a:p>
            <a:r>
              <a:rPr lang="en-US" altLang="zh-CN" dirty="0" smtClean="0"/>
              <a:t>Dear </a:t>
            </a:r>
            <a:r>
              <a:rPr lang="en-US" altLang="zh-CN" dirty="0"/>
              <a:t>friend, </a:t>
            </a:r>
            <a:endParaRPr lang="zh-CN" altLang="zh-CN" dirty="0"/>
          </a:p>
          <a:p>
            <a:r>
              <a:rPr lang="en-US" altLang="zh-CN" dirty="0"/>
              <a:t>You are welcome to use the HIV self-risk assessment tool for MSM populations, which can objectively help MSM assess the risk of HIV infection for early warning purposes. In order to ensure the reliability of the evaluation results, please enter the relevant information truthfully. </a:t>
            </a:r>
            <a:endParaRPr lang="zh-CN" altLang="zh-CN" dirty="0"/>
          </a:p>
          <a:p>
            <a:r>
              <a:rPr lang="en-US" altLang="zh-CN" dirty="0" smtClean="0"/>
              <a:t>All </a:t>
            </a:r>
            <a:r>
              <a:rPr lang="en-US" altLang="zh-CN" dirty="0"/>
              <a:t>information collected during the study does not involve any privacy and the survey will be anonymous and confidential.</a:t>
            </a:r>
            <a:endParaRPr lang="zh-CN" altLang="zh-CN" dirty="0"/>
          </a:p>
          <a:p>
            <a:r>
              <a:rPr lang="en-US" altLang="zh-CN" dirty="0"/>
              <a:t>Clicking on the Informed Consent button below to proceed to the next page indicates that you have accepted and agreed to participate in this risk assessment and are completely voluntary. If you refuse to participate, you can quit the program directly.</a:t>
            </a:r>
            <a:endParaRPr lang="zh-CN" altLang="zh-CN" dirty="0"/>
          </a:p>
          <a:p>
            <a:r>
              <a:rPr lang="en-US" altLang="zh-CN" dirty="0"/>
              <a:t>You can have any questions during the assessment period, and you can get in touch with researchers from the AIDS Research Institute of the First Affiliated Hospital of China Medical University.</a:t>
            </a:r>
            <a:endParaRPr lang="zh-CN" altLang="zh-CN" dirty="0"/>
          </a:p>
          <a:p>
            <a:r>
              <a:rPr lang="en-US" altLang="zh-CN" dirty="0"/>
              <a:t>Contact number: </a:t>
            </a:r>
            <a:r>
              <a:rPr lang="en-US" altLang="zh-CN" dirty="0" smtClean="0"/>
              <a:t>(+86) </a:t>
            </a:r>
            <a:r>
              <a:rPr lang="en-US" altLang="zh-CN" dirty="0" smtClean="0"/>
              <a:t>024-83282192</a:t>
            </a:r>
            <a:r>
              <a:rPr lang="en-US" altLang="zh-CN" dirty="0"/>
              <a:t>.</a:t>
            </a:r>
            <a:endParaRPr lang="zh-CN" altLang="zh-CN" dirty="0"/>
          </a:p>
          <a:p>
            <a:endParaRPr lang="zh-CN" altLang="en-US" dirty="0"/>
          </a:p>
        </p:txBody>
      </p:sp>
      <p:sp>
        <p:nvSpPr>
          <p:cNvPr id="3" name="文本框 8"/>
          <p:cNvSpPr txBox="1"/>
          <p:nvPr/>
        </p:nvSpPr>
        <p:spPr>
          <a:xfrm>
            <a:off x="1112550" y="6098898"/>
            <a:ext cx="3403303" cy="341632"/>
          </a:xfrm>
          <a:prstGeom prst="rect">
            <a:avLst/>
          </a:prstGeom>
          <a:ln/>
        </p:spPr>
        <p:style>
          <a:lnRef idx="2">
            <a:schemeClr val="dk1"/>
          </a:lnRef>
          <a:fillRef idx="1">
            <a:schemeClr val="lt1"/>
          </a:fillRef>
          <a:effectRef idx="0">
            <a:schemeClr val="dk1"/>
          </a:effectRef>
          <a:fontRef idx="minor">
            <a:schemeClr val="dk1"/>
          </a:fontRef>
        </p:style>
        <p:txBody>
          <a:bodyPr wrap="square" rtlCol="0">
            <a:spAutoFit/>
          </a:bodyPr>
          <a:lstStyle/>
          <a:p>
            <a:pPr algn="ctr">
              <a:lnSpc>
                <a:spcPct val="90000"/>
              </a:lnSpc>
              <a:spcAft>
                <a:spcPts val="50"/>
              </a:spcAft>
            </a:pPr>
            <a:r>
              <a:rPr kumimoji="1" lang="en-US" altLang="zh-CN" b="1" dirty="0">
                <a:cs typeface="+mn-ea"/>
                <a:sym typeface="+mn-lt"/>
              </a:rPr>
              <a:t>Agree and go to the next page</a:t>
            </a:r>
            <a:endParaRPr kumimoji="1" lang="zh-CN" altLang="en-US" b="1" dirty="0">
              <a:cs typeface="+mn-ea"/>
              <a:sym typeface="+mn-lt"/>
            </a:endParaRPr>
          </a:p>
        </p:txBody>
      </p:sp>
      <p:sp>
        <p:nvSpPr>
          <p:cNvPr id="4" name="文本框 8"/>
          <p:cNvSpPr txBox="1"/>
          <p:nvPr/>
        </p:nvSpPr>
        <p:spPr>
          <a:xfrm>
            <a:off x="4668253" y="6110285"/>
            <a:ext cx="3403303" cy="341632"/>
          </a:xfrm>
          <a:prstGeom prst="rect">
            <a:avLst/>
          </a:prstGeom>
          <a:ln/>
        </p:spPr>
        <p:style>
          <a:lnRef idx="2">
            <a:schemeClr val="dk1"/>
          </a:lnRef>
          <a:fillRef idx="1">
            <a:schemeClr val="lt1"/>
          </a:fillRef>
          <a:effectRef idx="0">
            <a:schemeClr val="dk1"/>
          </a:effectRef>
          <a:fontRef idx="minor">
            <a:schemeClr val="dk1"/>
          </a:fontRef>
        </p:style>
        <p:txBody>
          <a:bodyPr wrap="square" rtlCol="0">
            <a:spAutoFit/>
          </a:bodyPr>
          <a:lstStyle/>
          <a:p>
            <a:pPr algn="ctr">
              <a:lnSpc>
                <a:spcPct val="90000"/>
              </a:lnSpc>
              <a:spcAft>
                <a:spcPts val="50"/>
              </a:spcAft>
            </a:pPr>
            <a:r>
              <a:rPr kumimoji="1" lang="en-US" altLang="zh-CN" b="1" dirty="0">
                <a:cs typeface="+mn-ea"/>
                <a:sym typeface="+mn-lt"/>
              </a:rPr>
              <a:t>Disagree and quit</a:t>
            </a:r>
            <a:endParaRPr kumimoji="1" lang="zh-CN" altLang="en-US" b="1" dirty="0">
              <a:cs typeface="+mn-ea"/>
              <a:sym typeface="+mn-lt"/>
            </a:endParaRPr>
          </a:p>
        </p:txBody>
      </p:sp>
      <p:sp>
        <p:nvSpPr>
          <p:cNvPr id="5" name="矩形 4"/>
          <p:cNvSpPr/>
          <p:nvPr/>
        </p:nvSpPr>
        <p:spPr>
          <a:xfrm>
            <a:off x="2118516" y="365773"/>
            <a:ext cx="5099473" cy="461665"/>
          </a:xfrm>
          <a:prstGeom prst="rect">
            <a:avLst/>
          </a:prstGeom>
        </p:spPr>
        <p:txBody>
          <a:bodyPr wrap="none">
            <a:spAutoFit/>
          </a:bodyPr>
          <a:lstStyle/>
          <a:p>
            <a:r>
              <a:rPr lang="en-US" altLang="zh-CN" sz="2400" b="1" dirty="0"/>
              <a:t>Informed consent and Privacy policy </a:t>
            </a:r>
          </a:p>
        </p:txBody>
      </p:sp>
    </p:spTree>
    <p:extLst>
      <p:ext uri="{BB962C8B-B14F-4D97-AF65-F5344CB8AC3E}">
        <p14:creationId xmlns:p14="http://schemas.microsoft.com/office/powerpoint/2010/main" val="192626336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1706925" y="436946"/>
            <a:ext cx="6008378" cy="203133"/>
          </a:xfrm>
          <a:prstGeom prst="rect">
            <a:avLst/>
          </a:prstGeom>
          <a:ln/>
        </p:spPr>
        <p:style>
          <a:lnRef idx="2">
            <a:schemeClr val="dk1"/>
          </a:lnRef>
          <a:fillRef idx="1">
            <a:schemeClr val="lt1"/>
          </a:fillRef>
          <a:effectRef idx="0">
            <a:schemeClr val="dk1"/>
          </a:effectRef>
          <a:fontRef idx="minor">
            <a:schemeClr val="dk1"/>
          </a:fontRef>
        </p:style>
        <p:txBody>
          <a:bodyPr wrap="square" rtlCol="0">
            <a:spAutoFit/>
          </a:bodyPr>
          <a:lstStyle/>
          <a:p>
            <a:pPr>
              <a:lnSpc>
                <a:spcPct val="90000"/>
              </a:lnSpc>
              <a:spcAft>
                <a:spcPts val="50"/>
              </a:spcAft>
            </a:pPr>
            <a:endParaRPr kumimoji="1" lang="zh-CN" altLang="en-US" sz="800" b="1" dirty="0">
              <a:cs typeface="+mn-ea"/>
              <a:sym typeface="+mn-lt"/>
            </a:endParaRPr>
          </a:p>
        </p:txBody>
      </p:sp>
      <p:sp>
        <p:nvSpPr>
          <p:cNvPr id="5" name="文本框 4"/>
          <p:cNvSpPr txBox="1"/>
          <p:nvPr/>
        </p:nvSpPr>
        <p:spPr>
          <a:xfrm>
            <a:off x="1706925" y="640951"/>
            <a:ext cx="6008378" cy="341632"/>
          </a:xfrm>
          <a:prstGeom prst="rect">
            <a:avLst/>
          </a:prstGeom>
          <a:ln/>
        </p:spPr>
        <p:style>
          <a:lnRef idx="2">
            <a:schemeClr val="dk1"/>
          </a:lnRef>
          <a:fillRef idx="1">
            <a:schemeClr val="lt1"/>
          </a:fillRef>
          <a:effectRef idx="0">
            <a:schemeClr val="dk1"/>
          </a:effectRef>
          <a:fontRef idx="minor">
            <a:schemeClr val="dk1"/>
          </a:fontRef>
        </p:style>
        <p:txBody>
          <a:bodyPr wrap="square" rtlCol="0">
            <a:spAutoFit/>
          </a:bodyPr>
          <a:lstStyle/>
          <a:p>
            <a:pPr algn="ctr">
              <a:lnSpc>
                <a:spcPct val="90000"/>
              </a:lnSpc>
              <a:spcAft>
                <a:spcPts val="50"/>
              </a:spcAft>
            </a:pPr>
            <a:r>
              <a:rPr kumimoji="1" lang="en-US" altLang="en-US" b="1" dirty="0">
                <a:cs typeface="+mn-ea"/>
                <a:sym typeface="+mn-lt"/>
              </a:rPr>
              <a:t>Preface to HIV self-diagnosis risk</a:t>
            </a:r>
            <a:endParaRPr kumimoji="1" lang="zh-CN" altLang="en-US" b="1" dirty="0">
              <a:cs typeface="+mn-ea"/>
              <a:sym typeface="+mn-lt"/>
            </a:endParaRPr>
          </a:p>
        </p:txBody>
      </p:sp>
      <p:sp>
        <p:nvSpPr>
          <p:cNvPr id="6" name="文本框 5"/>
          <p:cNvSpPr txBox="1"/>
          <p:nvPr/>
        </p:nvSpPr>
        <p:spPr>
          <a:xfrm>
            <a:off x="1721914" y="1007208"/>
            <a:ext cx="6008378" cy="5321970"/>
          </a:xfrm>
          <a:prstGeom prst="rect">
            <a:avLst/>
          </a:prstGeom>
          <a:solidFill>
            <a:schemeClr val="bg1">
              <a:lumMod val="95000"/>
            </a:schemeClr>
          </a:solidFill>
          <a:ln w="31750">
            <a:solidFill>
              <a:schemeClr val="tx1"/>
            </a:solidFill>
          </a:ln>
        </p:spPr>
        <p:txBody>
          <a:bodyPr wrap="square" rtlCol="0">
            <a:spAutoFit/>
          </a:bodyPr>
          <a:lstStyle/>
          <a:p>
            <a:pPr algn="ctr">
              <a:lnSpc>
                <a:spcPct val="90000"/>
              </a:lnSpc>
              <a:spcAft>
                <a:spcPts val="50"/>
              </a:spcAft>
            </a:pPr>
            <a:endParaRPr kumimoji="1" lang="en-US" altLang="zh-CN" b="1" dirty="0">
              <a:cs typeface="+mn-ea"/>
              <a:sym typeface="+mn-lt"/>
            </a:endParaRPr>
          </a:p>
          <a:p>
            <a:pPr algn="ctr">
              <a:lnSpc>
                <a:spcPct val="90000"/>
              </a:lnSpc>
              <a:spcAft>
                <a:spcPts val="50"/>
              </a:spcAft>
            </a:pPr>
            <a:endParaRPr kumimoji="1" lang="en-US" altLang="zh-CN" b="1" dirty="0">
              <a:cs typeface="+mn-ea"/>
              <a:sym typeface="+mn-lt"/>
            </a:endParaRPr>
          </a:p>
          <a:p>
            <a:pPr algn="ctr">
              <a:lnSpc>
                <a:spcPct val="90000"/>
              </a:lnSpc>
              <a:spcAft>
                <a:spcPts val="50"/>
              </a:spcAft>
            </a:pPr>
            <a:endParaRPr kumimoji="1" lang="en-US" altLang="zh-CN" b="1" dirty="0">
              <a:cs typeface="+mn-ea"/>
              <a:sym typeface="+mn-lt"/>
            </a:endParaRPr>
          </a:p>
          <a:p>
            <a:pPr algn="ctr">
              <a:lnSpc>
                <a:spcPct val="90000"/>
              </a:lnSpc>
              <a:spcAft>
                <a:spcPts val="50"/>
              </a:spcAft>
            </a:pPr>
            <a:endParaRPr kumimoji="1" lang="en-US" altLang="zh-CN" b="1" dirty="0">
              <a:cs typeface="+mn-ea"/>
              <a:sym typeface="+mn-lt"/>
            </a:endParaRPr>
          </a:p>
          <a:p>
            <a:pPr algn="ctr">
              <a:lnSpc>
                <a:spcPct val="90000"/>
              </a:lnSpc>
              <a:spcAft>
                <a:spcPts val="50"/>
              </a:spcAft>
            </a:pPr>
            <a:endParaRPr kumimoji="1" lang="en-US" altLang="zh-CN" b="1" dirty="0">
              <a:cs typeface="+mn-ea"/>
              <a:sym typeface="+mn-lt"/>
            </a:endParaRPr>
          </a:p>
          <a:p>
            <a:pPr algn="ctr">
              <a:lnSpc>
                <a:spcPct val="90000"/>
              </a:lnSpc>
              <a:spcAft>
                <a:spcPts val="50"/>
              </a:spcAft>
            </a:pPr>
            <a:endParaRPr kumimoji="1" lang="en-US" altLang="zh-CN" b="1" dirty="0">
              <a:cs typeface="+mn-ea"/>
              <a:sym typeface="+mn-lt"/>
            </a:endParaRPr>
          </a:p>
          <a:p>
            <a:pPr algn="ctr">
              <a:lnSpc>
                <a:spcPct val="90000"/>
              </a:lnSpc>
              <a:spcAft>
                <a:spcPts val="50"/>
              </a:spcAft>
            </a:pPr>
            <a:endParaRPr kumimoji="1" lang="en-US" altLang="zh-CN" b="1" dirty="0">
              <a:cs typeface="+mn-ea"/>
              <a:sym typeface="+mn-lt"/>
            </a:endParaRPr>
          </a:p>
          <a:p>
            <a:pPr algn="ctr">
              <a:lnSpc>
                <a:spcPct val="90000"/>
              </a:lnSpc>
              <a:spcAft>
                <a:spcPts val="50"/>
              </a:spcAft>
            </a:pPr>
            <a:endParaRPr kumimoji="1" lang="en-US" altLang="zh-CN" b="1" dirty="0">
              <a:cs typeface="+mn-ea"/>
              <a:sym typeface="+mn-lt"/>
            </a:endParaRPr>
          </a:p>
          <a:p>
            <a:pPr algn="ctr">
              <a:lnSpc>
                <a:spcPct val="90000"/>
              </a:lnSpc>
              <a:spcAft>
                <a:spcPts val="50"/>
              </a:spcAft>
            </a:pPr>
            <a:endParaRPr kumimoji="1" lang="en-US" altLang="zh-CN" b="1" dirty="0">
              <a:cs typeface="+mn-ea"/>
              <a:sym typeface="+mn-lt"/>
            </a:endParaRPr>
          </a:p>
          <a:p>
            <a:pPr algn="ctr">
              <a:lnSpc>
                <a:spcPct val="90000"/>
              </a:lnSpc>
              <a:spcAft>
                <a:spcPts val="50"/>
              </a:spcAft>
            </a:pPr>
            <a:endParaRPr kumimoji="1" lang="en-US" altLang="zh-CN" b="1" dirty="0">
              <a:cs typeface="+mn-ea"/>
              <a:sym typeface="+mn-lt"/>
            </a:endParaRPr>
          </a:p>
          <a:p>
            <a:pPr algn="ctr">
              <a:lnSpc>
                <a:spcPct val="90000"/>
              </a:lnSpc>
              <a:spcAft>
                <a:spcPts val="50"/>
              </a:spcAft>
            </a:pPr>
            <a:endParaRPr kumimoji="1" lang="en-US" altLang="zh-CN" b="1" dirty="0">
              <a:cs typeface="+mn-ea"/>
              <a:sym typeface="+mn-lt"/>
            </a:endParaRPr>
          </a:p>
          <a:p>
            <a:pPr algn="ctr">
              <a:lnSpc>
                <a:spcPct val="90000"/>
              </a:lnSpc>
              <a:spcAft>
                <a:spcPts val="50"/>
              </a:spcAft>
            </a:pPr>
            <a:endParaRPr kumimoji="1" lang="en-US" altLang="zh-CN" b="1" dirty="0">
              <a:cs typeface="+mn-ea"/>
              <a:sym typeface="+mn-lt"/>
            </a:endParaRPr>
          </a:p>
          <a:p>
            <a:pPr algn="ctr">
              <a:lnSpc>
                <a:spcPct val="90000"/>
              </a:lnSpc>
              <a:spcAft>
                <a:spcPts val="50"/>
              </a:spcAft>
            </a:pPr>
            <a:endParaRPr kumimoji="1" lang="en-US" altLang="zh-CN" b="1" dirty="0">
              <a:cs typeface="+mn-ea"/>
              <a:sym typeface="+mn-lt"/>
            </a:endParaRPr>
          </a:p>
          <a:p>
            <a:pPr algn="ctr">
              <a:lnSpc>
                <a:spcPct val="90000"/>
              </a:lnSpc>
              <a:spcAft>
                <a:spcPts val="50"/>
              </a:spcAft>
            </a:pPr>
            <a:endParaRPr kumimoji="1" lang="en-US" altLang="zh-CN" b="1" dirty="0">
              <a:cs typeface="+mn-ea"/>
              <a:sym typeface="+mn-lt"/>
            </a:endParaRPr>
          </a:p>
          <a:p>
            <a:pPr algn="ctr">
              <a:lnSpc>
                <a:spcPct val="90000"/>
              </a:lnSpc>
              <a:spcAft>
                <a:spcPts val="50"/>
              </a:spcAft>
            </a:pPr>
            <a:endParaRPr kumimoji="1" lang="en-US" altLang="zh-CN" b="1" dirty="0">
              <a:cs typeface="+mn-ea"/>
              <a:sym typeface="+mn-lt"/>
            </a:endParaRPr>
          </a:p>
          <a:p>
            <a:pPr algn="ctr">
              <a:lnSpc>
                <a:spcPct val="90000"/>
              </a:lnSpc>
              <a:spcAft>
                <a:spcPts val="50"/>
              </a:spcAft>
            </a:pPr>
            <a:endParaRPr kumimoji="1" lang="en-US" altLang="zh-CN" b="1" dirty="0">
              <a:cs typeface="+mn-ea"/>
              <a:sym typeface="+mn-lt"/>
            </a:endParaRPr>
          </a:p>
          <a:p>
            <a:pPr algn="ctr">
              <a:lnSpc>
                <a:spcPct val="90000"/>
              </a:lnSpc>
              <a:spcAft>
                <a:spcPts val="50"/>
              </a:spcAft>
            </a:pPr>
            <a:endParaRPr kumimoji="1" lang="en-US" altLang="zh-CN" b="1" dirty="0">
              <a:cs typeface="+mn-ea"/>
              <a:sym typeface="+mn-lt"/>
            </a:endParaRPr>
          </a:p>
          <a:p>
            <a:pPr algn="ctr">
              <a:lnSpc>
                <a:spcPct val="90000"/>
              </a:lnSpc>
              <a:spcAft>
                <a:spcPts val="50"/>
              </a:spcAft>
            </a:pPr>
            <a:endParaRPr kumimoji="1" lang="en-US" altLang="zh-CN" b="1" dirty="0">
              <a:cs typeface="+mn-ea"/>
              <a:sym typeface="+mn-lt"/>
            </a:endParaRPr>
          </a:p>
          <a:p>
            <a:pPr algn="ctr">
              <a:lnSpc>
                <a:spcPct val="90000"/>
              </a:lnSpc>
              <a:spcAft>
                <a:spcPts val="50"/>
              </a:spcAft>
            </a:pPr>
            <a:endParaRPr kumimoji="1" lang="en-US" altLang="zh-CN" b="1" dirty="0">
              <a:cs typeface="+mn-ea"/>
              <a:sym typeface="+mn-lt"/>
            </a:endParaRPr>
          </a:p>
          <a:p>
            <a:pPr algn="ctr">
              <a:lnSpc>
                <a:spcPct val="90000"/>
              </a:lnSpc>
              <a:spcAft>
                <a:spcPts val="50"/>
              </a:spcAft>
            </a:pPr>
            <a:endParaRPr kumimoji="1" lang="en-US" altLang="zh-CN" b="1" dirty="0">
              <a:cs typeface="+mn-ea"/>
              <a:sym typeface="+mn-lt"/>
            </a:endParaRPr>
          </a:p>
        </p:txBody>
      </p:sp>
      <p:sp>
        <p:nvSpPr>
          <p:cNvPr id="7" name="文本框 6"/>
          <p:cNvSpPr txBox="1"/>
          <p:nvPr/>
        </p:nvSpPr>
        <p:spPr>
          <a:xfrm>
            <a:off x="1857135" y="1154243"/>
            <a:ext cx="5742878" cy="2873094"/>
          </a:xfrm>
          <a:prstGeom prst="rect">
            <a:avLst/>
          </a:prstGeom>
          <a:noFill/>
          <a:ln w="19050">
            <a:noFill/>
          </a:ln>
        </p:spPr>
        <p:txBody>
          <a:bodyPr wrap="square" rtlCol="0">
            <a:spAutoFit/>
          </a:bodyPr>
          <a:lstStyle/>
          <a:p>
            <a:pPr>
              <a:lnSpc>
                <a:spcPct val="90000"/>
              </a:lnSpc>
              <a:spcAft>
                <a:spcPts val="50"/>
              </a:spcAft>
            </a:pPr>
            <a:endParaRPr kumimoji="1" lang="en-US" altLang="zh-CN" dirty="0">
              <a:cs typeface="+mn-ea"/>
              <a:sym typeface="+mn-lt"/>
            </a:endParaRPr>
          </a:p>
          <a:p>
            <a:pPr>
              <a:lnSpc>
                <a:spcPct val="90000"/>
              </a:lnSpc>
              <a:spcAft>
                <a:spcPts val="50"/>
              </a:spcAft>
            </a:pPr>
            <a:r>
              <a:rPr kumimoji="1" lang="en-US" altLang="zh-CN" dirty="0">
                <a:cs typeface="+mn-ea"/>
                <a:sym typeface="+mn-lt"/>
              </a:rPr>
              <a:t>    HIV has a long period of asymptomatic after infection, and the viral load during the acute HIV infection period is significantly higher than other periods. So the risk of HIV transmission during this period is extremely high, and if HIV testing is not carried out in time. The opportunity of timely HIV testing and antiviral treatment will be missed.</a:t>
            </a:r>
          </a:p>
          <a:p>
            <a:pPr>
              <a:lnSpc>
                <a:spcPct val="90000"/>
              </a:lnSpc>
              <a:spcAft>
                <a:spcPts val="50"/>
              </a:spcAft>
            </a:pPr>
            <a:endParaRPr kumimoji="1" lang="en-US" altLang="zh-CN" dirty="0">
              <a:cs typeface="+mn-ea"/>
              <a:sym typeface="+mn-lt"/>
            </a:endParaRPr>
          </a:p>
          <a:p>
            <a:pPr>
              <a:lnSpc>
                <a:spcPct val="90000"/>
              </a:lnSpc>
              <a:spcAft>
                <a:spcPts val="50"/>
              </a:spcAft>
            </a:pPr>
            <a:r>
              <a:rPr kumimoji="1" lang="en-US" altLang="zh-CN" dirty="0">
                <a:cs typeface="+mn-ea"/>
                <a:sym typeface="+mn-lt"/>
              </a:rPr>
              <a:t>    To help men who have sex with men (MSM) understand their own HIV infection risk, we developed a risk prediction model for susceptible MSM in China.</a:t>
            </a:r>
          </a:p>
        </p:txBody>
      </p:sp>
      <p:sp>
        <p:nvSpPr>
          <p:cNvPr id="9" name="文本框 8"/>
          <p:cNvSpPr txBox="1"/>
          <p:nvPr/>
        </p:nvSpPr>
        <p:spPr>
          <a:xfrm>
            <a:off x="3987378" y="5192500"/>
            <a:ext cx="1379196" cy="341632"/>
          </a:xfrm>
          <a:prstGeom prst="rect">
            <a:avLst/>
          </a:prstGeom>
          <a:ln/>
        </p:spPr>
        <p:style>
          <a:lnRef idx="2">
            <a:schemeClr val="dk1"/>
          </a:lnRef>
          <a:fillRef idx="1">
            <a:schemeClr val="lt1"/>
          </a:fillRef>
          <a:effectRef idx="0">
            <a:schemeClr val="dk1"/>
          </a:effectRef>
          <a:fontRef idx="minor">
            <a:schemeClr val="dk1"/>
          </a:fontRef>
        </p:style>
        <p:txBody>
          <a:bodyPr wrap="square" rtlCol="0">
            <a:spAutoFit/>
          </a:bodyPr>
          <a:lstStyle/>
          <a:p>
            <a:pPr algn="ctr">
              <a:lnSpc>
                <a:spcPct val="90000"/>
              </a:lnSpc>
              <a:spcAft>
                <a:spcPts val="50"/>
              </a:spcAft>
            </a:pPr>
            <a:r>
              <a:rPr kumimoji="1" lang="en-US" altLang="zh-CN" b="1" dirty="0">
                <a:cs typeface="+mn-ea"/>
                <a:sym typeface="+mn-lt"/>
              </a:rPr>
              <a:t>Start</a:t>
            </a:r>
            <a:endParaRPr kumimoji="1" lang="zh-CN" altLang="en-US" b="1" dirty="0">
              <a:cs typeface="+mn-ea"/>
              <a:sym typeface="+mn-lt"/>
            </a:endParaRPr>
          </a:p>
        </p:txBody>
      </p:sp>
    </p:spTree>
    <p:extLst>
      <p:ext uri="{BB962C8B-B14F-4D97-AF65-F5344CB8AC3E}">
        <p14:creationId xmlns:p14="http://schemas.microsoft.com/office/powerpoint/2010/main" val="239503094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1706925" y="451936"/>
            <a:ext cx="6008378" cy="341632"/>
          </a:xfrm>
          <a:prstGeom prst="rect">
            <a:avLst/>
          </a:prstGeom>
          <a:ln/>
        </p:spPr>
        <p:style>
          <a:lnRef idx="2">
            <a:schemeClr val="dk1"/>
          </a:lnRef>
          <a:fillRef idx="1">
            <a:schemeClr val="lt1"/>
          </a:fillRef>
          <a:effectRef idx="0">
            <a:schemeClr val="dk1"/>
          </a:effectRef>
          <a:fontRef idx="minor">
            <a:schemeClr val="dk1"/>
          </a:fontRef>
        </p:style>
        <p:txBody>
          <a:bodyPr wrap="square" rtlCol="0">
            <a:spAutoFit/>
          </a:bodyPr>
          <a:lstStyle/>
          <a:p>
            <a:pPr>
              <a:lnSpc>
                <a:spcPct val="90000"/>
              </a:lnSpc>
              <a:spcAft>
                <a:spcPts val="50"/>
              </a:spcAft>
            </a:pPr>
            <a:endParaRPr kumimoji="1" lang="zh-CN" altLang="en-US" b="1" dirty="0">
              <a:cs typeface="+mn-ea"/>
              <a:sym typeface="+mn-lt"/>
            </a:endParaRPr>
          </a:p>
        </p:txBody>
      </p:sp>
      <p:sp>
        <p:nvSpPr>
          <p:cNvPr id="5" name="文本框 4"/>
          <p:cNvSpPr txBox="1"/>
          <p:nvPr/>
        </p:nvSpPr>
        <p:spPr>
          <a:xfrm>
            <a:off x="1706925" y="806278"/>
            <a:ext cx="6008378" cy="341632"/>
          </a:xfrm>
          <a:prstGeom prst="rect">
            <a:avLst/>
          </a:prstGeom>
          <a:ln/>
        </p:spPr>
        <p:style>
          <a:lnRef idx="2">
            <a:schemeClr val="dk1"/>
          </a:lnRef>
          <a:fillRef idx="1">
            <a:schemeClr val="lt1"/>
          </a:fillRef>
          <a:effectRef idx="0">
            <a:schemeClr val="dk1"/>
          </a:effectRef>
          <a:fontRef idx="minor">
            <a:schemeClr val="dk1"/>
          </a:fontRef>
        </p:style>
        <p:txBody>
          <a:bodyPr wrap="square" rtlCol="0">
            <a:spAutoFit/>
          </a:bodyPr>
          <a:lstStyle/>
          <a:p>
            <a:pPr algn="ctr">
              <a:lnSpc>
                <a:spcPct val="90000"/>
              </a:lnSpc>
              <a:spcAft>
                <a:spcPts val="50"/>
              </a:spcAft>
            </a:pPr>
            <a:r>
              <a:rPr kumimoji="1" lang="en-US" altLang="zh-CN" b="1" dirty="0">
                <a:cs typeface="+mn-ea"/>
                <a:sym typeface="+mn-lt"/>
              </a:rPr>
              <a:t>Questionnaire</a:t>
            </a:r>
            <a:endParaRPr kumimoji="1" lang="zh-CN" altLang="en-US" b="1" dirty="0">
              <a:cs typeface="+mn-ea"/>
              <a:sym typeface="+mn-lt"/>
            </a:endParaRPr>
          </a:p>
        </p:txBody>
      </p:sp>
      <p:sp>
        <p:nvSpPr>
          <p:cNvPr id="6" name="文本框 5"/>
          <p:cNvSpPr txBox="1"/>
          <p:nvPr/>
        </p:nvSpPr>
        <p:spPr>
          <a:xfrm>
            <a:off x="1706925" y="1167668"/>
            <a:ext cx="6008378" cy="5321970"/>
          </a:xfrm>
          <a:prstGeom prst="rect">
            <a:avLst/>
          </a:prstGeom>
          <a:solidFill>
            <a:schemeClr val="bg1">
              <a:lumMod val="95000"/>
            </a:schemeClr>
          </a:solidFill>
          <a:ln w="31750">
            <a:solidFill>
              <a:schemeClr val="tx1"/>
            </a:solidFill>
          </a:ln>
        </p:spPr>
        <p:txBody>
          <a:bodyPr wrap="square" rtlCol="0">
            <a:spAutoFit/>
          </a:bodyPr>
          <a:lstStyle/>
          <a:p>
            <a:pPr algn="ctr">
              <a:lnSpc>
                <a:spcPct val="90000"/>
              </a:lnSpc>
              <a:spcAft>
                <a:spcPts val="50"/>
              </a:spcAft>
            </a:pPr>
            <a:endParaRPr kumimoji="1" lang="en-US" altLang="zh-CN" b="1" dirty="0">
              <a:cs typeface="+mn-ea"/>
              <a:sym typeface="+mn-lt"/>
            </a:endParaRPr>
          </a:p>
          <a:p>
            <a:pPr algn="ctr">
              <a:lnSpc>
                <a:spcPct val="90000"/>
              </a:lnSpc>
              <a:spcAft>
                <a:spcPts val="50"/>
              </a:spcAft>
            </a:pPr>
            <a:endParaRPr kumimoji="1" lang="en-US" altLang="zh-CN" b="1" dirty="0">
              <a:cs typeface="+mn-ea"/>
              <a:sym typeface="+mn-lt"/>
            </a:endParaRPr>
          </a:p>
          <a:p>
            <a:pPr algn="ctr">
              <a:lnSpc>
                <a:spcPct val="90000"/>
              </a:lnSpc>
              <a:spcAft>
                <a:spcPts val="50"/>
              </a:spcAft>
            </a:pPr>
            <a:endParaRPr kumimoji="1" lang="en-US" altLang="zh-CN" b="1" dirty="0">
              <a:cs typeface="+mn-ea"/>
              <a:sym typeface="+mn-lt"/>
            </a:endParaRPr>
          </a:p>
          <a:p>
            <a:pPr algn="ctr">
              <a:lnSpc>
                <a:spcPct val="90000"/>
              </a:lnSpc>
              <a:spcAft>
                <a:spcPts val="50"/>
              </a:spcAft>
            </a:pPr>
            <a:endParaRPr kumimoji="1" lang="en-US" altLang="zh-CN" b="1" dirty="0">
              <a:cs typeface="+mn-ea"/>
              <a:sym typeface="+mn-lt"/>
            </a:endParaRPr>
          </a:p>
          <a:p>
            <a:pPr algn="ctr">
              <a:lnSpc>
                <a:spcPct val="90000"/>
              </a:lnSpc>
              <a:spcAft>
                <a:spcPts val="50"/>
              </a:spcAft>
            </a:pPr>
            <a:endParaRPr kumimoji="1" lang="en-US" altLang="zh-CN" b="1" dirty="0">
              <a:cs typeface="+mn-ea"/>
              <a:sym typeface="+mn-lt"/>
            </a:endParaRPr>
          </a:p>
          <a:p>
            <a:pPr algn="ctr">
              <a:lnSpc>
                <a:spcPct val="90000"/>
              </a:lnSpc>
              <a:spcAft>
                <a:spcPts val="50"/>
              </a:spcAft>
            </a:pPr>
            <a:endParaRPr kumimoji="1" lang="en-US" altLang="zh-CN" b="1" dirty="0">
              <a:cs typeface="+mn-ea"/>
              <a:sym typeface="+mn-lt"/>
            </a:endParaRPr>
          </a:p>
          <a:p>
            <a:pPr algn="ctr">
              <a:lnSpc>
                <a:spcPct val="90000"/>
              </a:lnSpc>
              <a:spcAft>
                <a:spcPts val="50"/>
              </a:spcAft>
            </a:pPr>
            <a:endParaRPr kumimoji="1" lang="en-US" altLang="zh-CN" b="1" dirty="0">
              <a:cs typeface="+mn-ea"/>
              <a:sym typeface="+mn-lt"/>
            </a:endParaRPr>
          </a:p>
          <a:p>
            <a:pPr algn="ctr">
              <a:lnSpc>
                <a:spcPct val="90000"/>
              </a:lnSpc>
              <a:spcAft>
                <a:spcPts val="50"/>
              </a:spcAft>
            </a:pPr>
            <a:endParaRPr kumimoji="1" lang="en-US" altLang="zh-CN" b="1" dirty="0">
              <a:cs typeface="+mn-ea"/>
              <a:sym typeface="+mn-lt"/>
            </a:endParaRPr>
          </a:p>
          <a:p>
            <a:pPr algn="ctr">
              <a:lnSpc>
                <a:spcPct val="90000"/>
              </a:lnSpc>
              <a:spcAft>
                <a:spcPts val="50"/>
              </a:spcAft>
            </a:pPr>
            <a:endParaRPr kumimoji="1" lang="en-US" altLang="zh-CN" b="1" dirty="0">
              <a:cs typeface="+mn-ea"/>
              <a:sym typeface="+mn-lt"/>
            </a:endParaRPr>
          </a:p>
          <a:p>
            <a:pPr algn="ctr">
              <a:lnSpc>
                <a:spcPct val="90000"/>
              </a:lnSpc>
              <a:spcAft>
                <a:spcPts val="50"/>
              </a:spcAft>
            </a:pPr>
            <a:endParaRPr kumimoji="1" lang="en-US" altLang="zh-CN" b="1" dirty="0">
              <a:cs typeface="+mn-ea"/>
              <a:sym typeface="+mn-lt"/>
            </a:endParaRPr>
          </a:p>
          <a:p>
            <a:pPr algn="ctr">
              <a:lnSpc>
                <a:spcPct val="90000"/>
              </a:lnSpc>
              <a:spcAft>
                <a:spcPts val="50"/>
              </a:spcAft>
            </a:pPr>
            <a:endParaRPr kumimoji="1" lang="en-US" altLang="zh-CN" b="1" dirty="0">
              <a:cs typeface="+mn-ea"/>
              <a:sym typeface="+mn-lt"/>
            </a:endParaRPr>
          </a:p>
          <a:p>
            <a:pPr algn="ctr">
              <a:lnSpc>
                <a:spcPct val="90000"/>
              </a:lnSpc>
              <a:spcAft>
                <a:spcPts val="50"/>
              </a:spcAft>
            </a:pPr>
            <a:endParaRPr kumimoji="1" lang="en-US" altLang="zh-CN" b="1" dirty="0">
              <a:cs typeface="+mn-ea"/>
              <a:sym typeface="+mn-lt"/>
            </a:endParaRPr>
          </a:p>
          <a:p>
            <a:pPr algn="ctr">
              <a:lnSpc>
                <a:spcPct val="90000"/>
              </a:lnSpc>
              <a:spcAft>
                <a:spcPts val="50"/>
              </a:spcAft>
            </a:pPr>
            <a:endParaRPr kumimoji="1" lang="en-US" altLang="zh-CN" b="1" dirty="0">
              <a:cs typeface="+mn-ea"/>
              <a:sym typeface="+mn-lt"/>
            </a:endParaRPr>
          </a:p>
          <a:p>
            <a:pPr algn="ctr">
              <a:lnSpc>
                <a:spcPct val="90000"/>
              </a:lnSpc>
              <a:spcAft>
                <a:spcPts val="50"/>
              </a:spcAft>
            </a:pPr>
            <a:endParaRPr kumimoji="1" lang="en-US" altLang="zh-CN" b="1" dirty="0">
              <a:cs typeface="+mn-ea"/>
              <a:sym typeface="+mn-lt"/>
            </a:endParaRPr>
          </a:p>
          <a:p>
            <a:pPr algn="ctr">
              <a:lnSpc>
                <a:spcPct val="90000"/>
              </a:lnSpc>
              <a:spcAft>
                <a:spcPts val="50"/>
              </a:spcAft>
            </a:pPr>
            <a:endParaRPr kumimoji="1" lang="en-US" altLang="zh-CN" b="1" dirty="0">
              <a:cs typeface="+mn-ea"/>
              <a:sym typeface="+mn-lt"/>
            </a:endParaRPr>
          </a:p>
          <a:p>
            <a:pPr algn="ctr">
              <a:lnSpc>
                <a:spcPct val="90000"/>
              </a:lnSpc>
              <a:spcAft>
                <a:spcPts val="50"/>
              </a:spcAft>
            </a:pPr>
            <a:endParaRPr kumimoji="1" lang="en-US" altLang="zh-CN" b="1" dirty="0">
              <a:cs typeface="+mn-ea"/>
              <a:sym typeface="+mn-lt"/>
            </a:endParaRPr>
          </a:p>
          <a:p>
            <a:pPr algn="ctr">
              <a:lnSpc>
                <a:spcPct val="90000"/>
              </a:lnSpc>
              <a:spcAft>
                <a:spcPts val="50"/>
              </a:spcAft>
            </a:pPr>
            <a:endParaRPr kumimoji="1" lang="en-US" altLang="zh-CN" b="1" dirty="0">
              <a:cs typeface="+mn-ea"/>
              <a:sym typeface="+mn-lt"/>
            </a:endParaRPr>
          </a:p>
          <a:p>
            <a:pPr algn="ctr">
              <a:lnSpc>
                <a:spcPct val="90000"/>
              </a:lnSpc>
              <a:spcAft>
                <a:spcPts val="50"/>
              </a:spcAft>
            </a:pPr>
            <a:endParaRPr kumimoji="1" lang="en-US" altLang="zh-CN" b="1" dirty="0">
              <a:cs typeface="+mn-ea"/>
              <a:sym typeface="+mn-lt"/>
            </a:endParaRPr>
          </a:p>
          <a:p>
            <a:pPr algn="ctr">
              <a:lnSpc>
                <a:spcPct val="90000"/>
              </a:lnSpc>
              <a:spcAft>
                <a:spcPts val="50"/>
              </a:spcAft>
            </a:pPr>
            <a:endParaRPr kumimoji="1" lang="en-US" altLang="zh-CN" b="1" dirty="0">
              <a:cs typeface="+mn-ea"/>
              <a:sym typeface="+mn-lt"/>
            </a:endParaRPr>
          </a:p>
          <a:p>
            <a:pPr algn="ctr">
              <a:lnSpc>
                <a:spcPct val="90000"/>
              </a:lnSpc>
              <a:spcAft>
                <a:spcPts val="50"/>
              </a:spcAft>
            </a:pPr>
            <a:endParaRPr kumimoji="1" lang="en-US" altLang="zh-CN" b="1" dirty="0">
              <a:cs typeface="+mn-ea"/>
              <a:sym typeface="+mn-lt"/>
            </a:endParaRPr>
          </a:p>
        </p:txBody>
      </p:sp>
      <p:sp>
        <p:nvSpPr>
          <p:cNvPr id="7" name="文本框 6"/>
          <p:cNvSpPr txBox="1"/>
          <p:nvPr/>
        </p:nvSpPr>
        <p:spPr>
          <a:xfrm>
            <a:off x="2488368" y="2341259"/>
            <a:ext cx="4491752" cy="603755"/>
          </a:xfrm>
          <a:prstGeom prst="rect">
            <a:avLst/>
          </a:prstGeom>
          <a:noFill/>
          <a:ln w="19050">
            <a:solidFill>
              <a:srgbClr val="000090"/>
            </a:solidFill>
          </a:ln>
        </p:spPr>
        <p:txBody>
          <a:bodyPr wrap="square" rtlCol="0">
            <a:spAutoFit/>
          </a:bodyPr>
          <a:lstStyle/>
          <a:p>
            <a:pPr>
              <a:lnSpc>
                <a:spcPct val="90000"/>
              </a:lnSpc>
              <a:spcAft>
                <a:spcPts val="50"/>
              </a:spcAft>
            </a:pPr>
            <a:r>
              <a:rPr lang="en-US" altLang="zh-CN" b="1" dirty="0">
                <a:cs typeface="+mn-ea"/>
                <a:sym typeface="+mn-lt"/>
              </a:rPr>
              <a:t>How old are you (years)?</a:t>
            </a:r>
            <a:endParaRPr kumimoji="1" lang="en-US" altLang="zh-CN" b="1" dirty="0">
              <a:cs typeface="+mn-ea"/>
              <a:sym typeface="+mn-lt"/>
            </a:endParaRPr>
          </a:p>
          <a:p>
            <a:pPr>
              <a:lnSpc>
                <a:spcPct val="90000"/>
              </a:lnSpc>
              <a:spcAft>
                <a:spcPts val="50"/>
              </a:spcAft>
            </a:pPr>
            <a:r>
              <a:rPr kumimoji="1" lang="en-US" altLang="zh-CN" dirty="0">
                <a:cs typeface="+mn-ea"/>
                <a:sym typeface="+mn-lt"/>
              </a:rPr>
              <a:t>______</a:t>
            </a:r>
          </a:p>
        </p:txBody>
      </p:sp>
      <p:sp>
        <p:nvSpPr>
          <p:cNvPr id="9" name="文本框 8"/>
          <p:cNvSpPr txBox="1"/>
          <p:nvPr/>
        </p:nvSpPr>
        <p:spPr>
          <a:xfrm>
            <a:off x="2426280" y="1842596"/>
            <a:ext cx="4709036" cy="341632"/>
          </a:xfrm>
          <a:prstGeom prst="rect">
            <a:avLst/>
          </a:prstGeom>
          <a:noFill/>
          <a:ln w="19050">
            <a:noFill/>
          </a:ln>
        </p:spPr>
        <p:txBody>
          <a:bodyPr wrap="square" rtlCol="0">
            <a:spAutoFit/>
          </a:bodyPr>
          <a:lstStyle/>
          <a:p>
            <a:pPr>
              <a:lnSpc>
                <a:spcPct val="90000"/>
              </a:lnSpc>
              <a:spcAft>
                <a:spcPts val="50"/>
              </a:spcAft>
            </a:pPr>
            <a:r>
              <a:rPr kumimoji="1" lang="fr-FR" altLang="zh-CN" b="1" dirty="0">
                <a:cs typeface="+mn-ea"/>
                <a:sym typeface="+mn-lt"/>
              </a:rPr>
              <a:t>Question 1</a:t>
            </a:r>
            <a:endParaRPr kumimoji="1" lang="en-US" altLang="zh-CN" b="1" dirty="0">
              <a:cs typeface="+mn-ea"/>
              <a:sym typeface="+mn-lt"/>
            </a:endParaRPr>
          </a:p>
        </p:txBody>
      </p:sp>
    </p:spTree>
    <p:extLst>
      <p:ext uri="{BB962C8B-B14F-4D97-AF65-F5344CB8AC3E}">
        <p14:creationId xmlns:p14="http://schemas.microsoft.com/office/powerpoint/2010/main" val="349847410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1706925" y="451936"/>
            <a:ext cx="6008378" cy="341632"/>
          </a:xfrm>
          <a:prstGeom prst="rect">
            <a:avLst/>
          </a:prstGeom>
          <a:ln/>
        </p:spPr>
        <p:style>
          <a:lnRef idx="2">
            <a:schemeClr val="dk1"/>
          </a:lnRef>
          <a:fillRef idx="1">
            <a:schemeClr val="lt1"/>
          </a:fillRef>
          <a:effectRef idx="0">
            <a:schemeClr val="dk1"/>
          </a:effectRef>
          <a:fontRef idx="minor">
            <a:schemeClr val="dk1"/>
          </a:fontRef>
        </p:style>
        <p:txBody>
          <a:bodyPr wrap="square" rtlCol="0">
            <a:spAutoFit/>
          </a:bodyPr>
          <a:lstStyle/>
          <a:p>
            <a:pPr>
              <a:lnSpc>
                <a:spcPct val="90000"/>
              </a:lnSpc>
              <a:spcAft>
                <a:spcPts val="50"/>
              </a:spcAft>
            </a:pPr>
            <a:endParaRPr kumimoji="1" lang="zh-CN" altLang="en-US" b="1" dirty="0">
              <a:cs typeface="+mn-ea"/>
              <a:sym typeface="+mn-lt"/>
            </a:endParaRPr>
          </a:p>
        </p:txBody>
      </p:sp>
      <p:sp>
        <p:nvSpPr>
          <p:cNvPr id="5" name="文本框 4"/>
          <p:cNvSpPr txBox="1"/>
          <p:nvPr/>
        </p:nvSpPr>
        <p:spPr>
          <a:xfrm>
            <a:off x="1706925" y="806278"/>
            <a:ext cx="6008378" cy="341632"/>
          </a:xfrm>
          <a:prstGeom prst="rect">
            <a:avLst/>
          </a:prstGeom>
          <a:ln/>
        </p:spPr>
        <p:style>
          <a:lnRef idx="2">
            <a:schemeClr val="dk1"/>
          </a:lnRef>
          <a:fillRef idx="1">
            <a:schemeClr val="lt1"/>
          </a:fillRef>
          <a:effectRef idx="0">
            <a:schemeClr val="dk1"/>
          </a:effectRef>
          <a:fontRef idx="minor">
            <a:schemeClr val="dk1"/>
          </a:fontRef>
        </p:style>
        <p:txBody>
          <a:bodyPr wrap="square" rtlCol="0">
            <a:spAutoFit/>
          </a:bodyPr>
          <a:lstStyle/>
          <a:p>
            <a:pPr algn="ctr">
              <a:lnSpc>
                <a:spcPct val="90000"/>
              </a:lnSpc>
              <a:spcAft>
                <a:spcPts val="50"/>
              </a:spcAft>
            </a:pPr>
            <a:r>
              <a:rPr kumimoji="1" lang="en-US" altLang="zh-CN" b="1" dirty="0">
                <a:cs typeface="+mn-ea"/>
                <a:sym typeface="+mn-lt"/>
              </a:rPr>
              <a:t>Questionnaire</a:t>
            </a:r>
            <a:endParaRPr kumimoji="1" lang="zh-CN" altLang="en-US" b="1" dirty="0">
              <a:cs typeface="+mn-ea"/>
              <a:sym typeface="+mn-lt"/>
            </a:endParaRPr>
          </a:p>
        </p:txBody>
      </p:sp>
      <p:sp>
        <p:nvSpPr>
          <p:cNvPr id="6" name="文本框 5"/>
          <p:cNvSpPr txBox="1"/>
          <p:nvPr/>
        </p:nvSpPr>
        <p:spPr>
          <a:xfrm>
            <a:off x="1706925" y="1167668"/>
            <a:ext cx="6008378" cy="5321970"/>
          </a:xfrm>
          <a:prstGeom prst="rect">
            <a:avLst/>
          </a:prstGeom>
          <a:solidFill>
            <a:schemeClr val="bg1">
              <a:lumMod val="95000"/>
            </a:schemeClr>
          </a:solidFill>
          <a:ln w="31750">
            <a:solidFill>
              <a:schemeClr val="tx1"/>
            </a:solidFill>
          </a:ln>
        </p:spPr>
        <p:txBody>
          <a:bodyPr wrap="square" rtlCol="0">
            <a:spAutoFit/>
          </a:bodyPr>
          <a:lstStyle/>
          <a:p>
            <a:pPr algn="ctr">
              <a:lnSpc>
                <a:spcPct val="90000"/>
              </a:lnSpc>
              <a:spcAft>
                <a:spcPts val="50"/>
              </a:spcAft>
            </a:pPr>
            <a:endParaRPr kumimoji="1" lang="en-US" altLang="zh-CN" b="1" dirty="0">
              <a:cs typeface="+mn-ea"/>
              <a:sym typeface="+mn-lt"/>
            </a:endParaRPr>
          </a:p>
          <a:p>
            <a:pPr algn="ctr">
              <a:lnSpc>
                <a:spcPct val="90000"/>
              </a:lnSpc>
              <a:spcAft>
                <a:spcPts val="50"/>
              </a:spcAft>
            </a:pPr>
            <a:endParaRPr kumimoji="1" lang="en-US" altLang="zh-CN" b="1" dirty="0">
              <a:cs typeface="+mn-ea"/>
              <a:sym typeface="+mn-lt"/>
            </a:endParaRPr>
          </a:p>
          <a:p>
            <a:pPr algn="ctr">
              <a:lnSpc>
                <a:spcPct val="90000"/>
              </a:lnSpc>
              <a:spcAft>
                <a:spcPts val="50"/>
              </a:spcAft>
            </a:pPr>
            <a:endParaRPr kumimoji="1" lang="en-US" altLang="zh-CN" b="1" dirty="0">
              <a:cs typeface="+mn-ea"/>
              <a:sym typeface="+mn-lt"/>
            </a:endParaRPr>
          </a:p>
          <a:p>
            <a:pPr algn="ctr">
              <a:lnSpc>
                <a:spcPct val="90000"/>
              </a:lnSpc>
              <a:spcAft>
                <a:spcPts val="50"/>
              </a:spcAft>
            </a:pPr>
            <a:endParaRPr kumimoji="1" lang="en-US" altLang="zh-CN" b="1" dirty="0">
              <a:cs typeface="+mn-ea"/>
              <a:sym typeface="+mn-lt"/>
            </a:endParaRPr>
          </a:p>
          <a:p>
            <a:pPr algn="ctr">
              <a:lnSpc>
                <a:spcPct val="90000"/>
              </a:lnSpc>
              <a:spcAft>
                <a:spcPts val="50"/>
              </a:spcAft>
            </a:pPr>
            <a:endParaRPr kumimoji="1" lang="en-US" altLang="zh-CN" b="1" dirty="0">
              <a:cs typeface="+mn-ea"/>
              <a:sym typeface="+mn-lt"/>
            </a:endParaRPr>
          </a:p>
          <a:p>
            <a:pPr algn="ctr">
              <a:lnSpc>
                <a:spcPct val="90000"/>
              </a:lnSpc>
              <a:spcAft>
                <a:spcPts val="50"/>
              </a:spcAft>
            </a:pPr>
            <a:endParaRPr kumimoji="1" lang="en-US" altLang="zh-CN" b="1" dirty="0">
              <a:cs typeface="+mn-ea"/>
              <a:sym typeface="+mn-lt"/>
            </a:endParaRPr>
          </a:p>
          <a:p>
            <a:pPr algn="ctr">
              <a:lnSpc>
                <a:spcPct val="90000"/>
              </a:lnSpc>
              <a:spcAft>
                <a:spcPts val="50"/>
              </a:spcAft>
            </a:pPr>
            <a:endParaRPr kumimoji="1" lang="en-US" altLang="zh-CN" b="1" dirty="0">
              <a:cs typeface="+mn-ea"/>
              <a:sym typeface="+mn-lt"/>
            </a:endParaRPr>
          </a:p>
          <a:p>
            <a:pPr algn="ctr">
              <a:lnSpc>
                <a:spcPct val="90000"/>
              </a:lnSpc>
              <a:spcAft>
                <a:spcPts val="50"/>
              </a:spcAft>
            </a:pPr>
            <a:endParaRPr kumimoji="1" lang="en-US" altLang="zh-CN" b="1" dirty="0">
              <a:cs typeface="+mn-ea"/>
              <a:sym typeface="+mn-lt"/>
            </a:endParaRPr>
          </a:p>
          <a:p>
            <a:pPr algn="ctr">
              <a:lnSpc>
                <a:spcPct val="90000"/>
              </a:lnSpc>
              <a:spcAft>
                <a:spcPts val="50"/>
              </a:spcAft>
            </a:pPr>
            <a:endParaRPr kumimoji="1" lang="en-US" altLang="zh-CN" b="1" dirty="0">
              <a:cs typeface="+mn-ea"/>
              <a:sym typeface="+mn-lt"/>
            </a:endParaRPr>
          </a:p>
          <a:p>
            <a:pPr algn="ctr">
              <a:lnSpc>
                <a:spcPct val="90000"/>
              </a:lnSpc>
              <a:spcAft>
                <a:spcPts val="50"/>
              </a:spcAft>
            </a:pPr>
            <a:endParaRPr kumimoji="1" lang="en-US" altLang="zh-CN" b="1" dirty="0">
              <a:cs typeface="+mn-ea"/>
              <a:sym typeface="+mn-lt"/>
            </a:endParaRPr>
          </a:p>
          <a:p>
            <a:pPr algn="ctr">
              <a:lnSpc>
                <a:spcPct val="90000"/>
              </a:lnSpc>
              <a:spcAft>
                <a:spcPts val="50"/>
              </a:spcAft>
            </a:pPr>
            <a:endParaRPr kumimoji="1" lang="en-US" altLang="zh-CN" b="1" dirty="0">
              <a:cs typeface="+mn-ea"/>
              <a:sym typeface="+mn-lt"/>
            </a:endParaRPr>
          </a:p>
          <a:p>
            <a:pPr algn="ctr">
              <a:lnSpc>
                <a:spcPct val="90000"/>
              </a:lnSpc>
              <a:spcAft>
                <a:spcPts val="50"/>
              </a:spcAft>
            </a:pPr>
            <a:endParaRPr kumimoji="1" lang="en-US" altLang="zh-CN" b="1" dirty="0">
              <a:cs typeface="+mn-ea"/>
              <a:sym typeface="+mn-lt"/>
            </a:endParaRPr>
          </a:p>
          <a:p>
            <a:pPr algn="ctr">
              <a:lnSpc>
                <a:spcPct val="90000"/>
              </a:lnSpc>
              <a:spcAft>
                <a:spcPts val="50"/>
              </a:spcAft>
            </a:pPr>
            <a:endParaRPr kumimoji="1" lang="en-US" altLang="zh-CN" b="1" dirty="0">
              <a:cs typeface="+mn-ea"/>
              <a:sym typeface="+mn-lt"/>
            </a:endParaRPr>
          </a:p>
          <a:p>
            <a:pPr algn="ctr">
              <a:lnSpc>
                <a:spcPct val="90000"/>
              </a:lnSpc>
              <a:spcAft>
                <a:spcPts val="50"/>
              </a:spcAft>
            </a:pPr>
            <a:endParaRPr kumimoji="1" lang="en-US" altLang="zh-CN" b="1" dirty="0">
              <a:cs typeface="+mn-ea"/>
              <a:sym typeface="+mn-lt"/>
            </a:endParaRPr>
          </a:p>
          <a:p>
            <a:pPr algn="ctr">
              <a:lnSpc>
                <a:spcPct val="90000"/>
              </a:lnSpc>
              <a:spcAft>
                <a:spcPts val="50"/>
              </a:spcAft>
            </a:pPr>
            <a:endParaRPr kumimoji="1" lang="en-US" altLang="zh-CN" b="1" dirty="0">
              <a:cs typeface="+mn-ea"/>
              <a:sym typeface="+mn-lt"/>
            </a:endParaRPr>
          </a:p>
          <a:p>
            <a:pPr algn="ctr">
              <a:lnSpc>
                <a:spcPct val="90000"/>
              </a:lnSpc>
              <a:spcAft>
                <a:spcPts val="50"/>
              </a:spcAft>
            </a:pPr>
            <a:endParaRPr kumimoji="1" lang="en-US" altLang="zh-CN" b="1" dirty="0">
              <a:cs typeface="+mn-ea"/>
              <a:sym typeface="+mn-lt"/>
            </a:endParaRPr>
          </a:p>
          <a:p>
            <a:pPr algn="ctr">
              <a:lnSpc>
                <a:spcPct val="90000"/>
              </a:lnSpc>
              <a:spcAft>
                <a:spcPts val="50"/>
              </a:spcAft>
            </a:pPr>
            <a:endParaRPr kumimoji="1" lang="en-US" altLang="zh-CN" b="1" dirty="0">
              <a:cs typeface="+mn-ea"/>
              <a:sym typeface="+mn-lt"/>
            </a:endParaRPr>
          </a:p>
          <a:p>
            <a:pPr algn="ctr">
              <a:lnSpc>
                <a:spcPct val="90000"/>
              </a:lnSpc>
              <a:spcAft>
                <a:spcPts val="50"/>
              </a:spcAft>
            </a:pPr>
            <a:endParaRPr kumimoji="1" lang="en-US" altLang="zh-CN" b="1" dirty="0">
              <a:cs typeface="+mn-ea"/>
              <a:sym typeface="+mn-lt"/>
            </a:endParaRPr>
          </a:p>
          <a:p>
            <a:pPr algn="ctr">
              <a:lnSpc>
                <a:spcPct val="90000"/>
              </a:lnSpc>
              <a:spcAft>
                <a:spcPts val="50"/>
              </a:spcAft>
            </a:pPr>
            <a:endParaRPr kumimoji="1" lang="en-US" altLang="zh-CN" b="1" dirty="0">
              <a:cs typeface="+mn-ea"/>
              <a:sym typeface="+mn-lt"/>
            </a:endParaRPr>
          </a:p>
          <a:p>
            <a:pPr algn="ctr">
              <a:lnSpc>
                <a:spcPct val="90000"/>
              </a:lnSpc>
              <a:spcAft>
                <a:spcPts val="50"/>
              </a:spcAft>
            </a:pPr>
            <a:endParaRPr kumimoji="1" lang="en-US" altLang="zh-CN" b="1" dirty="0">
              <a:cs typeface="+mn-ea"/>
              <a:sym typeface="+mn-lt"/>
            </a:endParaRPr>
          </a:p>
        </p:txBody>
      </p:sp>
      <p:sp>
        <p:nvSpPr>
          <p:cNvPr id="8" name="文本框 7"/>
          <p:cNvSpPr txBox="1"/>
          <p:nvPr/>
        </p:nvSpPr>
        <p:spPr>
          <a:xfrm>
            <a:off x="2444317" y="2040401"/>
            <a:ext cx="4301453" cy="2001574"/>
          </a:xfrm>
          <a:prstGeom prst="rect">
            <a:avLst/>
          </a:prstGeom>
          <a:noFill/>
          <a:ln w="19050">
            <a:solidFill>
              <a:srgbClr val="000090"/>
            </a:solidFill>
          </a:ln>
        </p:spPr>
        <p:txBody>
          <a:bodyPr wrap="square" rtlCol="0">
            <a:spAutoFit/>
          </a:bodyPr>
          <a:lstStyle/>
          <a:p>
            <a:pPr>
              <a:lnSpc>
                <a:spcPct val="90000"/>
              </a:lnSpc>
              <a:spcAft>
                <a:spcPts val="50"/>
              </a:spcAft>
            </a:pPr>
            <a:r>
              <a:rPr lang="en-US" altLang="zh-CN" b="1" dirty="0">
                <a:cs typeface="+mn-ea"/>
                <a:sym typeface="+mn-lt"/>
              </a:rPr>
              <a:t>Which is your gender identification?</a:t>
            </a:r>
          </a:p>
          <a:p>
            <a:pPr>
              <a:lnSpc>
                <a:spcPct val="90000"/>
              </a:lnSpc>
              <a:spcAft>
                <a:spcPts val="50"/>
              </a:spcAft>
            </a:pPr>
            <a:endParaRPr kumimoji="1" lang="en-US" altLang="zh-CN" b="1" dirty="0">
              <a:cs typeface="+mn-ea"/>
              <a:sym typeface="+mn-lt"/>
            </a:endParaRPr>
          </a:p>
          <a:p>
            <a:r>
              <a:rPr lang="en-US" altLang="zh-CN" dirty="0">
                <a:cs typeface="+mn-ea"/>
                <a:sym typeface="+mn-lt"/>
              </a:rPr>
              <a:t>1) Male</a:t>
            </a:r>
            <a:endParaRPr lang="zh-CN" altLang="zh-CN" dirty="0">
              <a:cs typeface="+mn-ea"/>
              <a:sym typeface="+mn-lt"/>
            </a:endParaRPr>
          </a:p>
          <a:p>
            <a:r>
              <a:rPr lang="en-US" altLang="zh-CN" dirty="0">
                <a:cs typeface="+mn-ea"/>
                <a:sym typeface="+mn-lt"/>
              </a:rPr>
              <a:t>2) Transgender (female to male)</a:t>
            </a:r>
            <a:endParaRPr lang="zh-CN" altLang="zh-CN" dirty="0">
              <a:cs typeface="+mn-ea"/>
              <a:sym typeface="+mn-lt"/>
            </a:endParaRPr>
          </a:p>
          <a:p>
            <a:r>
              <a:rPr lang="en-US" altLang="zh-CN" dirty="0">
                <a:cs typeface="+mn-ea"/>
                <a:sym typeface="+mn-lt"/>
              </a:rPr>
              <a:t>3) Transgender (male to female)</a:t>
            </a:r>
            <a:endParaRPr lang="zh-CN" altLang="zh-CN" dirty="0">
              <a:cs typeface="+mn-ea"/>
              <a:sym typeface="+mn-lt"/>
            </a:endParaRPr>
          </a:p>
          <a:p>
            <a:r>
              <a:rPr lang="en-US" altLang="zh-CN" dirty="0">
                <a:cs typeface="+mn-ea"/>
                <a:sym typeface="+mn-lt"/>
              </a:rPr>
              <a:t>4) Female</a:t>
            </a:r>
            <a:endParaRPr lang="zh-CN" altLang="zh-CN" dirty="0">
              <a:cs typeface="+mn-ea"/>
              <a:sym typeface="+mn-lt"/>
            </a:endParaRPr>
          </a:p>
          <a:p>
            <a:r>
              <a:rPr lang="en-US" altLang="zh-CN" dirty="0">
                <a:cs typeface="+mn-ea"/>
                <a:sym typeface="+mn-lt"/>
              </a:rPr>
              <a:t>5) Uncertain</a:t>
            </a:r>
            <a:endParaRPr kumimoji="1" lang="zh-CN" altLang="en-US" dirty="0">
              <a:cs typeface="+mn-ea"/>
              <a:sym typeface="+mn-lt"/>
            </a:endParaRPr>
          </a:p>
        </p:txBody>
      </p:sp>
      <p:sp>
        <p:nvSpPr>
          <p:cNvPr id="11" name="文本框 10">
            <a:extLst>
              <a:ext uri="{FF2B5EF4-FFF2-40B4-BE49-F238E27FC236}">
                <a16:creationId xmlns="" xmlns:a16="http://schemas.microsoft.com/office/drawing/2014/main" id="{4CEDD690-51BD-4B73-84EB-AC5229E7B1AA}"/>
              </a:ext>
            </a:extLst>
          </p:cNvPr>
          <p:cNvSpPr txBox="1"/>
          <p:nvPr/>
        </p:nvSpPr>
        <p:spPr>
          <a:xfrm>
            <a:off x="2356596" y="1518074"/>
            <a:ext cx="4709036" cy="341632"/>
          </a:xfrm>
          <a:prstGeom prst="rect">
            <a:avLst/>
          </a:prstGeom>
          <a:noFill/>
          <a:ln>
            <a:noFill/>
          </a:ln>
        </p:spPr>
        <p:style>
          <a:lnRef idx="2">
            <a:schemeClr val="dk1"/>
          </a:lnRef>
          <a:fillRef idx="1">
            <a:schemeClr val="lt1"/>
          </a:fillRef>
          <a:effectRef idx="0">
            <a:schemeClr val="dk1"/>
          </a:effectRef>
          <a:fontRef idx="minor">
            <a:schemeClr val="dk1"/>
          </a:fontRef>
        </p:style>
        <p:txBody>
          <a:bodyPr wrap="square" rtlCol="0">
            <a:spAutoFit/>
          </a:bodyPr>
          <a:lstStyle/>
          <a:p>
            <a:pPr>
              <a:lnSpc>
                <a:spcPct val="90000"/>
              </a:lnSpc>
              <a:spcAft>
                <a:spcPts val="50"/>
              </a:spcAft>
            </a:pPr>
            <a:r>
              <a:rPr kumimoji="1" lang="fr-FR" altLang="zh-CN" b="1" dirty="0">
                <a:cs typeface="+mn-ea"/>
                <a:sym typeface="+mn-lt"/>
              </a:rPr>
              <a:t>Question 2</a:t>
            </a:r>
            <a:endParaRPr kumimoji="1" lang="en-US" altLang="zh-CN" b="1" dirty="0">
              <a:cs typeface="+mn-ea"/>
              <a:sym typeface="+mn-lt"/>
            </a:endParaRPr>
          </a:p>
        </p:txBody>
      </p:sp>
    </p:spTree>
    <p:extLst>
      <p:ext uri="{BB962C8B-B14F-4D97-AF65-F5344CB8AC3E}">
        <p14:creationId xmlns:p14="http://schemas.microsoft.com/office/powerpoint/2010/main" val="327954487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1706925" y="436946"/>
            <a:ext cx="6008378" cy="341632"/>
          </a:xfrm>
          <a:prstGeom prst="rect">
            <a:avLst/>
          </a:prstGeom>
          <a:ln/>
        </p:spPr>
        <p:style>
          <a:lnRef idx="2">
            <a:schemeClr val="dk1"/>
          </a:lnRef>
          <a:fillRef idx="1">
            <a:schemeClr val="lt1"/>
          </a:fillRef>
          <a:effectRef idx="0">
            <a:schemeClr val="dk1"/>
          </a:effectRef>
          <a:fontRef idx="minor">
            <a:schemeClr val="dk1"/>
          </a:fontRef>
        </p:style>
        <p:txBody>
          <a:bodyPr wrap="square" rtlCol="0">
            <a:spAutoFit/>
          </a:bodyPr>
          <a:lstStyle/>
          <a:p>
            <a:pPr>
              <a:lnSpc>
                <a:spcPct val="90000"/>
              </a:lnSpc>
              <a:spcAft>
                <a:spcPts val="50"/>
              </a:spcAft>
            </a:pPr>
            <a:endParaRPr kumimoji="1" lang="zh-CN" altLang="en-US" b="1" dirty="0">
              <a:cs typeface="+mn-ea"/>
              <a:sym typeface="+mn-lt"/>
            </a:endParaRPr>
          </a:p>
        </p:txBody>
      </p:sp>
      <p:sp>
        <p:nvSpPr>
          <p:cNvPr id="5" name="文本框 4"/>
          <p:cNvSpPr txBox="1"/>
          <p:nvPr/>
        </p:nvSpPr>
        <p:spPr>
          <a:xfrm>
            <a:off x="1706925" y="806278"/>
            <a:ext cx="6008378" cy="341632"/>
          </a:xfrm>
          <a:prstGeom prst="rect">
            <a:avLst/>
          </a:prstGeom>
          <a:ln/>
        </p:spPr>
        <p:style>
          <a:lnRef idx="2">
            <a:schemeClr val="dk1"/>
          </a:lnRef>
          <a:fillRef idx="1">
            <a:schemeClr val="lt1"/>
          </a:fillRef>
          <a:effectRef idx="0">
            <a:schemeClr val="dk1"/>
          </a:effectRef>
          <a:fontRef idx="minor">
            <a:schemeClr val="dk1"/>
          </a:fontRef>
        </p:style>
        <p:txBody>
          <a:bodyPr wrap="square" rtlCol="0">
            <a:spAutoFit/>
          </a:bodyPr>
          <a:lstStyle/>
          <a:p>
            <a:pPr algn="ctr">
              <a:lnSpc>
                <a:spcPct val="90000"/>
              </a:lnSpc>
              <a:spcAft>
                <a:spcPts val="50"/>
              </a:spcAft>
            </a:pPr>
            <a:r>
              <a:rPr kumimoji="1" lang="en-US" altLang="zh-CN" b="1" dirty="0">
                <a:cs typeface="+mn-ea"/>
                <a:sym typeface="+mn-lt"/>
              </a:rPr>
              <a:t>Questionnaire</a:t>
            </a:r>
            <a:endParaRPr kumimoji="1" lang="zh-CN" altLang="en-US" b="1" dirty="0">
              <a:cs typeface="+mn-ea"/>
              <a:sym typeface="+mn-lt"/>
            </a:endParaRPr>
          </a:p>
        </p:txBody>
      </p:sp>
      <p:sp>
        <p:nvSpPr>
          <p:cNvPr id="6" name="文本框 5"/>
          <p:cNvSpPr txBox="1"/>
          <p:nvPr/>
        </p:nvSpPr>
        <p:spPr>
          <a:xfrm>
            <a:off x="1706925" y="1167668"/>
            <a:ext cx="6008378" cy="5321970"/>
          </a:xfrm>
          <a:prstGeom prst="rect">
            <a:avLst/>
          </a:prstGeom>
          <a:solidFill>
            <a:schemeClr val="bg1">
              <a:lumMod val="95000"/>
            </a:schemeClr>
          </a:solidFill>
          <a:ln w="31750">
            <a:solidFill>
              <a:schemeClr val="tx1"/>
            </a:solidFill>
          </a:ln>
        </p:spPr>
        <p:txBody>
          <a:bodyPr wrap="square" rtlCol="0">
            <a:spAutoFit/>
          </a:bodyPr>
          <a:lstStyle/>
          <a:p>
            <a:pPr algn="ctr">
              <a:lnSpc>
                <a:spcPct val="90000"/>
              </a:lnSpc>
              <a:spcAft>
                <a:spcPts val="50"/>
              </a:spcAft>
            </a:pPr>
            <a:endParaRPr kumimoji="1" lang="en-US" altLang="zh-CN" b="1" dirty="0">
              <a:cs typeface="+mn-ea"/>
              <a:sym typeface="+mn-lt"/>
            </a:endParaRPr>
          </a:p>
          <a:p>
            <a:pPr algn="ctr">
              <a:lnSpc>
                <a:spcPct val="90000"/>
              </a:lnSpc>
              <a:spcAft>
                <a:spcPts val="50"/>
              </a:spcAft>
            </a:pPr>
            <a:endParaRPr kumimoji="1" lang="en-US" altLang="zh-CN" b="1" dirty="0">
              <a:cs typeface="+mn-ea"/>
              <a:sym typeface="+mn-lt"/>
            </a:endParaRPr>
          </a:p>
          <a:p>
            <a:pPr algn="ctr">
              <a:lnSpc>
                <a:spcPct val="90000"/>
              </a:lnSpc>
              <a:spcAft>
                <a:spcPts val="50"/>
              </a:spcAft>
            </a:pPr>
            <a:endParaRPr kumimoji="1" lang="en-US" altLang="zh-CN" b="1" dirty="0">
              <a:cs typeface="+mn-ea"/>
              <a:sym typeface="+mn-lt"/>
            </a:endParaRPr>
          </a:p>
          <a:p>
            <a:pPr algn="ctr">
              <a:lnSpc>
                <a:spcPct val="90000"/>
              </a:lnSpc>
              <a:spcAft>
                <a:spcPts val="50"/>
              </a:spcAft>
            </a:pPr>
            <a:endParaRPr kumimoji="1" lang="en-US" altLang="zh-CN" b="1" dirty="0">
              <a:cs typeface="+mn-ea"/>
              <a:sym typeface="+mn-lt"/>
            </a:endParaRPr>
          </a:p>
          <a:p>
            <a:pPr algn="ctr">
              <a:lnSpc>
                <a:spcPct val="90000"/>
              </a:lnSpc>
              <a:spcAft>
                <a:spcPts val="50"/>
              </a:spcAft>
            </a:pPr>
            <a:endParaRPr kumimoji="1" lang="en-US" altLang="zh-CN" b="1" dirty="0">
              <a:cs typeface="+mn-ea"/>
              <a:sym typeface="+mn-lt"/>
            </a:endParaRPr>
          </a:p>
          <a:p>
            <a:pPr algn="ctr">
              <a:lnSpc>
                <a:spcPct val="90000"/>
              </a:lnSpc>
              <a:spcAft>
                <a:spcPts val="50"/>
              </a:spcAft>
            </a:pPr>
            <a:endParaRPr kumimoji="1" lang="en-US" altLang="zh-CN" b="1" dirty="0">
              <a:cs typeface="+mn-ea"/>
              <a:sym typeface="+mn-lt"/>
            </a:endParaRPr>
          </a:p>
          <a:p>
            <a:pPr algn="ctr">
              <a:lnSpc>
                <a:spcPct val="90000"/>
              </a:lnSpc>
              <a:spcAft>
                <a:spcPts val="50"/>
              </a:spcAft>
            </a:pPr>
            <a:endParaRPr kumimoji="1" lang="en-US" altLang="zh-CN" b="1" dirty="0">
              <a:cs typeface="+mn-ea"/>
              <a:sym typeface="+mn-lt"/>
            </a:endParaRPr>
          </a:p>
          <a:p>
            <a:pPr algn="ctr">
              <a:lnSpc>
                <a:spcPct val="90000"/>
              </a:lnSpc>
              <a:spcAft>
                <a:spcPts val="50"/>
              </a:spcAft>
            </a:pPr>
            <a:endParaRPr kumimoji="1" lang="en-US" altLang="zh-CN" b="1" dirty="0">
              <a:cs typeface="+mn-ea"/>
              <a:sym typeface="+mn-lt"/>
            </a:endParaRPr>
          </a:p>
          <a:p>
            <a:pPr algn="ctr">
              <a:lnSpc>
                <a:spcPct val="90000"/>
              </a:lnSpc>
              <a:spcAft>
                <a:spcPts val="50"/>
              </a:spcAft>
            </a:pPr>
            <a:endParaRPr kumimoji="1" lang="en-US" altLang="zh-CN" b="1" dirty="0">
              <a:cs typeface="+mn-ea"/>
              <a:sym typeface="+mn-lt"/>
            </a:endParaRPr>
          </a:p>
          <a:p>
            <a:pPr algn="ctr">
              <a:lnSpc>
                <a:spcPct val="90000"/>
              </a:lnSpc>
              <a:spcAft>
                <a:spcPts val="50"/>
              </a:spcAft>
            </a:pPr>
            <a:endParaRPr kumimoji="1" lang="en-US" altLang="zh-CN" b="1" dirty="0">
              <a:cs typeface="+mn-ea"/>
              <a:sym typeface="+mn-lt"/>
            </a:endParaRPr>
          </a:p>
          <a:p>
            <a:pPr algn="ctr">
              <a:lnSpc>
                <a:spcPct val="90000"/>
              </a:lnSpc>
              <a:spcAft>
                <a:spcPts val="50"/>
              </a:spcAft>
            </a:pPr>
            <a:endParaRPr kumimoji="1" lang="en-US" altLang="zh-CN" b="1" dirty="0">
              <a:cs typeface="+mn-ea"/>
              <a:sym typeface="+mn-lt"/>
            </a:endParaRPr>
          </a:p>
          <a:p>
            <a:pPr algn="ctr">
              <a:lnSpc>
                <a:spcPct val="90000"/>
              </a:lnSpc>
              <a:spcAft>
                <a:spcPts val="50"/>
              </a:spcAft>
            </a:pPr>
            <a:endParaRPr kumimoji="1" lang="en-US" altLang="zh-CN" b="1" dirty="0">
              <a:cs typeface="+mn-ea"/>
              <a:sym typeface="+mn-lt"/>
            </a:endParaRPr>
          </a:p>
          <a:p>
            <a:pPr algn="ctr">
              <a:lnSpc>
                <a:spcPct val="90000"/>
              </a:lnSpc>
              <a:spcAft>
                <a:spcPts val="50"/>
              </a:spcAft>
            </a:pPr>
            <a:endParaRPr kumimoji="1" lang="en-US" altLang="zh-CN" b="1" dirty="0">
              <a:cs typeface="+mn-ea"/>
              <a:sym typeface="+mn-lt"/>
            </a:endParaRPr>
          </a:p>
          <a:p>
            <a:pPr algn="ctr">
              <a:lnSpc>
                <a:spcPct val="90000"/>
              </a:lnSpc>
              <a:spcAft>
                <a:spcPts val="50"/>
              </a:spcAft>
            </a:pPr>
            <a:endParaRPr kumimoji="1" lang="en-US" altLang="zh-CN" b="1" dirty="0">
              <a:cs typeface="+mn-ea"/>
              <a:sym typeface="+mn-lt"/>
            </a:endParaRPr>
          </a:p>
          <a:p>
            <a:pPr algn="ctr">
              <a:lnSpc>
                <a:spcPct val="90000"/>
              </a:lnSpc>
              <a:spcAft>
                <a:spcPts val="50"/>
              </a:spcAft>
            </a:pPr>
            <a:endParaRPr kumimoji="1" lang="en-US" altLang="zh-CN" b="1" dirty="0">
              <a:cs typeface="+mn-ea"/>
              <a:sym typeface="+mn-lt"/>
            </a:endParaRPr>
          </a:p>
          <a:p>
            <a:pPr algn="ctr">
              <a:lnSpc>
                <a:spcPct val="90000"/>
              </a:lnSpc>
              <a:spcAft>
                <a:spcPts val="50"/>
              </a:spcAft>
            </a:pPr>
            <a:endParaRPr kumimoji="1" lang="en-US" altLang="zh-CN" b="1" dirty="0">
              <a:cs typeface="+mn-ea"/>
              <a:sym typeface="+mn-lt"/>
            </a:endParaRPr>
          </a:p>
          <a:p>
            <a:pPr algn="ctr">
              <a:lnSpc>
                <a:spcPct val="90000"/>
              </a:lnSpc>
              <a:spcAft>
                <a:spcPts val="50"/>
              </a:spcAft>
            </a:pPr>
            <a:endParaRPr kumimoji="1" lang="en-US" altLang="zh-CN" b="1" dirty="0">
              <a:cs typeface="+mn-ea"/>
              <a:sym typeface="+mn-lt"/>
            </a:endParaRPr>
          </a:p>
          <a:p>
            <a:pPr algn="ctr">
              <a:lnSpc>
                <a:spcPct val="90000"/>
              </a:lnSpc>
              <a:spcAft>
                <a:spcPts val="50"/>
              </a:spcAft>
            </a:pPr>
            <a:endParaRPr kumimoji="1" lang="en-US" altLang="zh-CN" b="1" dirty="0">
              <a:cs typeface="+mn-ea"/>
              <a:sym typeface="+mn-lt"/>
            </a:endParaRPr>
          </a:p>
          <a:p>
            <a:pPr algn="ctr">
              <a:lnSpc>
                <a:spcPct val="90000"/>
              </a:lnSpc>
              <a:spcAft>
                <a:spcPts val="50"/>
              </a:spcAft>
            </a:pPr>
            <a:endParaRPr kumimoji="1" lang="en-US" altLang="zh-CN" b="1" dirty="0">
              <a:cs typeface="+mn-ea"/>
              <a:sym typeface="+mn-lt"/>
            </a:endParaRPr>
          </a:p>
          <a:p>
            <a:pPr algn="ctr">
              <a:lnSpc>
                <a:spcPct val="90000"/>
              </a:lnSpc>
              <a:spcAft>
                <a:spcPts val="50"/>
              </a:spcAft>
            </a:pPr>
            <a:endParaRPr kumimoji="1" lang="en-US" altLang="zh-CN" b="1" dirty="0">
              <a:cs typeface="+mn-ea"/>
              <a:sym typeface="+mn-lt"/>
            </a:endParaRPr>
          </a:p>
        </p:txBody>
      </p:sp>
      <p:sp>
        <p:nvSpPr>
          <p:cNvPr id="7" name="文本框 6"/>
          <p:cNvSpPr txBox="1"/>
          <p:nvPr/>
        </p:nvSpPr>
        <p:spPr>
          <a:xfrm>
            <a:off x="2421270" y="4024942"/>
            <a:ext cx="4301453" cy="1128001"/>
          </a:xfrm>
          <a:prstGeom prst="rect">
            <a:avLst/>
          </a:prstGeom>
          <a:noFill/>
          <a:ln w="19050">
            <a:solidFill>
              <a:srgbClr val="000090"/>
            </a:solidFill>
          </a:ln>
        </p:spPr>
        <p:txBody>
          <a:bodyPr wrap="square" rtlCol="0">
            <a:spAutoFit/>
          </a:bodyPr>
          <a:lstStyle/>
          <a:p>
            <a:pPr>
              <a:lnSpc>
                <a:spcPct val="90000"/>
              </a:lnSpc>
              <a:spcAft>
                <a:spcPts val="50"/>
              </a:spcAft>
            </a:pPr>
            <a:r>
              <a:rPr kumimoji="1" lang="en-US" altLang="zh-CN" dirty="0">
                <a:cs typeface="+mn-ea"/>
                <a:sym typeface="+mn-lt"/>
              </a:rPr>
              <a:t>Description: Self-reported sexual orientation</a:t>
            </a:r>
          </a:p>
          <a:p>
            <a:pPr>
              <a:lnSpc>
                <a:spcPct val="90000"/>
              </a:lnSpc>
              <a:spcAft>
                <a:spcPts val="50"/>
              </a:spcAft>
            </a:pPr>
            <a:endParaRPr kumimoji="1" lang="en-US" altLang="zh-CN" b="1" dirty="0">
              <a:cs typeface="+mn-ea"/>
              <a:sym typeface="+mn-lt"/>
            </a:endParaRPr>
          </a:p>
          <a:p>
            <a:pPr>
              <a:lnSpc>
                <a:spcPct val="90000"/>
              </a:lnSpc>
              <a:spcAft>
                <a:spcPts val="50"/>
              </a:spcAft>
            </a:pPr>
            <a:endParaRPr kumimoji="1" lang="en-US" altLang="zh-CN" b="1" dirty="0">
              <a:cs typeface="+mn-ea"/>
              <a:sym typeface="+mn-lt"/>
            </a:endParaRPr>
          </a:p>
          <a:p>
            <a:pPr>
              <a:lnSpc>
                <a:spcPct val="90000"/>
              </a:lnSpc>
              <a:spcAft>
                <a:spcPts val="50"/>
              </a:spcAft>
            </a:pPr>
            <a:endParaRPr kumimoji="1" lang="zh-CN" altLang="en-US" b="1" dirty="0">
              <a:cs typeface="+mn-ea"/>
              <a:sym typeface="+mn-lt"/>
            </a:endParaRPr>
          </a:p>
        </p:txBody>
      </p:sp>
      <p:sp>
        <p:nvSpPr>
          <p:cNvPr id="8" name="文本框 7"/>
          <p:cNvSpPr txBox="1"/>
          <p:nvPr/>
        </p:nvSpPr>
        <p:spPr>
          <a:xfrm>
            <a:off x="2421271" y="2016026"/>
            <a:ext cx="4301453" cy="1724575"/>
          </a:xfrm>
          <a:prstGeom prst="rect">
            <a:avLst/>
          </a:prstGeom>
          <a:noFill/>
          <a:ln w="19050">
            <a:solidFill>
              <a:srgbClr val="000090"/>
            </a:solidFill>
          </a:ln>
        </p:spPr>
        <p:txBody>
          <a:bodyPr wrap="square" rtlCol="0">
            <a:spAutoFit/>
          </a:bodyPr>
          <a:lstStyle/>
          <a:p>
            <a:pPr>
              <a:lnSpc>
                <a:spcPct val="90000"/>
              </a:lnSpc>
              <a:spcAft>
                <a:spcPts val="50"/>
              </a:spcAft>
            </a:pPr>
            <a:r>
              <a:rPr lang="en-US" altLang="zh-CN" b="1" dirty="0">
                <a:cs typeface="+mn-ea"/>
                <a:sym typeface="+mn-lt"/>
              </a:rPr>
              <a:t>What is your sexual orientation?</a:t>
            </a:r>
            <a:endParaRPr kumimoji="1" lang="en-US" altLang="zh-CN" b="1" dirty="0">
              <a:cs typeface="+mn-ea"/>
              <a:sym typeface="+mn-lt"/>
            </a:endParaRPr>
          </a:p>
          <a:p>
            <a:pPr>
              <a:lnSpc>
                <a:spcPct val="90000"/>
              </a:lnSpc>
              <a:spcAft>
                <a:spcPts val="50"/>
              </a:spcAft>
            </a:pPr>
            <a:endParaRPr kumimoji="1" lang="en-US" altLang="zh-CN" b="1" dirty="0">
              <a:cs typeface="+mn-ea"/>
              <a:sym typeface="+mn-lt"/>
            </a:endParaRPr>
          </a:p>
          <a:p>
            <a:r>
              <a:rPr lang="en-US" altLang="zh-CN" dirty="0">
                <a:cs typeface="+mn-ea"/>
                <a:sym typeface="+mn-lt"/>
              </a:rPr>
              <a:t>1) Homosexual</a:t>
            </a:r>
            <a:endParaRPr lang="zh-CN" altLang="zh-CN" dirty="0">
              <a:cs typeface="+mn-ea"/>
              <a:sym typeface="+mn-lt"/>
            </a:endParaRPr>
          </a:p>
          <a:p>
            <a:r>
              <a:rPr lang="en-US" altLang="zh-CN" dirty="0">
                <a:cs typeface="+mn-ea"/>
                <a:sym typeface="+mn-lt"/>
              </a:rPr>
              <a:t>2) Heterosexual</a:t>
            </a:r>
            <a:endParaRPr lang="zh-CN" altLang="zh-CN" dirty="0">
              <a:cs typeface="+mn-ea"/>
              <a:sym typeface="+mn-lt"/>
            </a:endParaRPr>
          </a:p>
          <a:p>
            <a:r>
              <a:rPr lang="en-US" altLang="zh-CN" dirty="0">
                <a:cs typeface="+mn-ea"/>
                <a:sym typeface="+mn-lt"/>
              </a:rPr>
              <a:t>3) Bisexual</a:t>
            </a:r>
            <a:endParaRPr lang="zh-CN" altLang="zh-CN" dirty="0">
              <a:cs typeface="+mn-ea"/>
              <a:sym typeface="+mn-lt"/>
            </a:endParaRPr>
          </a:p>
          <a:p>
            <a:r>
              <a:rPr lang="en-US" altLang="zh-CN" dirty="0">
                <a:cs typeface="+mn-ea"/>
                <a:sym typeface="+mn-lt"/>
              </a:rPr>
              <a:t>4) Uncertain</a:t>
            </a:r>
            <a:endParaRPr kumimoji="1" lang="zh-CN" altLang="en-US" dirty="0">
              <a:cs typeface="+mn-ea"/>
              <a:sym typeface="+mn-lt"/>
            </a:endParaRPr>
          </a:p>
        </p:txBody>
      </p:sp>
      <p:sp>
        <p:nvSpPr>
          <p:cNvPr id="11" name="文本框 10">
            <a:extLst>
              <a:ext uri="{FF2B5EF4-FFF2-40B4-BE49-F238E27FC236}">
                <a16:creationId xmlns="" xmlns:a16="http://schemas.microsoft.com/office/drawing/2014/main" id="{934B7419-3366-493E-B9F9-45A5FC3BC8DA}"/>
              </a:ext>
            </a:extLst>
          </p:cNvPr>
          <p:cNvSpPr txBox="1"/>
          <p:nvPr/>
        </p:nvSpPr>
        <p:spPr>
          <a:xfrm>
            <a:off x="2381309" y="1452849"/>
            <a:ext cx="4709036" cy="341632"/>
          </a:xfrm>
          <a:prstGeom prst="rect">
            <a:avLst/>
          </a:prstGeom>
          <a:noFill/>
          <a:ln w="19050">
            <a:noFill/>
          </a:ln>
        </p:spPr>
        <p:txBody>
          <a:bodyPr wrap="square" rtlCol="0">
            <a:spAutoFit/>
          </a:bodyPr>
          <a:lstStyle/>
          <a:p>
            <a:pPr>
              <a:lnSpc>
                <a:spcPct val="90000"/>
              </a:lnSpc>
              <a:spcAft>
                <a:spcPts val="50"/>
              </a:spcAft>
            </a:pPr>
            <a:r>
              <a:rPr kumimoji="1" lang="fr-FR" altLang="zh-CN" b="1" dirty="0">
                <a:cs typeface="+mn-ea"/>
                <a:sym typeface="+mn-lt"/>
              </a:rPr>
              <a:t>Question 3</a:t>
            </a:r>
            <a:endParaRPr kumimoji="1" lang="en-US" altLang="zh-CN" b="1" dirty="0">
              <a:cs typeface="+mn-ea"/>
              <a:sym typeface="+mn-lt"/>
            </a:endParaRPr>
          </a:p>
        </p:txBody>
      </p:sp>
    </p:spTree>
    <p:extLst>
      <p:ext uri="{BB962C8B-B14F-4D97-AF65-F5344CB8AC3E}">
        <p14:creationId xmlns:p14="http://schemas.microsoft.com/office/powerpoint/2010/main" val="17645656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1706925" y="436946"/>
            <a:ext cx="6008378" cy="341632"/>
          </a:xfrm>
          <a:prstGeom prst="rect">
            <a:avLst/>
          </a:prstGeom>
          <a:ln/>
        </p:spPr>
        <p:style>
          <a:lnRef idx="2">
            <a:schemeClr val="dk1"/>
          </a:lnRef>
          <a:fillRef idx="1">
            <a:schemeClr val="lt1"/>
          </a:fillRef>
          <a:effectRef idx="0">
            <a:schemeClr val="dk1"/>
          </a:effectRef>
          <a:fontRef idx="minor">
            <a:schemeClr val="dk1"/>
          </a:fontRef>
        </p:style>
        <p:txBody>
          <a:bodyPr wrap="square" rtlCol="0">
            <a:spAutoFit/>
          </a:bodyPr>
          <a:lstStyle/>
          <a:p>
            <a:pPr>
              <a:lnSpc>
                <a:spcPct val="90000"/>
              </a:lnSpc>
              <a:spcAft>
                <a:spcPts val="50"/>
              </a:spcAft>
            </a:pPr>
            <a:endParaRPr kumimoji="1" lang="zh-CN" altLang="en-US" b="1" dirty="0">
              <a:cs typeface="+mn-ea"/>
              <a:sym typeface="+mn-lt"/>
            </a:endParaRPr>
          </a:p>
        </p:txBody>
      </p:sp>
      <p:sp>
        <p:nvSpPr>
          <p:cNvPr id="5" name="文本框 4"/>
          <p:cNvSpPr txBox="1"/>
          <p:nvPr/>
        </p:nvSpPr>
        <p:spPr>
          <a:xfrm>
            <a:off x="1706925" y="806278"/>
            <a:ext cx="6008378" cy="341632"/>
          </a:xfrm>
          <a:prstGeom prst="rect">
            <a:avLst/>
          </a:prstGeom>
          <a:ln/>
        </p:spPr>
        <p:style>
          <a:lnRef idx="2">
            <a:schemeClr val="dk1"/>
          </a:lnRef>
          <a:fillRef idx="1">
            <a:schemeClr val="lt1"/>
          </a:fillRef>
          <a:effectRef idx="0">
            <a:schemeClr val="dk1"/>
          </a:effectRef>
          <a:fontRef idx="minor">
            <a:schemeClr val="dk1"/>
          </a:fontRef>
        </p:style>
        <p:txBody>
          <a:bodyPr wrap="square" rtlCol="0">
            <a:spAutoFit/>
          </a:bodyPr>
          <a:lstStyle/>
          <a:p>
            <a:pPr algn="ctr">
              <a:lnSpc>
                <a:spcPct val="90000"/>
              </a:lnSpc>
              <a:spcAft>
                <a:spcPts val="50"/>
              </a:spcAft>
            </a:pPr>
            <a:r>
              <a:rPr kumimoji="1" lang="en-US" altLang="zh-CN" b="1" dirty="0">
                <a:cs typeface="+mn-ea"/>
                <a:sym typeface="+mn-lt"/>
              </a:rPr>
              <a:t>Questionnaire</a:t>
            </a:r>
            <a:endParaRPr kumimoji="1" lang="zh-CN" altLang="en-US" b="1" dirty="0">
              <a:cs typeface="+mn-ea"/>
              <a:sym typeface="+mn-lt"/>
            </a:endParaRPr>
          </a:p>
        </p:txBody>
      </p:sp>
      <p:sp>
        <p:nvSpPr>
          <p:cNvPr id="6" name="文本框 5"/>
          <p:cNvSpPr txBox="1"/>
          <p:nvPr/>
        </p:nvSpPr>
        <p:spPr>
          <a:xfrm>
            <a:off x="1706925" y="1167668"/>
            <a:ext cx="6008378" cy="5321970"/>
          </a:xfrm>
          <a:prstGeom prst="rect">
            <a:avLst/>
          </a:prstGeom>
          <a:solidFill>
            <a:schemeClr val="bg1">
              <a:lumMod val="95000"/>
            </a:schemeClr>
          </a:solidFill>
          <a:ln w="31750">
            <a:solidFill>
              <a:schemeClr val="tx1"/>
            </a:solidFill>
          </a:ln>
        </p:spPr>
        <p:txBody>
          <a:bodyPr wrap="square" rtlCol="0">
            <a:spAutoFit/>
          </a:bodyPr>
          <a:lstStyle/>
          <a:p>
            <a:pPr algn="ctr">
              <a:lnSpc>
                <a:spcPct val="90000"/>
              </a:lnSpc>
              <a:spcAft>
                <a:spcPts val="50"/>
              </a:spcAft>
            </a:pPr>
            <a:endParaRPr kumimoji="1" lang="en-US" altLang="zh-CN" b="1" dirty="0">
              <a:cs typeface="+mn-ea"/>
              <a:sym typeface="+mn-lt"/>
            </a:endParaRPr>
          </a:p>
          <a:p>
            <a:pPr algn="ctr">
              <a:lnSpc>
                <a:spcPct val="90000"/>
              </a:lnSpc>
              <a:spcAft>
                <a:spcPts val="50"/>
              </a:spcAft>
            </a:pPr>
            <a:endParaRPr kumimoji="1" lang="en-US" altLang="zh-CN" b="1" dirty="0">
              <a:cs typeface="+mn-ea"/>
              <a:sym typeface="+mn-lt"/>
            </a:endParaRPr>
          </a:p>
          <a:p>
            <a:pPr algn="ctr">
              <a:lnSpc>
                <a:spcPct val="90000"/>
              </a:lnSpc>
              <a:spcAft>
                <a:spcPts val="50"/>
              </a:spcAft>
            </a:pPr>
            <a:endParaRPr kumimoji="1" lang="en-US" altLang="zh-CN" b="1" dirty="0">
              <a:cs typeface="+mn-ea"/>
              <a:sym typeface="+mn-lt"/>
            </a:endParaRPr>
          </a:p>
          <a:p>
            <a:pPr algn="ctr">
              <a:lnSpc>
                <a:spcPct val="90000"/>
              </a:lnSpc>
              <a:spcAft>
                <a:spcPts val="50"/>
              </a:spcAft>
            </a:pPr>
            <a:endParaRPr kumimoji="1" lang="en-US" altLang="zh-CN" b="1" dirty="0">
              <a:cs typeface="+mn-ea"/>
              <a:sym typeface="+mn-lt"/>
            </a:endParaRPr>
          </a:p>
          <a:p>
            <a:pPr algn="ctr">
              <a:lnSpc>
                <a:spcPct val="90000"/>
              </a:lnSpc>
              <a:spcAft>
                <a:spcPts val="50"/>
              </a:spcAft>
            </a:pPr>
            <a:endParaRPr kumimoji="1" lang="en-US" altLang="zh-CN" b="1" dirty="0">
              <a:cs typeface="+mn-ea"/>
              <a:sym typeface="+mn-lt"/>
            </a:endParaRPr>
          </a:p>
          <a:p>
            <a:pPr algn="ctr">
              <a:lnSpc>
                <a:spcPct val="90000"/>
              </a:lnSpc>
              <a:spcAft>
                <a:spcPts val="50"/>
              </a:spcAft>
            </a:pPr>
            <a:endParaRPr kumimoji="1" lang="en-US" altLang="zh-CN" b="1" dirty="0">
              <a:cs typeface="+mn-ea"/>
              <a:sym typeface="+mn-lt"/>
            </a:endParaRPr>
          </a:p>
          <a:p>
            <a:pPr algn="ctr">
              <a:lnSpc>
                <a:spcPct val="90000"/>
              </a:lnSpc>
              <a:spcAft>
                <a:spcPts val="50"/>
              </a:spcAft>
            </a:pPr>
            <a:endParaRPr kumimoji="1" lang="en-US" altLang="zh-CN" b="1" dirty="0">
              <a:cs typeface="+mn-ea"/>
              <a:sym typeface="+mn-lt"/>
            </a:endParaRPr>
          </a:p>
          <a:p>
            <a:pPr algn="ctr">
              <a:lnSpc>
                <a:spcPct val="90000"/>
              </a:lnSpc>
              <a:spcAft>
                <a:spcPts val="50"/>
              </a:spcAft>
            </a:pPr>
            <a:endParaRPr kumimoji="1" lang="en-US" altLang="zh-CN" b="1" dirty="0">
              <a:cs typeface="+mn-ea"/>
              <a:sym typeface="+mn-lt"/>
            </a:endParaRPr>
          </a:p>
          <a:p>
            <a:pPr algn="ctr">
              <a:lnSpc>
                <a:spcPct val="90000"/>
              </a:lnSpc>
              <a:spcAft>
                <a:spcPts val="50"/>
              </a:spcAft>
            </a:pPr>
            <a:endParaRPr kumimoji="1" lang="en-US" altLang="zh-CN" b="1" dirty="0">
              <a:cs typeface="+mn-ea"/>
              <a:sym typeface="+mn-lt"/>
            </a:endParaRPr>
          </a:p>
          <a:p>
            <a:pPr algn="ctr">
              <a:lnSpc>
                <a:spcPct val="90000"/>
              </a:lnSpc>
              <a:spcAft>
                <a:spcPts val="50"/>
              </a:spcAft>
            </a:pPr>
            <a:endParaRPr kumimoji="1" lang="en-US" altLang="zh-CN" b="1" dirty="0">
              <a:cs typeface="+mn-ea"/>
              <a:sym typeface="+mn-lt"/>
            </a:endParaRPr>
          </a:p>
          <a:p>
            <a:pPr algn="ctr">
              <a:lnSpc>
                <a:spcPct val="90000"/>
              </a:lnSpc>
              <a:spcAft>
                <a:spcPts val="50"/>
              </a:spcAft>
            </a:pPr>
            <a:endParaRPr kumimoji="1" lang="en-US" altLang="zh-CN" b="1" dirty="0">
              <a:cs typeface="+mn-ea"/>
              <a:sym typeface="+mn-lt"/>
            </a:endParaRPr>
          </a:p>
          <a:p>
            <a:pPr algn="ctr">
              <a:lnSpc>
                <a:spcPct val="90000"/>
              </a:lnSpc>
              <a:spcAft>
                <a:spcPts val="50"/>
              </a:spcAft>
            </a:pPr>
            <a:endParaRPr kumimoji="1" lang="en-US" altLang="zh-CN" b="1" dirty="0">
              <a:cs typeface="+mn-ea"/>
              <a:sym typeface="+mn-lt"/>
            </a:endParaRPr>
          </a:p>
          <a:p>
            <a:pPr algn="ctr">
              <a:lnSpc>
                <a:spcPct val="90000"/>
              </a:lnSpc>
              <a:spcAft>
                <a:spcPts val="50"/>
              </a:spcAft>
            </a:pPr>
            <a:endParaRPr kumimoji="1" lang="en-US" altLang="zh-CN" b="1" dirty="0">
              <a:cs typeface="+mn-ea"/>
              <a:sym typeface="+mn-lt"/>
            </a:endParaRPr>
          </a:p>
          <a:p>
            <a:pPr algn="ctr">
              <a:lnSpc>
                <a:spcPct val="90000"/>
              </a:lnSpc>
              <a:spcAft>
                <a:spcPts val="50"/>
              </a:spcAft>
            </a:pPr>
            <a:endParaRPr kumimoji="1" lang="en-US" altLang="zh-CN" b="1" dirty="0">
              <a:cs typeface="+mn-ea"/>
              <a:sym typeface="+mn-lt"/>
            </a:endParaRPr>
          </a:p>
          <a:p>
            <a:pPr algn="ctr">
              <a:lnSpc>
                <a:spcPct val="90000"/>
              </a:lnSpc>
              <a:spcAft>
                <a:spcPts val="50"/>
              </a:spcAft>
            </a:pPr>
            <a:endParaRPr kumimoji="1" lang="en-US" altLang="zh-CN" b="1" dirty="0">
              <a:cs typeface="+mn-ea"/>
              <a:sym typeface="+mn-lt"/>
            </a:endParaRPr>
          </a:p>
          <a:p>
            <a:pPr algn="ctr">
              <a:lnSpc>
                <a:spcPct val="90000"/>
              </a:lnSpc>
              <a:spcAft>
                <a:spcPts val="50"/>
              </a:spcAft>
            </a:pPr>
            <a:endParaRPr kumimoji="1" lang="en-US" altLang="zh-CN" b="1" dirty="0">
              <a:cs typeface="+mn-ea"/>
              <a:sym typeface="+mn-lt"/>
            </a:endParaRPr>
          </a:p>
          <a:p>
            <a:pPr algn="ctr">
              <a:lnSpc>
                <a:spcPct val="90000"/>
              </a:lnSpc>
              <a:spcAft>
                <a:spcPts val="50"/>
              </a:spcAft>
            </a:pPr>
            <a:endParaRPr kumimoji="1" lang="en-US" altLang="zh-CN" b="1" dirty="0">
              <a:cs typeface="+mn-ea"/>
              <a:sym typeface="+mn-lt"/>
            </a:endParaRPr>
          </a:p>
          <a:p>
            <a:pPr algn="ctr">
              <a:lnSpc>
                <a:spcPct val="90000"/>
              </a:lnSpc>
              <a:spcAft>
                <a:spcPts val="50"/>
              </a:spcAft>
            </a:pPr>
            <a:endParaRPr kumimoji="1" lang="en-US" altLang="zh-CN" b="1" dirty="0">
              <a:cs typeface="+mn-ea"/>
              <a:sym typeface="+mn-lt"/>
            </a:endParaRPr>
          </a:p>
          <a:p>
            <a:pPr algn="ctr">
              <a:lnSpc>
                <a:spcPct val="90000"/>
              </a:lnSpc>
              <a:spcAft>
                <a:spcPts val="50"/>
              </a:spcAft>
            </a:pPr>
            <a:endParaRPr kumimoji="1" lang="en-US" altLang="zh-CN" b="1" dirty="0">
              <a:cs typeface="+mn-ea"/>
              <a:sym typeface="+mn-lt"/>
            </a:endParaRPr>
          </a:p>
          <a:p>
            <a:pPr algn="ctr">
              <a:lnSpc>
                <a:spcPct val="90000"/>
              </a:lnSpc>
              <a:spcAft>
                <a:spcPts val="50"/>
              </a:spcAft>
            </a:pPr>
            <a:endParaRPr kumimoji="1" lang="en-US" altLang="zh-CN" b="1" dirty="0">
              <a:cs typeface="+mn-ea"/>
              <a:sym typeface="+mn-lt"/>
            </a:endParaRPr>
          </a:p>
        </p:txBody>
      </p:sp>
      <p:sp>
        <p:nvSpPr>
          <p:cNvPr id="7" name="文本框 6"/>
          <p:cNvSpPr txBox="1"/>
          <p:nvPr/>
        </p:nvSpPr>
        <p:spPr>
          <a:xfrm>
            <a:off x="2421271" y="5379314"/>
            <a:ext cx="4301453" cy="840230"/>
          </a:xfrm>
          <a:prstGeom prst="rect">
            <a:avLst/>
          </a:prstGeom>
          <a:noFill/>
          <a:ln w="19050">
            <a:solidFill>
              <a:srgbClr val="000090"/>
            </a:solidFill>
          </a:ln>
        </p:spPr>
        <p:txBody>
          <a:bodyPr wrap="square" rtlCol="0">
            <a:spAutoFit/>
          </a:bodyPr>
          <a:lstStyle/>
          <a:p>
            <a:pPr>
              <a:lnSpc>
                <a:spcPct val="90000"/>
              </a:lnSpc>
              <a:spcAft>
                <a:spcPts val="50"/>
              </a:spcAft>
            </a:pPr>
            <a:r>
              <a:rPr kumimoji="1" lang="en-US" altLang="zh-CN" dirty="0">
                <a:cs typeface="+mn-ea"/>
                <a:sym typeface="+mn-lt"/>
              </a:rPr>
              <a:t>Note: When there are many ways to find a partner, choose the most important way to find a partner in the past 3 months.</a:t>
            </a:r>
            <a:endParaRPr kumimoji="1" lang="zh-CN" altLang="en-US" dirty="0">
              <a:cs typeface="+mn-ea"/>
              <a:sym typeface="+mn-lt"/>
            </a:endParaRPr>
          </a:p>
        </p:txBody>
      </p:sp>
      <p:sp>
        <p:nvSpPr>
          <p:cNvPr id="8" name="文本框 7"/>
          <p:cNvSpPr txBox="1"/>
          <p:nvPr/>
        </p:nvSpPr>
        <p:spPr>
          <a:xfrm>
            <a:off x="2421272" y="1814610"/>
            <a:ext cx="4301453" cy="3331168"/>
          </a:xfrm>
          <a:prstGeom prst="rect">
            <a:avLst/>
          </a:prstGeom>
          <a:noFill/>
          <a:ln w="19050">
            <a:solidFill>
              <a:srgbClr val="000090"/>
            </a:solidFill>
          </a:ln>
        </p:spPr>
        <p:txBody>
          <a:bodyPr wrap="square" rtlCol="0">
            <a:spAutoFit/>
          </a:bodyPr>
          <a:lstStyle/>
          <a:p>
            <a:pPr>
              <a:lnSpc>
                <a:spcPct val="90000"/>
              </a:lnSpc>
              <a:spcAft>
                <a:spcPts val="50"/>
              </a:spcAft>
            </a:pPr>
            <a:r>
              <a:rPr lang="en-US" altLang="zh-CN" b="1" dirty="0">
                <a:cs typeface="+mn-ea"/>
                <a:sym typeface="+mn-lt"/>
              </a:rPr>
              <a:t>Which is the main way you are looking for a male sexual partner in the past 3 months?</a:t>
            </a:r>
          </a:p>
          <a:p>
            <a:pPr>
              <a:lnSpc>
                <a:spcPct val="90000"/>
              </a:lnSpc>
              <a:spcAft>
                <a:spcPts val="50"/>
              </a:spcAft>
            </a:pPr>
            <a:endParaRPr kumimoji="1" lang="en-US" altLang="zh-CN" b="1" dirty="0">
              <a:cs typeface="+mn-ea"/>
              <a:sym typeface="+mn-lt"/>
            </a:endParaRPr>
          </a:p>
          <a:p>
            <a:pPr lvl="0"/>
            <a:r>
              <a:rPr lang="en-US" altLang="zh-CN" dirty="0">
                <a:cs typeface="+mn-ea"/>
                <a:sym typeface="+mn-lt"/>
              </a:rPr>
              <a:t>1) Social media</a:t>
            </a:r>
            <a:endParaRPr lang="zh-CN" altLang="zh-CN" dirty="0">
              <a:cs typeface="+mn-ea"/>
              <a:sym typeface="+mn-lt"/>
            </a:endParaRPr>
          </a:p>
          <a:p>
            <a:pPr lvl="0"/>
            <a:r>
              <a:rPr lang="en-US" altLang="zh-CN" dirty="0">
                <a:cs typeface="+mn-ea"/>
                <a:sym typeface="+mn-lt"/>
              </a:rPr>
              <a:t>2) Internet </a:t>
            </a:r>
            <a:endParaRPr lang="zh-CN" altLang="zh-CN" dirty="0">
              <a:cs typeface="+mn-ea"/>
              <a:sym typeface="+mn-lt"/>
            </a:endParaRPr>
          </a:p>
          <a:p>
            <a:pPr lvl="0"/>
            <a:r>
              <a:rPr lang="en-US" altLang="zh-CN" dirty="0">
                <a:cs typeface="+mn-ea"/>
                <a:sym typeface="+mn-lt"/>
              </a:rPr>
              <a:t>3) Park</a:t>
            </a:r>
            <a:endParaRPr lang="zh-CN" altLang="zh-CN" dirty="0">
              <a:cs typeface="+mn-ea"/>
              <a:sym typeface="+mn-lt"/>
            </a:endParaRPr>
          </a:p>
          <a:p>
            <a:pPr lvl="0"/>
            <a:r>
              <a:rPr lang="en-US" altLang="zh-CN" dirty="0">
                <a:cs typeface="+mn-ea"/>
                <a:sym typeface="+mn-lt"/>
              </a:rPr>
              <a:t>4) Bathroom</a:t>
            </a:r>
            <a:endParaRPr lang="zh-CN" altLang="zh-CN" dirty="0">
              <a:cs typeface="+mn-ea"/>
              <a:sym typeface="+mn-lt"/>
            </a:endParaRPr>
          </a:p>
          <a:p>
            <a:pPr lvl="0"/>
            <a:r>
              <a:rPr lang="en-US" altLang="zh-CN" dirty="0">
                <a:cs typeface="+mn-ea"/>
                <a:sym typeface="+mn-lt"/>
              </a:rPr>
              <a:t>5) Public toilet</a:t>
            </a:r>
            <a:endParaRPr lang="zh-CN" altLang="zh-CN" dirty="0">
              <a:cs typeface="+mn-ea"/>
              <a:sym typeface="+mn-lt"/>
            </a:endParaRPr>
          </a:p>
          <a:p>
            <a:pPr lvl="0"/>
            <a:r>
              <a:rPr lang="en-US" altLang="zh-CN" dirty="0">
                <a:cs typeface="+mn-ea"/>
                <a:sym typeface="+mn-lt"/>
              </a:rPr>
              <a:t>6) Bars/clubs</a:t>
            </a:r>
            <a:endParaRPr lang="zh-CN" altLang="zh-CN" dirty="0">
              <a:cs typeface="+mn-ea"/>
              <a:sym typeface="+mn-lt"/>
            </a:endParaRPr>
          </a:p>
          <a:p>
            <a:pPr lvl="0"/>
            <a:r>
              <a:rPr lang="en-US" altLang="zh-CN" dirty="0">
                <a:cs typeface="+mn-ea"/>
                <a:sym typeface="+mn-lt"/>
              </a:rPr>
              <a:t>7) Long-term stable sexual partner only</a:t>
            </a:r>
            <a:endParaRPr lang="zh-CN" altLang="zh-CN" dirty="0">
              <a:cs typeface="+mn-ea"/>
              <a:sym typeface="+mn-lt"/>
            </a:endParaRPr>
          </a:p>
          <a:p>
            <a:r>
              <a:rPr lang="en-US" altLang="zh-CN" dirty="0">
                <a:cs typeface="+mn-ea"/>
                <a:sym typeface="+mn-lt"/>
              </a:rPr>
              <a:t>8) Other</a:t>
            </a:r>
            <a:endParaRPr kumimoji="1" lang="zh-CN" altLang="en-US" dirty="0">
              <a:cs typeface="+mn-ea"/>
              <a:sym typeface="+mn-lt"/>
            </a:endParaRPr>
          </a:p>
        </p:txBody>
      </p:sp>
      <p:sp>
        <p:nvSpPr>
          <p:cNvPr id="11" name="文本框 10">
            <a:extLst>
              <a:ext uri="{FF2B5EF4-FFF2-40B4-BE49-F238E27FC236}">
                <a16:creationId xmlns="" xmlns:a16="http://schemas.microsoft.com/office/drawing/2014/main" id="{6E5C7C10-02BB-4A0E-B312-BF5453F066EB}"/>
              </a:ext>
            </a:extLst>
          </p:cNvPr>
          <p:cNvSpPr txBox="1"/>
          <p:nvPr/>
        </p:nvSpPr>
        <p:spPr>
          <a:xfrm>
            <a:off x="2426278" y="1362909"/>
            <a:ext cx="4709036" cy="341632"/>
          </a:xfrm>
          <a:prstGeom prst="rect">
            <a:avLst/>
          </a:prstGeom>
          <a:noFill/>
          <a:ln w="19050">
            <a:noFill/>
          </a:ln>
        </p:spPr>
        <p:txBody>
          <a:bodyPr wrap="square" rtlCol="0">
            <a:spAutoFit/>
          </a:bodyPr>
          <a:lstStyle/>
          <a:p>
            <a:pPr>
              <a:lnSpc>
                <a:spcPct val="90000"/>
              </a:lnSpc>
              <a:spcAft>
                <a:spcPts val="50"/>
              </a:spcAft>
            </a:pPr>
            <a:r>
              <a:rPr kumimoji="1" lang="fr-FR" altLang="zh-CN" b="1" dirty="0">
                <a:cs typeface="+mn-ea"/>
                <a:sym typeface="+mn-lt"/>
              </a:rPr>
              <a:t>Question 4</a:t>
            </a:r>
            <a:endParaRPr kumimoji="1" lang="en-US" altLang="zh-CN" b="1" dirty="0">
              <a:cs typeface="+mn-ea"/>
              <a:sym typeface="+mn-lt"/>
            </a:endParaRPr>
          </a:p>
        </p:txBody>
      </p:sp>
    </p:spTree>
    <p:extLst>
      <p:ext uri="{BB962C8B-B14F-4D97-AF65-F5344CB8AC3E}">
        <p14:creationId xmlns:p14="http://schemas.microsoft.com/office/powerpoint/2010/main" val="174838359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1706925" y="436946"/>
            <a:ext cx="6008378" cy="341632"/>
          </a:xfrm>
          <a:prstGeom prst="rect">
            <a:avLst/>
          </a:prstGeom>
          <a:ln/>
        </p:spPr>
        <p:style>
          <a:lnRef idx="2">
            <a:schemeClr val="dk1"/>
          </a:lnRef>
          <a:fillRef idx="1">
            <a:schemeClr val="lt1"/>
          </a:fillRef>
          <a:effectRef idx="0">
            <a:schemeClr val="dk1"/>
          </a:effectRef>
          <a:fontRef idx="minor">
            <a:schemeClr val="dk1"/>
          </a:fontRef>
        </p:style>
        <p:txBody>
          <a:bodyPr wrap="square" rtlCol="0">
            <a:spAutoFit/>
          </a:bodyPr>
          <a:lstStyle/>
          <a:p>
            <a:pPr>
              <a:lnSpc>
                <a:spcPct val="90000"/>
              </a:lnSpc>
              <a:spcAft>
                <a:spcPts val="50"/>
              </a:spcAft>
            </a:pPr>
            <a:endParaRPr kumimoji="1" lang="zh-CN" altLang="en-US" b="1" dirty="0">
              <a:cs typeface="+mn-ea"/>
              <a:sym typeface="+mn-lt"/>
            </a:endParaRPr>
          </a:p>
        </p:txBody>
      </p:sp>
      <p:sp>
        <p:nvSpPr>
          <p:cNvPr id="5" name="文本框 4"/>
          <p:cNvSpPr txBox="1"/>
          <p:nvPr/>
        </p:nvSpPr>
        <p:spPr>
          <a:xfrm>
            <a:off x="1706925" y="806278"/>
            <a:ext cx="6008378" cy="341632"/>
          </a:xfrm>
          <a:prstGeom prst="rect">
            <a:avLst/>
          </a:prstGeom>
          <a:ln/>
        </p:spPr>
        <p:style>
          <a:lnRef idx="2">
            <a:schemeClr val="dk1"/>
          </a:lnRef>
          <a:fillRef idx="1">
            <a:schemeClr val="lt1"/>
          </a:fillRef>
          <a:effectRef idx="0">
            <a:schemeClr val="dk1"/>
          </a:effectRef>
          <a:fontRef idx="minor">
            <a:schemeClr val="dk1"/>
          </a:fontRef>
        </p:style>
        <p:txBody>
          <a:bodyPr wrap="square" rtlCol="0">
            <a:spAutoFit/>
          </a:bodyPr>
          <a:lstStyle/>
          <a:p>
            <a:pPr algn="ctr">
              <a:lnSpc>
                <a:spcPct val="90000"/>
              </a:lnSpc>
              <a:spcAft>
                <a:spcPts val="50"/>
              </a:spcAft>
            </a:pPr>
            <a:r>
              <a:rPr kumimoji="1" lang="en-US" altLang="zh-CN" b="1" dirty="0">
                <a:cs typeface="+mn-ea"/>
                <a:sym typeface="+mn-lt"/>
              </a:rPr>
              <a:t>Questionnaire</a:t>
            </a:r>
            <a:endParaRPr kumimoji="1" lang="zh-CN" altLang="en-US" b="1" dirty="0">
              <a:cs typeface="+mn-ea"/>
              <a:sym typeface="+mn-lt"/>
            </a:endParaRPr>
          </a:p>
        </p:txBody>
      </p:sp>
      <p:sp>
        <p:nvSpPr>
          <p:cNvPr id="6" name="文本框 5"/>
          <p:cNvSpPr txBox="1"/>
          <p:nvPr/>
        </p:nvSpPr>
        <p:spPr>
          <a:xfrm>
            <a:off x="1706925" y="1167668"/>
            <a:ext cx="6008378" cy="5321970"/>
          </a:xfrm>
          <a:prstGeom prst="rect">
            <a:avLst/>
          </a:prstGeom>
          <a:solidFill>
            <a:schemeClr val="bg1">
              <a:lumMod val="95000"/>
            </a:schemeClr>
          </a:solidFill>
          <a:ln w="31750">
            <a:solidFill>
              <a:schemeClr val="tx1"/>
            </a:solidFill>
          </a:ln>
        </p:spPr>
        <p:txBody>
          <a:bodyPr wrap="square" rtlCol="0">
            <a:spAutoFit/>
          </a:bodyPr>
          <a:lstStyle/>
          <a:p>
            <a:pPr algn="ctr">
              <a:lnSpc>
                <a:spcPct val="90000"/>
              </a:lnSpc>
              <a:spcAft>
                <a:spcPts val="50"/>
              </a:spcAft>
            </a:pPr>
            <a:endParaRPr kumimoji="1" lang="en-US" altLang="zh-CN" b="1" dirty="0">
              <a:cs typeface="+mn-ea"/>
              <a:sym typeface="+mn-lt"/>
            </a:endParaRPr>
          </a:p>
          <a:p>
            <a:pPr algn="ctr">
              <a:lnSpc>
                <a:spcPct val="90000"/>
              </a:lnSpc>
              <a:spcAft>
                <a:spcPts val="50"/>
              </a:spcAft>
            </a:pPr>
            <a:endParaRPr kumimoji="1" lang="en-US" altLang="zh-CN" b="1" dirty="0">
              <a:cs typeface="+mn-ea"/>
              <a:sym typeface="+mn-lt"/>
            </a:endParaRPr>
          </a:p>
          <a:p>
            <a:pPr algn="ctr">
              <a:lnSpc>
                <a:spcPct val="90000"/>
              </a:lnSpc>
              <a:spcAft>
                <a:spcPts val="50"/>
              </a:spcAft>
            </a:pPr>
            <a:endParaRPr kumimoji="1" lang="en-US" altLang="zh-CN" b="1" dirty="0">
              <a:cs typeface="+mn-ea"/>
              <a:sym typeface="+mn-lt"/>
            </a:endParaRPr>
          </a:p>
          <a:p>
            <a:pPr algn="ctr">
              <a:lnSpc>
                <a:spcPct val="90000"/>
              </a:lnSpc>
              <a:spcAft>
                <a:spcPts val="50"/>
              </a:spcAft>
            </a:pPr>
            <a:endParaRPr kumimoji="1" lang="en-US" altLang="zh-CN" b="1" dirty="0">
              <a:cs typeface="+mn-ea"/>
              <a:sym typeface="+mn-lt"/>
            </a:endParaRPr>
          </a:p>
          <a:p>
            <a:pPr algn="ctr">
              <a:lnSpc>
                <a:spcPct val="90000"/>
              </a:lnSpc>
              <a:spcAft>
                <a:spcPts val="50"/>
              </a:spcAft>
            </a:pPr>
            <a:endParaRPr kumimoji="1" lang="en-US" altLang="zh-CN" b="1" dirty="0">
              <a:cs typeface="+mn-ea"/>
              <a:sym typeface="+mn-lt"/>
            </a:endParaRPr>
          </a:p>
          <a:p>
            <a:pPr algn="ctr">
              <a:lnSpc>
                <a:spcPct val="90000"/>
              </a:lnSpc>
              <a:spcAft>
                <a:spcPts val="50"/>
              </a:spcAft>
            </a:pPr>
            <a:endParaRPr kumimoji="1" lang="en-US" altLang="zh-CN" b="1" dirty="0">
              <a:cs typeface="+mn-ea"/>
              <a:sym typeface="+mn-lt"/>
            </a:endParaRPr>
          </a:p>
          <a:p>
            <a:pPr algn="ctr">
              <a:lnSpc>
                <a:spcPct val="90000"/>
              </a:lnSpc>
              <a:spcAft>
                <a:spcPts val="50"/>
              </a:spcAft>
            </a:pPr>
            <a:endParaRPr kumimoji="1" lang="en-US" altLang="zh-CN" b="1" dirty="0">
              <a:cs typeface="+mn-ea"/>
              <a:sym typeface="+mn-lt"/>
            </a:endParaRPr>
          </a:p>
          <a:p>
            <a:pPr algn="ctr">
              <a:lnSpc>
                <a:spcPct val="90000"/>
              </a:lnSpc>
              <a:spcAft>
                <a:spcPts val="50"/>
              </a:spcAft>
            </a:pPr>
            <a:endParaRPr kumimoji="1" lang="en-US" altLang="zh-CN" b="1" dirty="0">
              <a:cs typeface="+mn-ea"/>
              <a:sym typeface="+mn-lt"/>
            </a:endParaRPr>
          </a:p>
          <a:p>
            <a:pPr algn="ctr">
              <a:lnSpc>
                <a:spcPct val="90000"/>
              </a:lnSpc>
              <a:spcAft>
                <a:spcPts val="50"/>
              </a:spcAft>
            </a:pPr>
            <a:endParaRPr kumimoji="1" lang="en-US" altLang="zh-CN" b="1" dirty="0">
              <a:cs typeface="+mn-ea"/>
              <a:sym typeface="+mn-lt"/>
            </a:endParaRPr>
          </a:p>
          <a:p>
            <a:pPr algn="ctr">
              <a:lnSpc>
                <a:spcPct val="90000"/>
              </a:lnSpc>
              <a:spcAft>
                <a:spcPts val="50"/>
              </a:spcAft>
            </a:pPr>
            <a:endParaRPr kumimoji="1" lang="en-US" altLang="zh-CN" b="1" dirty="0">
              <a:cs typeface="+mn-ea"/>
              <a:sym typeface="+mn-lt"/>
            </a:endParaRPr>
          </a:p>
          <a:p>
            <a:pPr algn="ctr">
              <a:lnSpc>
                <a:spcPct val="90000"/>
              </a:lnSpc>
              <a:spcAft>
                <a:spcPts val="50"/>
              </a:spcAft>
            </a:pPr>
            <a:endParaRPr kumimoji="1" lang="en-US" altLang="zh-CN" b="1" dirty="0">
              <a:cs typeface="+mn-ea"/>
              <a:sym typeface="+mn-lt"/>
            </a:endParaRPr>
          </a:p>
          <a:p>
            <a:pPr algn="ctr">
              <a:lnSpc>
                <a:spcPct val="90000"/>
              </a:lnSpc>
              <a:spcAft>
                <a:spcPts val="50"/>
              </a:spcAft>
            </a:pPr>
            <a:endParaRPr kumimoji="1" lang="en-US" altLang="zh-CN" b="1" dirty="0">
              <a:cs typeface="+mn-ea"/>
              <a:sym typeface="+mn-lt"/>
            </a:endParaRPr>
          </a:p>
          <a:p>
            <a:pPr algn="ctr">
              <a:lnSpc>
                <a:spcPct val="90000"/>
              </a:lnSpc>
              <a:spcAft>
                <a:spcPts val="50"/>
              </a:spcAft>
            </a:pPr>
            <a:endParaRPr kumimoji="1" lang="en-US" altLang="zh-CN" b="1" dirty="0">
              <a:cs typeface="+mn-ea"/>
              <a:sym typeface="+mn-lt"/>
            </a:endParaRPr>
          </a:p>
          <a:p>
            <a:pPr algn="ctr">
              <a:lnSpc>
                <a:spcPct val="90000"/>
              </a:lnSpc>
              <a:spcAft>
                <a:spcPts val="50"/>
              </a:spcAft>
            </a:pPr>
            <a:endParaRPr kumimoji="1" lang="en-US" altLang="zh-CN" b="1" dirty="0">
              <a:cs typeface="+mn-ea"/>
              <a:sym typeface="+mn-lt"/>
            </a:endParaRPr>
          </a:p>
          <a:p>
            <a:pPr algn="ctr">
              <a:lnSpc>
                <a:spcPct val="90000"/>
              </a:lnSpc>
              <a:spcAft>
                <a:spcPts val="50"/>
              </a:spcAft>
            </a:pPr>
            <a:endParaRPr kumimoji="1" lang="en-US" altLang="zh-CN" b="1" dirty="0">
              <a:cs typeface="+mn-ea"/>
              <a:sym typeface="+mn-lt"/>
            </a:endParaRPr>
          </a:p>
          <a:p>
            <a:pPr algn="ctr">
              <a:lnSpc>
                <a:spcPct val="90000"/>
              </a:lnSpc>
              <a:spcAft>
                <a:spcPts val="50"/>
              </a:spcAft>
            </a:pPr>
            <a:endParaRPr kumimoji="1" lang="en-US" altLang="zh-CN" b="1" dirty="0">
              <a:cs typeface="+mn-ea"/>
              <a:sym typeface="+mn-lt"/>
            </a:endParaRPr>
          </a:p>
          <a:p>
            <a:pPr algn="ctr">
              <a:lnSpc>
                <a:spcPct val="90000"/>
              </a:lnSpc>
              <a:spcAft>
                <a:spcPts val="50"/>
              </a:spcAft>
            </a:pPr>
            <a:endParaRPr kumimoji="1" lang="en-US" altLang="zh-CN" b="1" dirty="0">
              <a:cs typeface="+mn-ea"/>
              <a:sym typeface="+mn-lt"/>
            </a:endParaRPr>
          </a:p>
          <a:p>
            <a:pPr algn="ctr">
              <a:lnSpc>
                <a:spcPct val="90000"/>
              </a:lnSpc>
              <a:spcAft>
                <a:spcPts val="50"/>
              </a:spcAft>
            </a:pPr>
            <a:endParaRPr kumimoji="1" lang="en-US" altLang="zh-CN" b="1" dirty="0">
              <a:cs typeface="+mn-ea"/>
              <a:sym typeface="+mn-lt"/>
            </a:endParaRPr>
          </a:p>
          <a:p>
            <a:pPr algn="ctr">
              <a:lnSpc>
                <a:spcPct val="90000"/>
              </a:lnSpc>
              <a:spcAft>
                <a:spcPts val="50"/>
              </a:spcAft>
            </a:pPr>
            <a:endParaRPr kumimoji="1" lang="en-US" altLang="zh-CN" b="1" dirty="0">
              <a:cs typeface="+mn-ea"/>
              <a:sym typeface="+mn-lt"/>
            </a:endParaRPr>
          </a:p>
          <a:p>
            <a:pPr algn="ctr">
              <a:lnSpc>
                <a:spcPct val="90000"/>
              </a:lnSpc>
              <a:spcAft>
                <a:spcPts val="50"/>
              </a:spcAft>
            </a:pPr>
            <a:endParaRPr kumimoji="1" lang="en-US" altLang="zh-CN" b="1" dirty="0">
              <a:cs typeface="+mn-ea"/>
              <a:sym typeface="+mn-lt"/>
            </a:endParaRPr>
          </a:p>
        </p:txBody>
      </p:sp>
      <p:sp>
        <p:nvSpPr>
          <p:cNvPr id="8" name="文本框 7"/>
          <p:cNvSpPr txBox="1"/>
          <p:nvPr/>
        </p:nvSpPr>
        <p:spPr>
          <a:xfrm>
            <a:off x="2436262" y="1858893"/>
            <a:ext cx="4301453" cy="1447576"/>
          </a:xfrm>
          <a:prstGeom prst="rect">
            <a:avLst/>
          </a:prstGeom>
          <a:noFill/>
          <a:ln w="19050">
            <a:solidFill>
              <a:srgbClr val="000090"/>
            </a:solidFill>
          </a:ln>
        </p:spPr>
        <p:txBody>
          <a:bodyPr wrap="square" rtlCol="0">
            <a:spAutoFit/>
          </a:bodyPr>
          <a:lstStyle/>
          <a:p>
            <a:pPr>
              <a:lnSpc>
                <a:spcPct val="90000"/>
              </a:lnSpc>
              <a:spcAft>
                <a:spcPts val="50"/>
              </a:spcAft>
            </a:pPr>
            <a:r>
              <a:rPr lang="en-US" altLang="zh-CN" b="1" dirty="0">
                <a:cs typeface="+mn-ea"/>
                <a:sym typeface="+mn-lt"/>
              </a:rPr>
              <a:t>What is your sexual role?</a:t>
            </a:r>
          </a:p>
          <a:p>
            <a:pPr>
              <a:lnSpc>
                <a:spcPct val="90000"/>
              </a:lnSpc>
              <a:spcAft>
                <a:spcPts val="50"/>
              </a:spcAft>
            </a:pPr>
            <a:endParaRPr lang="zh-CN" altLang="zh-CN" b="1" dirty="0">
              <a:cs typeface="+mn-ea"/>
              <a:sym typeface="+mn-lt"/>
            </a:endParaRPr>
          </a:p>
          <a:p>
            <a:pPr lvl="0"/>
            <a:r>
              <a:rPr lang="en-US" altLang="zh-CN" dirty="0">
                <a:cs typeface="+mn-ea"/>
                <a:sym typeface="+mn-lt"/>
              </a:rPr>
              <a:t>1) Exclusively </a:t>
            </a:r>
            <a:r>
              <a:rPr lang="en-US" altLang="zh-CN" dirty="0" err="1">
                <a:cs typeface="+mn-ea"/>
                <a:sym typeface="+mn-lt"/>
              </a:rPr>
              <a:t>insertive</a:t>
            </a:r>
            <a:endParaRPr lang="zh-CN" altLang="zh-CN" dirty="0">
              <a:cs typeface="+mn-ea"/>
              <a:sym typeface="+mn-lt"/>
            </a:endParaRPr>
          </a:p>
          <a:p>
            <a:pPr lvl="0"/>
            <a:r>
              <a:rPr lang="en-US" altLang="zh-CN" dirty="0">
                <a:cs typeface="+mn-ea"/>
                <a:sym typeface="+mn-lt"/>
              </a:rPr>
              <a:t>2) Versatile</a:t>
            </a:r>
            <a:endParaRPr lang="zh-CN" altLang="zh-CN" dirty="0">
              <a:cs typeface="+mn-ea"/>
              <a:sym typeface="+mn-lt"/>
            </a:endParaRPr>
          </a:p>
          <a:p>
            <a:r>
              <a:rPr lang="en-US" altLang="zh-CN" dirty="0">
                <a:cs typeface="+mn-ea"/>
                <a:sym typeface="+mn-lt"/>
              </a:rPr>
              <a:t>3) Exclusively receptive</a:t>
            </a:r>
            <a:endParaRPr kumimoji="1" lang="en-US" altLang="zh-CN" dirty="0">
              <a:cs typeface="+mn-ea"/>
              <a:sym typeface="+mn-lt"/>
            </a:endParaRPr>
          </a:p>
        </p:txBody>
      </p:sp>
      <p:sp>
        <p:nvSpPr>
          <p:cNvPr id="11" name="文本框 10">
            <a:extLst>
              <a:ext uri="{FF2B5EF4-FFF2-40B4-BE49-F238E27FC236}">
                <a16:creationId xmlns="" xmlns:a16="http://schemas.microsoft.com/office/drawing/2014/main" id="{6320AFF8-3A5B-4D5D-B74F-49DFB4CAED16}"/>
              </a:ext>
            </a:extLst>
          </p:cNvPr>
          <p:cNvSpPr txBox="1"/>
          <p:nvPr/>
        </p:nvSpPr>
        <p:spPr>
          <a:xfrm>
            <a:off x="2396302" y="1407879"/>
            <a:ext cx="4709036" cy="341632"/>
          </a:xfrm>
          <a:prstGeom prst="rect">
            <a:avLst/>
          </a:prstGeom>
          <a:noFill/>
          <a:ln w="19050">
            <a:noFill/>
          </a:ln>
        </p:spPr>
        <p:txBody>
          <a:bodyPr wrap="square" rtlCol="0">
            <a:spAutoFit/>
          </a:bodyPr>
          <a:lstStyle/>
          <a:p>
            <a:pPr>
              <a:lnSpc>
                <a:spcPct val="90000"/>
              </a:lnSpc>
              <a:spcAft>
                <a:spcPts val="50"/>
              </a:spcAft>
            </a:pPr>
            <a:r>
              <a:rPr kumimoji="1" lang="fr-FR" altLang="zh-CN" b="1" dirty="0">
                <a:cs typeface="+mn-ea"/>
                <a:sym typeface="+mn-lt"/>
              </a:rPr>
              <a:t>Question 5</a:t>
            </a:r>
            <a:endParaRPr kumimoji="1" lang="en-US" altLang="zh-CN" b="1" dirty="0">
              <a:cs typeface="+mn-ea"/>
              <a:sym typeface="+mn-lt"/>
            </a:endParaRPr>
          </a:p>
        </p:txBody>
      </p:sp>
    </p:spTree>
    <p:extLst>
      <p:ext uri="{BB962C8B-B14F-4D97-AF65-F5344CB8AC3E}">
        <p14:creationId xmlns:p14="http://schemas.microsoft.com/office/powerpoint/2010/main" val="2891657288"/>
      </p:ext>
    </p:extLst>
  </p:cSld>
  <p:clrMapOvr>
    <a:masterClrMapping/>
  </p:clrMapOvr>
</p:sld>
</file>

<file path=ppt/theme/theme1.xml><?xml version="1.0" encoding="utf-8"?>
<a:theme xmlns:a="http://schemas.openxmlformats.org/drawingml/2006/main" name="Office 主题​​">
  <a:themeElements>
    <a:clrScheme name="Office 主题​​">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xebo4g4b">
      <a:majorFont>
        <a:latin typeface="Times New Roman"/>
        <a:ea typeface="Microsoft YaHei"/>
        <a:cs typeface=""/>
      </a:majorFont>
      <a:minorFont>
        <a:latin typeface="Times New Roman"/>
        <a:ea typeface="Microsoft YaHei"/>
        <a:cs typeface=""/>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573</TotalTime>
  <Words>881</Words>
  <Application>Microsoft Office PowerPoint</Application>
  <PresentationFormat>全屏显示(4:3)</PresentationFormat>
  <Paragraphs>382</Paragraphs>
  <Slides>17</Slides>
  <Notes>0</Notes>
  <HiddenSlides>0</HiddenSlides>
  <MMClips>0</MMClips>
  <ScaleCrop>false</ScaleCrop>
  <HeadingPairs>
    <vt:vector size="4" baseType="variant">
      <vt:variant>
        <vt:lpstr>主题</vt:lpstr>
      </vt:variant>
      <vt:variant>
        <vt:i4>1</vt:i4>
      </vt:variant>
      <vt:variant>
        <vt:lpstr>幻灯片标题</vt:lpstr>
      </vt:variant>
      <vt:variant>
        <vt:i4>17</vt:i4>
      </vt:variant>
    </vt:vector>
  </HeadingPairs>
  <TitlesOfParts>
    <vt:vector size="18" baseType="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K Y</dc:creator>
  <cp:lastModifiedBy>YK</cp:lastModifiedBy>
  <cp:revision>76</cp:revision>
  <dcterms:created xsi:type="dcterms:W3CDTF">2018-11-26T01:25:01Z</dcterms:created>
  <dcterms:modified xsi:type="dcterms:W3CDTF">2019-04-25T07:22:51Z</dcterms:modified>
</cp:coreProperties>
</file>