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9144000" cy="6858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70" d="100"/>
          <a:sy n="70" d="100"/>
        </p:scale>
        <p:origin x="132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8352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30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174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889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103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882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319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586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809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20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266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DF6674-9649-402B-9388-18FBAA48051E}" type="datetimeFigureOut">
              <a:rPr lang="en-US" smtClean="0"/>
              <a:t>1/28/2019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A6AEAC-CE06-43BD-B636-4BE35620D2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57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-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Digital Content 1. Figure. Time from INSTI initiation to virologic failure stratified by HIV viral load &lt;50 or ≥50 copies/mL at INSTI initiation among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antiretroviral-experienced patients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initiating </a:t>
            </a:r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 first 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INSTI-containing regimen in: (A) 2007–2010; (B) 2011–2013; (C) 2014–2016.</a:t>
            </a:r>
          </a:p>
        </p:txBody>
      </p:sp>
    </p:spTree>
    <p:extLst>
      <p:ext uri="{BB962C8B-B14F-4D97-AF65-F5344CB8AC3E}">
        <p14:creationId xmlns:p14="http://schemas.microsoft.com/office/powerpoint/2010/main" val="1702931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63" t="4375" r="2499" b="75417"/>
          <a:stretch>
            <a:fillRect/>
          </a:stretch>
        </p:blipFill>
        <p:spPr bwMode="auto">
          <a:xfrm>
            <a:off x="7458272" y="80108"/>
            <a:ext cx="1666677" cy="58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68" y="3444143"/>
            <a:ext cx="3353109" cy="2514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975" y="0"/>
            <a:ext cx="3345108" cy="2508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68" y="-2"/>
            <a:ext cx="3353109" cy="2514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04881"/>
              </p:ext>
            </p:extLst>
          </p:nvPr>
        </p:nvGraphicFramePr>
        <p:xfrm>
          <a:off x="4724402" y="2508831"/>
          <a:ext cx="2847980" cy="411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2515">
                  <a:extLst>
                    <a:ext uri="{9D8B030D-6E8A-4147-A177-3AD203B41FA5}">
                      <a16:colId xmlns:a16="http://schemas.microsoft.com/office/drawing/2014/main" val="496283792"/>
                    </a:ext>
                  </a:extLst>
                </a:gridCol>
                <a:gridCol w="539931">
                  <a:extLst>
                    <a:ext uri="{9D8B030D-6E8A-4147-A177-3AD203B41FA5}">
                      <a16:colId xmlns:a16="http://schemas.microsoft.com/office/drawing/2014/main" val="3441774246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94772299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4273964487"/>
                    </a:ext>
                  </a:extLst>
                </a:gridCol>
                <a:gridCol w="531500">
                  <a:extLst>
                    <a:ext uri="{9D8B030D-6E8A-4147-A177-3AD203B41FA5}">
                      <a16:colId xmlns:a16="http://schemas.microsoft.com/office/drawing/2014/main" val="3753613808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1238387550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risk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216388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9508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1255241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1043027"/>
              </p:ext>
            </p:extLst>
          </p:nvPr>
        </p:nvGraphicFramePr>
        <p:xfrm>
          <a:off x="914400" y="2508831"/>
          <a:ext cx="2847980" cy="411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2515">
                  <a:extLst>
                    <a:ext uri="{9D8B030D-6E8A-4147-A177-3AD203B41FA5}">
                      <a16:colId xmlns:a16="http://schemas.microsoft.com/office/drawing/2014/main" val="496283792"/>
                    </a:ext>
                  </a:extLst>
                </a:gridCol>
                <a:gridCol w="539931">
                  <a:extLst>
                    <a:ext uri="{9D8B030D-6E8A-4147-A177-3AD203B41FA5}">
                      <a16:colId xmlns:a16="http://schemas.microsoft.com/office/drawing/2014/main" val="3441774246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94772299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4273964487"/>
                    </a:ext>
                  </a:extLst>
                </a:gridCol>
                <a:gridCol w="531500">
                  <a:extLst>
                    <a:ext uri="{9D8B030D-6E8A-4147-A177-3AD203B41FA5}">
                      <a16:colId xmlns:a16="http://schemas.microsoft.com/office/drawing/2014/main" val="3753613808"/>
                    </a:ext>
                  </a:extLst>
                </a:gridCol>
                <a:gridCol w="182880">
                  <a:extLst>
                    <a:ext uri="{9D8B030D-6E8A-4147-A177-3AD203B41FA5}">
                      <a16:colId xmlns:a16="http://schemas.microsoft.com/office/drawing/2014/main" val="1238387550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risk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216388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9508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1255241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206345"/>
              </p:ext>
            </p:extLst>
          </p:nvPr>
        </p:nvGraphicFramePr>
        <p:xfrm>
          <a:off x="914400" y="5958975"/>
          <a:ext cx="2665100" cy="411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2515">
                  <a:extLst>
                    <a:ext uri="{9D8B030D-6E8A-4147-A177-3AD203B41FA5}">
                      <a16:colId xmlns:a16="http://schemas.microsoft.com/office/drawing/2014/main" val="496283792"/>
                    </a:ext>
                  </a:extLst>
                </a:gridCol>
                <a:gridCol w="539931">
                  <a:extLst>
                    <a:ext uri="{9D8B030D-6E8A-4147-A177-3AD203B41FA5}">
                      <a16:colId xmlns:a16="http://schemas.microsoft.com/office/drawing/2014/main" val="3441774246"/>
                    </a:ext>
                  </a:extLst>
                </a:gridCol>
                <a:gridCol w="522514">
                  <a:extLst>
                    <a:ext uri="{9D8B030D-6E8A-4147-A177-3AD203B41FA5}">
                      <a16:colId xmlns:a16="http://schemas.microsoft.com/office/drawing/2014/main" val="94772299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4273964487"/>
                    </a:ext>
                  </a:extLst>
                </a:gridCol>
                <a:gridCol w="531500">
                  <a:extLst>
                    <a:ext uri="{9D8B030D-6E8A-4147-A177-3AD203B41FA5}">
                      <a16:colId xmlns:a16="http://schemas.microsoft.com/office/drawing/2014/main" val="3753613808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r>
                        <a:rPr lang="en-US" sz="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 risk</a:t>
                      </a:r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sz="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216388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95080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242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8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endParaRPr lang="en-US" sz="8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61255241"/>
                  </a:ext>
                </a:extLst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24383" y="-2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10000" y="0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769" y="3438144"/>
            <a:ext cx="30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6523"/>
              </p:ext>
            </p:extLst>
          </p:nvPr>
        </p:nvGraphicFramePr>
        <p:xfrm>
          <a:off x="8046720" y="280646"/>
          <a:ext cx="914400" cy="350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14400">
                  <a:extLst>
                    <a:ext uri="{9D8B030D-6E8A-4147-A177-3AD203B41FA5}">
                      <a16:colId xmlns:a16="http://schemas.microsoft.com/office/drawing/2014/main" val="1957276976"/>
                    </a:ext>
                  </a:extLst>
                </a:gridCol>
              </a:tblGrid>
              <a:tr h="91440"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≥50</a:t>
                      </a:r>
                      <a:r>
                        <a:rPr lang="en-US" sz="1100" b="0" baseline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copies/ml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2356410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r>
                        <a:rPr lang="en-US" sz="1100" b="0" dirty="0" smtClean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&lt;50 copies/ml</a:t>
                      </a:r>
                      <a:endParaRPr lang="en-US" sz="11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5868313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0871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223</TotalTime>
  <Words>102</Words>
  <Application>Microsoft Office PowerPoint</Application>
  <PresentationFormat>Letter Paper (8.5x11 in)</PresentationFormat>
  <Paragraphs>43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UNC Chapel Hill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Davy-Méndez, Thibaut Alexandre</dc:creator>
  <cp:lastModifiedBy>Davy-Méndez, Thibaut Alexandre</cp:lastModifiedBy>
  <cp:revision>17</cp:revision>
  <dcterms:created xsi:type="dcterms:W3CDTF">2018-08-08T03:05:46Z</dcterms:created>
  <dcterms:modified xsi:type="dcterms:W3CDTF">2019-01-29T02:20:18Z</dcterms:modified>
</cp:coreProperties>
</file>